
<file path=[Content_Types].xml><?xml version="1.0" encoding="utf-8"?>
<Types xmlns="http://schemas.openxmlformats.org/package/2006/content-types">
  <Default Extension="tmp" ContentType="image/png"/>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2" r:id="rId1"/>
  </p:sldMasterIdLst>
  <p:notesMasterIdLst>
    <p:notesMasterId r:id="rId31"/>
  </p:notesMasterIdLst>
  <p:sldIdLst>
    <p:sldId id="256" r:id="rId2"/>
    <p:sldId id="257" r:id="rId3"/>
    <p:sldId id="258" r:id="rId4"/>
    <p:sldId id="259" r:id="rId5"/>
    <p:sldId id="260" r:id="rId6"/>
    <p:sldId id="277" r:id="rId7"/>
    <p:sldId id="262" r:id="rId8"/>
    <p:sldId id="263" r:id="rId9"/>
    <p:sldId id="267" r:id="rId10"/>
    <p:sldId id="268" r:id="rId11"/>
    <p:sldId id="278" r:id="rId12"/>
    <p:sldId id="269" r:id="rId13"/>
    <p:sldId id="270" r:id="rId14"/>
    <p:sldId id="271" r:id="rId15"/>
    <p:sldId id="272" r:id="rId16"/>
    <p:sldId id="273" r:id="rId17"/>
    <p:sldId id="283" r:id="rId18"/>
    <p:sldId id="285" r:id="rId19"/>
    <p:sldId id="286" r:id="rId20"/>
    <p:sldId id="287" r:id="rId21"/>
    <p:sldId id="288" r:id="rId22"/>
    <p:sldId id="289" r:id="rId23"/>
    <p:sldId id="290" r:id="rId24"/>
    <p:sldId id="291" r:id="rId25"/>
    <p:sldId id="292" r:id="rId26"/>
    <p:sldId id="293" r:id="rId27"/>
    <p:sldId id="294" r:id="rId28"/>
    <p:sldId id="295" r:id="rId29"/>
    <p:sldId id="296"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2C139F-F079-45AC-87B3-452A4411B275}" v="2072" dt="2023-08-09T18:38:01.1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291" autoAdjust="0"/>
  </p:normalViewPr>
  <p:slideViewPr>
    <p:cSldViewPr snapToGrid="0">
      <p:cViewPr varScale="1">
        <p:scale>
          <a:sx n="72" d="100"/>
          <a:sy n="72" d="100"/>
        </p:scale>
        <p:origin x="6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17EA29-BDB9-4A91-88F6-C9630EA1F97F}"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E1E4AC91-71CC-4335-B8F6-DBF946A0DF27}">
      <dgm:prSet/>
      <dgm:spPr/>
      <dgm:t>
        <a:bodyPr/>
        <a:lstStyle/>
        <a:p>
          <a:r>
            <a:rPr lang="en-US" dirty="0">
              <a:latin typeface="Comic Sans MS" panose="030F0702030302020204" pitchFamily="66" charset="0"/>
            </a:rPr>
            <a:t>The DVD </a:t>
          </a:r>
          <a:r>
            <a:rPr lang="en-US" dirty="0" err="1">
              <a:latin typeface="Comic Sans MS" panose="030F0702030302020204" pitchFamily="66" charset="0"/>
            </a:rPr>
            <a:t>Rentalanalysis</a:t>
          </a:r>
          <a:r>
            <a:rPr lang="en-US" dirty="0">
              <a:latin typeface="Comic Sans MS" panose="030F0702030302020204" pitchFamily="66" charset="0"/>
            </a:rPr>
            <a:t> is A data analysis project that uses the northwind dataset, A sample database that contains data about  store that sells rental </a:t>
          </a:r>
          <a:r>
            <a:rPr lang="en-US" dirty="0" err="1">
              <a:latin typeface="Comic Sans MS" panose="030F0702030302020204" pitchFamily="66" charset="0"/>
            </a:rPr>
            <a:t>dvd</a:t>
          </a:r>
          <a:r>
            <a:rPr lang="en-US" dirty="0">
              <a:latin typeface="Comic Sans MS" panose="030F0702030302020204" pitchFamily="66" charset="0"/>
            </a:rPr>
            <a:t> around the world. </a:t>
          </a:r>
        </a:p>
      </dgm:t>
    </dgm:pt>
    <dgm:pt modelId="{5D16EB2D-4CBF-4A57-8C8E-5B00F2AFAB65}" type="parTrans" cxnId="{C37DEA39-BBE9-4389-8AC8-B478155E1AD4}">
      <dgm:prSet/>
      <dgm:spPr/>
      <dgm:t>
        <a:bodyPr/>
        <a:lstStyle/>
        <a:p>
          <a:endParaRPr lang="en-US"/>
        </a:p>
      </dgm:t>
    </dgm:pt>
    <dgm:pt modelId="{4BF3ABAA-D99B-4F41-8765-015DEE434843}" type="sibTrans" cxnId="{C37DEA39-BBE9-4389-8AC8-B478155E1AD4}">
      <dgm:prSet/>
      <dgm:spPr/>
      <dgm:t>
        <a:bodyPr/>
        <a:lstStyle/>
        <a:p>
          <a:endParaRPr lang="en-US"/>
        </a:p>
      </dgm:t>
    </dgm:pt>
    <dgm:pt modelId="{0B2706B3-545D-44B7-9DC3-9ACBE4D3CAD3}">
      <dgm:prSet/>
      <dgm:spPr/>
      <dgm:t>
        <a:bodyPr/>
        <a:lstStyle/>
        <a:p>
          <a:r>
            <a:rPr lang="en-GB" dirty="0">
              <a:latin typeface="Comic Sans MS" panose="030F0702030302020204" pitchFamily="66" charset="0"/>
            </a:rPr>
            <a:t>The DVD Rental dataset offers comprehensive insights into various aspects of the business, focusing on customer analysis, films and rental analysis, staff and stores </a:t>
          </a:r>
          <a:r>
            <a:rPr lang="en-GB" dirty="0" err="1">
              <a:latin typeface="Comic Sans MS" panose="030F0702030302020204" pitchFamily="66" charset="0"/>
            </a:rPr>
            <a:t>analysis,inventory</a:t>
          </a:r>
          <a:r>
            <a:rPr lang="en-GB" dirty="0">
              <a:latin typeface="Comic Sans MS" panose="030F0702030302020204" pitchFamily="66" charset="0"/>
            </a:rPr>
            <a:t> analysis.</a:t>
          </a:r>
          <a:endParaRPr lang="en-US" dirty="0">
            <a:latin typeface="Comic Sans MS" panose="030F0702030302020204" pitchFamily="66" charset="0"/>
          </a:endParaRPr>
        </a:p>
      </dgm:t>
    </dgm:pt>
    <dgm:pt modelId="{951F7010-9F9F-4030-9234-68849C75655D}" type="parTrans" cxnId="{000D635C-F802-4198-8A32-4DEB926D9B7C}">
      <dgm:prSet/>
      <dgm:spPr/>
      <dgm:t>
        <a:bodyPr/>
        <a:lstStyle/>
        <a:p>
          <a:endParaRPr lang="en-US"/>
        </a:p>
      </dgm:t>
    </dgm:pt>
    <dgm:pt modelId="{0FAD0EE3-007F-4B9A-AA18-38B66C48B0D3}" type="sibTrans" cxnId="{000D635C-F802-4198-8A32-4DEB926D9B7C}">
      <dgm:prSet/>
      <dgm:spPr/>
      <dgm:t>
        <a:bodyPr/>
        <a:lstStyle/>
        <a:p>
          <a:endParaRPr lang="en-US"/>
        </a:p>
      </dgm:t>
    </dgm:pt>
    <dgm:pt modelId="{A4EB4576-77E6-47A6-80AB-DFCAA89D995A}" type="pres">
      <dgm:prSet presAssocID="{1217EA29-BDB9-4A91-88F6-C9630EA1F97F}" presName="vert0" presStyleCnt="0">
        <dgm:presLayoutVars>
          <dgm:dir/>
          <dgm:animOne val="branch"/>
          <dgm:animLvl val="lvl"/>
        </dgm:presLayoutVars>
      </dgm:prSet>
      <dgm:spPr/>
    </dgm:pt>
    <dgm:pt modelId="{52549DF4-1991-48FF-8A5B-0AA302A9A714}" type="pres">
      <dgm:prSet presAssocID="{E1E4AC91-71CC-4335-B8F6-DBF946A0DF27}" presName="thickLine" presStyleLbl="alignNode1" presStyleIdx="0" presStyleCnt="2"/>
      <dgm:spPr/>
    </dgm:pt>
    <dgm:pt modelId="{9FB135D8-204F-4559-AB00-16EB5DA0909F}" type="pres">
      <dgm:prSet presAssocID="{E1E4AC91-71CC-4335-B8F6-DBF946A0DF27}" presName="horz1" presStyleCnt="0"/>
      <dgm:spPr/>
    </dgm:pt>
    <dgm:pt modelId="{A91623E8-BF84-4AEC-8756-36C160482036}" type="pres">
      <dgm:prSet presAssocID="{E1E4AC91-71CC-4335-B8F6-DBF946A0DF27}" presName="tx1" presStyleLbl="revTx" presStyleIdx="0" presStyleCnt="2"/>
      <dgm:spPr/>
    </dgm:pt>
    <dgm:pt modelId="{5224FE46-0A89-4CB9-81B7-0696496A8175}" type="pres">
      <dgm:prSet presAssocID="{E1E4AC91-71CC-4335-B8F6-DBF946A0DF27}" presName="vert1" presStyleCnt="0"/>
      <dgm:spPr/>
    </dgm:pt>
    <dgm:pt modelId="{63F5814A-CC19-4762-864B-80FED69FCC74}" type="pres">
      <dgm:prSet presAssocID="{0B2706B3-545D-44B7-9DC3-9ACBE4D3CAD3}" presName="thickLine" presStyleLbl="alignNode1" presStyleIdx="1" presStyleCnt="2"/>
      <dgm:spPr/>
    </dgm:pt>
    <dgm:pt modelId="{564C3759-ED3E-4455-9C80-12E64CAA94AE}" type="pres">
      <dgm:prSet presAssocID="{0B2706B3-545D-44B7-9DC3-9ACBE4D3CAD3}" presName="horz1" presStyleCnt="0"/>
      <dgm:spPr/>
    </dgm:pt>
    <dgm:pt modelId="{A54EA3F6-3CC7-453C-B07E-AE4A023D7DAF}" type="pres">
      <dgm:prSet presAssocID="{0B2706B3-545D-44B7-9DC3-9ACBE4D3CAD3}" presName="tx1" presStyleLbl="revTx" presStyleIdx="1" presStyleCnt="2"/>
      <dgm:spPr/>
    </dgm:pt>
    <dgm:pt modelId="{0A0098A1-78CE-4008-80B8-A351822656A5}" type="pres">
      <dgm:prSet presAssocID="{0B2706B3-545D-44B7-9DC3-9ACBE4D3CAD3}" presName="vert1" presStyleCnt="0"/>
      <dgm:spPr/>
    </dgm:pt>
  </dgm:ptLst>
  <dgm:cxnLst>
    <dgm:cxn modelId="{DDBAE030-4021-4413-9270-45FAEA81D985}" type="presOf" srcId="{1217EA29-BDB9-4A91-88F6-C9630EA1F97F}" destId="{A4EB4576-77E6-47A6-80AB-DFCAA89D995A}" srcOrd="0" destOrd="0" presId="urn:microsoft.com/office/officeart/2008/layout/LinedList"/>
    <dgm:cxn modelId="{C37DEA39-BBE9-4389-8AC8-B478155E1AD4}" srcId="{1217EA29-BDB9-4A91-88F6-C9630EA1F97F}" destId="{E1E4AC91-71CC-4335-B8F6-DBF946A0DF27}" srcOrd="0" destOrd="0" parTransId="{5D16EB2D-4CBF-4A57-8C8E-5B00F2AFAB65}" sibTransId="{4BF3ABAA-D99B-4F41-8765-015DEE434843}"/>
    <dgm:cxn modelId="{000D635C-F802-4198-8A32-4DEB926D9B7C}" srcId="{1217EA29-BDB9-4A91-88F6-C9630EA1F97F}" destId="{0B2706B3-545D-44B7-9DC3-9ACBE4D3CAD3}" srcOrd="1" destOrd="0" parTransId="{951F7010-9F9F-4030-9234-68849C75655D}" sibTransId="{0FAD0EE3-007F-4B9A-AA18-38B66C48B0D3}"/>
    <dgm:cxn modelId="{9A240058-17D7-458D-9426-9C20DCC6A425}" type="presOf" srcId="{0B2706B3-545D-44B7-9DC3-9ACBE4D3CAD3}" destId="{A54EA3F6-3CC7-453C-B07E-AE4A023D7DAF}" srcOrd="0" destOrd="0" presId="urn:microsoft.com/office/officeart/2008/layout/LinedList"/>
    <dgm:cxn modelId="{F4515BE8-DFDC-45E1-B9D3-7EE7278E2443}" type="presOf" srcId="{E1E4AC91-71CC-4335-B8F6-DBF946A0DF27}" destId="{A91623E8-BF84-4AEC-8756-36C160482036}" srcOrd="0" destOrd="0" presId="urn:microsoft.com/office/officeart/2008/layout/LinedList"/>
    <dgm:cxn modelId="{E086EC4E-2DBD-4E2D-BC18-BC799499364B}" type="presParOf" srcId="{A4EB4576-77E6-47A6-80AB-DFCAA89D995A}" destId="{52549DF4-1991-48FF-8A5B-0AA302A9A714}" srcOrd="0" destOrd="0" presId="urn:microsoft.com/office/officeart/2008/layout/LinedList"/>
    <dgm:cxn modelId="{0173A3BA-9EB6-4F01-9F87-B21CEA17565D}" type="presParOf" srcId="{A4EB4576-77E6-47A6-80AB-DFCAA89D995A}" destId="{9FB135D8-204F-4559-AB00-16EB5DA0909F}" srcOrd="1" destOrd="0" presId="urn:microsoft.com/office/officeart/2008/layout/LinedList"/>
    <dgm:cxn modelId="{C007F815-6444-4E7F-8D95-B6C998A35A08}" type="presParOf" srcId="{9FB135D8-204F-4559-AB00-16EB5DA0909F}" destId="{A91623E8-BF84-4AEC-8756-36C160482036}" srcOrd="0" destOrd="0" presId="urn:microsoft.com/office/officeart/2008/layout/LinedList"/>
    <dgm:cxn modelId="{BA029848-1F92-4C9C-B07A-441C71165147}" type="presParOf" srcId="{9FB135D8-204F-4559-AB00-16EB5DA0909F}" destId="{5224FE46-0A89-4CB9-81B7-0696496A8175}" srcOrd="1" destOrd="0" presId="urn:microsoft.com/office/officeart/2008/layout/LinedList"/>
    <dgm:cxn modelId="{315D1667-ACB6-42FC-9095-E1A6891B1B2F}" type="presParOf" srcId="{A4EB4576-77E6-47A6-80AB-DFCAA89D995A}" destId="{63F5814A-CC19-4762-864B-80FED69FCC74}" srcOrd="2" destOrd="0" presId="urn:microsoft.com/office/officeart/2008/layout/LinedList"/>
    <dgm:cxn modelId="{42664719-F396-4B57-AC34-2D4B4D12593C}" type="presParOf" srcId="{A4EB4576-77E6-47A6-80AB-DFCAA89D995A}" destId="{564C3759-ED3E-4455-9C80-12E64CAA94AE}" srcOrd="3" destOrd="0" presId="urn:microsoft.com/office/officeart/2008/layout/LinedList"/>
    <dgm:cxn modelId="{5447DC05-765C-4D87-B507-6543202E4902}" type="presParOf" srcId="{564C3759-ED3E-4455-9C80-12E64CAA94AE}" destId="{A54EA3F6-3CC7-453C-B07E-AE4A023D7DAF}" srcOrd="0" destOrd="0" presId="urn:microsoft.com/office/officeart/2008/layout/LinedList"/>
    <dgm:cxn modelId="{BACBD057-6D01-405C-8651-5D1147956748}" type="presParOf" srcId="{564C3759-ED3E-4455-9C80-12E64CAA94AE}" destId="{0A0098A1-78CE-4008-80B8-A351822656A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40C88D6-ECB3-4FFF-A4D6-ECF8B938E38E}" type="doc">
      <dgm:prSet loTypeId="urn:microsoft.com/office/officeart/2008/layout/LinedList" loCatId="list" qsTypeId="urn:microsoft.com/office/officeart/2005/8/quickstyle/simple1" qsCatId="simple" csTypeId="urn:microsoft.com/office/officeart/2005/8/colors/accent5_2" csCatId="accent5" phldr="1"/>
      <dgm:spPr/>
      <dgm:t>
        <a:bodyPr/>
        <a:lstStyle/>
        <a:p>
          <a:endParaRPr lang="en-US"/>
        </a:p>
      </dgm:t>
    </dgm:pt>
    <dgm:pt modelId="{E82684C1-E07E-4A9F-A2D4-2183BC54B64B}">
      <dgm:prSet/>
      <dgm:spPr/>
      <dgm:t>
        <a:bodyPr/>
        <a:lstStyle/>
        <a:p>
          <a:r>
            <a:rPr lang="en-US" dirty="0">
              <a:latin typeface="Comic Sans MS" panose="030F0702030302020204" pitchFamily="66" charset="0"/>
            </a:rPr>
            <a:t>What are the most profitable </a:t>
          </a:r>
          <a:r>
            <a:rPr lang="en-US" dirty="0" err="1">
              <a:latin typeface="Comic Sans MS" panose="030F0702030302020204" pitchFamily="66" charset="0"/>
            </a:rPr>
            <a:t>films,film</a:t>
          </a:r>
          <a:r>
            <a:rPr lang="en-US" dirty="0">
              <a:latin typeface="Comic Sans MS" panose="030F0702030302020204" pitchFamily="66" charset="0"/>
            </a:rPr>
            <a:t> category .Which category of films liked by </a:t>
          </a:r>
          <a:r>
            <a:rPr lang="en-US" dirty="0" err="1">
              <a:latin typeface="Comic Sans MS" panose="030F0702030302020204" pitchFamily="66" charset="0"/>
            </a:rPr>
            <a:t>customers.Customers</a:t>
          </a:r>
          <a:r>
            <a:rPr lang="en-US" dirty="0">
              <a:latin typeface="Comic Sans MS" panose="030F0702030302020204" pitchFamily="66" charset="0"/>
            </a:rPr>
            <a:t> analysis based on sales.</a:t>
          </a:r>
        </a:p>
      </dgm:t>
    </dgm:pt>
    <dgm:pt modelId="{1DF3E984-F510-4095-9547-A411881F072C}" type="parTrans" cxnId="{884BB253-BB96-4C9E-AF5F-489725E4453C}">
      <dgm:prSet/>
      <dgm:spPr/>
      <dgm:t>
        <a:bodyPr/>
        <a:lstStyle/>
        <a:p>
          <a:endParaRPr lang="en-US"/>
        </a:p>
      </dgm:t>
    </dgm:pt>
    <dgm:pt modelId="{D27E2526-F9E0-430F-A6D8-D857F190D1C4}" type="sibTrans" cxnId="{884BB253-BB96-4C9E-AF5F-489725E4453C}">
      <dgm:prSet/>
      <dgm:spPr/>
      <dgm:t>
        <a:bodyPr/>
        <a:lstStyle/>
        <a:p>
          <a:endParaRPr lang="en-US"/>
        </a:p>
      </dgm:t>
    </dgm:pt>
    <dgm:pt modelId="{FE361523-775F-4B27-BDDE-40F4D9542CE5}">
      <dgm:prSet/>
      <dgm:spPr/>
      <dgm:t>
        <a:bodyPr/>
        <a:lstStyle/>
        <a:p>
          <a:r>
            <a:rPr lang="en-US" dirty="0">
              <a:latin typeface="Comic Sans MS" panose="030F0702030302020204" pitchFamily="66" charset="0"/>
            </a:rPr>
            <a:t>How do the customers of stores differ in their preferences, behavior, and loyalty, and how can they segment and target them effectively?</a:t>
          </a:r>
        </a:p>
      </dgm:t>
    </dgm:pt>
    <dgm:pt modelId="{0538679A-1602-4B70-951E-6B606A3D8964}" type="parTrans" cxnId="{D41D164D-0FA9-488C-AEE2-CDBC1AAB70C5}">
      <dgm:prSet/>
      <dgm:spPr/>
      <dgm:t>
        <a:bodyPr/>
        <a:lstStyle/>
        <a:p>
          <a:endParaRPr lang="en-US"/>
        </a:p>
      </dgm:t>
    </dgm:pt>
    <dgm:pt modelId="{F900D625-F70F-4323-ACD9-AA7C4B72B20E}" type="sibTrans" cxnId="{D41D164D-0FA9-488C-AEE2-CDBC1AAB70C5}">
      <dgm:prSet/>
      <dgm:spPr/>
      <dgm:t>
        <a:bodyPr/>
        <a:lstStyle/>
        <a:p>
          <a:endParaRPr lang="en-US"/>
        </a:p>
      </dgm:t>
    </dgm:pt>
    <dgm:pt modelId="{9EC23985-62A2-4D90-A5EA-6B305BA1ACE6}">
      <dgm:prSet/>
      <dgm:spPr/>
      <dgm:t>
        <a:bodyPr/>
        <a:lstStyle/>
        <a:p>
          <a:r>
            <a:rPr lang="en-US" dirty="0">
              <a:latin typeface="Comic Sans MS" panose="030F0702030302020204" pitchFamily="66" charset="0"/>
            </a:rPr>
            <a:t>How can store optimize their  inventory management, and delivery quality, and how can they forecast their demand and supply?</a:t>
          </a:r>
        </a:p>
      </dgm:t>
    </dgm:pt>
    <dgm:pt modelId="{31A65E64-2C9F-4DB8-A9B1-03633AC73754}" type="parTrans" cxnId="{9DCA514A-88CF-424F-A8F9-96D704B9B1BF}">
      <dgm:prSet/>
      <dgm:spPr/>
      <dgm:t>
        <a:bodyPr/>
        <a:lstStyle/>
        <a:p>
          <a:endParaRPr lang="en-US"/>
        </a:p>
      </dgm:t>
    </dgm:pt>
    <dgm:pt modelId="{7BD8443E-4568-4F75-86E3-EBDF67031DF6}" type="sibTrans" cxnId="{9DCA514A-88CF-424F-A8F9-96D704B9B1BF}">
      <dgm:prSet/>
      <dgm:spPr/>
      <dgm:t>
        <a:bodyPr/>
        <a:lstStyle/>
        <a:p>
          <a:endParaRPr lang="en-US"/>
        </a:p>
      </dgm:t>
    </dgm:pt>
    <dgm:pt modelId="{EDE7649C-4C5F-44E0-BDBC-5956A98269F8}" type="pres">
      <dgm:prSet presAssocID="{940C88D6-ECB3-4FFF-A4D6-ECF8B938E38E}" presName="vert0" presStyleCnt="0">
        <dgm:presLayoutVars>
          <dgm:dir/>
          <dgm:animOne val="branch"/>
          <dgm:animLvl val="lvl"/>
        </dgm:presLayoutVars>
      </dgm:prSet>
      <dgm:spPr/>
    </dgm:pt>
    <dgm:pt modelId="{E6D28492-E6AB-4BD6-8588-85442290613E}" type="pres">
      <dgm:prSet presAssocID="{E82684C1-E07E-4A9F-A2D4-2183BC54B64B}" presName="thickLine" presStyleLbl="alignNode1" presStyleIdx="0" presStyleCnt="3"/>
      <dgm:spPr/>
    </dgm:pt>
    <dgm:pt modelId="{408F9DA1-CD23-4195-9448-68C351E981F5}" type="pres">
      <dgm:prSet presAssocID="{E82684C1-E07E-4A9F-A2D4-2183BC54B64B}" presName="horz1" presStyleCnt="0"/>
      <dgm:spPr/>
    </dgm:pt>
    <dgm:pt modelId="{D736B810-EEAC-4A2F-971B-41994DDADA2B}" type="pres">
      <dgm:prSet presAssocID="{E82684C1-E07E-4A9F-A2D4-2183BC54B64B}" presName="tx1" presStyleLbl="revTx" presStyleIdx="0" presStyleCnt="3"/>
      <dgm:spPr/>
    </dgm:pt>
    <dgm:pt modelId="{B2B6558B-01C4-4FF2-B357-17B5FEC26F53}" type="pres">
      <dgm:prSet presAssocID="{E82684C1-E07E-4A9F-A2D4-2183BC54B64B}" presName="vert1" presStyleCnt="0"/>
      <dgm:spPr/>
    </dgm:pt>
    <dgm:pt modelId="{F16679B4-F3FA-4BC3-8DE3-2280DF679F12}" type="pres">
      <dgm:prSet presAssocID="{FE361523-775F-4B27-BDDE-40F4D9542CE5}" presName="thickLine" presStyleLbl="alignNode1" presStyleIdx="1" presStyleCnt="3"/>
      <dgm:spPr/>
    </dgm:pt>
    <dgm:pt modelId="{A37BBDF7-C0F9-455C-AF65-8BBEEF62BDEB}" type="pres">
      <dgm:prSet presAssocID="{FE361523-775F-4B27-BDDE-40F4D9542CE5}" presName="horz1" presStyleCnt="0"/>
      <dgm:spPr/>
    </dgm:pt>
    <dgm:pt modelId="{164624F1-0328-4545-A6C3-3BED1C1C17B7}" type="pres">
      <dgm:prSet presAssocID="{FE361523-775F-4B27-BDDE-40F4D9542CE5}" presName="tx1" presStyleLbl="revTx" presStyleIdx="1" presStyleCnt="3"/>
      <dgm:spPr/>
    </dgm:pt>
    <dgm:pt modelId="{954DDE67-8963-439C-A6BE-14CFC44666E3}" type="pres">
      <dgm:prSet presAssocID="{FE361523-775F-4B27-BDDE-40F4D9542CE5}" presName="vert1" presStyleCnt="0"/>
      <dgm:spPr/>
    </dgm:pt>
    <dgm:pt modelId="{D0988E39-8DDB-4927-887C-8610A3199A3D}" type="pres">
      <dgm:prSet presAssocID="{9EC23985-62A2-4D90-A5EA-6B305BA1ACE6}" presName="thickLine" presStyleLbl="alignNode1" presStyleIdx="2" presStyleCnt="3"/>
      <dgm:spPr/>
    </dgm:pt>
    <dgm:pt modelId="{FE021956-5AE2-48B7-8695-740149A4534B}" type="pres">
      <dgm:prSet presAssocID="{9EC23985-62A2-4D90-A5EA-6B305BA1ACE6}" presName="horz1" presStyleCnt="0"/>
      <dgm:spPr/>
    </dgm:pt>
    <dgm:pt modelId="{57AAA73E-C5AD-4F43-86DB-E1F82E785AE3}" type="pres">
      <dgm:prSet presAssocID="{9EC23985-62A2-4D90-A5EA-6B305BA1ACE6}" presName="tx1" presStyleLbl="revTx" presStyleIdx="2" presStyleCnt="3"/>
      <dgm:spPr/>
    </dgm:pt>
    <dgm:pt modelId="{2E26A376-E76A-4827-970B-B2731DDC56B5}" type="pres">
      <dgm:prSet presAssocID="{9EC23985-62A2-4D90-A5EA-6B305BA1ACE6}" presName="vert1" presStyleCnt="0"/>
      <dgm:spPr/>
    </dgm:pt>
  </dgm:ptLst>
  <dgm:cxnLst>
    <dgm:cxn modelId="{EAE6192C-7F6C-4A18-A778-3CD694161671}" type="presOf" srcId="{FE361523-775F-4B27-BDDE-40F4D9542CE5}" destId="{164624F1-0328-4545-A6C3-3BED1C1C17B7}" srcOrd="0" destOrd="0" presId="urn:microsoft.com/office/officeart/2008/layout/LinedList"/>
    <dgm:cxn modelId="{92018649-FA19-488D-B0DA-F5CD60D1EB18}" type="presOf" srcId="{940C88D6-ECB3-4FFF-A4D6-ECF8B938E38E}" destId="{EDE7649C-4C5F-44E0-BDBC-5956A98269F8}" srcOrd="0" destOrd="0" presId="urn:microsoft.com/office/officeart/2008/layout/LinedList"/>
    <dgm:cxn modelId="{9DCA514A-88CF-424F-A8F9-96D704B9B1BF}" srcId="{940C88D6-ECB3-4FFF-A4D6-ECF8B938E38E}" destId="{9EC23985-62A2-4D90-A5EA-6B305BA1ACE6}" srcOrd="2" destOrd="0" parTransId="{31A65E64-2C9F-4DB8-A9B1-03633AC73754}" sibTransId="{7BD8443E-4568-4F75-86E3-EBDF67031DF6}"/>
    <dgm:cxn modelId="{D41D164D-0FA9-488C-AEE2-CDBC1AAB70C5}" srcId="{940C88D6-ECB3-4FFF-A4D6-ECF8B938E38E}" destId="{FE361523-775F-4B27-BDDE-40F4D9542CE5}" srcOrd="1" destOrd="0" parTransId="{0538679A-1602-4B70-951E-6B606A3D8964}" sibTransId="{F900D625-F70F-4323-ACD9-AA7C4B72B20E}"/>
    <dgm:cxn modelId="{884BB253-BB96-4C9E-AF5F-489725E4453C}" srcId="{940C88D6-ECB3-4FFF-A4D6-ECF8B938E38E}" destId="{E82684C1-E07E-4A9F-A2D4-2183BC54B64B}" srcOrd="0" destOrd="0" parTransId="{1DF3E984-F510-4095-9547-A411881F072C}" sibTransId="{D27E2526-F9E0-430F-A6D8-D857F190D1C4}"/>
    <dgm:cxn modelId="{1BF89E76-03FC-4ED6-A5E2-8AFD12D200BC}" type="presOf" srcId="{E82684C1-E07E-4A9F-A2D4-2183BC54B64B}" destId="{D736B810-EEAC-4A2F-971B-41994DDADA2B}" srcOrd="0" destOrd="0" presId="urn:microsoft.com/office/officeart/2008/layout/LinedList"/>
    <dgm:cxn modelId="{70C3FBB1-57BD-42EB-AA56-62C3B9816B4D}" type="presOf" srcId="{9EC23985-62A2-4D90-A5EA-6B305BA1ACE6}" destId="{57AAA73E-C5AD-4F43-86DB-E1F82E785AE3}" srcOrd="0" destOrd="0" presId="urn:microsoft.com/office/officeart/2008/layout/LinedList"/>
    <dgm:cxn modelId="{35CF8565-5D39-4BDD-B03A-3BD289CFE159}" type="presParOf" srcId="{EDE7649C-4C5F-44E0-BDBC-5956A98269F8}" destId="{E6D28492-E6AB-4BD6-8588-85442290613E}" srcOrd="0" destOrd="0" presId="urn:microsoft.com/office/officeart/2008/layout/LinedList"/>
    <dgm:cxn modelId="{CA1BCC4A-BDB2-474B-9ABC-D6B1C3A25CF9}" type="presParOf" srcId="{EDE7649C-4C5F-44E0-BDBC-5956A98269F8}" destId="{408F9DA1-CD23-4195-9448-68C351E981F5}" srcOrd="1" destOrd="0" presId="urn:microsoft.com/office/officeart/2008/layout/LinedList"/>
    <dgm:cxn modelId="{EEFED3C1-7C35-4F3A-8E17-2D4F2E0B1ADE}" type="presParOf" srcId="{408F9DA1-CD23-4195-9448-68C351E981F5}" destId="{D736B810-EEAC-4A2F-971B-41994DDADA2B}" srcOrd="0" destOrd="0" presId="urn:microsoft.com/office/officeart/2008/layout/LinedList"/>
    <dgm:cxn modelId="{C83B42E5-7030-443B-82B1-0D3E61CAE50C}" type="presParOf" srcId="{408F9DA1-CD23-4195-9448-68C351E981F5}" destId="{B2B6558B-01C4-4FF2-B357-17B5FEC26F53}" srcOrd="1" destOrd="0" presId="urn:microsoft.com/office/officeart/2008/layout/LinedList"/>
    <dgm:cxn modelId="{C5005651-2C36-4971-A4DB-AAE236E0A60B}" type="presParOf" srcId="{EDE7649C-4C5F-44E0-BDBC-5956A98269F8}" destId="{F16679B4-F3FA-4BC3-8DE3-2280DF679F12}" srcOrd="2" destOrd="0" presId="urn:microsoft.com/office/officeart/2008/layout/LinedList"/>
    <dgm:cxn modelId="{A5D90E1C-AB77-4F76-8467-32F186874AD4}" type="presParOf" srcId="{EDE7649C-4C5F-44E0-BDBC-5956A98269F8}" destId="{A37BBDF7-C0F9-455C-AF65-8BBEEF62BDEB}" srcOrd="3" destOrd="0" presId="urn:microsoft.com/office/officeart/2008/layout/LinedList"/>
    <dgm:cxn modelId="{FFDEC3D9-4CF4-4BC8-AD98-16FF5F5B179B}" type="presParOf" srcId="{A37BBDF7-C0F9-455C-AF65-8BBEEF62BDEB}" destId="{164624F1-0328-4545-A6C3-3BED1C1C17B7}" srcOrd="0" destOrd="0" presId="urn:microsoft.com/office/officeart/2008/layout/LinedList"/>
    <dgm:cxn modelId="{D6D81AC5-7625-4519-8D02-21DDCB3EFA80}" type="presParOf" srcId="{A37BBDF7-C0F9-455C-AF65-8BBEEF62BDEB}" destId="{954DDE67-8963-439C-A6BE-14CFC44666E3}" srcOrd="1" destOrd="0" presId="urn:microsoft.com/office/officeart/2008/layout/LinedList"/>
    <dgm:cxn modelId="{84E797E0-0323-40C0-A877-B3029DFD28D7}" type="presParOf" srcId="{EDE7649C-4C5F-44E0-BDBC-5956A98269F8}" destId="{D0988E39-8DDB-4927-887C-8610A3199A3D}" srcOrd="4" destOrd="0" presId="urn:microsoft.com/office/officeart/2008/layout/LinedList"/>
    <dgm:cxn modelId="{291FC99C-F8F6-47DD-ABE6-80DE8E6B13B5}" type="presParOf" srcId="{EDE7649C-4C5F-44E0-BDBC-5956A98269F8}" destId="{FE021956-5AE2-48B7-8695-740149A4534B}" srcOrd="5" destOrd="0" presId="urn:microsoft.com/office/officeart/2008/layout/LinedList"/>
    <dgm:cxn modelId="{A23B4E20-F628-4AA2-B230-6D48A6BD71E8}" type="presParOf" srcId="{FE021956-5AE2-48B7-8695-740149A4534B}" destId="{57AAA73E-C5AD-4F43-86DB-E1F82E785AE3}" srcOrd="0" destOrd="0" presId="urn:microsoft.com/office/officeart/2008/layout/LinedList"/>
    <dgm:cxn modelId="{824BCCE5-E0E4-4524-AE7A-4309EE75B781}" type="presParOf" srcId="{FE021956-5AE2-48B7-8695-740149A4534B}" destId="{2E26A376-E76A-4827-970B-B2731DDC56B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549DF4-1991-48FF-8A5B-0AA302A9A714}">
      <dsp:nvSpPr>
        <dsp:cNvPr id="0" name=""/>
        <dsp:cNvSpPr/>
      </dsp:nvSpPr>
      <dsp:spPr>
        <a:xfrm>
          <a:off x="0" y="0"/>
          <a:ext cx="531518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1623E8-BF84-4AEC-8756-36C160482036}">
      <dsp:nvSpPr>
        <dsp:cNvPr id="0" name=""/>
        <dsp:cNvSpPr/>
      </dsp:nvSpPr>
      <dsp:spPr>
        <a:xfrm>
          <a:off x="0" y="0"/>
          <a:ext cx="5315188" cy="1767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latin typeface="Comic Sans MS" panose="030F0702030302020204" pitchFamily="66" charset="0"/>
            </a:rPr>
            <a:t>The DVD </a:t>
          </a:r>
          <a:r>
            <a:rPr lang="en-US" sz="2000" kern="1200" dirty="0" err="1">
              <a:latin typeface="Comic Sans MS" panose="030F0702030302020204" pitchFamily="66" charset="0"/>
            </a:rPr>
            <a:t>Rentalanalysis</a:t>
          </a:r>
          <a:r>
            <a:rPr lang="en-US" sz="2000" kern="1200" dirty="0">
              <a:latin typeface="Comic Sans MS" panose="030F0702030302020204" pitchFamily="66" charset="0"/>
            </a:rPr>
            <a:t> is A data analysis project that uses the northwind dataset, A sample database that contains data about  store that sells rental </a:t>
          </a:r>
          <a:r>
            <a:rPr lang="en-US" sz="2000" kern="1200" dirty="0" err="1">
              <a:latin typeface="Comic Sans MS" panose="030F0702030302020204" pitchFamily="66" charset="0"/>
            </a:rPr>
            <a:t>dvd</a:t>
          </a:r>
          <a:r>
            <a:rPr lang="en-US" sz="2000" kern="1200" dirty="0">
              <a:latin typeface="Comic Sans MS" panose="030F0702030302020204" pitchFamily="66" charset="0"/>
            </a:rPr>
            <a:t> around the world. </a:t>
          </a:r>
        </a:p>
      </dsp:txBody>
      <dsp:txXfrm>
        <a:off x="0" y="0"/>
        <a:ext cx="5315188" cy="1767541"/>
      </dsp:txXfrm>
    </dsp:sp>
    <dsp:sp modelId="{63F5814A-CC19-4762-864B-80FED69FCC74}">
      <dsp:nvSpPr>
        <dsp:cNvPr id="0" name=""/>
        <dsp:cNvSpPr/>
      </dsp:nvSpPr>
      <dsp:spPr>
        <a:xfrm>
          <a:off x="0" y="1767541"/>
          <a:ext cx="531518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4EA3F6-3CC7-453C-B07E-AE4A023D7DAF}">
      <dsp:nvSpPr>
        <dsp:cNvPr id="0" name=""/>
        <dsp:cNvSpPr/>
      </dsp:nvSpPr>
      <dsp:spPr>
        <a:xfrm>
          <a:off x="0" y="1767541"/>
          <a:ext cx="5315188" cy="1767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kern="1200" dirty="0">
              <a:latin typeface="Comic Sans MS" panose="030F0702030302020204" pitchFamily="66" charset="0"/>
            </a:rPr>
            <a:t>The DVD Rental dataset offers comprehensive insights into various aspects of the business, focusing on customer analysis, films and rental analysis, staff and stores </a:t>
          </a:r>
          <a:r>
            <a:rPr lang="en-GB" sz="2000" kern="1200" dirty="0" err="1">
              <a:latin typeface="Comic Sans MS" panose="030F0702030302020204" pitchFamily="66" charset="0"/>
            </a:rPr>
            <a:t>analysis,inventory</a:t>
          </a:r>
          <a:r>
            <a:rPr lang="en-GB" sz="2000" kern="1200" dirty="0">
              <a:latin typeface="Comic Sans MS" panose="030F0702030302020204" pitchFamily="66" charset="0"/>
            </a:rPr>
            <a:t> analysis.</a:t>
          </a:r>
          <a:endParaRPr lang="en-US" sz="2000" kern="1200" dirty="0">
            <a:latin typeface="Comic Sans MS" panose="030F0702030302020204" pitchFamily="66" charset="0"/>
          </a:endParaRPr>
        </a:p>
      </dsp:txBody>
      <dsp:txXfrm>
        <a:off x="0" y="1767541"/>
        <a:ext cx="5315188" cy="17675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D28492-E6AB-4BD6-8588-85442290613E}">
      <dsp:nvSpPr>
        <dsp:cNvPr id="0" name=""/>
        <dsp:cNvSpPr/>
      </dsp:nvSpPr>
      <dsp:spPr>
        <a:xfrm>
          <a:off x="0" y="1726"/>
          <a:ext cx="5315188"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36B810-EEAC-4A2F-971B-41994DDADA2B}">
      <dsp:nvSpPr>
        <dsp:cNvPr id="0" name=""/>
        <dsp:cNvSpPr/>
      </dsp:nvSpPr>
      <dsp:spPr>
        <a:xfrm>
          <a:off x="0" y="1726"/>
          <a:ext cx="5315188" cy="1177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latin typeface="Comic Sans MS" panose="030F0702030302020204" pitchFamily="66" charset="0"/>
            </a:rPr>
            <a:t>What are the most profitable </a:t>
          </a:r>
          <a:r>
            <a:rPr lang="en-US" sz="1800" kern="1200" dirty="0" err="1">
              <a:latin typeface="Comic Sans MS" panose="030F0702030302020204" pitchFamily="66" charset="0"/>
            </a:rPr>
            <a:t>films,film</a:t>
          </a:r>
          <a:r>
            <a:rPr lang="en-US" sz="1800" kern="1200" dirty="0">
              <a:latin typeface="Comic Sans MS" panose="030F0702030302020204" pitchFamily="66" charset="0"/>
            </a:rPr>
            <a:t> category .Which category of films liked by </a:t>
          </a:r>
          <a:r>
            <a:rPr lang="en-US" sz="1800" kern="1200" dirty="0" err="1">
              <a:latin typeface="Comic Sans MS" panose="030F0702030302020204" pitchFamily="66" charset="0"/>
            </a:rPr>
            <a:t>customers.Customers</a:t>
          </a:r>
          <a:r>
            <a:rPr lang="en-US" sz="1800" kern="1200" dirty="0">
              <a:latin typeface="Comic Sans MS" panose="030F0702030302020204" pitchFamily="66" charset="0"/>
            </a:rPr>
            <a:t> analysis based on sales.</a:t>
          </a:r>
        </a:p>
      </dsp:txBody>
      <dsp:txXfrm>
        <a:off x="0" y="1726"/>
        <a:ext cx="5315188" cy="1177210"/>
      </dsp:txXfrm>
    </dsp:sp>
    <dsp:sp modelId="{F16679B4-F3FA-4BC3-8DE3-2280DF679F12}">
      <dsp:nvSpPr>
        <dsp:cNvPr id="0" name=""/>
        <dsp:cNvSpPr/>
      </dsp:nvSpPr>
      <dsp:spPr>
        <a:xfrm>
          <a:off x="0" y="1178936"/>
          <a:ext cx="5315188"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4624F1-0328-4545-A6C3-3BED1C1C17B7}">
      <dsp:nvSpPr>
        <dsp:cNvPr id="0" name=""/>
        <dsp:cNvSpPr/>
      </dsp:nvSpPr>
      <dsp:spPr>
        <a:xfrm>
          <a:off x="0" y="1178936"/>
          <a:ext cx="5315188" cy="1177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latin typeface="Comic Sans MS" panose="030F0702030302020204" pitchFamily="66" charset="0"/>
            </a:rPr>
            <a:t>How do the customers of stores differ in their preferences, behavior, and loyalty, and how can they segment and target them effectively?</a:t>
          </a:r>
        </a:p>
      </dsp:txBody>
      <dsp:txXfrm>
        <a:off x="0" y="1178936"/>
        <a:ext cx="5315188" cy="1177210"/>
      </dsp:txXfrm>
    </dsp:sp>
    <dsp:sp modelId="{D0988E39-8DDB-4927-887C-8610A3199A3D}">
      <dsp:nvSpPr>
        <dsp:cNvPr id="0" name=""/>
        <dsp:cNvSpPr/>
      </dsp:nvSpPr>
      <dsp:spPr>
        <a:xfrm>
          <a:off x="0" y="2356146"/>
          <a:ext cx="5315188"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AAA73E-C5AD-4F43-86DB-E1F82E785AE3}">
      <dsp:nvSpPr>
        <dsp:cNvPr id="0" name=""/>
        <dsp:cNvSpPr/>
      </dsp:nvSpPr>
      <dsp:spPr>
        <a:xfrm>
          <a:off x="0" y="2356146"/>
          <a:ext cx="5315188" cy="1177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latin typeface="Comic Sans MS" panose="030F0702030302020204" pitchFamily="66" charset="0"/>
            </a:rPr>
            <a:t>How can store optimize their  inventory management, and delivery quality, and how can they forecast their demand and supply?</a:t>
          </a:r>
        </a:p>
      </dsp:txBody>
      <dsp:txXfrm>
        <a:off x="0" y="2356146"/>
        <a:ext cx="5315188" cy="117721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7B2C7C-48EF-40F5-BAA6-EBFE56978CC6}" type="datetimeFigureOut">
              <a:rPr lang="en-IN" smtClean="0"/>
              <a:t>10-08-2023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EB0971-AF3E-4AB3-B2EC-A676DDD27EFE}" type="slidenum">
              <a:rPr lang="en-IN" smtClean="0"/>
              <a:t>‹#›</a:t>
            </a:fld>
            <a:endParaRPr lang="en-IN"/>
          </a:p>
        </p:txBody>
      </p:sp>
    </p:spTree>
    <p:extLst>
      <p:ext uri="{BB962C8B-B14F-4D97-AF65-F5344CB8AC3E}">
        <p14:creationId xmlns:p14="http://schemas.microsoft.com/office/powerpoint/2010/main" val="108634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0EB0971-AF3E-4AB3-B2EC-A676DDD27EFE}" type="slidenum">
              <a:rPr lang="en-IN" smtClean="0"/>
              <a:t>2</a:t>
            </a:fld>
            <a:endParaRPr lang="en-IN"/>
          </a:p>
        </p:txBody>
      </p:sp>
    </p:spTree>
    <p:extLst>
      <p:ext uri="{BB962C8B-B14F-4D97-AF65-F5344CB8AC3E}">
        <p14:creationId xmlns:p14="http://schemas.microsoft.com/office/powerpoint/2010/main" val="39782197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87C999A-076A-48C3-8E38-D9C56F5D2AC7}" type="datetimeFigureOut">
              <a:rPr lang="en-IN" smtClean="0"/>
              <a:t>10-08-2023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ABDA2F48-49A1-46F7-94F1-945B2743048C}" type="slidenum">
              <a:rPr lang="en-IN" smtClean="0"/>
              <a:t>‹#›</a:t>
            </a:fld>
            <a:endParaRPr lang="en-IN"/>
          </a:p>
        </p:txBody>
      </p:sp>
    </p:spTree>
    <p:extLst>
      <p:ext uri="{BB962C8B-B14F-4D97-AF65-F5344CB8AC3E}">
        <p14:creationId xmlns:p14="http://schemas.microsoft.com/office/powerpoint/2010/main" val="1931711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87C999A-076A-48C3-8E38-D9C56F5D2AC7}" type="datetimeFigureOut">
              <a:rPr lang="en-IN" smtClean="0"/>
              <a:t>10-08-2023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BDA2F48-49A1-46F7-94F1-945B2743048C}" type="slidenum">
              <a:rPr lang="en-IN" smtClean="0"/>
              <a:t>‹#›</a:t>
            </a:fld>
            <a:endParaRPr lang="en-IN"/>
          </a:p>
        </p:txBody>
      </p:sp>
    </p:spTree>
    <p:extLst>
      <p:ext uri="{BB962C8B-B14F-4D97-AF65-F5344CB8AC3E}">
        <p14:creationId xmlns:p14="http://schemas.microsoft.com/office/powerpoint/2010/main" val="2052220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587C999A-076A-48C3-8E38-D9C56F5D2AC7}"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BDA2F48-49A1-46F7-94F1-945B2743048C}" type="slidenum">
              <a:rPr lang="en-IN" smtClean="0"/>
              <a:t>‹#›</a:t>
            </a:fld>
            <a:endParaRPr lang="en-IN"/>
          </a:p>
        </p:txBody>
      </p:sp>
    </p:spTree>
    <p:extLst>
      <p:ext uri="{BB962C8B-B14F-4D97-AF65-F5344CB8AC3E}">
        <p14:creationId xmlns:p14="http://schemas.microsoft.com/office/powerpoint/2010/main" val="26841879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587C999A-076A-48C3-8E38-D9C56F5D2AC7}"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BDA2F48-49A1-46F7-94F1-945B2743048C}" type="slidenum">
              <a:rPr lang="en-IN" smtClean="0"/>
              <a:t>‹#›</a:t>
            </a:fld>
            <a:endParaRPr lang="en-IN"/>
          </a:p>
        </p:txBody>
      </p:sp>
    </p:spTree>
    <p:extLst>
      <p:ext uri="{BB962C8B-B14F-4D97-AF65-F5344CB8AC3E}">
        <p14:creationId xmlns:p14="http://schemas.microsoft.com/office/powerpoint/2010/main" val="36552427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87C999A-076A-48C3-8E38-D9C56F5D2AC7}"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BDA2F48-49A1-46F7-94F1-945B2743048C}" type="slidenum">
              <a:rPr lang="en-IN" smtClean="0"/>
              <a:t>‹#›</a:t>
            </a:fld>
            <a:endParaRPr lang="en-IN"/>
          </a:p>
        </p:txBody>
      </p:sp>
    </p:spTree>
    <p:extLst>
      <p:ext uri="{BB962C8B-B14F-4D97-AF65-F5344CB8AC3E}">
        <p14:creationId xmlns:p14="http://schemas.microsoft.com/office/powerpoint/2010/main" val="19706291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87C999A-076A-48C3-8E38-D9C56F5D2AC7}" type="datetimeFigureOut">
              <a:rPr lang="en-IN" smtClean="0"/>
              <a:t>10-08-2023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BDA2F48-49A1-46F7-94F1-945B2743048C}" type="slidenum">
              <a:rPr lang="en-IN" smtClean="0"/>
              <a:t>‹#›</a:t>
            </a:fld>
            <a:endParaRPr lang="en-IN"/>
          </a:p>
        </p:txBody>
      </p:sp>
    </p:spTree>
    <p:extLst>
      <p:ext uri="{BB962C8B-B14F-4D97-AF65-F5344CB8AC3E}">
        <p14:creationId xmlns:p14="http://schemas.microsoft.com/office/powerpoint/2010/main" val="1483200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87C999A-076A-48C3-8E38-D9C56F5D2AC7}" type="datetimeFigureOut">
              <a:rPr lang="en-IN" smtClean="0"/>
              <a:t>10-08-2023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ABDA2F48-49A1-46F7-94F1-945B2743048C}" type="slidenum">
              <a:rPr lang="en-IN" smtClean="0"/>
              <a:t>‹#›</a:t>
            </a:fld>
            <a:endParaRPr lang="en-IN"/>
          </a:p>
        </p:txBody>
      </p:sp>
    </p:spTree>
    <p:extLst>
      <p:ext uri="{BB962C8B-B14F-4D97-AF65-F5344CB8AC3E}">
        <p14:creationId xmlns:p14="http://schemas.microsoft.com/office/powerpoint/2010/main" val="39890353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87C999A-076A-48C3-8E38-D9C56F5D2AC7}"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DA2F48-49A1-46F7-94F1-945B2743048C}" type="slidenum">
              <a:rPr lang="en-IN" smtClean="0"/>
              <a:t>‹#›</a:t>
            </a:fld>
            <a:endParaRPr lang="en-IN"/>
          </a:p>
        </p:txBody>
      </p:sp>
    </p:spTree>
    <p:extLst>
      <p:ext uri="{BB962C8B-B14F-4D97-AF65-F5344CB8AC3E}">
        <p14:creationId xmlns:p14="http://schemas.microsoft.com/office/powerpoint/2010/main" val="42608449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87C999A-076A-48C3-8E38-D9C56F5D2AC7}"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BDA2F48-49A1-46F7-94F1-945B2743048C}" type="slidenum">
              <a:rPr lang="en-IN" smtClean="0"/>
              <a:t>‹#›</a:t>
            </a:fld>
            <a:endParaRPr lang="en-IN"/>
          </a:p>
        </p:txBody>
      </p:sp>
    </p:spTree>
    <p:extLst>
      <p:ext uri="{BB962C8B-B14F-4D97-AF65-F5344CB8AC3E}">
        <p14:creationId xmlns:p14="http://schemas.microsoft.com/office/powerpoint/2010/main" val="4233312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7C999A-076A-48C3-8E38-D9C56F5D2AC7}"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DA2F48-49A1-46F7-94F1-945B2743048C}" type="slidenum">
              <a:rPr lang="en-IN" smtClean="0"/>
              <a:t>‹#›</a:t>
            </a:fld>
            <a:endParaRPr lang="en-IN"/>
          </a:p>
        </p:txBody>
      </p:sp>
    </p:spTree>
    <p:extLst>
      <p:ext uri="{BB962C8B-B14F-4D97-AF65-F5344CB8AC3E}">
        <p14:creationId xmlns:p14="http://schemas.microsoft.com/office/powerpoint/2010/main" val="1283150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87C999A-076A-48C3-8E38-D9C56F5D2AC7}"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BDA2F48-49A1-46F7-94F1-945B2743048C}" type="slidenum">
              <a:rPr lang="en-IN" smtClean="0"/>
              <a:t>‹#›</a:t>
            </a:fld>
            <a:endParaRPr lang="en-IN"/>
          </a:p>
        </p:txBody>
      </p:sp>
    </p:spTree>
    <p:extLst>
      <p:ext uri="{BB962C8B-B14F-4D97-AF65-F5344CB8AC3E}">
        <p14:creationId xmlns:p14="http://schemas.microsoft.com/office/powerpoint/2010/main" val="3388610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7C999A-076A-48C3-8E38-D9C56F5D2AC7}" type="datetimeFigureOut">
              <a:rPr lang="en-IN" smtClean="0"/>
              <a:t>10-08-2023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DA2F48-49A1-46F7-94F1-945B2743048C}" type="slidenum">
              <a:rPr lang="en-IN" smtClean="0"/>
              <a:t>‹#›</a:t>
            </a:fld>
            <a:endParaRPr lang="en-IN"/>
          </a:p>
        </p:txBody>
      </p:sp>
    </p:spTree>
    <p:extLst>
      <p:ext uri="{BB962C8B-B14F-4D97-AF65-F5344CB8AC3E}">
        <p14:creationId xmlns:p14="http://schemas.microsoft.com/office/powerpoint/2010/main" val="254857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7C999A-076A-48C3-8E38-D9C56F5D2AC7}" type="datetimeFigureOut">
              <a:rPr lang="en-IN" smtClean="0"/>
              <a:t>10-08-2023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BDA2F48-49A1-46F7-94F1-945B2743048C}" type="slidenum">
              <a:rPr lang="en-IN" smtClean="0"/>
              <a:t>‹#›</a:t>
            </a:fld>
            <a:endParaRPr lang="en-IN"/>
          </a:p>
        </p:txBody>
      </p:sp>
    </p:spTree>
    <p:extLst>
      <p:ext uri="{BB962C8B-B14F-4D97-AF65-F5344CB8AC3E}">
        <p14:creationId xmlns:p14="http://schemas.microsoft.com/office/powerpoint/2010/main" val="3759204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7C999A-076A-48C3-8E38-D9C56F5D2AC7}" type="datetimeFigureOut">
              <a:rPr lang="en-IN" smtClean="0"/>
              <a:t>10-08-2023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BDA2F48-49A1-46F7-94F1-945B2743048C}" type="slidenum">
              <a:rPr lang="en-IN" smtClean="0"/>
              <a:t>‹#›</a:t>
            </a:fld>
            <a:endParaRPr lang="en-IN"/>
          </a:p>
        </p:txBody>
      </p:sp>
    </p:spTree>
    <p:extLst>
      <p:ext uri="{BB962C8B-B14F-4D97-AF65-F5344CB8AC3E}">
        <p14:creationId xmlns:p14="http://schemas.microsoft.com/office/powerpoint/2010/main" val="2860941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C999A-076A-48C3-8E38-D9C56F5D2AC7}" type="datetimeFigureOut">
              <a:rPr lang="en-IN" smtClean="0"/>
              <a:t>10-08-2023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BDA2F48-49A1-46F7-94F1-945B2743048C}" type="slidenum">
              <a:rPr lang="en-IN" smtClean="0"/>
              <a:t>‹#›</a:t>
            </a:fld>
            <a:endParaRPr lang="en-IN"/>
          </a:p>
        </p:txBody>
      </p:sp>
    </p:spTree>
    <p:extLst>
      <p:ext uri="{BB962C8B-B14F-4D97-AF65-F5344CB8AC3E}">
        <p14:creationId xmlns:p14="http://schemas.microsoft.com/office/powerpoint/2010/main" val="2876369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87C999A-076A-48C3-8E38-D9C56F5D2AC7}" type="datetimeFigureOut">
              <a:rPr lang="en-IN" smtClean="0"/>
              <a:t>10-08-2023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BDA2F48-49A1-46F7-94F1-945B2743048C}" type="slidenum">
              <a:rPr lang="en-IN" smtClean="0"/>
              <a:t>‹#›</a:t>
            </a:fld>
            <a:endParaRPr lang="en-IN"/>
          </a:p>
        </p:txBody>
      </p:sp>
    </p:spTree>
    <p:extLst>
      <p:ext uri="{BB962C8B-B14F-4D97-AF65-F5344CB8AC3E}">
        <p14:creationId xmlns:p14="http://schemas.microsoft.com/office/powerpoint/2010/main" val="182017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87C999A-076A-48C3-8E38-D9C56F5D2AC7}" type="datetimeFigureOut">
              <a:rPr lang="en-IN" smtClean="0"/>
              <a:t>10-08-2023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BDA2F48-49A1-46F7-94F1-945B2743048C}" type="slidenum">
              <a:rPr lang="en-IN" smtClean="0"/>
              <a:t>‹#›</a:t>
            </a:fld>
            <a:endParaRPr lang="en-IN"/>
          </a:p>
        </p:txBody>
      </p:sp>
    </p:spTree>
    <p:extLst>
      <p:ext uri="{BB962C8B-B14F-4D97-AF65-F5344CB8AC3E}">
        <p14:creationId xmlns:p14="http://schemas.microsoft.com/office/powerpoint/2010/main" val="4183525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87C999A-076A-48C3-8E38-D9C56F5D2AC7}" type="datetimeFigureOut">
              <a:rPr lang="en-IN" smtClean="0"/>
              <a:t>10-08-2023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ABDA2F48-49A1-46F7-94F1-945B2743048C}" type="slidenum">
              <a:rPr lang="en-IN" smtClean="0"/>
              <a:t>‹#›</a:t>
            </a:fld>
            <a:endParaRPr lang="en-IN"/>
          </a:p>
        </p:txBody>
      </p:sp>
    </p:spTree>
    <p:extLst>
      <p:ext uri="{BB962C8B-B14F-4D97-AF65-F5344CB8AC3E}">
        <p14:creationId xmlns:p14="http://schemas.microsoft.com/office/powerpoint/2010/main" val="2180007706"/>
      </p:ext>
    </p:extLst>
  </p:cSld>
  <p:clrMap bg1="lt1" tx1="dk1" bg2="lt2" tx2="dk2" accent1="accent1" accent2="accent2" accent3="accent3" accent4="accent4" accent5="accent5" accent6="accent6" hlink="hlink" folHlink="folHlink"/>
  <p:sldLayoutIdLst>
    <p:sldLayoutId id="2147483953" r:id="rId1"/>
    <p:sldLayoutId id="2147483954" r:id="rId2"/>
    <p:sldLayoutId id="2147483955" r:id="rId3"/>
    <p:sldLayoutId id="2147483956" r:id="rId4"/>
    <p:sldLayoutId id="2147483957" r:id="rId5"/>
    <p:sldLayoutId id="2147483958" r:id="rId6"/>
    <p:sldLayoutId id="2147483959" r:id="rId7"/>
    <p:sldLayoutId id="2147483960" r:id="rId8"/>
    <p:sldLayoutId id="2147483961" r:id="rId9"/>
    <p:sldLayoutId id="2147483962" r:id="rId10"/>
    <p:sldLayoutId id="2147483963" r:id="rId11"/>
    <p:sldLayoutId id="2147483964" r:id="rId12"/>
    <p:sldLayoutId id="2147483965" r:id="rId13"/>
    <p:sldLayoutId id="2147483966" r:id="rId14"/>
    <p:sldLayoutId id="2147483967" r:id="rId15"/>
    <p:sldLayoutId id="2147483968" r:id="rId16"/>
    <p:sldLayoutId id="214748396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image" Target="../media/image16.tmp"/><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image" Target="../media/image24.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image" Target="../media/image26.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tmp"/><Relationship Id="rId2" Type="http://schemas.openxmlformats.org/officeDocument/2006/relationships/image" Target="../media/image29.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tmp"/><Relationship Id="rId2" Type="http://schemas.openxmlformats.org/officeDocument/2006/relationships/image" Target="../media/image31.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4.tmp"/><Relationship Id="rId2" Type="http://schemas.openxmlformats.org/officeDocument/2006/relationships/image" Target="../media/image33.tmp"/><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6.tmp"/><Relationship Id="rId2" Type="http://schemas.openxmlformats.org/officeDocument/2006/relationships/image" Target="../media/image35.tmp"/><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8.tmp"/><Relationship Id="rId2" Type="http://schemas.openxmlformats.org/officeDocument/2006/relationships/image" Target="../media/image37.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3.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A57DB19-894B-4891-9D39-E5FA669C1C87}"/>
              </a:ext>
            </a:extLst>
          </p:cNvPr>
          <p:cNvSpPr txBox="1"/>
          <p:nvPr/>
        </p:nvSpPr>
        <p:spPr>
          <a:xfrm>
            <a:off x="4162567" y="818984"/>
            <a:ext cx="6714699" cy="3178689"/>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4800" b="0" i="0" kern="1200" cap="all" dirty="0">
                <a:ln w="3175" cmpd="sng">
                  <a:noFill/>
                </a:ln>
                <a:solidFill>
                  <a:srgbClr val="FFFFFF"/>
                </a:solidFill>
                <a:latin typeface="+mj-lt"/>
                <a:ea typeface="+mj-ea"/>
                <a:cs typeface="+mj-cs"/>
              </a:rPr>
              <a:t>CAPSTONE PROJECT – </a:t>
            </a:r>
            <a:endParaRPr lang="en-US" sz="4800" cap="all" dirty="0">
              <a:ln w="3175" cmpd="sng">
                <a:noFill/>
              </a:ln>
              <a:solidFill>
                <a:srgbClr val="FFFFFF"/>
              </a:solidFill>
              <a:latin typeface="+mj-lt"/>
              <a:ea typeface="+mj-ea"/>
              <a:cs typeface="+mj-cs"/>
            </a:endParaRPr>
          </a:p>
          <a:p>
            <a:pPr defTabSz="914400">
              <a:lnSpc>
                <a:spcPct val="90000"/>
              </a:lnSpc>
              <a:spcBef>
                <a:spcPct val="0"/>
              </a:spcBef>
              <a:spcAft>
                <a:spcPts val="600"/>
              </a:spcAft>
            </a:pPr>
            <a:r>
              <a:rPr lang="en-US" sz="4800" b="0" i="0" kern="1200" cap="all" dirty="0">
                <a:ln w="3175" cmpd="sng">
                  <a:noFill/>
                </a:ln>
                <a:solidFill>
                  <a:srgbClr val="FFFFFF"/>
                </a:solidFill>
                <a:latin typeface="+mj-lt"/>
                <a:ea typeface="+mj-ea"/>
                <a:cs typeface="+mj-cs"/>
              </a:rPr>
              <a:t>DVD RENTAL DATABASE</a:t>
            </a:r>
          </a:p>
        </p:txBody>
      </p:sp>
      <p:cxnSp>
        <p:nvCxnSpPr>
          <p:cNvPr id="3" name="Straight Connector 2">
            <a:extLst>
              <a:ext uri="{FF2B5EF4-FFF2-40B4-BE49-F238E27FC236}">
                <a16:creationId xmlns:a16="http://schemas.microsoft.com/office/drawing/2014/main" id="{34C60284-45E7-418C-903C-7F5B85B6708C}"/>
              </a:ext>
            </a:extLst>
          </p:cNvPr>
          <p:cNvCxnSpPr>
            <a:cxnSpLocks/>
          </p:cNvCxnSpPr>
          <p:nvPr/>
        </p:nvCxnSpPr>
        <p:spPr>
          <a:xfrm flipV="1">
            <a:off x="3067665" y="4807974"/>
            <a:ext cx="8790038" cy="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707783"/>
      </p:ext>
    </p:extLst>
  </p:cSld>
  <p:clrMapOvr>
    <a:masterClrMapping/>
  </p:clrMapOvr>
  <mc:AlternateContent xmlns:mc="http://schemas.openxmlformats.org/markup-compatibility/2006" xmlns:p14="http://schemas.microsoft.com/office/powerpoint/2010/main">
    <mc:Choice Requires="p14">
      <p:transition spd="slow" p14:dur="2000" advTm="11616"/>
    </mc:Choice>
    <mc:Fallback xmlns="">
      <p:transition spd="slow" advTm="1161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7BFC0-C657-4F72-AC8C-36F333E3F377}"/>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br>
              <a:rPr lang="en-US" sz="4000" kern="1200">
                <a:solidFill>
                  <a:srgbClr val="FFFFFF"/>
                </a:solidFill>
                <a:latin typeface="+mj-lt"/>
                <a:ea typeface="+mj-ea"/>
                <a:cs typeface="+mj-cs"/>
              </a:rPr>
            </a:br>
            <a:br>
              <a:rPr lang="en-US" sz="4000" kern="1200">
                <a:solidFill>
                  <a:srgbClr val="FFFFFF"/>
                </a:solidFill>
                <a:latin typeface="+mj-lt"/>
                <a:ea typeface="+mj-ea"/>
                <a:cs typeface="+mj-cs"/>
              </a:rPr>
            </a:br>
            <a:br>
              <a:rPr lang="en-US" sz="4000" kern="1200">
                <a:solidFill>
                  <a:srgbClr val="FFFFFF"/>
                </a:solidFill>
                <a:latin typeface="+mj-lt"/>
                <a:ea typeface="+mj-ea"/>
                <a:cs typeface="+mj-cs"/>
              </a:rPr>
            </a:br>
            <a:endParaRPr lang="en-US" sz="4000" kern="1200">
              <a:solidFill>
                <a:srgbClr val="FFFFFF"/>
              </a:solidFill>
              <a:latin typeface="+mj-lt"/>
              <a:ea typeface="+mj-ea"/>
              <a:cs typeface="+mj-cs"/>
            </a:endParaRPr>
          </a:p>
        </p:txBody>
      </p:sp>
      <p:sp>
        <p:nvSpPr>
          <p:cNvPr id="5" name="TextBox 4">
            <a:extLst>
              <a:ext uri="{FF2B5EF4-FFF2-40B4-BE49-F238E27FC236}">
                <a16:creationId xmlns:a16="http://schemas.microsoft.com/office/drawing/2014/main" id="{CDD57D91-BFFB-421C-B15F-A7E863DA67CB}"/>
              </a:ext>
            </a:extLst>
          </p:cNvPr>
          <p:cNvSpPr txBox="1"/>
          <p:nvPr/>
        </p:nvSpPr>
        <p:spPr>
          <a:xfrm>
            <a:off x="986118" y="649479"/>
            <a:ext cx="4715435" cy="5546047"/>
          </a:xfrm>
          <a:prstGeom prst="rect">
            <a:avLst/>
          </a:prstGeom>
        </p:spPr>
        <p:txBody>
          <a:bodyPr vert="horz" lIns="91440" tIns="45720" rIns="91440" bIns="45720" rtlCol="0" anchor="ctr">
            <a:noAutofit/>
          </a:bodyPr>
          <a:lstStyle/>
          <a:p>
            <a:pPr defTabSz="914400">
              <a:lnSpc>
                <a:spcPct val="90000"/>
              </a:lnSpc>
              <a:spcBef>
                <a:spcPts val="1000"/>
              </a:spcBef>
              <a:buClr>
                <a:schemeClr val="accent1"/>
              </a:buClr>
            </a:pPr>
            <a:r>
              <a:rPr lang="en-US" b="1" dirty="0">
                <a:latin typeface="Comic Sans MS" panose="030F0702030302020204" pitchFamily="66" charset="0"/>
              </a:rPr>
              <a:t>How the sales revenue of customers varies in certain months?</a:t>
            </a:r>
            <a:br>
              <a:rPr lang="en-US" dirty="0">
                <a:latin typeface="Comic Sans MS" panose="030F0702030302020204" pitchFamily="66" charset="0"/>
              </a:rPr>
            </a:br>
            <a:br>
              <a:rPr lang="en-US" dirty="0">
                <a:latin typeface="Comic Sans MS" panose="030F0702030302020204" pitchFamily="66" charset="0"/>
              </a:rPr>
            </a:br>
            <a:r>
              <a:rPr lang="en-US" dirty="0">
                <a:latin typeface="Comic Sans MS" panose="030F0702030302020204" pitchFamily="66" charset="0"/>
              </a:rPr>
              <a:t>Analysis shows in July month we have the highest sales and in </a:t>
            </a:r>
            <a:r>
              <a:rPr lang="en-US" dirty="0" err="1">
                <a:latin typeface="Comic Sans MS" panose="030F0702030302020204" pitchFamily="66" charset="0"/>
              </a:rPr>
              <a:t>feburary</a:t>
            </a:r>
            <a:r>
              <a:rPr lang="en-US" dirty="0">
                <a:latin typeface="Comic Sans MS" panose="030F0702030302020204" pitchFamily="66" charset="0"/>
              </a:rPr>
              <a:t> month we have least sales among the five months present in table.</a:t>
            </a:r>
            <a:br>
              <a:rPr lang="en-US" dirty="0">
                <a:latin typeface="Comic Sans MS" panose="030F0702030302020204" pitchFamily="66" charset="0"/>
              </a:rPr>
            </a:br>
            <a:endParaRPr lang="en-US" dirty="0">
              <a:latin typeface="Comic Sans MS" panose="030F0702030302020204" pitchFamily="66" charset="0"/>
            </a:endParaRPr>
          </a:p>
        </p:txBody>
      </p:sp>
      <p:pic>
        <p:nvPicPr>
          <p:cNvPr id="4" name="Picture 3">
            <a:extLst>
              <a:ext uri="{FF2B5EF4-FFF2-40B4-BE49-F238E27FC236}">
                <a16:creationId xmlns:a16="http://schemas.microsoft.com/office/drawing/2014/main" id="{4107B55A-6187-49B9-8BB8-5B32256A62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2457" y="3745671"/>
            <a:ext cx="5544457" cy="2124371"/>
          </a:xfrm>
          <a:prstGeom prst="rect">
            <a:avLst/>
          </a:prstGeom>
        </p:spPr>
      </p:pic>
    </p:spTree>
    <p:extLst>
      <p:ext uri="{BB962C8B-B14F-4D97-AF65-F5344CB8AC3E}">
        <p14:creationId xmlns:p14="http://schemas.microsoft.com/office/powerpoint/2010/main" val="534257841"/>
      </p:ext>
    </p:extLst>
  </p:cSld>
  <p:clrMapOvr>
    <a:masterClrMapping/>
  </p:clrMapOvr>
  <mc:AlternateContent xmlns:mc="http://schemas.openxmlformats.org/markup-compatibility/2006" xmlns:p14="http://schemas.microsoft.com/office/powerpoint/2010/main">
    <mc:Choice Requires="p14">
      <p:transition spd="slow" p14:dur="2000" advTm="45341"/>
    </mc:Choice>
    <mc:Fallback xmlns="">
      <p:transition spd="slow" advTm="45341"/>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7BFC0-C657-4F72-AC8C-36F333E3F377}"/>
              </a:ext>
            </a:extLst>
          </p:cNvPr>
          <p:cNvSpPr>
            <a:spLocks noGrp="1"/>
          </p:cNvSpPr>
          <p:nvPr>
            <p:ph type="title"/>
          </p:nvPr>
        </p:nvSpPr>
        <p:spPr>
          <a:xfrm>
            <a:off x="1102361" y="2522754"/>
            <a:ext cx="3771294" cy="4081246"/>
          </a:xfrm>
        </p:spPr>
        <p:txBody>
          <a:bodyPr vert="horz" lIns="91440" tIns="45720" rIns="91440" bIns="45720" rtlCol="0" anchor="t">
            <a:noAutofit/>
          </a:bodyPr>
          <a:lstStyle/>
          <a:p>
            <a:r>
              <a:rPr lang="en-US" sz="1600" b="1" kern="1200" dirty="0" err="1">
                <a:solidFill>
                  <a:srgbClr val="FFC000"/>
                </a:solidFill>
                <a:highlight>
                  <a:srgbClr val="000000"/>
                </a:highlight>
                <a:latin typeface="+mj-lt"/>
                <a:ea typeface="+mj-ea"/>
                <a:cs typeface="+mj-cs"/>
              </a:rPr>
              <a:t>Analyse</a:t>
            </a:r>
            <a:r>
              <a:rPr lang="en-US" sz="1600" b="1" kern="1200" dirty="0">
                <a:solidFill>
                  <a:srgbClr val="FFC000"/>
                </a:solidFill>
                <a:highlight>
                  <a:srgbClr val="000000"/>
                </a:highlight>
                <a:latin typeface="+mj-lt"/>
                <a:ea typeface="+mj-ea"/>
                <a:cs typeface="+mj-cs"/>
              </a:rPr>
              <a:t> the films with avg rental duration and more than average rental duration?</a:t>
            </a:r>
            <a:br>
              <a:rPr lang="en-US" sz="1600" b="1" kern="1200" dirty="0">
                <a:solidFill>
                  <a:srgbClr val="FFC000"/>
                </a:solidFill>
                <a:latin typeface="+mj-lt"/>
                <a:ea typeface="+mj-ea"/>
                <a:cs typeface="+mj-cs"/>
              </a:rPr>
            </a:br>
            <a:br>
              <a:rPr lang="en-US" sz="1600" b="1" kern="1200" dirty="0">
                <a:solidFill>
                  <a:schemeClr val="tx1"/>
                </a:solidFill>
                <a:latin typeface="+mj-lt"/>
                <a:ea typeface="+mj-ea"/>
                <a:cs typeface="+mj-cs"/>
              </a:rPr>
            </a:br>
            <a:r>
              <a:rPr lang="en-US" sz="1600" b="1" dirty="0">
                <a:solidFill>
                  <a:schemeClr val="tx1"/>
                </a:solidFill>
              </a:rPr>
              <a:t>Analysis of films having more than </a:t>
            </a:r>
            <a:r>
              <a:rPr lang="en-US" sz="1600" b="1" dirty="0" err="1">
                <a:solidFill>
                  <a:schemeClr val="tx1"/>
                </a:solidFill>
              </a:rPr>
              <a:t>avg.rental</a:t>
            </a:r>
            <a:r>
              <a:rPr lang="en-US" sz="1600" b="1" dirty="0">
                <a:solidFill>
                  <a:schemeClr val="tx1"/>
                </a:solidFill>
              </a:rPr>
              <a:t> duration and less than </a:t>
            </a:r>
            <a:r>
              <a:rPr lang="en-US" sz="1600" b="1" dirty="0" err="1">
                <a:solidFill>
                  <a:schemeClr val="tx1"/>
                </a:solidFill>
              </a:rPr>
              <a:t>avg.rental</a:t>
            </a:r>
            <a:r>
              <a:rPr lang="en-US" sz="1600" b="1" dirty="0">
                <a:solidFill>
                  <a:schemeClr val="tx1"/>
                </a:solidFill>
              </a:rPr>
              <a:t> duration.</a:t>
            </a:r>
            <a:br>
              <a:rPr lang="en-US" sz="1600" b="1" dirty="0">
                <a:solidFill>
                  <a:schemeClr val="tx1"/>
                </a:solidFill>
              </a:rPr>
            </a:br>
            <a:br>
              <a:rPr lang="en-US" sz="1600" b="1" dirty="0">
                <a:solidFill>
                  <a:schemeClr val="tx1"/>
                </a:solidFill>
              </a:rPr>
            </a:br>
            <a:br>
              <a:rPr lang="en-US" sz="1600" b="1" dirty="0">
                <a:solidFill>
                  <a:schemeClr val="tx1"/>
                </a:solidFill>
              </a:rPr>
            </a:br>
            <a:br>
              <a:rPr lang="en-US" sz="1600" b="1" dirty="0">
                <a:solidFill>
                  <a:schemeClr val="tx1"/>
                </a:solidFill>
              </a:rPr>
            </a:br>
            <a:r>
              <a:rPr lang="en-US" sz="1600" b="1" dirty="0">
                <a:solidFill>
                  <a:schemeClr val="tx1"/>
                </a:solidFill>
              </a:rPr>
              <a:t>Analysis of films having avg rental </a:t>
            </a:r>
            <a:r>
              <a:rPr lang="en-US" sz="1600" b="1" dirty="0" err="1">
                <a:solidFill>
                  <a:schemeClr val="tx1"/>
                </a:solidFill>
              </a:rPr>
              <a:t>rate.we</a:t>
            </a:r>
            <a:r>
              <a:rPr lang="en-US" sz="1600" b="1" dirty="0">
                <a:solidFill>
                  <a:schemeClr val="tx1"/>
                </a:solidFill>
              </a:rPr>
              <a:t> basically three types 4.99,</a:t>
            </a:r>
            <a:br>
              <a:rPr lang="en-US" sz="1600" b="1" dirty="0">
                <a:solidFill>
                  <a:schemeClr val="tx1"/>
                </a:solidFill>
              </a:rPr>
            </a:br>
            <a:r>
              <a:rPr lang="en-US" sz="1600" b="1" dirty="0">
                <a:solidFill>
                  <a:schemeClr val="tx1"/>
                </a:solidFill>
              </a:rPr>
              <a:t>2.99 and 0.99 </a:t>
            </a:r>
            <a:br>
              <a:rPr lang="en-US" sz="1600" b="1" dirty="0">
                <a:solidFill>
                  <a:schemeClr val="tx1"/>
                </a:solidFill>
              </a:rPr>
            </a:br>
            <a:br>
              <a:rPr lang="en-US" sz="1600" b="1" dirty="0">
                <a:solidFill>
                  <a:schemeClr val="tx1"/>
                </a:solidFill>
              </a:rPr>
            </a:br>
            <a:br>
              <a:rPr lang="en-US" sz="1600" b="1" kern="1200" dirty="0">
                <a:solidFill>
                  <a:schemeClr val="tx1"/>
                </a:solidFill>
                <a:latin typeface="+mj-lt"/>
                <a:ea typeface="+mj-ea"/>
                <a:cs typeface="+mj-cs"/>
              </a:rPr>
            </a:br>
            <a:endParaRPr lang="en-US" sz="1600" b="1" kern="1200" dirty="0">
              <a:solidFill>
                <a:schemeClr val="tx1"/>
              </a:solidFill>
              <a:latin typeface="+mj-lt"/>
              <a:ea typeface="+mj-ea"/>
              <a:cs typeface="+mj-cs"/>
            </a:endParaRPr>
          </a:p>
        </p:txBody>
      </p:sp>
      <p:sp>
        <p:nvSpPr>
          <p:cNvPr id="5" name="TextBox 4">
            <a:extLst>
              <a:ext uri="{FF2B5EF4-FFF2-40B4-BE49-F238E27FC236}">
                <a16:creationId xmlns:a16="http://schemas.microsoft.com/office/drawing/2014/main" id="{CDD57D91-BFFB-421C-B15F-A7E863DA67CB}"/>
              </a:ext>
            </a:extLst>
          </p:cNvPr>
          <p:cNvSpPr txBox="1"/>
          <p:nvPr/>
        </p:nvSpPr>
        <p:spPr>
          <a:xfrm>
            <a:off x="699247" y="2059200"/>
            <a:ext cx="5109882" cy="3835409"/>
          </a:xfrm>
          <a:prstGeom prst="rect">
            <a:avLst/>
          </a:prstGeom>
        </p:spPr>
        <p:txBody>
          <a:bodyPr vert="horz" lIns="91440" tIns="45720" rIns="91440" bIns="45720" rtlCol="0" anchor="t">
            <a:noAutofit/>
          </a:bodyPr>
          <a:lstStyle/>
          <a:p>
            <a:pPr indent="-228600" defTabSz="914400">
              <a:lnSpc>
                <a:spcPct val="90000"/>
              </a:lnSpc>
              <a:spcBef>
                <a:spcPts val="1000"/>
              </a:spcBef>
              <a:buClr>
                <a:schemeClr val="accent1"/>
              </a:buClr>
              <a:buFont typeface="Wingdings" panose="05000000000000000000" pitchFamily="2" charset="2"/>
              <a:buChar char="Ø"/>
            </a:pPr>
            <a:endParaRPr lang="en-US" sz="1100" dirty="0">
              <a:solidFill>
                <a:schemeClr val="tx1">
                  <a:alpha val="60000"/>
                </a:schemeClr>
              </a:solidFill>
              <a:latin typeface="Comic Sans MS" panose="030F0702030302020204" pitchFamily="66" charset="0"/>
            </a:endParaRPr>
          </a:p>
        </p:txBody>
      </p:sp>
      <p:pic>
        <p:nvPicPr>
          <p:cNvPr id="7" name="Picture 6">
            <a:extLst>
              <a:ext uri="{FF2B5EF4-FFF2-40B4-BE49-F238E27FC236}">
                <a16:creationId xmlns:a16="http://schemas.microsoft.com/office/drawing/2014/main" id="{C82A0901-9A63-40E1-8D7E-0898097A31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0737" y="2522754"/>
            <a:ext cx="4848902" cy="2324424"/>
          </a:xfrm>
          <a:prstGeom prst="rect">
            <a:avLst/>
          </a:prstGeom>
        </p:spPr>
      </p:pic>
      <p:pic>
        <p:nvPicPr>
          <p:cNvPr id="9" name="Picture 8">
            <a:extLst>
              <a:ext uri="{FF2B5EF4-FFF2-40B4-BE49-F238E27FC236}">
                <a16:creationId xmlns:a16="http://schemas.microsoft.com/office/drawing/2014/main" id="{00E4504B-9B96-4E6D-8AC6-8B3E658F3D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0643" y="4705050"/>
            <a:ext cx="4496427" cy="2152950"/>
          </a:xfrm>
          <a:prstGeom prst="rect">
            <a:avLst/>
          </a:prstGeom>
        </p:spPr>
      </p:pic>
    </p:spTree>
    <p:extLst>
      <p:ext uri="{BB962C8B-B14F-4D97-AF65-F5344CB8AC3E}">
        <p14:creationId xmlns:p14="http://schemas.microsoft.com/office/powerpoint/2010/main" val="1336595846"/>
      </p:ext>
    </p:extLst>
  </p:cSld>
  <p:clrMapOvr>
    <a:masterClrMapping/>
  </p:clrMapOvr>
  <mc:AlternateContent xmlns:mc="http://schemas.openxmlformats.org/markup-compatibility/2006" xmlns:p14="http://schemas.microsoft.com/office/powerpoint/2010/main">
    <mc:Choice Requires="p14">
      <p:transition spd="slow" p14:dur="2000" advTm="39838"/>
    </mc:Choice>
    <mc:Fallback xmlns="">
      <p:transition spd="slow" advTm="39838"/>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DD57D91-BFFB-421C-B15F-A7E863DA67CB}"/>
              </a:ext>
            </a:extLst>
          </p:cNvPr>
          <p:cNvSpPr txBox="1"/>
          <p:nvPr/>
        </p:nvSpPr>
        <p:spPr>
          <a:xfrm>
            <a:off x="6700839" y="365125"/>
            <a:ext cx="4344516" cy="369332"/>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A5AA4B53-EF14-4352-8363-1E9748C2DFB6}"/>
              </a:ext>
            </a:extLst>
          </p:cNvPr>
          <p:cNvSpPr txBox="1"/>
          <p:nvPr/>
        </p:nvSpPr>
        <p:spPr>
          <a:xfrm>
            <a:off x="8549909" y="4440000"/>
            <a:ext cx="2933024" cy="790524"/>
          </a:xfrm>
          <a:prstGeom prst="rect">
            <a:avLst/>
          </a:prstGeom>
        </p:spPr>
        <p:txBody>
          <a:bodyPr vert="horz" lIns="91440" tIns="45720" rIns="91440" bIns="45720" rtlCol="0" anchor="ctr">
            <a:normAutofit/>
          </a:bodyPr>
          <a:lstStyle/>
          <a:p>
            <a:pPr defTabSz="432789">
              <a:lnSpc>
                <a:spcPct val="90000"/>
              </a:lnSpc>
              <a:spcAft>
                <a:spcPts val="284"/>
              </a:spcAft>
            </a:pPr>
            <a:br>
              <a:rPr lang="en-US" sz="852" kern="1200">
                <a:solidFill>
                  <a:schemeClr val="tx1"/>
                </a:solidFill>
                <a:latin typeface="+mn-lt"/>
                <a:ea typeface="+mn-ea"/>
                <a:cs typeface="+mn-cs"/>
              </a:rPr>
            </a:br>
            <a:endParaRPr lang="en-US"/>
          </a:p>
        </p:txBody>
      </p:sp>
      <p:sp>
        <p:nvSpPr>
          <p:cNvPr id="8" name="TextBox 7">
            <a:extLst>
              <a:ext uri="{FF2B5EF4-FFF2-40B4-BE49-F238E27FC236}">
                <a16:creationId xmlns:a16="http://schemas.microsoft.com/office/drawing/2014/main" id="{D7A826A8-AD03-43C6-B29D-0CD6E821C2C8}"/>
              </a:ext>
            </a:extLst>
          </p:cNvPr>
          <p:cNvSpPr txBox="1"/>
          <p:nvPr/>
        </p:nvSpPr>
        <p:spPr>
          <a:xfrm>
            <a:off x="7027881" y="3823358"/>
            <a:ext cx="4841364" cy="600164"/>
          </a:xfrm>
          <a:prstGeom prst="rect">
            <a:avLst/>
          </a:prstGeom>
          <a:noFill/>
        </p:spPr>
        <p:txBody>
          <a:bodyPr wrap="square" rtlCol="0">
            <a:spAutoFit/>
          </a:bodyPr>
          <a:lstStyle/>
          <a:p>
            <a:pPr>
              <a:spcAft>
                <a:spcPts val="600"/>
              </a:spcAft>
            </a:pPr>
            <a:r>
              <a:rPr lang="en-US" sz="1400" dirty="0">
                <a:latin typeface="Comic Sans MS" panose="030F0702030302020204" pitchFamily="66" charset="0"/>
                <a:cs typeface="Arial" panose="020B0604020202020204" pitchFamily="34" charset="0"/>
              </a:rPr>
              <a:t>Analysis of least 5 films based on category</a:t>
            </a:r>
          </a:p>
          <a:p>
            <a:pPr>
              <a:spcAft>
                <a:spcPts val="600"/>
              </a:spcAft>
            </a:pPr>
            <a:r>
              <a:rPr lang="en-US" sz="1400" dirty="0">
                <a:latin typeface="Comic Sans MS" panose="030F0702030302020204" pitchFamily="66" charset="0"/>
                <a:cs typeface="Arial" panose="020B0604020202020204" pitchFamily="34" charset="0"/>
              </a:rPr>
              <a:t>We can say Music is lowest in terms of sales revenue.</a:t>
            </a:r>
            <a:endParaRPr lang="en-IN" sz="1400" dirty="0">
              <a:latin typeface="Comic Sans MS" panose="030F0702030302020204" pitchFamily="66" charset="0"/>
              <a:cs typeface="Arial" panose="020B0604020202020204" pitchFamily="34" charset="0"/>
            </a:endParaRPr>
          </a:p>
        </p:txBody>
      </p:sp>
      <p:sp>
        <p:nvSpPr>
          <p:cNvPr id="11" name="TextBox 10">
            <a:extLst>
              <a:ext uri="{FF2B5EF4-FFF2-40B4-BE49-F238E27FC236}">
                <a16:creationId xmlns:a16="http://schemas.microsoft.com/office/drawing/2014/main" id="{2F38BB89-D203-496F-BEC2-5EC34ACE85E8}"/>
              </a:ext>
            </a:extLst>
          </p:cNvPr>
          <p:cNvSpPr txBox="1"/>
          <p:nvPr/>
        </p:nvSpPr>
        <p:spPr>
          <a:xfrm>
            <a:off x="502174" y="3731395"/>
            <a:ext cx="5526868" cy="1826141"/>
          </a:xfrm>
          <a:prstGeom prst="rect">
            <a:avLst/>
          </a:prstGeom>
          <a:noFill/>
        </p:spPr>
        <p:txBody>
          <a:bodyPr wrap="square" rtlCol="0">
            <a:spAutoFit/>
          </a:bodyPr>
          <a:lstStyle/>
          <a:p>
            <a:pPr defTabSz="216395">
              <a:spcAft>
                <a:spcPts val="546"/>
              </a:spcAft>
            </a:pPr>
            <a:br>
              <a:rPr lang="en-US" sz="1600" kern="1200" dirty="0">
                <a:solidFill>
                  <a:schemeClr val="tx1"/>
                </a:solidFill>
                <a:latin typeface="Comic Sans MS" panose="030F0702030302020204" pitchFamily="66" charset="0"/>
                <a:cs typeface="Arial" panose="020B0604020202020204" pitchFamily="34" charset="0"/>
              </a:rPr>
            </a:br>
            <a:r>
              <a:rPr lang="en-US" sz="1600" kern="1200" dirty="0">
                <a:solidFill>
                  <a:schemeClr val="tx1"/>
                </a:solidFill>
                <a:latin typeface="Comic Sans MS" panose="030F0702030302020204" pitchFamily="66" charset="0"/>
                <a:cs typeface="Arial" panose="020B0604020202020204" pitchFamily="34" charset="0"/>
              </a:rPr>
              <a:t>Analysis of top 5 films </a:t>
            </a:r>
            <a:r>
              <a:rPr lang="en-US" sz="1600" dirty="0">
                <a:latin typeface="Comic Sans MS" panose="030F0702030302020204" pitchFamily="66" charset="0"/>
                <a:cs typeface="Arial" panose="020B0604020202020204" pitchFamily="34" charset="0"/>
              </a:rPr>
              <a:t>based on their category</a:t>
            </a:r>
            <a:r>
              <a:rPr lang="en-US" sz="1600" kern="1200" dirty="0">
                <a:solidFill>
                  <a:schemeClr val="tx1"/>
                </a:solidFill>
                <a:latin typeface="Comic Sans MS" panose="030F0702030302020204" pitchFamily="66" charset="0"/>
                <a:cs typeface="Arial" panose="020B0604020202020204" pitchFamily="34" charset="0"/>
              </a:rPr>
              <a:t>.</a:t>
            </a:r>
          </a:p>
          <a:p>
            <a:pPr defTabSz="216395">
              <a:spcAft>
                <a:spcPts val="546"/>
              </a:spcAft>
            </a:pPr>
            <a:r>
              <a:rPr lang="en-US" sz="1600" dirty="0">
                <a:latin typeface="Comic Sans MS" panose="030F0702030302020204" pitchFamily="66" charset="0"/>
                <a:cs typeface="Arial" panose="020B0604020202020204" pitchFamily="34" charset="0"/>
              </a:rPr>
              <a:t>Sports is most popular category</a:t>
            </a:r>
            <a:endParaRPr lang="en-US" sz="1600" kern="1200" dirty="0">
              <a:solidFill>
                <a:schemeClr val="tx1"/>
              </a:solidFill>
              <a:latin typeface="Comic Sans MS" panose="030F0702030302020204" pitchFamily="66" charset="0"/>
              <a:cs typeface="Arial" panose="020B0604020202020204" pitchFamily="34" charset="0"/>
            </a:endParaRPr>
          </a:p>
          <a:p>
            <a:pPr defTabSz="216395">
              <a:spcAft>
                <a:spcPts val="546"/>
              </a:spcAft>
            </a:pPr>
            <a:endParaRPr lang="en-US" sz="1600" kern="1200" dirty="0">
              <a:solidFill>
                <a:schemeClr val="tx1"/>
              </a:solidFill>
              <a:latin typeface="Comic Sans MS" panose="030F0702030302020204" pitchFamily="66" charset="0"/>
              <a:cs typeface="Arial" panose="020B0604020202020204" pitchFamily="34" charset="0"/>
            </a:endParaRPr>
          </a:p>
          <a:p>
            <a:pPr defTabSz="216395">
              <a:spcAft>
                <a:spcPts val="546"/>
              </a:spcAft>
            </a:pPr>
            <a:endParaRPr lang="en-US" sz="1600" kern="1200" dirty="0">
              <a:solidFill>
                <a:schemeClr val="tx1"/>
              </a:solidFill>
              <a:latin typeface="Comic Sans MS" panose="030F0702030302020204" pitchFamily="66" charset="0"/>
              <a:cs typeface="Arial" panose="020B0604020202020204" pitchFamily="34" charset="0"/>
            </a:endParaRPr>
          </a:p>
          <a:p>
            <a:pPr>
              <a:spcAft>
                <a:spcPts val="600"/>
              </a:spcAft>
            </a:pPr>
            <a:endParaRPr lang="en-IN" sz="1600" dirty="0">
              <a:latin typeface="Comic Sans MS" panose="030F0702030302020204" pitchFamily="66" charset="0"/>
              <a:cs typeface="Arial" panose="020B0604020202020204" pitchFamily="34" charset="0"/>
            </a:endParaRPr>
          </a:p>
        </p:txBody>
      </p:sp>
      <p:cxnSp>
        <p:nvCxnSpPr>
          <p:cNvPr id="21" name="Straight Connector 20">
            <a:extLst>
              <a:ext uri="{FF2B5EF4-FFF2-40B4-BE49-F238E27FC236}">
                <a16:creationId xmlns:a16="http://schemas.microsoft.com/office/drawing/2014/main" id="{DF9B9E28-8849-4FB1-B28A-B59EEC43CB74}"/>
              </a:ext>
            </a:extLst>
          </p:cNvPr>
          <p:cNvCxnSpPr>
            <a:cxnSpLocks/>
          </p:cNvCxnSpPr>
          <p:nvPr/>
        </p:nvCxnSpPr>
        <p:spPr>
          <a:xfrm>
            <a:off x="6364941" y="365125"/>
            <a:ext cx="0" cy="6236475"/>
          </a:xfrm>
          <a:prstGeom prst="line">
            <a:avLst/>
          </a:prstGeom>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DDD89B46-5CFF-4387-AAEA-24BCAED1EF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088" y="842039"/>
            <a:ext cx="5572903" cy="2880943"/>
          </a:xfrm>
          <a:prstGeom prst="rect">
            <a:avLst/>
          </a:prstGeom>
        </p:spPr>
      </p:pic>
      <p:pic>
        <p:nvPicPr>
          <p:cNvPr id="10" name="Picture 9">
            <a:extLst>
              <a:ext uri="{FF2B5EF4-FFF2-40B4-BE49-F238E27FC236}">
                <a16:creationId xmlns:a16="http://schemas.microsoft.com/office/drawing/2014/main" id="{C777E743-C87D-4DB4-B743-35DB0DDE47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7881" y="961560"/>
            <a:ext cx="4224996" cy="2238768"/>
          </a:xfrm>
          <a:prstGeom prst="rect">
            <a:avLst/>
          </a:prstGeom>
        </p:spPr>
      </p:pic>
    </p:spTree>
    <p:extLst>
      <p:ext uri="{BB962C8B-B14F-4D97-AF65-F5344CB8AC3E}">
        <p14:creationId xmlns:p14="http://schemas.microsoft.com/office/powerpoint/2010/main" val="3267854201"/>
      </p:ext>
    </p:extLst>
  </p:cSld>
  <p:clrMapOvr>
    <a:masterClrMapping/>
  </p:clrMapOvr>
  <mc:AlternateContent xmlns:mc="http://schemas.openxmlformats.org/markup-compatibility/2006" xmlns:p14="http://schemas.microsoft.com/office/powerpoint/2010/main">
    <mc:Choice Requires="p14">
      <p:transition spd="slow" p14:dur="2000" advTm="177639"/>
    </mc:Choice>
    <mc:Fallback xmlns="">
      <p:transition spd="slow" advTm="177639"/>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DD57D91-BFFB-421C-B15F-A7E863DA67CB}"/>
              </a:ext>
            </a:extLst>
          </p:cNvPr>
          <p:cNvSpPr txBox="1"/>
          <p:nvPr/>
        </p:nvSpPr>
        <p:spPr>
          <a:xfrm>
            <a:off x="6700839" y="250825"/>
            <a:ext cx="4344516" cy="369332"/>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A5AA4B53-EF14-4352-8363-1E9748C2DFB6}"/>
              </a:ext>
            </a:extLst>
          </p:cNvPr>
          <p:cNvSpPr txBox="1"/>
          <p:nvPr/>
        </p:nvSpPr>
        <p:spPr>
          <a:xfrm>
            <a:off x="8599754" y="4129731"/>
            <a:ext cx="2887895" cy="778360"/>
          </a:xfrm>
          <a:prstGeom prst="rect">
            <a:avLst/>
          </a:prstGeom>
        </p:spPr>
        <p:txBody>
          <a:bodyPr vert="horz" lIns="91440" tIns="45720" rIns="91440" bIns="45720" rtlCol="0" anchor="ctr">
            <a:normAutofit/>
          </a:bodyPr>
          <a:lstStyle/>
          <a:p>
            <a:pPr defTabSz="424466">
              <a:lnSpc>
                <a:spcPct val="90000"/>
              </a:lnSpc>
              <a:spcAft>
                <a:spcPts val="278"/>
              </a:spcAft>
            </a:pPr>
            <a:br>
              <a:rPr lang="en-US" sz="835" kern="1200">
                <a:solidFill>
                  <a:schemeClr val="tx1"/>
                </a:solidFill>
                <a:latin typeface="+mn-lt"/>
                <a:ea typeface="+mn-ea"/>
                <a:cs typeface="+mn-cs"/>
              </a:rPr>
            </a:br>
            <a:endParaRPr lang="en-US"/>
          </a:p>
        </p:txBody>
      </p:sp>
      <p:sp>
        <p:nvSpPr>
          <p:cNvPr id="11" name="TextBox 10">
            <a:extLst>
              <a:ext uri="{FF2B5EF4-FFF2-40B4-BE49-F238E27FC236}">
                <a16:creationId xmlns:a16="http://schemas.microsoft.com/office/drawing/2014/main" id="{2F38BB89-D203-496F-BEC2-5EC34ACE85E8}"/>
              </a:ext>
            </a:extLst>
          </p:cNvPr>
          <p:cNvSpPr txBox="1"/>
          <p:nvPr/>
        </p:nvSpPr>
        <p:spPr>
          <a:xfrm>
            <a:off x="315528" y="3415553"/>
            <a:ext cx="5852109" cy="1890261"/>
          </a:xfrm>
          <a:prstGeom prst="rect">
            <a:avLst/>
          </a:prstGeom>
          <a:noFill/>
        </p:spPr>
        <p:txBody>
          <a:bodyPr wrap="square" rtlCol="0">
            <a:spAutoFit/>
          </a:bodyPr>
          <a:lstStyle/>
          <a:p>
            <a:pPr defTabSz="212233">
              <a:spcAft>
                <a:spcPts val="546"/>
              </a:spcAft>
            </a:pPr>
            <a:r>
              <a:rPr lang="en-US" sz="1600" kern="1200" dirty="0">
                <a:solidFill>
                  <a:schemeClr val="tx1"/>
                </a:solidFill>
                <a:latin typeface="Comic Sans MS" panose="030F0702030302020204" pitchFamily="66" charset="0"/>
                <a:cs typeface="Arial" panose="020B0604020202020204" pitchFamily="34" charset="0"/>
              </a:rPr>
              <a:t>Analysis of film category based on</a:t>
            </a:r>
          </a:p>
          <a:p>
            <a:pPr defTabSz="212233">
              <a:spcAft>
                <a:spcPts val="546"/>
              </a:spcAft>
            </a:pPr>
            <a:r>
              <a:rPr lang="en-US" sz="1600" dirty="0">
                <a:latin typeface="Comic Sans MS" panose="030F0702030302020204" pitchFamily="66" charset="0"/>
                <a:cs typeface="Arial" panose="020B0604020202020204" pitchFamily="34" charset="0"/>
              </a:rPr>
              <a:t>Rental duration.</a:t>
            </a:r>
          </a:p>
          <a:p>
            <a:pPr defTabSz="212233">
              <a:spcAft>
                <a:spcPts val="546"/>
              </a:spcAft>
            </a:pPr>
            <a:r>
              <a:rPr lang="en-US" sz="1600" kern="1200" dirty="0">
                <a:solidFill>
                  <a:schemeClr val="tx1"/>
                </a:solidFill>
                <a:latin typeface="Comic Sans MS" panose="030F0702030302020204" pitchFamily="66" charset="0"/>
                <a:cs typeface="Arial" panose="020B0604020202020204" pitchFamily="34" charset="0"/>
              </a:rPr>
              <a:t>In this Travel category has most Rental </a:t>
            </a:r>
          </a:p>
          <a:p>
            <a:pPr defTabSz="212233">
              <a:spcAft>
                <a:spcPts val="546"/>
              </a:spcAft>
            </a:pPr>
            <a:r>
              <a:rPr lang="en-US" sz="1600" dirty="0">
                <a:latin typeface="Comic Sans MS" panose="030F0702030302020204" pitchFamily="66" charset="0"/>
                <a:cs typeface="Arial" panose="020B0604020202020204" pitchFamily="34" charset="0"/>
              </a:rPr>
              <a:t>Duration.</a:t>
            </a:r>
            <a:endParaRPr lang="en-US" sz="1600" kern="1200" dirty="0">
              <a:solidFill>
                <a:schemeClr val="tx1"/>
              </a:solidFill>
              <a:latin typeface="Comic Sans MS" panose="030F0702030302020204" pitchFamily="66" charset="0"/>
              <a:cs typeface="Arial" panose="020B0604020202020204" pitchFamily="34" charset="0"/>
            </a:endParaRPr>
          </a:p>
          <a:p>
            <a:pPr defTabSz="212233">
              <a:spcAft>
                <a:spcPts val="546"/>
              </a:spcAft>
            </a:pPr>
            <a:endParaRPr lang="en-US" sz="1600" kern="1200" dirty="0">
              <a:solidFill>
                <a:schemeClr val="tx1"/>
              </a:solidFill>
              <a:latin typeface="Comic Sans MS" panose="030F0702030302020204" pitchFamily="66" charset="0"/>
              <a:cs typeface="Arial" panose="020B0604020202020204" pitchFamily="34" charset="0"/>
            </a:endParaRPr>
          </a:p>
          <a:p>
            <a:pPr>
              <a:spcAft>
                <a:spcPts val="600"/>
              </a:spcAft>
            </a:pPr>
            <a:endParaRPr lang="en-IN" sz="1600" dirty="0">
              <a:latin typeface="Comic Sans MS" panose="030F0702030302020204" pitchFamily="66" charset="0"/>
              <a:cs typeface="Arial" panose="020B0604020202020204" pitchFamily="34" charset="0"/>
            </a:endParaRPr>
          </a:p>
        </p:txBody>
      </p:sp>
      <p:sp>
        <p:nvSpPr>
          <p:cNvPr id="9" name="TextBox 8">
            <a:extLst>
              <a:ext uri="{FF2B5EF4-FFF2-40B4-BE49-F238E27FC236}">
                <a16:creationId xmlns:a16="http://schemas.microsoft.com/office/drawing/2014/main" id="{97A56F8A-369D-43A0-80AD-10092A5DBD24}"/>
              </a:ext>
            </a:extLst>
          </p:cNvPr>
          <p:cNvSpPr txBox="1"/>
          <p:nvPr/>
        </p:nvSpPr>
        <p:spPr>
          <a:xfrm>
            <a:off x="6700838" y="3306228"/>
            <a:ext cx="5173571" cy="1205458"/>
          </a:xfrm>
          <a:prstGeom prst="rect">
            <a:avLst/>
          </a:prstGeom>
          <a:noFill/>
        </p:spPr>
        <p:txBody>
          <a:bodyPr wrap="square" rtlCol="0">
            <a:spAutoFit/>
          </a:bodyPr>
          <a:lstStyle/>
          <a:p>
            <a:pPr defTabSz="212233">
              <a:spcAft>
                <a:spcPts val="546"/>
              </a:spcAft>
            </a:pPr>
            <a:br>
              <a:rPr lang="en-US" sz="1600" kern="1200" dirty="0">
                <a:solidFill>
                  <a:schemeClr val="tx1"/>
                </a:solidFill>
                <a:latin typeface="Comic Sans MS" panose="030F0702030302020204" pitchFamily="66" charset="0"/>
              </a:rPr>
            </a:br>
            <a:endParaRPr lang="en-US" sz="1600" b="1" kern="1200" dirty="0">
              <a:solidFill>
                <a:schemeClr val="tx1"/>
              </a:solidFill>
              <a:latin typeface="Comic Sans MS" panose="030F0702030302020204" pitchFamily="66" charset="0"/>
              <a:cs typeface="Arial" panose="020B0604020202020204" pitchFamily="34" charset="0"/>
            </a:endParaRPr>
          </a:p>
          <a:p>
            <a:pPr defTabSz="212233">
              <a:spcAft>
                <a:spcPts val="546"/>
              </a:spcAft>
            </a:pPr>
            <a:endParaRPr lang="en-US" sz="1600" kern="1200" dirty="0">
              <a:solidFill>
                <a:schemeClr val="tx1"/>
              </a:solidFill>
              <a:latin typeface="Comic Sans MS" panose="030F0702030302020204" pitchFamily="66" charset="0"/>
            </a:endParaRPr>
          </a:p>
          <a:p>
            <a:pPr>
              <a:spcAft>
                <a:spcPts val="600"/>
              </a:spcAft>
            </a:pPr>
            <a:endParaRPr lang="en-IN" sz="1600" dirty="0">
              <a:latin typeface="Comic Sans MS" panose="030F0702030302020204" pitchFamily="66" charset="0"/>
            </a:endParaRPr>
          </a:p>
        </p:txBody>
      </p:sp>
      <p:cxnSp>
        <p:nvCxnSpPr>
          <p:cNvPr id="12" name="Straight Connector 11">
            <a:extLst>
              <a:ext uri="{FF2B5EF4-FFF2-40B4-BE49-F238E27FC236}">
                <a16:creationId xmlns:a16="http://schemas.microsoft.com/office/drawing/2014/main" id="{5612D780-B53B-4339-8D08-CB3544167BD9}"/>
              </a:ext>
            </a:extLst>
          </p:cNvPr>
          <p:cNvCxnSpPr>
            <a:cxnSpLocks/>
          </p:cNvCxnSpPr>
          <p:nvPr/>
        </p:nvCxnSpPr>
        <p:spPr>
          <a:xfrm>
            <a:off x="6433059" y="241953"/>
            <a:ext cx="43064" cy="6347199"/>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2AB80DAA-A9DB-4F56-B510-357DC1D4EC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7797" y="1640114"/>
            <a:ext cx="7304203" cy="4673600"/>
          </a:xfrm>
          <a:prstGeom prst="rect">
            <a:avLst/>
          </a:prstGeom>
        </p:spPr>
      </p:pic>
    </p:spTree>
    <p:extLst>
      <p:ext uri="{BB962C8B-B14F-4D97-AF65-F5344CB8AC3E}">
        <p14:creationId xmlns:p14="http://schemas.microsoft.com/office/powerpoint/2010/main" val="998770255"/>
      </p:ext>
    </p:extLst>
  </p:cSld>
  <p:clrMapOvr>
    <a:masterClrMapping/>
  </p:clrMapOvr>
  <mc:AlternateContent xmlns:mc="http://schemas.openxmlformats.org/markup-compatibility/2006" xmlns:p14="http://schemas.microsoft.com/office/powerpoint/2010/main">
    <mc:Choice Requires="p14">
      <p:transition spd="slow" p14:dur="2000" advTm="119857"/>
    </mc:Choice>
    <mc:Fallback xmlns="">
      <p:transition spd="slow" advTm="119857"/>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5AA4B53-EF14-4352-8363-1E9748C2DFB6}"/>
              </a:ext>
            </a:extLst>
          </p:cNvPr>
          <p:cNvSpPr txBox="1"/>
          <p:nvPr/>
        </p:nvSpPr>
        <p:spPr>
          <a:xfrm>
            <a:off x="5339414" y="4329321"/>
            <a:ext cx="6106742" cy="1645920"/>
          </a:xfrm>
          <a:prstGeom prst="rect">
            <a:avLst/>
          </a:prstGeom>
        </p:spPr>
        <p:txBody>
          <a:bodyPr vert="horz" lIns="91440" tIns="45720" rIns="91440" bIns="45720" rtlCol="0" anchor="ctr">
            <a:normAutofit/>
          </a:bodyPr>
          <a:lstStyle/>
          <a:p>
            <a:pPr defTabSz="914400">
              <a:lnSpc>
                <a:spcPct val="90000"/>
              </a:lnSpc>
              <a:spcAft>
                <a:spcPts val="600"/>
              </a:spcAft>
            </a:pPr>
            <a:br>
              <a:rPr lang="en-US" dirty="0"/>
            </a:br>
            <a:endParaRPr lang="en-US" dirty="0"/>
          </a:p>
        </p:txBody>
      </p:sp>
      <p:sp>
        <p:nvSpPr>
          <p:cNvPr id="5" name="TextBox 4">
            <a:extLst>
              <a:ext uri="{FF2B5EF4-FFF2-40B4-BE49-F238E27FC236}">
                <a16:creationId xmlns:a16="http://schemas.microsoft.com/office/drawing/2014/main" id="{CDD57D91-BFFB-421C-B15F-A7E863DA67CB}"/>
              </a:ext>
            </a:extLst>
          </p:cNvPr>
          <p:cNvSpPr txBox="1"/>
          <p:nvPr/>
        </p:nvSpPr>
        <p:spPr>
          <a:xfrm>
            <a:off x="6700839" y="250825"/>
            <a:ext cx="4344516" cy="369332"/>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id="{2F38BB89-D203-496F-BEC2-5EC34ACE85E8}"/>
              </a:ext>
            </a:extLst>
          </p:cNvPr>
          <p:cNvSpPr txBox="1"/>
          <p:nvPr/>
        </p:nvSpPr>
        <p:spPr>
          <a:xfrm>
            <a:off x="404085" y="3429000"/>
            <a:ext cx="5087076" cy="2062103"/>
          </a:xfrm>
          <a:prstGeom prst="rect">
            <a:avLst/>
          </a:prstGeom>
          <a:noFill/>
        </p:spPr>
        <p:txBody>
          <a:bodyPr wrap="square" rtlCol="0">
            <a:spAutoFit/>
          </a:bodyPr>
          <a:lstStyle/>
          <a:p>
            <a:br>
              <a:rPr lang="en-US" sz="1600" dirty="0">
                <a:latin typeface="Comic Sans MS" panose="030F0702030302020204" pitchFamily="66" charset="0"/>
                <a:cs typeface="Arial" panose="020B0604020202020204" pitchFamily="34" charset="0"/>
              </a:rPr>
            </a:br>
            <a:r>
              <a:rPr lang="en-US" sz="1600" dirty="0">
                <a:latin typeface="Comic Sans MS" panose="030F0702030302020204" pitchFamily="66" charset="0"/>
                <a:cs typeface="Arial" panose="020B0604020202020204" pitchFamily="34" charset="0"/>
              </a:rPr>
              <a:t>As we can see that we count of  film rating in inventory.PG-13 rating films and least is G rating</a:t>
            </a:r>
          </a:p>
          <a:p>
            <a:endParaRPr lang="en-US" sz="1600" b="1" dirty="0">
              <a:latin typeface="Comic Sans MS" panose="030F0702030302020204" pitchFamily="66" charset="0"/>
              <a:cs typeface="Arial" panose="020B0604020202020204" pitchFamily="34" charset="0"/>
            </a:endParaRPr>
          </a:p>
          <a:p>
            <a:endParaRPr lang="en-US" sz="1600" b="1" dirty="0">
              <a:latin typeface="Comic Sans MS" panose="030F0702030302020204" pitchFamily="66" charset="0"/>
              <a:cs typeface="Arial" panose="020B0604020202020204" pitchFamily="34" charset="0"/>
            </a:endParaRPr>
          </a:p>
          <a:p>
            <a:endParaRPr lang="en-US" sz="1600" b="1" dirty="0">
              <a:latin typeface="Comic Sans MS" panose="030F0702030302020204" pitchFamily="66" charset="0"/>
              <a:cs typeface="Arial" panose="020B0604020202020204" pitchFamily="34" charset="0"/>
            </a:endParaRPr>
          </a:p>
          <a:p>
            <a:r>
              <a:rPr lang="en-US" sz="1600" dirty="0">
                <a:latin typeface="Comic Sans MS" panose="030F0702030302020204" pitchFamily="66" charset="0"/>
                <a:cs typeface="Arial" panose="020B0604020202020204" pitchFamily="34" charset="0"/>
              </a:rPr>
              <a:t>After analysis we have only English language movie in inventory.</a:t>
            </a:r>
            <a:endParaRPr lang="en-US" sz="1600" b="1" dirty="0">
              <a:latin typeface="Comic Sans MS" panose="030F0702030302020204" pitchFamily="66" charset="0"/>
              <a:cs typeface="Arial" panose="020B0604020202020204" pitchFamily="34" charset="0"/>
            </a:endParaRPr>
          </a:p>
        </p:txBody>
      </p:sp>
      <p:cxnSp>
        <p:nvCxnSpPr>
          <p:cNvPr id="10" name="Straight Connector 9">
            <a:extLst>
              <a:ext uri="{FF2B5EF4-FFF2-40B4-BE49-F238E27FC236}">
                <a16:creationId xmlns:a16="http://schemas.microsoft.com/office/drawing/2014/main" id="{FAB6FB73-8DC3-42D1-BD64-C93894F4700C}"/>
              </a:ext>
            </a:extLst>
          </p:cNvPr>
          <p:cNvCxnSpPr/>
          <p:nvPr/>
        </p:nvCxnSpPr>
        <p:spPr>
          <a:xfrm>
            <a:off x="6096000" y="250825"/>
            <a:ext cx="0" cy="635635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FED93BCC-B363-459A-9971-7BCE4A95A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4733" y="1961210"/>
            <a:ext cx="5125165" cy="2381582"/>
          </a:xfrm>
          <a:prstGeom prst="rect">
            <a:avLst/>
          </a:prstGeom>
        </p:spPr>
      </p:pic>
      <p:pic>
        <p:nvPicPr>
          <p:cNvPr id="12" name="Picture 11">
            <a:extLst>
              <a:ext uri="{FF2B5EF4-FFF2-40B4-BE49-F238E27FC236}">
                <a16:creationId xmlns:a16="http://schemas.microsoft.com/office/drawing/2014/main" id="{37780634-7F28-4B9B-AF13-748EB70A74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2587" y="4760339"/>
            <a:ext cx="4572638" cy="1390844"/>
          </a:xfrm>
          <a:prstGeom prst="rect">
            <a:avLst/>
          </a:prstGeom>
        </p:spPr>
      </p:pic>
    </p:spTree>
    <p:extLst>
      <p:ext uri="{BB962C8B-B14F-4D97-AF65-F5344CB8AC3E}">
        <p14:creationId xmlns:p14="http://schemas.microsoft.com/office/powerpoint/2010/main" val="3178528307"/>
      </p:ext>
    </p:extLst>
  </p:cSld>
  <p:clrMapOvr>
    <a:masterClrMapping/>
  </p:clrMapOvr>
  <mc:AlternateContent xmlns:mc="http://schemas.openxmlformats.org/markup-compatibility/2006" xmlns:p14="http://schemas.microsoft.com/office/powerpoint/2010/main">
    <mc:Choice Requires="p14">
      <p:transition spd="slow" p14:dur="2000" advTm="209546"/>
    </mc:Choice>
    <mc:Fallback xmlns="">
      <p:transition spd="slow" advTm="209546"/>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DD57D91-BFFB-421C-B15F-A7E863DA67CB}"/>
              </a:ext>
            </a:extLst>
          </p:cNvPr>
          <p:cNvSpPr txBox="1"/>
          <p:nvPr/>
        </p:nvSpPr>
        <p:spPr>
          <a:xfrm>
            <a:off x="6700839" y="250825"/>
            <a:ext cx="4344516" cy="369332"/>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A5AA4B53-EF14-4352-8363-1E9748C2DFB6}"/>
              </a:ext>
            </a:extLst>
          </p:cNvPr>
          <p:cNvSpPr txBox="1"/>
          <p:nvPr/>
        </p:nvSpPr>
        <p:spPr>
          <a:xfrm>
            <a:off x="6649433" y="4203461"/>
            <a:ext cx="5072623" cy="2403714"/>
          </a:xfrm>
          <a:prstGeom prst="rect">
            <a:avLst/>
          </a:prstGeom>
        </p:spPr>
        <p:txBody>
          <a:bodyPr vert="horz" lIns="91440" tIns="45720" rIns="91440" bIns="45720" rtlCol="0" anchor="ctr">
            <a:noAutofit/>
          </a:bodyPr>
          <a:lstStyle/>
          <a:p>
            <a:pPr defTabSz="175455">
              <a:spcAft>
                <a:spcPts val="384"/>
              </a:spcAft>
            </a:pPr>
            <a:endParaRPr lang="en-US" sz="1200" kern="1200" dirty="0">
              <a:solidFill>
                <a:schemeClr val="tx1"/>
              </a:solidFill>
              <a:latin typeface="Comic Sans MS" panose="030F0702030302020204" pitchFamily="66" charset="0"/>
              <a:cs typeface="Arial" panose="020B0604020202020204" pitchFamily="34" charset="0"/>
            </a:endParaRPr>
          </a:p>
          <a:p>
            <a:pPr defTabSz="175455">
              <a:spcAft>
                <a:spcPts val="384"/>
              </a:spcAft>
            </a:pPr>
            <a:endParaRPr lang="en-US" sz="1200" kern="1200" dirty="0">
              <a:solidFill>
                <a:schemeClr val="tx1"/>
              </a:solidFill>
              <a:latin typeface="Comic Sans MS" panose="030F0702030302020204" pitchFamily="66" charset="0"/>
              <a:cs typeface="Arial" panose="020B0604020202020204" pitchFamily="34" charset="0"/>
            </a:endParaRPr>
          </a:p>
          <a:p>
            <a:pPr defTabSz="175455">
              <a:spcAft>
                <a:spcPts val="384"/>
              </a:spcAft>
            </a:pPr>
            <a:endParaRPr lang="en-US" sz="1200" kern="1200" dirty="0">
              <a:solidFill>
                <a:schemeClr val="tx1"/>
              </a:solidFill>
              <a:latin typeface="Comic Sans MS" panose="030F0702030302020204" pitchFamily="66" charset="0"/>
              <a:cs typeface="Arial" panose="020B0604020202020204" pitchFamily="34" charset="0"/>
            </a:endParaRPr>
          </a:p>
          <a:p>
            <a:pPr>
              <a:spcAft>
                <a:spcPts val="600"/>
              </a:spcAft>
            </a:pPr>
            <a:endParaRPr lang="en-US" sz="1200" dirty="0">
              <a:latin typeface="Comic Sans MS" panose="030F0702030302020204" pitchFamily="66" charset="0"/>
              <a:cs typeface="Arial" panose="020B0604020202020204" pitchFamily="34" charset="0"/>
            </a:endParaRPr>
          </a:p>
        </p:txBody>
      </p:sp>
      <p:sp>
        <p:nvSpPr>
          <p:cNvPr id="2" name="TextBox 1">
            <a:extLst>
              <a:ext uri="{FF2B5EF4-FFF2-40B4-BE49-F238E27FC236}">
                <a16:creationId xmlns:a16="http://schemas.microsoft.com/office/drawing/2014/main" id="{D073E1BE-2A32-419B-9B22-BA812817577B}"/>
              </a:ext>
            </a:extLst>
          </p:cNvPr>
          <p:cNvSpPr txBox="1"/>
          <p:nvPr/>
        </p:nvSpPr>
        <p:spPr>
          <a:xfrm>
            <a:off x="395849" y="3348914"/>
            <a:ext cx="5700152" cy="2569934"/>
          </a:xfrm>
          <a:prstGeom prst="rect">
            <a:avLst/>
          </a:prstGeom>
          <a:noFill/>
        </p:spPr>
        <p:txBody>
          <a:bodyPr wrap="square" rtlCol="0">
            <a:spAutoFit/>
          </a:bodyPr>
          <a:lstStyle/>
          <a:p>
            <a:pPr>
              <a:spcAft>
                <a:spcPts val="600"/>
              </a:spcAft>
            </a:pPr>
            <a:r>
              <a:rPr lang="en-US" sz="1400" dirty="0">
                <a:latin typeface="Comic Sans MS" panose="030F0702030302020204" pitchFamily="66" charset="0"/>
                <a:cs typeface="Arial" panose="020B0604020202020204" pitchFamily="34" charset="0"/>
              </a:rPr>
              <a:t>We have only two staff in store and 16 </a:t>
            </a:r>
            <a:r>
              <a:rPr lang="en-US" sz="1400" dirty="0" err="1">
                <a:latin typeface="Comic Sans MS" panose="030F0702030302020204" pitchFamily="66" charset="0"/>
                <a:cs typeface="Arial" panose="020B0604020202020204" pitchFamily="34" charset="0"/>
              </a:rPr>
              <a:t>categoryfilm</a:t>
            </a:r>
            <a:r>
              <a:rPr lang="en-US" sz="1400" dirty="0">
                <a:latin typeface="Comic Sans MS" panose="030F0702030302020204" pitchFamily="66" charset="0"/>
                <a:cs typeface="Arial" panose="020B0604020202020204" pitchFamily="34" charset="0"/>
              </a:rPr>
              <a:t> is present in the inventory.</a:t>
            </a:r>
          </a:p>
          <a:p>
            <a:pPr>
              <a:spcAft>
                <a:spcPts val="600"/>
              </a:spcAft>
            </a:pPr>
            <a:endParaRPr lang="en-US" sz="1400" dirty="0">
              <a:latin typeface="Comic Sans MS" panose="030F0702030302020204" pitchFamily="66" charset="0"/>
              <a:cs typeface="Arial" panose="020B0604020202020204" pitchFamily="34" charset="0"/>
            </a:endParaRPr>
          </a:p>
          <a:p>
            <a:pPr>
              <a:spcAft>
                <a:spcPts val="600"/>
              </a:spcAft>
            </a:pPr>
            <a:endParaRPr lang="en-US" sz="1400" dirty="0">
              <a:latin typeface="Comic Sans MS" panose="030F0702030302020204" pitchFamily="66" charset="0"/>
              <a:cs typeface="Arial" panose="020B0604020202020204" pitchFamily="34" charset="0"/>
            </a:endParaRPr>
          </a:p>
          <a:p>
            <a:pPr>
              <a:spcAft>
                <a:spcPts val="600"/>
              </a:spcAft>
            </a:pPr>
            <a:r>
              <a:rPr lang="en-US" sz="1400" dirty="0">
                <a:latin typeface="Comic Sans MS" panose="030F0702030302020204" pitchFamily="66" charset="0"/>
                <a:cs typeface="Arial" panose="020B0604020202020204" pitchFamily="34" charset="0"/>
              </a:rPr>
              <a:t>We have only two store and which is located in Canada and London.</a:t>
            </a:r>
          </a:p>
          <a:p>
            <a:pPr>
              <a:spcAft>
                <a:spcPts val="600"/>
              </a:spcAft>
            </a:pPr>
            <a:r>
              <a:rPr lang="en-US" sz="1400" dirty="0">
                <a:latin typeface="Comic Sans MS" panose="030F0702030302020204" pitchFamily="66" charset="0"/>
                <a:cs typeface="Arial" panose="020B0604020202020204" pitchFamily="34" charset="0"/>
              </a:rPr>
              <a:t>Have almost equal amount of sale.</a:t>
            </a:r>
          </a:p>
          <a:p>
            <a:pPr>
              <a:spcAft>
                <a:spcPts val="600"/>
              </a:spcAft>
            </a:pPr>
            <a:endParaRPr lang="en-US" sz="1400" dirty="0">
              <a:latin typeface="Comic Sans MS" panose="030F0702030302020204" pitchFamily="66" charset="0"/>
              <a:cs typeface="Arial" panose="020B0604020202020204" pitchFamily="34" charset="0"/>
            </a:endParaRPr>
          </a:p>
          <a:p>
            <a:pPr>
              <a:spcAft>
                <a:spcPts val="600"/>
              </a:spcAft>
            </a:pPr>
            <a:endParaRPr lang="en-US" sz="1400" dirty="0">
              <a:latin typeface="Comic Sans MS" panose="030F0702030302020204" pitchFamily="66" charset="0"/>
              <a:cs typeface="Arial" panose="020B0604020202020204" pitchFamily="34" charset="0"/>
            </a:endParaRPr>
          </a:p>
          <a:p>
            <a:pPr>
              <a:spcAft>
                <a:spcPts val="600"/>
              </a:spcAft>
            </a:pPr>
            <a:endParaRPr lang="en-IN" sz="1400" dirty="0">
              <a:latin typeface="Comic Sans MS" panose="030F0702030302020204" pitchFamily="66" charset="0"/>
              <a:cs typeface="Arial" panose="020B0604020202020204" pitchFamily="34" charset="0"/>
            </a:endParaRPr>
          </a:p>
        </p:txBody>
      </p:sp>
      <p:cxnSp>
        <p:nvCxnSpPr>
          <p:cNvPr id="28" name="Straight Connector 27">
            <a:extLst>
              <a:ext uri="{FF2B5EF4-FFF2-40B4-BE49-F238E27FC236}">
                <a16:creationId xmlns:a16="http://schemas.microsoft.com/office/drawing/2014/main" id="{E7AA65EF-FC32-41C6-8F90-8F08DC098F77}"/>
              </a:ext>
            </a:extLst>
          </p:cNvPr>
          <p:cNvCxnSpPr>
            <a:cxnSpLocks/>
          </p:cNvCxnSpPr>
          <p:nvPr/>
        </p:nvCxnSpPr>
        <p:spPr>
          <a:xfrm>
            <a:off x="6221506" y="250825"/>
            <a:ext cx="0" cy="6607175"/>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1768C680-646E-45FD-AE74-F3E7DFC132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7283" y="0"/>
            <a:ext cx="8297433" cy="2654539"/>
          </a:xfrm>
          <a:prstGeom prst="rect">
            <a:avLst/>
          </a:prstGeom>
        </p:spPr>
      </p:pic>
      <p:pic>
        <p:nvPicPr>
          <p:cNvPr id="11" name="Picture 10">
            <a:extLst>
              <a:ext uri="{FF2B5EF4-FFF2-40B4-BE49-F238E27FC236}">
                <a16:creationId xmlns:a16="http://schemas.microsoft.com/office/drawing/2014/main" id="{9D90BA3D-2DF2-4EDF-8C14-84F1E6DACA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8208" y="4221604"/>
            <a:ext cx="5782482" cy="2636396"/>
          </a:xfrm>
          <a:prstGeom prst="rect">
            <a:avLst/>
          </a:prstGeom>
        </p:spPr>
      </p:pic>
    </p:spTree>
    <p:extLst>
      <p:ext uri="{BB962C8B-B14F-4D97-AF65-F5344CB8AC3E}">
        <p14:creationId xmlns:p14="http://schemas.microsoft.com/office/powerpoint/2010/main" val="280597039"/>
      </p:ext>
    </p:extLst>
  </p:cSld>
  <p:clrMapOvr>
    <a:masterClrMapping/>
  </p:clrMapOvr>
  <mc:AlternateContent xmlns:mc="http://schemas.openxmlformats.org/markup-compatibility/2006" xmlns:p14="http://schemas.microsoft.com/office/powerpoint/2010/main">
    <mc:Choice Requires="p14">
      <p:transition spd="slow" p14:dur="2000" advTm="147840"/>
    </mc:Choice>
    <mc:Fallback xmlns="">
      <p:transition spd="slow" advTm="14784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DD57D91-BFFB-421C-B15F-A7E863DA67CB}"/>
              </a:ext>
            </a:extLst>
          </p:cNvPr>
          <p:cNvSpPr txBox="1"/>
          <p:nvPr/>
        </p:nvSpPr>
        <p:spPr>
          <a:xfrm>
            <a:off x="6700839" y="250825"/>
            <a:ext cx="4344516" cy="369332"/>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A5AA4B53-EF14-4352-8363-1E9748C2DFB6}"/>
              </a:ext>
            </a:extLst>
          </p:cNvPr>
          <p:cNvSpPr txBox="1"/>
          <p:nvPr/>
        </p:nvSpPr>
        <p:spPr>
          <a:xfrm>
            <a:off x="6754993" y="3675289"/>
            <a:ext cx="3078727" cy="926715"/>
          </a:xfrm>
          <a:prstGeom prst="rect">
            <a:avLst/>
          </a:prstGeom>
        </p:spPr>
        <p:txBody>
          <a:bodyPr vert="horz" lIns="91440" tIns="45720" rIns="91440" bIns="45720" rtlCol="0" anchor="ctr">
            <a:noAutofit/>
          </a:bodyPr>
          <a:lstStyle/>
          <a:p>
            <a:pPr defTabSz="210312">
              <a:spcAft>
                <a:spcPts val="552"/>
              </a:spcAft>
            </a:pPr>
            <a:endParaRPr lang="en-US" sz="506" kern="1200">
              <a:solidFill>
                <a:schemeClr val="tx1"/>
              </a:solidFill>
              <a:latin typeface="Arial" panose="020B0604020202020204" pitchFamily="34" charset="0"/>
              <a:ea typeface="+mn-ea"/>
              <a:cs typeface="Arial" panose="020B0604020202020204" pitchFamily="34" charset="0"/>
            </a:endParaRPr>
          </a:p>
          <a:p>
            <a:pPr defTabSz="210312">
              <a:spcAft>
                <a:spcPts val="552"/>
              </a:spcAft>
            </a:pPr>
            <a:endParaRPr lang="en-US" sz="506" kern="1200">
              <a:solidFill>
                <a:schemeClr val="tx1"/>
              </a:solidFill>
              <a:latin typeface="Arial" panose="020B0604020202020204" pitchFamily="34" charset="0"/>
              <a:ea typeface="+mn-ea"/>
              <a:cs typeface="Arial" panose="020B0604020202020204" pitchFamily="34" charset="0"/>
            </a:endParaRPr>
          </a:p>
          <a:p>
            <a:pPr>
              <a:spcAft>
                <a:spcPts val="600"/>
              </a:spcAft>
            </a:pPr>
            <a:endParaRPr lang="en-US" sz="1100">
              <a:latin typeface="Arial" panose="020B0604020202020204" pitchFamily="34" charset="0"/>
              <a:cs typeface="Arial" panose="020B0604020202020204" pitchFamily="34" charset="0"/>
            </a:endParaRPr>
          </a:p>
        </p:txBody>
      </p:sp>
      <p:cxnSp>
        <p:nvCxnSpPr>
          <p:cNvPr id="12" name="Straight Connector 11">
            <a:extLst>
              <a:ext uri="{FF2B5EF4-FFF2-40B4-BE49-F238E27FC236}">
                <a16:creationId xmlns:a16="http://schemas.microsoft.com/office/drawing/2014/main" id="{1966C2F5-9EA4-4F6B-AD8F-8E2804127926}"/>
              </a:ext>
            </a:extLst>
          </p:cNvPr>
          <p:cNvCxnSpPr>
            <a:cxnSpLocks/>
          </p:cNvCxnSpPr>
          <p:nvPr/>
        </p:nvCxnSpPr>
        <p:spPr>
          <a:xfrm>
            <a:off x="5841519" y="200190"/>
            <a:ext cx="93116" cy="6657810"/>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D266FA69-394E-4894-AF55-3BF9D82779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7001" y="2090550"/>
            <a:ext cx="5988354" cy="2844307"/>
          </a:xfrm>
          <a:prstGeom prst="rect">
            <a:avLst/>
          </a:prstGeom>
        </p:spPr>
      </p:pic>
      <p:pic>
        <p:nvPicPr>
          <p:cNvPr id="13" name="Picture 12">
            <a:extLst>
              <a:ext uri="{FF2B5EF4-FFF2-40B4-BE49-F238E27FC236}">
                <a16:creationId xmlns:a16="http://schemas.microsoft.com/office/drawing/2014/main" id="{F79C128C-CEEC-4310-A19A-E3B30E61D4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0457" y="4934857"/>
            <a:ext cx="4484898" cy="1838582"/>
          </a:xfrm>
          <a:prstGeom prst="rect">
            <a:avLst/>
          </a:prstGeom>
        </p:spPr>
      </p:pic>
      <p:sp>
        <p:nvSpPr>
          <p:cNvPr id="14" name="TextBox 13">
            <a:extLst>
              <a:ext uri="{FF2B5EF4-FFF2-40B4-BE49-F238E27FC236}">
                <a16:creationId xmlns:a16="http://schemas.microsoft.com/office/drawing/2014/main" id="{E5A1FF95-B4EC-4292-8958-78415C2E3D0B}"/>
              </a:ext>
            </a:extLst>
          </p:cNvPr>
          <p:cNvSpPr txBox="1"/>
          <p:nvPr/>
        </p:nvSpPr>
        <p:spPr>
          <a:xfrm>
            <a:off x="730799" y="3273287"/>
            <a:ext cx="4119497" cy="1200329"/>
          </a:xfrm>
          <a:prstGeom prst="rect">
            <a:avLst/>
          </a:prstGeom>
          <a:noFill/>
        </p:spPr>
        <p:txBody>
          <a:bodyPr wrap="square" rtlCol="0">
            <a:spAutoFit/>
          </a:bodyPr>
          <a:lstStyle/>
          <a:p>
            <a:r>
              <a:rPr lang="en-US" dirty="0"/>
              <a:t>We have customers from different cities but London and aurora we have 2 customers .Rest we have only one customer.</a:t>
            </a:r>
            <a:endParaRPr lang="en-IN" dirty="0"/>
          </a:p>
        </p:txBody>
      </p:sp>
      <p:sp>
        <p:nvSpPr>
          <p:cNvPr id="16" name="Rectangle 15">
            <a:extLst>
              <a:ext uri="{FF2B5EF4-FFF2-40B4-BE49-F238E27FC236}">
                <a16:creationId xmlns:a16="http://schemas.microsoft.com/office/drawing/2014/main" id="{5B5F97AE-F145-4857-9AA1-62F5EBF54458}"/>
              </a:ext>
            </a:extLst>
          </p:cNvPr>
          <p:cNvSpPr/>
          <p:nvPr/>
        </p:nvSpPr>
        <p:spPr>
          <a:xfrm>
            <a:off x="124469" y="2143441"/>
            <a:ext cx="5324791" cy="369332"/>
          </a:xfrm>
          <a:prstGeom prst="rect">
            <a:avLst/>
          </a:prstGeom>
        </p:spPr>
        <p:txBody>
          <a:bodyPr wrap="none">
            <a:spAutoFit/>
          </a:bodyPr>
          <a:lstStyle/>
          <a:p>
            <a:r>
              <a:rPr lang="en-US" b="1" dirty="0">
                <a:solidFill>
                  <a:srgbClr val="24292E"/>
                </a:solidFill>
                <a:latin typeface="Segoe UI" panose="020B0502040204020203" pitchFamily="34" charset="0"/>
              </a:rPr>
              <a:t>Distribution of customers across different cities</a:t>
            </a:r>
            <a:endParaRPr lang="en-IN" dirty="0"/>
          </a:p>
        </p:txBody>
      </p:sp>
    </p:spTree>
    <p:extLst>
      <p:ext uri="{BB962C8B-B14F-4D97-AF65-F5344CB8AC3E}">
        <p14:creationId xmlns:p14="http://schemas.microsoft.com/office/powerpoint/2010/main" val="1499581810"/>
      </p:ext>
    </p:extLst>
  </p:cSld>
  <p:clrMapOvr>
    <a:masterClrMapping/>
  </p:clrMapOvr>
  <mc:AlternateContent xmlns:mc="http://schemas.openxmlformats.org/markup-compatibility/2006" xmlns:p14="http://schemas.microsoft.com/office/powerpoint/2010/main">
    <mc:Choice Requires="p14">
      <p:transition spd="slow" p14:dur="2000" advTm="148166"/>
    </mc:Choice>
    <mc:Fallback xmlns="">
      <p:transition spd="slow" advTm="148166"/>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C1C6C-E787-4000-BF70-F6F324AFA8A0}"/>
              </a:ext>
            </a:extLst>
          </p:cNvPr>
          <p:cNvSpPr>
            <a:spLocks noGrp="1"/>
          </p:cNvSpPr>
          <p:nvPr>
            <p:ph type="title"/>
          </p:nvPr>
        </p:nvSpPr>
        <p:spPr>
          <a:xfrm>
            <a:off x="841248" y="552289"/>
            <a:ext cx="3976496" cy="3900326"/>
          </a:xfrm>
        </p:spPr>
        <p:txBody>
          <a:bodyPr vert="horz" lIns="91440" tIns="45720" rIns="91440" bIns="45720" rtlCol="0" anchor="b">
            <a:normAutofit/>
          </a:bodyPr>
          <a:lstStyle/>
          <a:p>
            <a:r>
              <a:rPr lang="en-US" sz="5200" kern="1200">
                <a:solidFill>
                  <a:schemeClr val="tx1"/>
                </a:solidFill>
                <a:latin typeface="+mj-lt"/>
                <a:ea typeface="+mj-ea"/>
                <a:cs typeface="+mj-cs"/>
              </a:rPr>
              <a:t>EDA Report</a:t>
            </a:r>
          </a:p>
        </p:txBody>
      </p:sp>
      <p:pic>
        <p:nvPicPr>
          <p:cNvPr id="6" name="Graphic 5" descr="Document">
            <a:extLst>
              <a:ext uri="{FF2B5EF4-FFF2-40B4-BE49-F238E27FC236}">
                <a16:creationId xmlns:a16="http://schemas.microsoft.com/office/drawing/2014/main" id="{E7B4344E-4309-34A7-73F5-F9E0002B55E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80250" y="557189"/>
            <a:ext cx="5576808" cy="5576808"/>
          </a:xfrm>
          <a:prstGeom prst="rect">
            <a:avLst/>
          </a:prstGeom>
        </p:spPr>
      </p:pic>
    </p:spTree>
    <p:extLst>
      <p:ext uri="{BB962C8B-B14F-4D97-AF65-F5344CB8AC3E}">
        <p14:creationId xmlns:p14="http://schemas.microsoft.com/office/powerpoint/2010/main" val="3391759462"/>
      </p:ext>
    </p:extLst>
  </p:cSld>
  <p:clrMapOvr>
    <a:masterClrMapping/>
  </p:clrMapOvr>
  <mc:AlternateContent xmlns:mc="http://schemas.openxmlformats.org/markup-compatibility/2006" xmlns:p14="http://schemas.microsoft.com/office/powerpoint/2010/main">
    <mc:Choice Requires="p14">
      <p:transition spd="slow" p14:dur="2000" advTm="2995"/>
    </mc:Choice>
    <mc:Fallback xmlns="">
      <p:transition spd="slow" advTm="2995"/>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02F6B3-23AD-4CF6-80E9-627C0FAAE7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6638" y="2572117"/>
            <a:ext cx="6839905" cy="3648584"/>
          </a:xfrm>
          <a:prstGeom prst="rect">
            <a:avLst/>
          </a:prstGeom>
        </p:spPr>
      </p:pic>
      <p:sp>
        <p:nvSpPr>
          <p:cNvPr id="7" name="TextBox 6">
            <a:extLst>
              <a:ext uri="{FF2B5EF4-FFF2-40B4-BE49-F238E27FC236}">
                <a16:creationId xmlns:a16="http://schemas.microsoft.com/office/drawing/2014/main" id="{BD74D1C3-A565-43E2-B277-53B700BE66AE}"/>
              </a:ext>
            </a:extLst>
          </p:cNvPr>
          <p:cNvSpPr txBox="1"/>
          <p:nvPr/>
        </p:nvSpPr>
        <p:spPr>
          <a:xfrm>
            <a:off x="477079" y="3935896"/>
            <a:ext cx="4850296" cy="1754326"/>
          </a:xfrm>
          <a:prstGeom prst="rect">
            <a:avLst/>
          </a:prstGeom>
          <a:noFill/>
        </p:spPr>
        <p:txBody>
          <a:bodyPr wrap="square" rtlCol="0">
            <a:spAutoFit/>
          </a:bodyPr>
          <a:lstStyle/>
          <a:p>
            <a:r>
              <a:rPr lang="en-US" dirty="0"/>
              <a:t>Here we can see the analysis of the </a:t>
            </a:r>
          </a:p>
          <a:p>
            <a:r>
              <a:rPr lang="en-US" dirty="0"/>
              <a:t>Busiest hour of stores in terms</a:t>
            </a:r>
          </a:p>
          <a:p>
            <a:r>
              <a:rPr lang="en-US" dirty="0"/>
              <a:t>Of payment and it is the representation </a:t>
            </a:r>
          </a:p>
          <a:p>
            <a:r>
              <a:rPr lang="en-US" dirty="0"/>
              <a:t>Of top 5 busiest hour.</a:t>
            </a:r>
          </a:p>
          <a:p>
            <a:r>
              <a:rPr lang="en-US" dirty="0"/>
              <a:t>So we can say most no. of people </a:t>
            </a:r>
          </a:p>
          <a:p>
            <a:r>
              <a:rPr lang="en-US" dirty="0"/>
              <a:t>Are present at 15:16:00</a:t>
            </a:r>
          </a:p>
        </p:txBody>
      </p:sp>
    </p:spTree>
    <p:extLst>
      <p:ext uri="{BB962C8B-B14F-4D97-AF65-F5344CB8AC3E}">
        <p14:creationId xmlns:p14="http://schemas.microsoft.com/office/powerpoint/2010/main" val="2868829688"/>
      </p:ext>
    </p:extLst>
  </p:cSld>
  <p:clrMapOvr>
    <a:masterClrMapping/>
  </p:clrMapOvr>
  <mc:AlternateContent xmlns:mc="http://schemas.openxmlformats.org/markup-compatibility/2006" xmlns:p14="http://schemas.microsoft.com/office/powerpoint/2010/main">
    <mc:Choice Requires="p14">
      <p:transition spd="slow" p14:dur="2000" advTm="23761"/>
    </mc:Choice>
    <mc:Fallback xmlns="">
      <p:transition spd="slow" advTm="23761"/>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DCFF25-BD4C-4397-BFDC-804DEA811A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0534" y="2551837"/>
            <a:ext cx="5868219" cy="4134427"/>
          </a:xfrm>
          <a:prstGeom prst="rect">
            <a:avLst/>
          </a:prstGeom>
        </p:spPr>
      </p:pic>
      <p:sp>
        <p:nvSpPr>
          <p:cNvPr id="8" name="Rectangle 7">
            <a:extLst>
              <a:ext uri="{FF2B5EF4-FFF2-40B4-BE49-F238E27FC236}">
                <a16:creationId xmlns:a16="http://schemas.microsoft.com/office/drawing/2014/main" id="{CE20860E-5665-4D2B-9CBC-C544706CA729}"/>
              </a:ext>
            </a:extLst>
          </p:cNvPr>
          <p:cNvSpPr/>
          <p:nvPr/>
        </p:nvSpPr>
        <p:spPr>
          <a:xfrm>
            <a:off x="967408" y="3877054"/>
            <a:ext cx="6096000" cy="1754326"/>
          </a:xfrm>
          <a:prstGeom prst="rect">
            <a:avLst/>
          </a:prstGeom>
        </p:spPr>
        <p:txBody>
          <a:bodyPr>
            <a:spAutoFit/>
          </a:bodyPr>
          <a:lstStyle/>
          <a:p>
            <a:r>
              <a:rPr lang="en-US" dirty="0"/>
              <a:t>Here we can see the analysis of the </a:t>
            </a:r>
          </a:p>
          <a:p>
            <a:r>
              <a:rPr lang="en-US" dirty="0"/>
              <a:t>Least busiest hour of stores in terms</a:t>
            </a:r>
          </a:p>
          <a:p>
            <a:r>
              <a:rPr lang="en-US" dirty="0"/>
              <a:t>Of payment and it is the representation </a:t>
            </a:r>
          </a:p>
          <a:p>
            <a:r>
              <a:rPr lang="en-US" dirty="0"/>
              <a:t>Of least 5 busiest hour.</a:t>
            </a:r>
          </a:p>
          <a:p>
            <a:r>
              <a:rPr lang="en-US" dirty="0"/>
              <a:t>So we can say less no. of people </a:t>
            </a:r>
          </a:p>
          <a:p>
            <a:r>
              <a:rPr lang="en-US" dirty="0"/>
              <a:t>Are present at 22:42:00</a:t>
            </a:r>
          </a:p>
        </p:txBody>
      </p:sp>
    </p:spTree>
    <p:extLst>
      <p:ext uri="{BB962C8B-B14F-4D97-AF65-F5344CB8AC3E}">
        <p14:creationId xmlns:p14="http://schemas.microsoft.com/office/powerpoint/2010/main" val="1818414829"/>
      </p:ext>
    </p:extLst>
  </p:cSld>
  <p:clrMapOvr>
    <a:masterClrMapping/>
  </p:clrMapOvr>
  <mc:AlternateContent xmlns:mc="http://schemas.openxmlformats.org/markup-compatibility/2006" xmlns:p14="http://schemas.microsoft.com/office/powerpoint/2010/main">
    <mc:Choice Requires="p14">
      <p:transition spd="slow" p14:dur="2000" advTm="67088"/>
    </mc:Choice>
    <mc:Fallback xmlns="">
      <p:transition spd="slow" advTm="67088"/>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95CC90-39B6-4CC4-9F51-C54F411DBC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429" y="2151993"/>
            <a:ext cx="11161485" cy="4706007"/>
          </a:xfrm>
          <a:prstGeom prst="rect">
            <a:avLst/>
          </a:prstGeom>
        </p:spPr>
      </p:pic>
    </p:spTree>
    <p:extLst>
      <p:ext uri="{BB962C8B-B14F-4D97-AF65-F5344CB8AC3E}">
        <p14:creationId xmlns:p14="http://schemas.microsoft.com/office/powerpoint/2010/main" val="2130503391"/>
      </p:ext>
    </p:extLst>
  </p:cSld>
  <p:clrMapOvr>
    <a:masterClrMapping/>
  </p:clrMapOvr>
  <mc:AlternateContent xmlns:mc="http://schemas.openxmlformats.org/markup-compatibility/2006" xmlns:p14="http://schemas.microsoft.com/office/powerpoint/2010/main">
    <mc:Choice Requires="p14">
      <p:transition spd="slow" p14:dur="2000" advTm="100352"/>
    </mc:Choice>
    <mc:Fallback xmlns="">
      <p:transition spd="slow" advTm="100352"/>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3A4132C-7765-48CC-8983-AD708B7CCB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9036" y="1886624"/>
            <a:ext cx="5372850" cy="2210108"/>
          </a:xfrm>
          <a:prstGeom prst="rect">
            <a:avLst/>
          </a:prstGeom>
        </p:spPr>
      </p:pic>
      <p:pic>
        <p:nvPicPr>
          <p:cNvPr id="8" name="Picture 7">
            <a:extLst>
              <a:ext uri="{FF2B5EF4-FFF2-40B4-BE49-F238E27FC236}">
                <a16:creationId xmlns:a16="http://schemas.microsoft.com/office/drawing/2014/main" id="{6E5D567D-0E1F-447A-9BDD-A45DC170FD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114" y="1790471"/>
            <a:ext cx="5563376" cy="3277057"/>
          </a:xfrm>
          <a:prstGeom prst="rect">
            <a:avLst/>
          </a:prstGeom>
        </p:spPr>
      </p:pic>
      <p:sp>
        <p:nvSpPr>
          <p:cNvPr id="9" name="TextBox 8">
            <a:extLst>
              <a:ext uri="{FF2B5EF4-FFF2-40B4-BE49-F238E27FC236}">
                <a16:creationId xmlns:a16="http://schemas.microsoft.com/office/drawing/2014/main" id="{99633832-8BE1-4EFF-9F0E-86EE153FBD51}"/>
              </a:ext>
            </a:extLst>
          </p:cNvPr>
          <p:cNvSpPr txBox="1"/>
          <p:nvPr/>
        </p:nvSpPr>
        <p:spPr>
          <a:xfrm>
            <a:off x="600115" y="5870713"/>
            <a:ext cx="10226912" cy="646331"/>
          </a:xfrm>
          <a:prstGeom prst="rect">
            <a:avLst/>
          </a:prstGeom>
          <a:noFill/>
        </p:spPr>
        <p:txBody>
          <a:bodyPr wrap="square" rtlCol="0">
            <a:spAutoFit/>
          </a:bodyPr>
          <a:lstStyle/>
          <a:p>
            <a:r>
              <a:rPr lang="en-US" dirty="0"/>
              <a:t>After analyzing the more busiest date is 26</a:t>
            </a:r>
            <a:r>
              <a:rPr lang="en-US" baseline="30000" dirty="0"/>
              <a:t>th</a:t>
            </a:r>
            <a:r>
              <a:rPr lang="en-US" dirty="0"/>
              <a:t> July 2005 and </a:t>
            </a:r>
            <a:r>
              <a:rPr lang="en-US" dirty="0" err="1"/>
              <a:t>leat</a:t>
            </a:r>
            <a:r>
              <a:rPr lang="en-US" dirty="0"/>
              <a:t> is 02august 2005</a:t>
            </a:r>
          </a:p>
          <a:p>
            <a:r>
              <a:rPr lang="en-US" dirty="0"/>
              <a:t>In terms of count of customers payment</a:t>
            </a:r>
            <a:endParaRPr lang="en-IN" dirty="0"/>
          </a:p>
        </p:txBody>
      </p:sp>
    </p:spTree>
    <p:extLst>
      <p:ext uri="{BB962C8B-B14F-4D97-AF65-F5344CB8AC3E}">
        <p14:creationId xmlns:p14="http://schemas.microsoft.com/office/powerpoint/2010/main" val="4180254181"/>
      </p:ext>
    </p:extLst>
  </p:cSld>
  <p:clrMapOvr>
    <a:masterClrMapping/>
  </p:clrMapOvr>
  <mc:AlternateContent xmlns:mc="http://schemas.openxmlformats.org/markup-compatibility/2006" xmlns:p14="http://schemas.microsoft.com/office/powerpoint/2010/main">
    <mc:Choice Requires="p14">
      <p:transition spd="slow" p14:dur="2000" advTm="41365"/>
    </mc:Choice>
    <mc:Fallback xmlns="">
      <p:transition spd="slow" advTm="41365"/>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283CFDB-7336-40BC-BE88-AA60EC6174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1710" y="3152736"/>
            <a:ext cx="28579" cy="552527"/>
          </a:xfrm>
          <a:prstGeom prst="rect">
            <a:avLst/>
          </a:prstGeom>
        </p:spPr>
      </p:pic>
      <p:pic>
        <p:nvPicPr>
          <p:cNvPr id="10" name="Picture 9">
            <a:extLst>
              <a:ext uri="{FF2B5EF4-FFF2-40B4-BE49-F238E27FC236}">
                <a16:creationId xmlns:a16="http://schemas.microsoft.com/office/drawing/2014/main" id="{D9E99C49-3EBA-4708-9878-62CC1C7606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4770" y="2510005"/>
            <a:ext cx="6077798" cy="3534268"/>
          </a:xfrm>
          <a:prstGeom prst="rect">
            <a:avLst/>
          </a:prstGeom>
        </p:spPr>
      </p:pic>
      <p:sp>
        <p:nvSpPr>
          <p:cNvPr id="11" name="TextBox 10">
            <a:extLst>
              <a:ext uri="{FF2B5EF4-FFF2-40B4-BE49-F238E27FC236}">
                <a16:creationId xmlns:a16="http://schemas.microsoft.com/office/drawing/2014/main" id="{4411878A-B8A3-4921-848C-520CC5825742}"/>
              </a:ext>
            </a:extLst>
          </p:cNvPr>
          <p:cNvSpPr txBox="1"/>
          <p:nvPr/>
        </p:nvSpPr>
        <p:spPr>
          <a:xfrm>
            <a:off x="795130" y="3922643"/>
            <a:ext cx="4558748" cy="1477328"/>
          </a:xfrm>
          <a:prstGeom prst="rect">
            <a:avLst/>
          </a:prstGeom>
          <a:noFill/>
        </p:spPr>
        <p:txBody>
          <a:bodyPr wrap="square" rtlCol="0">
            <a:spAutoFit/>
          </a:bodyPr>
          <a:lstStyle/>
          <a:p>
            <a:r>
              <a:rPr lang="en-US" dirty="0"/>
              <a:t>Analysis of top 5 customers and country based on their sales </a:t>
            </a:r>
          </a:p>
          <a:p>
            <a:r>
              <a:rPr lang="en-US" dirty="0"/>
              <a:t>.</a:t>
            </a:r>
          </a:p>
          <a:p>
            <a:r>
              <a:rPr lang="en-US" dirty="0"/>
              <a:t>United states has the highest number </a:t>
            </a:r>
          </a:p>
          <a:p>
            <a:r>
              <a:rPr lang="en-US" dirty="0"/>
              <a:t>Of sales among their customers.</a:t>
            </a:r>
            <a:endParaRPr lang="en-IN" dirty="0"/>
          </a:p>
        </p:txBody>
      </p:sp>
    </p:spTree>
    <p:extLst>
      <p:ext uri="{BB962C8B-B14F-4D97-AF65-F5344CB8AC3E}">
        <p14:creationId xmlns:p14="http://schemas.microsoft.com/office/powerpoint/2010/main" val="2033610365"/>
      </p:ext>
    </p:extLst>
  </p:cSld>
  <p:clrMapOvr>
    <a:masterClrMapping/>
  </p:clrMapOvr>
  <mc:AlternateContent xmlns:mc="http://schemas.openxmlformats.org/markup-compatibility/2006" xmlns:p14="http://schemas.microsoft.com/office/powerpoint/2010/main">
    <mc:Choice Requires="p14">
      <p:transition spd="slow" p14:dur="2000" advTm="62183"/>
    </mc:Choice>
    <mc:Fallback xmlns="">
      <p:transition spd="slow" advTm="62183"/>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6B22EF-FDFE-4E4C-9CED-8613868B40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2520" y="1779146"/>
            <a:ext cx="4839375" cy="2372056"/>
          </a:xfrm>
          <a:prstGeom prst="rect">
            <a:avLst/>
          </a:prstGeom>
        </p:spPr>
      </p:pic>
      <p:pic>
        <p:nvPicPr>
          <p:cNvPr id="8" name="Picture 7">
            <a:extLst>
              <a:ext uri="{FF2B5EF4-FFF2-40B4-BE49-F238E27FC236}">
                <a16:creationId xmlns:a16="http://schemas.microsoft.com/office/drawing/2014/main" id="{3C203945-5774-4F30-AF2E-F5DFAF6848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2520" y="3809575"/>
            <a:ext cx="5420481" cy="3048425"/>
          </a:xfrm>
          <a:prstGeom prst="rect">
            <a:avLst/>
          </a:prstGeom>
        </p:spPr>
      </p:pic>
      <p:sp>
        <p:nvSpPr>
          <p:cNvPr id="9" name="TextBox 8">
            <a:extLst>
              <a:ext uri="{FF2B5EF4-FFF2-40B4-BE49-F238E27FC236}">
                <a16:creationId xmlns:a16="http://schemas.microsoft.com/office/drawing/2014/main" id="{3767F3F5-BA3A-4F93-8B91-BB9B565D5B0E}"/>
              </a:ext>
            </a:extLst>
          </p:cNvPr>
          <p:cNvSpPr txBox="1"/>
          <p:nvPr/>
        </p:nvSpPr>
        <p:spPr>
          <a:xfrm>
            <a:off x="583096" y="2902226"/>
            <a:ext cx="5009321" cy="2031325"/>
          </a:xfrm>
          <a:prstGeom prst="rect">
            <a:avLst/>
          </a:prstGeom>
          <a:noFill/>
        </p:spPr>
        <p:txBody>
          <a:bodyPr wrap="square" rtlCol="0">
            <a:spAutoFit/>
          </a:bodyPr>
          <a:lstStyle/>
          <a:p>
            <a:r>
              <a:rPr lang="en-US" dirty="0" err="1"/>
              <a:t>Analysing</a:t>
            </a:r>
            <a:r>
              <a:rPr lang="en-US" dirty="0"/>
              <a:t> the customers based on their spending</a:t>
            </a:r>
          </a:p>
          <a:p>
            <a:endParaRPr lang="en-US" dirty="0"/>
          </a:p>
          <a:p>
            <a:r>
              <a:rPr lang="en-US" dirty="0"/>
              <a:t>Rhonda </a:t>
            </a:r>
            <a:r>
              <a:rPr lang="en-US" dirty="0" err="1"/>
              <a:t>kennedy</a:t>
            </a:r>
            <a:r>
              <a:rPr lang="en-US" dirty="0"/>
              <a:t> has the highest no. of </a:t>
            </a:r>
          </a:p>
          <a:p>
            <a:r>
              <a:rPr lang="en-US" dirty="0"/>
              <a:t>Spending.</a:t>
            </a:r>
          </a:p>
          <a:p>
            <a:endParaRPr lang="en-US" dirty="0"/>
          </a:p>
          <a:p>
            <a:r>
              <a:rPr lang="en-US" dirty="0"/>
              <a:t>For lowest we have </a:t>
            </a:r>
            <a:r>
              <a:rPr lang="en-US" dirty="0" err="1"/>
              <a:t>caroline</a:t>
            </a:r>
            <a:r>
              <a:rPr lang="en-US" dirty="0"/>
              <a:t> Bowman.</a:t>
            </a:r>
            <a:endParaRPr lang="en-IN" dirty="0"/>
          </a:p>
        </p:txBody>
      </p:sp>
    </p:spTree>
    <p:extLst>
      <p:ext uri="{BB962C8B-B14F-4D97-AF65-F5344CB8AC3E}">
        <p14:creationId xmlns:p14="http://schemas.microsoft.com/office/powerpoint/2010/main" val="3919338069"/>
      </p:ext>
    </p:extLst>
  </p:cSld>
  <p:clrMapOvr>
    <a:masterClrMapping/>
  </p:clrMapOvr>
  <mc:AlternateContent xmlns:mc="http://schemas.openxmlformats.org/markup-compatibility/2006" xmlns:p14="http://schemas.microsoft.com/office/powerpoint/2010/main">
    <mc:Choice Requires="p14">
      <p:transition spd="slow" p14:dur="2000" advTm="38576"/>
    </mc:Choice>
    <mc:Fallback xmlns="">
      <p:transition spd="slow" advTm="38576"/>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81467F-E1D8-4941-99A1-7F771AC8DC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080" y="1898140"/>
            <a:ext cx="9859751" cy="3353268"/>
          </a:xfrm>
          <a:prstGeom prst="rect">
            <a:avLst/>
          </a:prstGeom>
        </p:spPr>
      </p:pic>
      <p:sp>
        <p:nvSpPr>
          <p:cNvPr id="7" name="TextBox 6">
            <a:extLst>
              <a:ext uri="{FF2B5EF4-FFF2-40B4-BE49-F238E27FC236}">
                <a16:creationId xmlns:a16="http://schemas.microsoft.com/office/drawing/2014/main" id="{DA54AC7A-B504-4661-A25B-9BB647959842}"/>
              </a:ext>
            </a:extLst>
          </p:cNvPr>
          <p:cNvSpPr txBox="1"/>
          <p:nvPr/>
        </p:nvSpPr>
        <p:spPr>
          <a:xfrm flipH="1">
            <a:off x="1378225" y="5804452"/>
            <a:ext cx="9965635" cy="646331"/>
          </a:xfrm>
          <a:prstGeom prst="rect">
            <a:avLst/>
          </a:prstGeom>
          <a:noFill/>
        </p:spPr>
        <p:txBody>
          <a:bodyPr wrap="square" rtlCol="0">
            <a:spAutoFit/>
          </a:bodyPr>
          <a:lstStyle/>
          <a:p>
            <a:r>
              <a:rPr lang="en-US" dirty="0"/>
              <a:t>We have customers </a:t>
            </a:r>
            <a:r>
              <a:rPr lang="en-US" dirty="0" err="1"/>
              <a:t>frpm</a:t>
            </a:r>
            <a:r>
              <a:rPr lang="en-US" dirty="0"/>
              <a:t> different locations and which district is used for address</a:t>
            </a:r>
          </a:p>
          <a:p>
            <a:r>
              <a:rPr lang="en-US" dirty="0"/>
              <a:t>For most no. of times is BUENOS AIRES.</a:t>
            </a:r>
            <a:endParaRPr lang="en-IN" dirty="0"/>
          </a:p>
        </p:txBody>
      </p:sp>
    </p:spTree>
    <p:extLst>
      <p:ext uri="{BB962C8B-B14F-4D97-AF65-F5344CB8AC3E}">
        <p14:creationId xmlns:p14="http://schemas.microsoft.com/office/powerpoint/2010/main" val="3611075286"/>
      </p:ext>
    </p:extLst>
  </p:cSld>
  <p:clrMapOvr>
    <a:masterClrMapping/>
  </p:clrMapOvr>
  <mc:AlternateContent xmlns:mc="http://schemas.openxmlformats.org/markup-compatibility/2006" xmlns:p14="http://schemas.microsoft.com/office/powerpoint/2010/main">
    <mc:Choice Requires="p14">
      <p:transition spd="slow" p14:dur="2000" advTm="87979"/>
    </mc:Choice>
    <mc:Fallback xmlns="">
      <p:transition spd="slow" advTm="87979"/>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A956783-55EF-4C8F-AC28-706804A687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4940" y="754727"/>
            <a:ext cx="5172797" cy="3334215"/>
          </a:xfrm>
          <a:prstGeom prst="rect">
            <a:avLst/>
          </a:prstGeom>
        </p:spPr>
      </p:pic>
      <p:pic>
        <p:nvPicPr>
          <p:cNvPr id="10" name="Picture 9">
            <a:extLst>
              <a:ext uri="{FF2B5EF4-FFF2-40B4-BE49-F238E27FC236}">
                <a16:creationId xmlns:a16="http://schemas.microsoft.com/office/drawing/2014/main" id="{3BA11208-2734-4713-8C28-841902E63D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4940" y="4088942"/>
            <a:ext cx="5782482" cy="2608234"/>
          </a:xfrm>
          <a:prstGeom prst="rect">
            <a:avLst/>
          </a:prstGeom>
        </p:spPr>
      </p:pic>
      <p:sp>
        <p:nvSpPr>
          <p:cNvPr id="11" name="TextBox 10">
            <a:extLst>
              <a:ext uri="{FF2B5EF4-FFF2-40B4-BE49-F238E27FC236}">
                <a16:creationId xmlns:a16="http://schemas.microsoft.com/office/drawing/2014/main" id="{85BCACDE-1FBA-490B-8E25-766A40924602}"/>
              </a:ext>
            </a:extLst>
          </p:cNvPr>
          <p:cNvSpPr txBox="1"/>
          <p:nvPr/>
        </p:nvSpPr>
        <p:spPr>
          <a:xfrm>
            <a:off x="1086679" y="2885661"/>
            <a:ext cx="3644347" cy="2585323"/>
          </a:xfrm>
          <a:prstGeom prst="rect">
            <a:avLst/>
          </a:prstGeom>
          <a:noFill/>
        </p:spPr>
        <p:txBody>
          <a:bodyPr wrap="square" rtlCol="0">
            <a:spAutoFit/>
          </a:bodyPr>
          <a:lstStyle/>
          <a:p>
            <a:r>
              <a:rPr lang="en-US" dirty="0"/>
              <a:t>Sports category films has highest no. of sales and most </a:t>
            </a:r>
          </a:p>
          <a:p>
            <a:r>
              <a:rPr lang="en-US" dirty="0"/>
              <a:t>Popular in stores and least in music.</a:t>
            </a:r>
          </a:p>
          <a:p>
            <a:endParaRPr lang="en-US" dirty="0"/>
          </a:p>
          <a:p>
            <a:r>
              <a:rPr lang="en-US" dirty="0"/>
              <a:t>We have two stores and total sales by each store is represented in the following graph.</a:t>
            </a:r>
            <a:endParaRPr lang="en-IN" dirty="0"/>
          </a:p>
        </p:txBody>
      </p:sp>
    </p:spTree>
    <p:extLst>
      <p:ext uri="{BB962C8B-B14F-4D97-AF65-F5344CB8AC3E}">
        <p14:creationId xmlns:p14="http://schemas.microsoft.com/office/powerpoint/2010/main" val="1646824791"/>
      </p:ext>
    </p:extLst>
  </p:cSld>
  <p:clrMapOvr>
    <a:masterClrMapping/>
  </p:clrMapOvr>
  <mc:AlternateContent xmlns:mc="http://schemas.openxmlformats.org/markup-compatibility/2006" xmlns:p14="http://schemas.microsoft.com/office/powerpoint/2010/main">
    <mc:Choice Requires="p14">
      <p:transition spd="slow" p14:dur="2000" advTm="75310"/>
    </mc:Choice>
    <mc:Fallback xmlns="">
      <p:transition spd="slow" advTm="7531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0B554-86B5-4DD8-8B83-EF03E5593377}"/>
              </a:ext>
            </a:extLst>
          </p:cNvPr>
          <p:cNvSpPr>
            <a:spLocks noGrp="1"/>
          </p:cNvSpPr>
          <p:nvPr>
            <p:ph type="title"/>
          </p:nvPr>
        </p:nvSpPr>
        <p:spPr>
          <a:xfrm>
            <a:off x="646471" y="851822"/>
            <a:ext cx="10515600" cy="1325563"/>
          </a:xfrm>
        </p:spPr>
        <p:txBody>
          <a:bodyPr>
            <a:noAutofit/>
          </a:bodyPr>
          <a:lstStyle/>
          <a:p>
            <a:br>
              <a:rPr lang="en-US" sz="1800" dirty="0">
                <a:latin typeface="Comic Sans MS" panose="030F0702030302020204" pitchFamily="66" charset="0"/>
              </a:rPr>
            </a:br>
            <a:br>
              <a:rPr lang="en-US" sz="1800" dirty="0">
                <a:latin typeface="Comic Sans MS" panose="030F0702030302020204" pitchFamily="66" charset="0"/>
              </a:rPr>
            </a:br>
            <a:endParaRPr lang="en-IN" sz="1800" dirty="0">
              <a:latin typeface="Comic Sans MS" panose="030F0702030302020204" pitchFamily="66" charset="0"/>
            </a:endParaRPr>
          </a:p>
        </p:txBody>
      </p:sp>
      <p:pic>
        <p:nvPicPr>
          <p:cNvPr id="6" name="Picture 5">
            <a:extLst>
              <a:ext uri="{FF2B5EF4-FFF2-40B4-BE49-F238E27FC236}">
                <a16:creationId xmlns:a16="http://schemas.microsoft.com/office/drawing/2014/main" id="{C1A0FBB7-7738-4ADF-9745-88B0B4E08D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4271" y="851822"/>
            <a:ext cx="5525271" cy="2577178"/>
          </a:xfrm>
          <a:prstGeom prst="rect">
            <a:avLst/>
          </a:prstGeom>
        </p:spPr>
      </p:pic>
      <p:sp>
        <p:nvSpPr>
          <p:cNvPr id="7" name="TextBox 6">
            <a:extLst>
              <a:ext uri="{FF2B5EF4-FFF2-40B4-BE49-F238E27FC236}">
                <a16:creationId xmlns:a16="http://schemas.microsoft.com/office/drawing/2014/main" id="{4C687EE8-50F4-4E90-9579-005916CA94A7}"/>
              </a:ext>
            </a:extLst>
          </p:cNvPr>
          <p:cNvSpPr txBox="1"/>
          <p:nvPr/>
        </p:nvSpPr>
        <p:spPr>
          <a:xfrm flipH="1">
            <a:off x="887895" y="4147930"/>
            <a:ext cx="4579289" cy="1477328"/>
          </a:xfrm>
          <a:prstGeom prst="rect">
            <a:avLst/>
          </a:prstGeom>
          <a:noFill/>
        </p:spPr>
        <p:txBody>
          <a:bodyPr wrap="square" rtlCol="0">
            <a:spAutoFit/>
          </a:bodyPr>
          <a:lstStyle/>
          <a:p>
            <a:r>
              <a:rPr lang="en-US" dirty="0"/>
              <a:t>Analysis of highest rental films and count of the films having the highest rental rates.</a:t>
            </a:r>
          </a:p>
          <a:p>
            <a:endParaRPr lang="en-US" dirty="0"/>
          </a:p>
          <a:p>
            <a:r>
              <a:rPr lang="en-US" dirty="0"/>
              <a:t>Box plot for  the highest rental rate films.</a:t>
            </a:r>
            <a:endParaRPr lang="en-IN" dirty="0"/>
          </a:p>
        </p:txBody>
      </p:sp>
      <p:pic>
        <p:nvPicPr>
          <p:cNvPr id="9" name="Picture 8">
            <a:extLst>
              <a:ext uri="{FF2B5EF4-FFF2-40B4-BE49-F238E27FC236}">
                <a16:creationId xmlns:a16="http://schemas.microsoft.com/office/drawing/2014/main" id="{57372CB1-4192-4D58-9E90-4E40F9871C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7184" y="3876631"/>
            <a:ext cx="6517822" cy="2577178"/>
          </a:xfrm>
          <a:prstGeom prst="rect">
            <a:avLst/>
          </a:prstGeom>
        </p:spPr>
      </p:pic>
    </p:spTree>
    <p:extLst>
      <p:ext uri="{BB962C8B-B14F-4D97-AF65-F5344CB8AC3E}">
        <p14:creationId xmlns:p14="http://schemas.microsoft.com/office/powerpoint/2010/main" val="4059390417"/>
      </p:ext>
    </p:extLst>
  </p:cSld>
  <p:clrMapOvr>
    <a:masterClrMapping/>
  </p:clrMapOvr>
  <mc:AlternateContent xmlns:mc="http://schemas.openxmlformats.org/markup-compatibility/2006" xmlns:p14="http://schemas.microsoft.com/office/powerpoint/2010/main">
    <mc:Choice Requires="p14">
      <p:transition spd="slow" p14:dur="2000" advTm="46020"/>
    </mc:Choice>
    <mc:Fallback xmlns="">
      <p:transition spd="slow" advTm="4602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2B43548-01A8-4DEE-AF83-A07DCC24C192}"/>
              </a:ext>
            </a:extLst>
          </p:cNvPr>
          <p:cNvSpPr/>
          <p:nvPr/>
        </p:nvSpPr>
        <p:spPr>
          <a:xfrm>
            <a:off x="363793" y="242781"/>
            <a:ext cx="11228440" cy="923330"/>
          </a:xfrm>
          <a:prstGeom prst="rect">
            <a:avLst/>
          </a:prstGeom>
        </p:spPr>
        <p:txBody>
          <a:bodyPr wrap="square">
            <a:spAutoFit/>
          </a:bodyPr>
          <a:lstStyle/>
          <a:p>
            <a:br>
              <a:rPr lang="en-US" dirty="0">
                <a:latin typeface="Comic Sans MS" panose="030F0702030302020204" pitchFamily="66" charset="0"/>
              </a:rPr>
            </a:br>
            <a:r>
              <a:rPr lang="en-US" dirty="0">
                <a:latin typeface="Comic Sans MS" panose="030F0702030302020204" pitchFamily="66" charset="0"/>
              </a:rPr>
              <a:t> </a:t>
            </a:r>
            <a:br>
              <a:rPr lang="en-US" dirty="0">
                <a:latin typeface="Comic Sans MS" panose="030F0702030302020204" pitchFamily="66" charset="0"/>
              </a:rPr>
            </a:br>
            <a:endParaRPr lang="en-IN" dirty="0">
              <a:latin typeface="Comic Sans MS" panose="030F0702030302020204" pitchFamily="66" charset="0"/>
            </a:endParaRPr>
          </a:p>
        </p:txBody>
      </p:sp>
      <p:sp>
        <p:nvSpPr>
          <p:cNvPr id="2" name="TextBox 1">
            <a:extLst>
              <a:ext uri="{FF2B5EF4-FFF2-40B4-BE49-F238E27FC236}">
                <a16:creationId xmlns:a16="http://schemas.microsoft.com/office/drawing/2014/main" id="{1CD61BE2-0545-4011-A14C-B5F8E3287159}"/>
              </a:ext>
            </a:extLst>
          </p:cNvPr>
          <p:cNvSpPr txBox="1"/>
          <p:nvPr/>
        </p:nvSpPr>
        <p:spPr>
          <a:xfrm>
            <a:off x="3591339" y="2756452"/>
            <a:ext cx="6533321" cy="523220"/>
          </a:xfrm>
          <a:prstGeom prst="rect">
            <a:avLst/>
          </a:prstGeom>
          <a:noFill/>
        </p:spPr>
        <p:txBody>
          <a:bodyPr wrap="square" rtlCol="0">
            <a:spAutoFit/>
          </a:bodyPr>
          <a:lstStyle/>
          <a:p>
            <a:r>
              <a:rPr lang="en-US" sz="2800" b="1" dirty="0"/>
              <a:t>SAME CASE ANALYSIS WITH SQL</a:t>
            </a:r>
            <a:endParaRPr lang="en-IN" sz="2800" b="1" dirty="0"/>
          </a:p>
        </p:txBody>
      </p:sp>
    </p:spTree>
    <p:extLst>
      <p:ext uri="{BB962C8B-B14F-4D97-AF65-F5344CB8AC3E}">
        <p14:creationId xmlns:p14="http://schemas.microsoft.com/office/powerpoint/2010/main" val="961685711"/>
      </p:ext>
    </p:extLst>
  </p:cSld>
  <p:clrMapOvr>
    <a:masterClrMapping/>
  </p:clrMapOvr>
  <mc:AlternateContent xmlns:mc="http://schemas.openxmlformats.org/markup-compatibility/2006" xmlns:p14="http://schemas.microsoft.com/office/powerpoint/2010/main">
    <mc:Choice Requires="p14">
      <p:transition spd="slow" p14:dur="2000" advTm="59313"/>
    </mc:Choice>
    <mc:Fallback xmlns="">
      <p:transition spd="slow" advTm="59313"/>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FB97921-A66D-48A1-BC92-F75B5708B507}"/>
              </a:ext>
            </a:extLst>
          </p:cNvPr>
          <p:cNvSpPr/>
          <p:nvPr/>
        </p:nvSpPr>
        <p:spPr>
          <a:xfrm>
            <a:off x="1209368" y="287703"/>
            <a:ext cx="9527458" cy="1015663"/>
          </a:xfrm>
          <a:prstGeom prst="rect">
            <a:avLst/>
          </a:prstGeom>
        </p:spPr>
        <p:txBody>
          <a:bodyPr wrap="square">
            <a:spAutoFit/>
          </a:bodyPr>
          <a:lstStyle/>
          <a:p>
            <a:br>
              <a:rPr lang="en-US" sz="2000" dirty="0">
                <a:latin typeface="Comic Sans MS" panose="030F0702030302020204" pitchFamily="66" charset="0"/>
              </a:rPr>
            </a:br>
            <a:r>
              <a:rPr lang="en-US" sz="2000" dirty="0">
                <a:latin typeface="Comic Sans MS" panose="030F0702030302020204" pitchFamily="66" charset="0"/>
              </a:rPr>
              <a:t> </a:t>
            </a:r>
            <a:br>
              <a:rPr lang="en-US" sz="2000" dirty="0">
                <a:latin typeface="Comic Sans MS" panose="030F0702030302020204" pitchFamily="66" charset="0"/>
              </a:rPr>
            </a:br>
            <a:endParaRPr lang="en-IN" sz="2000" dirty="0">
              <a:latin typeface="Comic Sans MS" panose="030F0702030302020204" pitchFamily="66" charset="0"/>
            </a:endParaRPr>
          </a:p>
        </p:txBody>
      </p:sp>
      <p:sp>
        <p:nvSpPr>
          <p:cNvPr id="2" name="Rectangle 1">
            <a:extLst>
              <a:ext uri="{FF2B5EF4-FFF2-40B4-BE49-F238E27FC236}">
                <a16:creationId xmlns:a16="http://schemas.microsoft.com/office/drawing/2014/main" id="{AD83AAE8-FA9A-4A2D-B005-A49358C782E6}"/>
              </a:ext>
            </a:extLst>
          </p:cNvPr>
          <p:cNvSpPr/>
          <p:nvPr/>
        </p:nvSpPr>
        <p:spPr>
          <a:xfrm>
            <a:off x="437747" y="2632362"/>
            <a:ext cx="4054315" cy="460895"/>
          </a:xfrm>
          <a:prstGeom prst="rect">
            <a:avLst/>
          </a:prstGeom>
        </p:spPr>
        <p:txBody>
          <a:bodyPr wrap="none">
            <a:spAutoFit/>
          </a:bodyPr>
          <a:lstStyle/>
          <a:p>
            <a:pPr algn="just">
              <a:lnSpc>
                <a:spcPct val="107000"/>
              </a:lnSpc>
              <a:spcAft>
                <a:spcPts val="800"/>
              </a:spcAft>
            </a:pPr>
            <a:r>
              <a:rPr lang="en-US" dirty="0">
                <a:latin typeface="Times New Roman" panose="02020603050405020304" pitchFamily="18" charset="0"/>
                <a:ea typeface="Times New Roman" panose="02020603050405020304" pitchFamily="18" charset="0"/>
              </a:rPr>
              <a:t>-- 1. </a:t>
            </a:r>
            <a:r>
              <a:rPr lang="en-US" sz="2400" b="1" dirty="0">
                <a:latin typeface="Times New Roman" panose="02020603050405020304" pitchFamily="18" charset="0"/>
                <a:ea typeface="Times New Roman" panose="02020603050405020304" pitchFamily="18" charset="0"/>
              </a:rPr>
              <a:t>Country wise </a:t>
            </a:r>
            <a:r>
              <a:rPr lang="en-US" sz="2400" b="1" dirty="0" err="1">
                <a:latin typeface="Times New Roman" panose="02020603050405020304" pitchFamily="18" charset="0"/>
                <a:ea typeface="Times New Roman" panose="02020603050405020304" pitchFamily="18" charset="0"/>
              </a:rPr>
              <a:t>customerno</a:t>
            </a:r>
            <a:r>
              <a:rPr lang="en-US" dirty="0">
                <a:latin typeface="Times New Roman" panose="02020603050405020304" pitchFamily="18" charset="0"/>
                <a:ea typeface="Times New Roman" panose="02020603050405020304" pitchFamily="18" charset="0"/>
              </a:rPr>
              <a:t>.</a:t>
            </a:r>
            <a:endParaRPr lang="en-IN" sz="1200" dirty="0">
              <a:effectLst/>
              <a:latin typeface="Calibri" panose="020F0502020204030204" pitchFamily="34" charset="0"/>
              <a:ea typeface="Calibri" panose="020F0502020204030204" pitchFamily="34" charset="0"/>
            </a:endParaRPr>
          </a:p>
        </p:txBody>
      </p:sp>
      <p:pic>
        <p:nvPicPr>
          <p:cNvPr id="7" name="Picture 6">
            <a:extLst>
              <a:ext uri="{FF2B5EF4-FFF2-40B4-BE49-F238E27FC236}">
                <a16:creationId xmlns:a16="http://schemas.microsoft.com/office/drawing/2014/main" id="{023092F3-73A0-4803-BCBC-F856A528711D}"/>
              </a:ext>
            </a:extLst>
          </p:cNvPr>
          <p:cNvPicPr/>
          <p:nvPr/>
        </p:nvPicPr>
        <p:blipFill>
          <a:blip r:embed="rId2">
            <a:extLst>
              <a:ext uri="{28A0092B-C50C-407E-A947-70E740481C1C}">
                <a14:useLocalDpi xmlns:a14="http://schemas.microsoft.com/office/drawing/2010/main" val="0"/>
              </a:ext>
            </a:extLst>
          </a:blip>
          <a:stretch>
            <a:fillRect/>
          </a:stretch>
        </p:blipFill>
        <p:spPr>
          <a:xfrm>
            <a:off x="656079" y="3333749"/>
            <a:ext cx="5048885" cy="2868267"/>
          </a:xfrm>
          <a:prstGeom prst="rect">
            <a:avLst/>
          </a:prstGeom>
        </p:spPr>
      </p:pic>
      <p:pic>
        <p:nvPicPr>
          <p:cNvPr id="8" name="Picture 7">
            <a:extLst>
              <a:ext uri="{FF2B5EF4-FFF2-40B4-BE49-F238E27FC236}">
                <a16:creationId xmlns:a16="http://schemas.microsoft.com/office/drawing/2014/main" id="{03D75B06-D9DA-457B-A55E-DA9FEB33CD3F}"/>
              </a:ext>
            </a:extLst>
          </p:cNvPr>
          <p:cNvPicPr/>
          <p:nvPr/>
        </p:nvPicPr>
        <p:blipFill>
          <a:blip r:embed="rId3">
            <a:extLst>
              <a:ext uri="{28A0092B-C50C-407E-A947-70E740481C1C}">
                <a14:useLocalDpi xmlns:a14="http://schemas.microsoft.com/office/drawing/2010/main" val="0"/>
              </a:ext>
            </a:extLst>
          </a:blip>
          <a:stretch>
            <a:fillRect/>
          </a:stretch>
        </p:blipFill>
        <p:spPr>
          <a:xfrm>
            <a:off x="6207194" y="2862809"/>
            <a:ext cx="4733925" cy="3076575"/>
          </a:xfrm>
          <a:prstGeom prst="rect">
            <a:avLst/>
          </a:prstGeom>
        </p:spPr>
      </p:pic>
    </p:spTree>
    <p:extLst>
      <p:ext uri="{BB962C8B-B14F-4D97-AF65-F5344CB8AC3E}">
        <p14:creationId xmlns:p14="http://schemas.microsoft.com/office/powerpoint/2010/main" val="2489540897"/>
      </p:ext>
    </p:extLst>
  </p:cSld>
  <p:clrMapOvr>
    <a:masterClrMapping/>
  </p:clrMapOvr>
  <mc:AlternateContent xmlns:mc="http://schemas.openxmlformats.org/markup-compatibility/2006" xmlns:p14="http://schemas.microsoft.com/office/powerpoint/2010/main">
    <mc:Choice Requires="p14">
      <p:transition spd="slow" p14:dur="2000" advTm="70557"/>
    </mc:Choice>
    <mc:Fallback xmlns="">
      <p:transition spd="slow" advTm="70557"/>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C4E8456-532B-4FF6-A1D1-E37CAD3E4A60}"/>
              </a:ext>
            </a:extLst>
          </p:cNvPr>
          <p:cNvSpPr/>
          <p:nvPr/>
        </p:nvSpPr>
        <p:spPr>
          <a:xfrm>
            <a:off x="1135625" y="514017"/>
            <a:ext cx="10486104" cy="646331"/>
          </a:xfrm>
          <a:prstGeom prst="rect">
            <a:avLst/>
          </a:prstGeom>
        </p:spPr>
        <p:txBody>
          <a:bodyPr wrap="square">
            <a:spAutoFit/>
          </a:bodyPr>
          <a:lstStyle/>
          <a:p>
            <a:br>
              <a:rPr lang="en-US" dirty="0">
                <a:latin typeface="Comic Sans MS" panose="030F0702030302020204" pitchFamily="66" charset="0"/>
              </a:rPr>
            </a:br>
            <a:endParaRPr lang="en-IN" dirty="0">
              <a:latin typeface="Comic Sans MS" panose="030F0702030302020204" pitchFamily="66" charset="0"/>
            </a:endParaRPr>
          </a:p>
        </p:txBody>
      </p:sp>
      <p:sp>
        <p:nvSpPr>
          <p:cNvPr id="2" name="Rectangle 1">
            <a:extLst>
              <a:ext uri="{FF2B5EF4-FFF2-40B4-BE49-F238E27FC236}">
                <a16:creationId xmlns:a16="http://schemas.microsoft.com/office/drawing/2014/main" id="{D6E2744C-79BC-4A4E-A42A-298A2E0E125A}"/>
              </a:ext>
            </a:extLst>
          </p:cNvPr>
          <p:cNvSpPr/>
          <p:nvPr/>
        </p:nvSpPr>
        <p:spPr>
          <a:xfrm>
            <a:off x="503583" y="2437825"/>
            <a:ext cx="6096000" cy="976549"/>
          </a:xfrm>
          <a:prstGeom prst="rect">
            <a:avLst/>
          </a:prstGeom>
        </p:spPr>
        <p:txBody>
          <a:bodyPr>
            <a:spAutoFit/>
          </a:bodyPr>
          <a:lstStyle/>
          <a:p>
            <a:pPr algn="just">
              <a:lnSpc>
                <a:spcPct val="107000"/>
              </a:lnSpc>
              <a:spcAft>
                <a:spcPts val="800"/>
              </a:spcAft>
            </a:pPr>
            <a:r>
              <a:rPr lang="en-US" b="1" dirty="0">
                <a:latin typeface="Times New Roman" panose="02020603050405020304" pitchFamily="18" charset="0"/>
                <a:ea typeface="Times New Roman" panose="02020603050405020304" pitchFamily="18" charset="0"/>
              </a:rPr>
              <a:t>2.Can we know how many distinct users have rented each genre?</a:t>
            </a:r>
          </a:p>
          <a:p>
            <a:pPr algn="just">
              <a:lnSpc>
                <a:spcPct val="107000"/>
              </a:lnSpc>
              <a:spcAft>
                <a:spcPts val="800"/>
              </a:spcAft>
            </a:pPr>
            <a:endParaRPr lang="en-IN" sz="1200" dirty="0">
              <a:effectLst/>
              <a:latin typeface="Calibri" panose="020F0502020204030204" pitchFamily="34" charset="0"/>
              <a:ea typeface="Calibri" panose="020F0502020204030204" pitchFamily="34" charset="0"/>
            </a:endParaRPr>
          </a:p>
        </p:txBody>
      </p:sp>
      <p:pic>
        <p:nvPicPr>
          <p:cNvPr id="8" name="Picture 7">
            <a:extLst>
              <a:ext uri="{FF2B5EF4-FFF2-40B4-BE49-F238E27FC236}">
                <a16:creationId xmlns:a16="http://schemas.microsoft.com/office/drawing/2014/main" id="{FF30C784-AA8F-494C-A872-57F23B2E37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583" y="3125871"/>
            <a:ext cx="5353797" cy="2753109"/>
          </a:xfrm>
          <a:prstGeom prst="rect">
            <a:avLst/>
          </a:prstGeom>
        </p:spPr>
      </p:pic>
      <p:pic>
        <p:nvPicPr>
          <p:cNvPr id="9" name="Picture 8">
            <a:extLst>
              <a:ext uri="{FF2B5EF4-FFF2-40B4-BE49-F238E27FC236}">
                <a16:creationId xmlns:a16="http://schemas.microsoft.com/office/drawing/2014/main" id="{9A11BEF5-4635-42D0-9C67-5757463AD225}"/>
              </a:ext>
            </a:extLst>
          </p:cNvPr>
          <p:cNvPicPr/>
          <p:nvPr/>
        </p:nvPicPr>
        <p:blipFill>
          <a:blip r:embed="rId3">
            <a:extLst>
              <a:ext uri="{28A0092B-C50C-407E-A947-70E740481C1C}">
                <a14:useLocalDpi xmlns:a14="http://schemas.microsoft.com/office/drawing/2010/main" val="0"/>
              </a:ext>
            </a:extLst>
          </a:blip>
          <a:stretch>
            <a:fillRect/>
          </a:stretch>
        </p:blipFill>
        <p:spPr>
          <a:xfrm>
            <a:off x="6786770" y="3480367"/>
            <a:ext cx="2514600" cy="2514600"/>
          </a:xfrm>
          <a:prstGeom prst="rect">
            <a:avLst/>
          </a:prstGeom>
        </p:spPr>
      </p:pic>
    </p:spTree>
    <p:extLst>
      <p:ext uri="{BB962C8B-B14F-4D97-AF65-F5344CB8AC3E}">
        <p14:creationId xmlns:p14="http://schemas.microsoft.com/office/powerpoint/2010/main" val="3509424861"/>
      </p:ext>
    </p:extLst>
  </p:cSld>
  <p:clrMapOvr>
    <a:masterClrMapping/>
  </p:clrMapOvr>
  <mc:AlternateContent xmlns:mc="http://schemas.openxmlformats.org/markup-compatibility/2006" xmlns:p14="http://schemas.microsoft.com/office/powerpoint/2010/main">
    <mc:Choice Requires="p14">
      <p:transition spd="slow" p14:dur="2000" advTm="30740"/>
    </mc:Choice>
    <mc:Fallback xmlns="">
      <p:transition spd="slow" advTm="3074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94D0F24-851E-4694-9CAE-0E889AD32BB3}"/>
              </a:ext>
            </a:extLst>
          </p:cNvPr>
          <p:cNvSpPr/>
          <p:nvPr/>
        </p:nvSpPr>
        <p:spPr>
          <a:xfrm>
            <a:off x="766916" y="213857"/>
            <a:ext cx="10279626" cy="923330"/>
          </a:xfrm>
          <a:prstGeom prst="rect">
            <a:avLst/>
          </a:prstGeom>
        </p:spPr>
        <p:txBody>
          <a:bodyPr wrap="square">
            <a:spAutoFit/>
          </a:bodyPr>
          <a:lstStyle/>
          <a:p>
            <a:br>
              <a:rPr lang="en-US" dirty="0">
                <a:latin typeface="Comic Sans MS" panose="030F0702030302020204" pitchFamily="66" charset="0"/>
              </a:rPr>
            </a:br>
            <a:r>
              <a:rPr lang="en-US" dirty="0">
                <a:latin typeface="Comic Sans MS" panose="030F0702030302020204" pitchFamily="66" charset="0"/>
              </a:rPr>
              <a:t> </a:t>
            </a:r>
            <a:br>
              <a:rPr lang="en-US" dirty="0">
                <a:latin typeface="Comic Sans MS" panose="030F0702030302020204" pitchFamily="66" charset="0"/>
              </a:rPr>
            </a:br>
            <a:endParaRPr lang="en-IN" dirty="0">
              <a:latin typeface="Comic Sans MS" panose="030F0702030302020204" pitchFamily="66" charset="0"/>
            </a:endParaRPr>
          </a:p>
        </p:txBody>
      </p:sp>
      <p:sp>
        <p:nvSpPr>
          <p:cNvPr id="2" name="Rectangle 1">
            <a:extLst>
              <a:ext uri="{FF2B5EF4-FFF2-40B4-BE49-F238E27FC236}">
                <a16:creationId xmlns:a16="http://schemas.microsoft.com/office/drawing/2014/main" id="{9CE9D0E6-BBBE-479E-AA09-C038B288D62C}"/>
              </a:ext>
            </a:extLst>
          </p:cNvPr>
          <p:cNvSpPr/>
          <p:nvPr/>
        </p:nvSpPr>
        <p:spPr>
          <a:xfrm>
            <a:off x="0" y="2190225"/>
            <a:ext cx="6096000" cy="966803"/>
          </a:xfrm>
          <a:prstGeom prst="rect">
            <a:avLst/>
          </a:prstGeom>
        </p:spPr>
        <p:txBody>
          <a:bodyPr>
            <a:spAutoFit/>
          </a:bodyPr>
          <a:lstStyle/>
          <a:p>
            <a:pPr algn="just">
              <a:lnSpc>
                <a:spcPct val="107000"/>
              </a:lnSpc>
              <a:spcAft>
                <a:spcPts val="800"/>
              </a:spcAft>
            </a:pPr>
            <a:r>
              <a:rPr lang="en-US" b="1" dirty="0">
                <a:latin typeface="Times New Roman" panose="02020603050405020304" pitchFamily="18" charset="0"/>
                <a:ea typeface="Times New Roman" panose="02020603050405020304" pitchFamily="18" charset="0"/>
              </a:rPr>
              <a:t>3. Who are the top 5 customers per total sales and can we get their detail just in case Rent A Film want to reward them?</a:t>
            </a:r>
            <a:endParaRPr lang="en-IN" sz="1200" dirty="0">
              <a:effectLst/>
              <a:latin typeface="Calibri" panose="020F0502020204030204" pitchFamily="34" charset="0"/>
              <a:ea typeface="Calibri" panose="020F0502020204030204" pitchFamily="34" charset="0"/>
            </a:endParaRPr>
          </a:p>
        </p:txBody>
      </p:sp>
      <p:pic>
        <p:nvPicPr>
          <p:cNvPr id="4" name="Picture 3">
            <a:extLst>
              <a:ext uri="{FF2B5EF4-FFF2-40B4-BE49-F238E27FC236}">
                <a16:creationId xmlns:a16="http://schemas.microsoft.com/office/drawing/2014/main" id="{BB9BBDF8-1D13-4E86-94C2-5AA2ECA92F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546" y="3157028"/>
            <a:ext cx="7097115" cy="3067478"/>
          </a:xfrm>
          <a:prstGeom prst="rect">
            <a:avLst/>
          </a:prstGeom>
        </p:spPr>
      </p:pic>
      <p:pic>
        <p:nvPicPr>
          <p:cNvPr id="8" name="Picture 7">
            <a:extLst>
              <a:ext uri="{FF2B5EF4-FFF2-40B4-BE49-F238E27FC236}">
                <a16:creationId xmlns:a16="http://schemas.microsoft.com/office/drawing/2014/main" id="{F211FD3F-8722-4D40-B8FA-48F4E03428EE}"/>
              </a:ext>
            </a:extLst>
          </p:cNvPr>
          <p:cNvPicPr/>
          <p:nvPr/>
        </p:nvPicPr>
        <p:blipFill>
          <a:blip r:embed="rId3">
            <a:extLst>
              <a:ext uri="{28A0092B-C50C-407E-A947-70E740481C1C}">
                <a14:useLocalDpi xmlns:a14="http://schemas.microsoft.com/office/drawing/2010/main" val="0"/>
              </a:ext>
            </a:extLst>
          </a:blip>
          <a:stretch>
            <a:fillRect/>
          </a:stretch>
        </p:blipFill>
        <p:spPr>
          <a:xfrm>
            <a:off x="5483115" y="4690767"/>
            <a:ext cx="5731510" cy="1295400"/>
          </a:xfrm>
          <a:prstGeom prst="rect">
            <a:avLst/>
          </a:prstGeom>
        </p:spPr>
      </p:pic>
    </p:spTree>
    <p:extLst>
      <p:ext uri="{BB962C8B-B14F-4D97-AF65-F5344CB8AC3E}">
        <p14:creationId xmlns:p14="http://schemas.microsoft.com/office/powerpoint/2010/main" val="3685960602"/>
      </p:ext>
    </p:extLst>
  </p:cSld>
  <p:clrMapOvr>
    <a:masterClrMapping/>
  </p:clrMapOvr>
  <mc:AlternateContent xmlns:mc="http://schemas.openxmlformats.org/markup-compatibility/2006" xmlns:p14="http://schemas.microsoft.com/office/powerpoint/2010/main">
    <mc:Choice Requires="p14">
      <p:transition spd="slow" p14:dur="2000" advTm="81314"/>
    </mc:Choice>
    <mc:Fallback xmlns="">
      <p:transition spd="slow" advTm="8131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AAF25-3ED3-46E3-8373-857D0C5353EA}"/>
              </a:ext>
            </a:extLst>
          </p:cNvPr>
          <p:cNvSpPr>
            <a:spLocks noGrp="1"/>
          </p:cNvSpPr>
          <p:nvPr>
            <p:ph type="title"/>
          </p:nvPr>
        </p:nvSpPr>
        <p:spPr>
          <a:xfrm>
            <a:off x="1136397" y="354536"/>
            <a:ext cx="5323715" cy="1642970"/>
          </a:xfrm>
        </p:spPr>
        <p:txBody>
          <a:bodyPr anchor="b">
            <a:normAutofit/>
          </a:bodyPr>
          <a:lstStyle/>
          <a:p>
            <a:r>
              <a:rPr lang="en-US" sz="4000" dirty="0">
                <a:latin typeface="Comic Sans MS" panose="030F0702030302020204" pitchFamily="66" charset="0"/>
              </a:rPr>
              <a:t>DVD RENTAL ANALYTICS</a:t>
            </a:r>
            <a:endParaRPr lang="en-IN" sz="4000" dirty="0">
              <a:latin typeface="Comic Sans MS" panose="030F0702030302020204" pitchFamily="66" charset="0"/>
            </a:endParaRPr>
          </a:p>
        </p:txBody>
      </p:sp>
      <p:graphicFrame>
        <p:nvGraphicFramePr>
          <p:cNvPr id="70" name="Content Placeholder 8">
            <a:extLst>
              <a:ext uri="{FF2B5EF4-FFF2-40B4-BE49-F238E27FC236}">
                <a16:creationId xmlns:a16="http://schemas.microsoft.com/office/drawing/2014/main" id="{77B0B464-C581-4DDC-ABA8-D1783D068A94}"/>
              </a:ext>
            </a:extLst>
          </p:cNvPr>
          <p:cNvGraphicFramePr>
            <a:graphicFrameLocks noGrp="1"/>
          </p:cNvGraphicFramePr>
          <p:nvPr>
            <p:ph idx="1"/>
            <p:extLst>
              <p:ext uri="{D42A27DB-BD31-4B8C-83A1-F6EECF244321}">
                <p14:modId xmlns:p14="http://schemas.microsoft.com/office/powerpoint/2010/main" val="3488325278"/>
              </p:ext>
            </p:extLst>
          </p:nvPr>
        </p:nvGraphicFramePr>
        <p:xfrm>
          <a:off x="1144923" y="2405894"/>
          <a:ext cx="5315189" cy="35350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Content Placeholder 4">
            <a:extLst>
              <a:ext uri="{FF2B5EF4-FFF2-40B4-BE49-F238E27FC236}">
                <a16:creationId xmlns:a16="http://schemas.microsoft.com/office/drawing/2014/main" id="{2B67C60A-7E6F-4398-94A9-BAE4068A0E9D}"/>
              </a:ext>
            </a:extLst>
          </p:cNvPr>
          <p:cNvPicPr>
            <a:picLocks noChangeAspect="1"/>
          </p:cNvPicPr>
          <p:nvPr/>
        </p:nvPicPr>
        <p:blipFill rotWithShape="1">
          <a:blip r:embed="rId7">
            <a:extLst>
              <a:ext uri="{28A0092B-C50C-407E-A947-70E740481C1C}">
                <a14:useLocalDpi xmlns:a14="http://schemas.microsoft.com/office/drawing/2010/main" val="0"/>
              </a:ext>
            </a:extLst>
          </a:blip>
          <a:srcRect r="3796" b="2"/>
          <a:stretch/>
        </p:blipFill>
        <p:spPr>
          <a:xfrm>
            <a:off x="7075967" y="1351186"/>
            <a:ext cx="4170530" cy="4335005"/>
          </a:xfrm>
          <a:prstGeom prst="rect">
            <a:avLst/>
          </a:prstGeom>
        </p:spPr>
      </p:pic>
    </p:spTree>
    <p:extLst>
      <p:ext uri="{BB962C8B-B14F-4D97-AF65-F5344CB8AC3E}">
        <p14:creationId xmlns:p14="http://schemas.microsoft.com/office/powerpoint/2010/main" val="408727168"/>
      </p:ext>
    </p:extLst>
  </p:cSld>
  <p:clrMapOvr>
    <a:masterClrMapping/>
  </p:clrMapOvr>
  <mc:AlternateContent xmlns:mc="http://schemas.openxmlformats.org/markup-compatibility/2006" xmlns:p14="http://schemas.microsoft.com/office/powerpoint/2010/main">
    <mc:Choice Requires="p14">
      <p:transition spd="slow" p14:dur="2000" advTm="32355"/>
    </mc:Choice>
    <mc:Fallback xmlns="">
      <p:transition spd="slow" advTm="3235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AAF25-3ED3-46E3-8373-857D0C5353EA}"/>
              </a:ext>
            </a:extLst>
          </p:cNvPr>
          <p:cNvSpPr>
            <a:spLocks noGrp="1"/>
          </p:cNvSpPr>
          <p:nvPr>
            <p:ph type="title"/>
          </p:nvPr>
        </p:nvSpPr>
        <p:spPr>
          <a:xfrm>
            <a:off x="1136397" y="502020"/>
            <a:ext cx="5323715" cy="1642970"/>
          </a:xfrm>
        </p:spPr>
        <p:txBody>
          <a:bodyPr anchor="b">
            <a:normAutofit/>
          </a:bodyPr>
          <a:lstStyle/>
          <a:p>
            <a:r>
              <a:rPr lang="en-US" sz="4000" dirty="0">
                <a:latin typeface="Comic Sans MS" panose="030F0702030302020204" pitchFamily="66" charset="0"/>
              </a:rPr>
              <a:t>DVD RENTAL ANALYTICS </a:t>
            </a:r>
            <a:endParaRPr lang="en-IN" sz="4000" dirty="0">
              <a:latin typeface="Comic Sans MS" panose="030F0702030302020204" pitchFamily="66" charset="0"/>
            </a:endParaRPr>
          </a:p>
        </p:txBody>
      </p:sp>
      <p:graphicFrame>
        <p:nvGraphicFramePr>
          <p:cNvPr id="73" name="Content Placeholder 8">
            <a:extLst>
              <a:ext uri="{FF2B5EF4-FFF2-40B4-BE49-F238E27FC236}">
                <a16:creationId xmlns:a16="http://schemas.microsoft.com/office/drawing/2014/main" id="{44F789E0-0242-B7FB-B159-6C4DD8160BE1}"/>
              </a:ext>
            </a:extLst>
          </p:cNvPr>
          <p:cNvGraphicFramePr>
            <a:graphicFrameLocks noGrp="1"/>
          </p:cNvGraphicFramePr>
          <p:nvPr>
            <p:ph idx="1"/>
            <p:extLst>
              <p:ext uri="{D42A27DB-BD31-4B8C-83A1-F6EECF244321}">
                <p14:modId xmlns:p14="http://schemas.microsoft.com/office/powerpoint/2010/main" val="1124296413"/>
              </p:ext>
            </p:extLst>
          </p:nvPr>
        </p:nvGraphicFramePr>
        <p:xfrm>
          <a:off x="1144923" y="2405894"/>
          <a:ext cx="5315189" cy="35350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Content Placeholder 4">
            <a:extLst>
              <a:ext uri="{FF2B5EF4-FFF2-40B4-BE49-F238E27FC236}">
                <a16:creationId xmlns:a16="http://schemas.microsoft.com/office/drawing/2014/main" id="{2B67C60A-7E6F-4398-94A9-BAE4068A0E9D}"/>
              </a:ext>
            </a:extLst>
          </p:cNvPr>
          <p:cNvPicPr>
            <a:picLocks noChangeAspect="1"/>
          </p:cNvPicPr>
          <p:nvPr/>
        </p:nvPicPr>
        <p:blipFill rotWithShape="1">
          <a:blip r:embed="rId7">
            <a:extLst>
              <a:ext uri="{28A0092B-C50C-407E-A947-70E740481C1C}">
                <a14:useLocalDpi xmlns:a14="http://schemas.microsoft.com/office/drawing/2010/main" val="0"/>
              </a:ext>
            </a:extLst>
          </a:blip>
          <a:srcRect r="3796" b="2"/>
          <a:stretch/>
        </p:blipFill>
        <p:spPr>
          <a:xfrm>
            <a:off x="7075967" y="1277444"/>
            <a:ext cx="4170530" cy="4335005"/>
          </a:xfrm>
          <a:prstGeom prst="rect">
            <a:avLst/>
          </a:prstGeom>
        </p:spPr>
      </p:pic>
    </p:spTree>
    <p:extLst>
      <p:ext uri="{BB962C8B-B14F-4D97-AF65-F5344CB8AC3E}">
        <p14:creationId xmlns:p14="http://schemas.microsoft.com/office/powerpoint/2010/main" val="3085451054"/>
      </p:ext>
    </p:extLst>
  </p:cSld>
  <p:clrMapOvr>
    <a:masterClrMapping/>
  </p:clrMapOvr>
  <mc:AlternateContent xmlns:mc="http://schemas.openxmlformats.org/markup-compatibility/2006" xmlns:p14="http://schemas.microsoft.com/office/powerpoint/2010/main">
    <mc:Choice Requires="p14">
      <p:transition spd="slow" p14:dur="2000" advTm="35118"/>
    </mc:Choice>
    <mc:Fallback xmlns="">
      <p:transition spd="slow" advTm="35118"/>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AAF25-3ED3-46E3-8373-857D0C5353EA}"/>
              </a:ext>
            </a:extLst>
          </p:cNvPr>
          <p:cNvSpPr>
            <a:spLocks noGrp="1"/>
          </p:cNvSpPr>
          <p:nvPr>
            <p:ph type="title"/>
          </p:nvPr>
        </p:nvSpPr>
        <p:spPr>
          <a:xfrm>
            <a:off x="1136397" y="502020"/>
            <a:ext cx="5323715" cy="1642970"/>
          </a:xfrm>
        </p:spPr>
        <p:txBody>
          <a:bodyPr anchor="b">
            <a:normAutofit/>
          </a:bodyPr>
          <a:lstStyle/>
          <a:p>
            <a:r>
              <a:rPr lang="en-US" sz="4000" dirty="0">
                <a:latin typeface="Comic Sans MS" panose="030F0702030302020204" pitchFamily="66" charset="0"/>
              </a:rPr>
              <a:t>Approach</a:t>
            </a:r>
            <a:endParaRPr lang="en-IN" sz="4000" dirty="0">
              <a:latin typeface="Comic Sans MS" panose="030F0702030302020204" pitchFamily="66" charset="0"/>
            </a:endParaRPr>
          </a:p>
        </p:txBody>
      </p:sp>
      <p:sp>
        <p:nvSpPr>
          <p:cNvPr id="67" name="Content Placeholder 8">
            <a:extLst>
              <a:ext uri="{FF2B5EF4-FFF2-40B4-BE49-F238E27FC236}">
                <a16:creationId xmlns:a16="http://schemas.microsoft.com/office/drawing/2014/main" id="{4CC125C1-E9F8-BA5C-A7C2-ECC899A5A9B3}"/>
              </a:ext>
            </a:extLst>
          </p:cNvPr>
          <p:cNvSpPr>
            <a:spLocks noGrp="1"/>
          </p:cNvSpPr>
          <p:nvPr>
            <p:ph idx="1"/>
          </p:nvPr>
        </p:nvSpPr>
        <p:spPr>
          <a:xfrm>
            <a:off x="1144923" y="2405894"/>
            <a:ext cx="5315189" cy="3535083"/>
          </a:xfrm>
        </p:spPr>
        <p:txBody>
          <a:bodyPr anchor="t">
            <a:normAutofit/>
          </a:bodyPr>
          <a:lstStyle/>
          <a:p>
            <a:r>
              <a:rPr lang="en-US" sz="2000" dirty="0">
                <a:latin typeface="Comic Sans MS" panose="030F0702030302020204" pitchFamily="66" charset="0"/>
                <a:cs typeface="Arial" panose="020B0604020202020204" pitchFamily="34" charset="0"/>
              </a:rPr>
              <a:t>Import and Explore the </a:t>
            </a:r>
            <a:r>
              <a:rPr lang="en-US" sz="2000" dirty="0" err="1">
                <a:latin typeface="Comic Sans MS" panose="030F0702030302020204" pitchFamily="66" charset="0"/>
                <a:cs typeface="Arial" panose="020B0604020202020204" pitchFamily="34" charset="0"/>
              </a:rPr>
              <a:t>RENTALDatabase</a:t>
            </a:r>
            <a:r>
              <a:rPr lang="en-US" sz="2000" dirty="0">
                <a:latin typeface="Comic Sans MS" panose="030F0702030302020204" pitchFamily="66" charset="0"/>
                <a:cs typeface="Arial" panose="020B0604020202020204" pitchFamily="34" charset="0"/>
              </a:rPr>
              <a:t> Using Power Bi</a:t>
            </a:r>
          </a:p>
          <a:p>
            <a:r>
              <a:rPr lang="en-US" sz="2000" dirty="0">
                <a:latin typeface="Comic Sans MS" panose="030F0702030302020204" pitchFamily="66" charset="0"/>
                <a:cs typeface="Arial" panose="020B0604020202020204" pitchFamily="34" charset="0"/>
              </a:rPr>
              <a:t>Create and Test Hypotheses Using SQL Queries</a:t>
            </a:r>
          </a:p>
          <a:p>
            <a:r>
              <a:rPr lang="en-US" sz="2000" dirty="0">
                <a:latin typeface="Comic Sans MS" panose="030F0702030302020204" pitchFamily="66" charset="0"/>
                <a:cs typeface="Arial" panose="020B0604020202020204" pitchFamily="34" charset="0"/>
              </a:rPr>
              <a:t>Visualize and Interpret the Results Using Excel</a:t>
            </a:r>
          </a:p>
          <a:p>
            <a:r>
              <a:rPr lang="en-US" sz="2000" dirty="0">
                <a:latin typeface="Comic Sans MS" panose="030F0702030302020204" pitchFamily="66" charset="0"/>
                <a:cs typeface="Arial" panose="020B0604020202020204" pitchFamily="34" charset="0"/>
              </a:rPr>
              <a:t>Discuss the Implications and Recommendations for RENTAL STORES</a:t>
            </a:r>
          </a:p>
          <a:p>
            <a:endParaRPr lang="en-US" sz="2000" dirty="0">
              <a:latin typeface="Comic Sans MS" panose="030F0702030302020204" pitchFamily="66" charset="0"/>
              <a:cs typeface="Arial" panose="020B0604020202020204" pitchFamily="34" charset="0"/>
            </a:endParaRPr>
          </a:p>
        </p:txBody>
      </p:sp>
      <p:pic>
        <p:nvPicPr>
          <p:cNvPr id="5" name="Content Placeholder 4">
            <a:extLst>
              <a:ext uri="{FF2B5EF4-FFF2-40B4-BE49-F238E27FC236}">
                <a16:creationId xmlns:a16="http://schemas.microsoft.com/office/drawing/2014/main" id="{2B67C60A-7E6F-4398-94A9-BAE4068A0E9D}"/>
              </a:ext>
            </a:extLst>
          </p:cNvPr>
          <p:cNvPicPr>
            <a:picLocks noChangeAspect="1"/>
          </p:cNvPicPr>
          <p:nvPr/>
        </p:nvPicPr>
        <p:blipFill rotWithShape="1">
          <a:blip r:embed="rId2">
            <a:extLst>
              <a:ext uri="{28A0092B-C50C-407E-A947-70E740481C1C}">
                <a14:useLocalDpi xmlns:a14="http://schemas.microsoft.com/office/drawing/2010/main" val="0"/>
              </a:ext>
            </a:extLst>
          </a:blip>
          <a:srcRect r="3796" b="2"/>
          <a:stretch/>
        </p:blipFill>
        <p:spPr>
          <a:xfrm>
            <a:off x="7075967" y="1277444"/>
            <a:ext cx="4170530" cy="4335005"/>
          </a:xfrm>
          <a:prstGeom prst="rect">
            <a:avLst/>
          </a:prstGeom>
        </p:spPr>
      </p:pic>
    </p:spTree>
    <p:extLst>
      <p:ext uri="{BB962C8B-B14F-4D97-AF65-F5344CB8AC3E}">
        <p14:creationId xmlns:p14="http://schemas.microsoft.com/office/powerpoint/2010/main" val="1337363873"/>
      </p:ext>
    </p:extLst>
  </p:cSld>
  <p:clrMapOvr>
    <a:masterClrMapping/>
  </p:clrMapOvr>
  <mc:AlternateContent xmlns:mc="http://schemas.openxmlformats.org/markup-compatibility/2006" xmlns:p14="http://schemas.microsoft.com/office/powerpoint/2010/main">
    <mc:Choice Requires="p14">
      <p:transition spd="slow" p14:dur="2000" advTm="30278"/>
    </mc:Choice>
    <mc:Fallback xmlns="">
      <p:transition spd="slow" advTm="3027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AAF25-3ED3-46E3-8373-857D0C5353EA}"/>
              </a:ext>
            </a:extLst>
          </p:cNvPr>
          <p:cNvSpPr>
            <a:spLocks noGrp="1"/>
          </p:cNvSpPr>
          <p:nvPr>
            <p:ph type="title"/>
          </p:nvPr>
        </p:nvSpPr>
        <p:spPr>
          <a:xfrm>
            <a:off x="573742" y="279096"/>
            <a:ext cx="5323715" cy="821485"/>
          </a:xfrm>
        </p:spPr>
        <p:txBody>
          <a:bodyPr anchor="b">
            <a:normAutofit/>
          </a:bodyPr>
          <a:lstStyle/>
          <a:p>
            <a:r>
              <a:rPr lang="en-US" sz="1800" dirty="0">
                <a:latin typeface="Comic Sans MS" panose="030F0702030302020204" pitchFamily="66" charset="0"/>
                <a:cs typeface="Arial" panose="020B0604020202020204" pitchFamily="34" charset="0"/>
              </a:rPr>
              <a:t>The project will involve the following tasks</a:t>
            </a:r>
            <a:endParaRPr lang="en-IN" sz="1800" dirty="0">
              <a:latin typeface="Comic Sans MS" panose="030F0702030302020204" pitchFamily="66" charset="0"/>
            </a:endParaRPr>
          </a:p>
        </p:txBody>
      </p:sp>
      <p:sp>
        <p:nvSpPr>
          <p:cNvPr id="67" name="Content Placeholder 8">
            <a:extLst>
              <a:ext uri="{FF2B5EF4-FFF2-40B4-BE49-F238E27FC236}">
                <a16:creationId xmlns:a16="http://schemas.microsoft.com/office/drawing/2014/main" id="{4CC125C1-E9F8-BA5C-A7C2-ECC899A5A9B3}"/>
              </a:ext>
            </a:extLst>
          </p:cNvPr>
          <p:cNvSpPr>
            <a:spLocks noGrp="1"/>
          </p:cNvSpPr>
          <p:nvPr>
            <p:ph idx="1"/>
          </p:nvPr>
        </p:nvSpPr>
        <p:spPr>
          <a:xfrm>
            <a:off x="339213" y="2293257"/>
            <a:ext cx="6736755" cy="3964108"/>
          </a:xfrm>
        </p:spPr>
        <p:txBody>
          <a:bodyPr anchor="t">
            <a:noAutofit/>
          </a:bodyPr>
          <a:lstStyle/>
          <a:p>
            <a:pPr marL="233172" indent="-233172" defTabSz="932688">
              <a:spcBef>
                <a:spcPts val="1020"/>
              </a:spcBef>
            </a:pPr>
            <a:r>
              <a:rPr lang="en-US" sz="1600" dirty="0">
                <a:latin typeface="Comic Sans MS" panose="030F0702030302020204" pitchFamily="66" charset="0"/>
                <a:cs typeface="Arial" panose="020B0604020202020204" pitchFamily="34" charset="0"/>
              </a:rPr>
              <a:t>Conducting a thorough analysis of the customer behavior, preferences,  using EXCEL, Power BI and </a:t>
            </a:r>
            <a:r>
              <a:rPr lang="en-US" sz="1600" dirty="0" err="1">
                <a:latin typeface="Comic Sans MS" panose="030F0702030302020204" pitchFamily="66" charset="0"/>
                <a:cs typeface="Arial" panose="020B0604020202020204" pitchFamily="34" charset="0"/>
              </a:rPr>
              <a:t>sql</a:t>
            </a:r>
            <a:r>
              <a:rPr lang="en-US" sz="1600" dirty="0">
                <a:latin typeface="Comic Sans MS" panose="030F0702030302020204" pitchFamily="66" charset="0"/>
                <a:cs typeface="Arial" panose="020B0604020202020204" pitchFamily="34" charset="0"/>
              </a:rPr>
              <a:t>.</a:t>
            </a:r>
          </a:p>
          <a:p>
            <a:pPr marL="233172" indent="-233172" defTabSz="932688">
              <a:spcBef>
                <a:spcPts val="1020"/>
              </a:spcBef>
            </a:pPr>
            <a:r>
              <a:rPr lang="en-US" sz="1600" dirty="0">
                <a:latin typeface="Comic Sans MS" panose="030F0702030302020204" pitchFamily="66" charset="0"/>
                <a:cs typeface="Arial" panose="020B0604020202020204" pitchFamily="34" charset="0"/>
              </a:rPr>
              <a:t>Drawing meaningful conclusions and recommendations for stores </a:t>
            </a:r>
          </a:p>
          <a:p>
            <a:pPr marL="0" indent="0" defTabSz="932688">
              <a:spcBef>
                <a:spcPts val="1020"/>
              </a:spcBef>
              <a:buNone/>
            </a:pPr>
            <a:r>
              <a:rPr lang="en-US" sz="1600" dirty="0">
                <a:latin typeface="Comic Sans MS" panose="030F0702030302020204" pitchFamily="66" charset="0"/>
                <a:cs typeface="Arial" panose="020B0604020202020204" pitchFamily="34" charset="0"/>
              </a:rPr>
              <a:t>How to </a:t>
            </a:r>
            <a:r>
              <a:rPr lang="en-US" sz="1600" dirty="0" err="1">
                <a:latin typeface="Comic Sans MS" panose="030F0702030302020204" pitchFamily="66" charset="0"/>
                <a:cs typeface="Arial" panose="020B0604020202020204" pitchFamily="34" charset="0"/>
              </a:rPr>
              <a:t>imrove</a:t>
            </a:r>
            <a:r>
              <a:rPr lang="en-US" sz="1600" dirty="0">
                <a:latin typeface="Comic Sans MS" panose="030F0702030302020204" pitchFamily="66" charset="0"/>
                <a:cs typeface="Arial" panose="020B0604020202020204" pitchFamily="34" charset="0"/>
              </a:rPr>
              <a:t> their </a:t>
            </a:r>
            <a:r>
              <a:rPr lang="en-US" sz="1600" dirty="0" err="1">
                <a:latin typeface="Comic Sans MS" panose="030F0702030302020204" pitchFamily="66" charset="0"/>
                <a:cs typeface="Arial" panose="020B0604020202020204" pitchFamily="34" charset="0"/>
              </a:rPr>
              <a:t>sales,manage</a:t>
            </a:r>
            <a:r>
              <a:rPr lang="en-US" sz="1600" dirty="0">
                <a:latin typeface="Comic Sans MS" panose="030F0702030302020204" pitchFamily="66" charset="0"/>
                <a:cs typeface="Arial" panose="020B0604020202020204" pitchFamily="34" charset="0"/>
              </a:rPr>
              <a:t> inventory.</a:t>
            </a:r>
          </a:p>
          <a:p>
            <a:pPr marL="233172" indent="-233172" defTabSz="932688">
              <a:spcBef>
                <a:spcPts val="1020"/>
              </a:spcBef>
            </a:pPr>
            <a:r>
              <a:rPr lang="en-US" sz="1600" dirty="0">
                <a:latin typeface="Comic Sans MS" panose="030F0702030302020204" pitchFamily="66" charset="0"/>
                <a:cs typeface="Arial" panose="020B0604020202020204" pitchFamily="34" charset="0"/>
              </a:rPr>
              <a:t>The success of the project will be measured by the following metrics:</a:t>
            </a:r>
          </a:p>
          <a:p>
            <a:pPr marL="233172" indent="-233172" defTabSz="932688">
              <a:spcBef>
                <a:spcPts val="1020"/>
              </a:spcBef>
            </a:pPr>
            <a:r>
              <a:rPr lang="en-US" sz="1600" dirty="0">
                <a:latin typeface="Comic Sans MS" panose="030F0702030302020204" pitchFamily="66" charset="0"/>
                <a:cs typeface="Arial" panose="020B0604020202020204" pitchFamily="34" charset="0"/>
              </a:rPr>
              <a:t>The accuracy of the analysis</a:t>
            </a:r>
          </a:p>
          <a:p>
            <a:pPr marL="233172" indent="-233172" defTabSz="932688">
              <a:spcBef>
                <a:spcPts val="1020"/>
              </a:spcBef>
            </a:pPr>
            <a:r>
              <a:rPr lang="en-US" sz="1600" dirty="0">
                <a:latin typeface="Comic Sans MS" panose="030F0702030302020204" pitchFamily="66" charset="0"/>
                <a:cs typeface="Arial" panose="020B0604020202020204" pitchFamily="34" charset="0"/>
              </a:rPr>
              <a:t>The usefulness of the insights</a:t>
            </a:r>
          </a:p>
          <a:p>
            <a:pPr marL="233172" indent="-233172" defTabSz="932688">
              <a:spcBef>
                <a:spcPts val="1020"/>
              </a:spcBef>
            </a:pPr>
            <a:r>
              <a:rPr lang="en-US" sz="1600" dirty="0">
                <a:latin typeface="Comic Sans MS" panose="030F0702030302020204" pitchFamily="66" charset="0"/>
                <a:cs typeface="Arial" panose="020B0604020202020204" pitchFamily="34" charset="0"/>
              </a:rPr>
              <a:t>The effectiveness of the recommendations</a:t>
            </a:r>
          </a:p>
          <a:p>
            <a:pPr marL="233172" indent="-233172" defTabSz="932688">
              <a:spcBef>
                <a:spcPts val="1020"/>
              </a:spcBef>
            </a:pPr>
            <a:r>
              <a:rPr lang="en-US" sz="1600" dirty="0">
                <a:latin typeface="Comic Sans MS" panose="030F0702030302020204" pitchFamily="66" charset="0"/>
                <a:cs typeface="Arial" panose="020B0604020202020204" pitchFamily="34" charset="0"/>
              </a:rPr>
              <a:t>This project is significant because it has the potential to improve the sales of store based on the </a:t>
            </a:r>
            <a:r>
              <a:rPr lang="en-US" sz="1600" dirty="0" err="1">
                <a:latin typeface="Comic Sans MS" panose="030F0702030302020204" pitchFamily="66" charset="0"/>
                <a:cs typeface="Arial" panose="020B0604020202020204" pitchFamily="34" charset="0"/>
              </a:rPr>
              <a:t>insights.Be</a:t>
            </a:r>
            <a:r>
              <a:rPr lang="en-US" sz="1600" dirty="0">
                <a:latin typeface="Comic Sans MS" panose="030F0702030302020204" pitchFamily="66" charset="0"/>
                <a:cs typeface="Arial" panose="020B0604020202020204" pitchFamily="34" charset="0"/>
              </a:rPr>
              <a:t> more profitable in coming days </a:t>
            </a:r>
          </a:p>
        </p:txBody>
      </p:sp>
      <p:pic>
        <p:nvPicPr>
          <p:cNvPr id="5" name="Content Placeholder 4">
            <a:extLst>
              <a:ext uri="{FF2B5EF4-FFF2-40B4-BE49-F238E27FC236}">
                <a16:creationId xmlns:a16="http://schemas.microsoft.com/office/drawing/2014/main" id="{2B67C60A-7E6F-4398-94A9-BAE4068A0E9D}"/>
              </a:ext>
            </a:extLst>
          </p:cNvPr>
          <p:cNvPicPr>
            <a:picLocks noChangeAspect="1"/>
          </p:cNvPicPr>
          <p:nvPr/>
        </p:nvPicPr>
        <p:blipFill rotWithShape="1">
          <a:blip r:embed="rId2">
            <a:extLst>
              <a:ext uri="{28A0092B-C50C-407E-A947-70E740481C1C}">
                <a14:useLocalDpi xmlns:a14="http://schemas.microsoft.com/office/drawing/2010/main" val="0"/>
              </a:ext>
            </a:extLst>
          </a:blip>
          <a:srcRect r="11052"/>
          <a:stretch/>
        </p:blipFill>
        <p:spPr>
          <a:xfrm>
            <a:off x="7075967" y="1100581"/>
            <a:ext cx="4170530" cy="4688730"/>
          </a:xfrm>
          <a:prstGeom prst="rect">
            <a:avLst/>
          </a:prstGeom>
        </p:spPr>
      </p:pic>
    </p:spTree>
    <p:extLst>
      <p:ext uri="{BB962C8B-B14F-4D97-AF65-F5344CB8AC3E}">
        <p14:creationId xmlns:p14="http://schemas.microsoft.com/office/powerpoint/2010/main" val="956856324"/>
      </p:ext>
    </p:extLst>
  </p:cSld>
  <p:clrMapOvr>
    <a:masterClrMapping/>
  </p:clrMapOvr>
  <mc:AlternateContent xmlns:mc="http://schemas.openxmlformats.org/markup-compatibility/2006" xmlns:p14="http://schemas.microsoft.com/office/powerpoint/2010/main">
    <mc:Choice Requires="p14">
      <p:transition spd="slow" p14:dur="2000" advTm="34596"/>
    </mc:Choice>
    <mc:Fallback xmlns="">
      <p:transition spd="slow" advTm="34596"/>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18ACB48-A4DE-4782-9014-6D697CA18307}"/>
              </a:ext>
            </a:extLst>
          </p:cNvPr>
          <p:cNvSpPr txBox="1"/>
          <p:nvPr/>
        </p:nvSpPr>
        <p:spPr>
          <a:xfrm>
            <a:off x="699713" y="248038"/>
            <a:ext cx="7063721" cy="1159200"/>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000" kern="1200">
                <a:solidFill>
                  <a:srgbClr val="FFFFFF"/>
                </a:solidFill>
                <a:latin typeface="+mj-lt"/>
                <a:ea typeface="+mj-ea"/>
                <a:cs typeface="+mj-cs"/>
              </a:rPr>
              <a:t>ER DIAGRAM</a:t>
            </a:r>
          </a:p>
        </p:txBody>
      </p:sp>
      <p:pic>
        <p:nvPicPr>
          <p:cNvPr id="3" name="Picture 2">
            <a:extLst>
              <a:ext uri="{FF2B5EF4-FFF2-40B4-BE49-F238E27FC236}">
                <a16:creationId xmlns:a16="http://schemas.microsoft.com/office/drawing/2014/main" id="{D98DBE3F-20DF-401D-9EE4-54E3C1B4C0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153" y="1625600"/>
            <a:ext cx="10564790" cy="4839218"/>
          </a:xfrm>
          <a:prstGeom prst="rect">
            <a:avLst/>
          </a:prstGeom>
        </p:spPr>
      </p:pic>
    </p:spTree>
    <p:extLst>
      <p:ext uri="{BB962C8B-B14F-4D97-AF65-F5344CB8AC3E}">
        <p14:creationId xmlns:p14="http://schemas.microsoft.com/office/powerpoint/2010/main" val="3550089985"/>
      </p:ext>
    </p:extLst>
  </p:cSld>
  <p:clrMapOvr>
    <a:masterClrMapping/>
  </p:clrMapOvr>
  <mc:AlternateContent xmlns:mc="http://schemas.openxmlformats.org/markup-compatibility/2006" xmlns:p14="http://schemas.microsoft.com/office/powerpoint/2010/main">
    <mc:Choice Requires="p14">
      <p:transition spd="slow" p14:dur="2000" advTm="70572"/>
    </mc:Choice>
    <mc:Fallback xmlns="">
      <p:transition spd="slow" advTm="70572"/>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C1C6C-E787-4000-BF70-F6F324AFA8A0}"/>
              </a:ext>
            </a:extLst>
          </p:cNvPr>
          <p:cNvSpPr>
            <a:spLocks noGrp="1"/>
          </p:cNvSpPr>
          <p:nvPr>
            <p:ph type="title"/>
          </p:nvPr>
        </p:nvSpPr>
        <p:spPr>
          <a:xfrm>
            <a:off x="841248" y="552289"/>
            <a:ext cx="3976496" cy="3900326"/>
          </a:xfrm>
        </p:spPr>
        <p:txBody>
          <a:bodyPr vert="horz" lIns="91440" tIns="45720" rIns="91440" bIns="45720" rtlCol="0" anchor="b">
            <a:normAutofit/>
          </a:bodyPr>
          <a:lstStyle/>
          <a:p>
            <a:r>
              <a:rPr lang="en-US" sz="5200" kern="1200" dirty="0">
                <a:solidFill>
                  <a:schemeClr val="tx1"/>
                </a:solidFill>
                <a:latin typeface="Comic Sans MS" panose="030F0702030302020204" pitchFamily="66" charset="0"/>
              </a:rPr>
              <a:t>Power Bi Report</a:t>
            </a:r>
          </a:p>
        </p:txBody>
      </p:sp>
      <p:pic>
        <p:nvPicPr>
          <p:cNvPr id="6" name="Graphic 5" descr="Document">
            <a:extLst>
              <a:ext uri="{FF2B5EF4-FFF2-40B4-BE49-F238E27FC236}">
                <a16:creationId xmlns:a16="http://schemas.microsoft.com/office/drawing/2014/main" id="{E7B4344E-4309-34A7-73F5-F9E0002B55E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80250" y="557189"/>
            <a:ext cx="5576808" cy="5576808"/>
          </a:xfrm>
          <a:prstGeom prst="rect">
            <a:avLst/>
          </a:prstGeom>
        </p:spPr>
      </p:pic>
    </p:spTree>
    <p:extLst>
      <p:ext uri="{BB962C8B-B14F-4D97-AF65-F5344CB8AC3E}">
        <p14:creationId xmlns:p14="http://schemas.microsoft.com/office/powerpoint/2010/main" val="2025245668"/>
      </p:ext>
    </p:extLst>
  </p:cSld>
  <p:clrMapOvr>
    <a:masterClrMapping/>
  </p:clrMapOvr>
  <mc:AlternateContent xmlns:mc="http://schemas.openxmlformats.org/markup-compatibility/2006" xmlns:p14="http://schemas.microsoft.com/office/powerpoint/2010/main">
    <mc:Choice Requires="p14">
      <p:transition spd="slow" p14:dur="2000" advTm="15040"/>
    </mc:Choice>
    <mc:Fallback xmlns="">
      <p:transition spd="slow" advTm="1504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7BFC0-C657-4F72-AC8C-36F333E3F377}"/>
              </a:ext>
            </a:extLst>
          </p:cNvPr>
          <p:cNvSpPr>
            <a:spLocks noGrp="1"/>
          </p:cNvSpPr>
          <p:nvPr>
            <p:ph type="title"/>
          </p:nvPr>
        </p:nvSpPr>
        <p:spPr>
          <a:xfrm>
            <a:off x="927995" y="2573332"/>
            <a:ext cx="4487813" cy="3141111"/>
          </a:xfrm>
        </p:spPr>
        <p:txBody>
          <a:bodyPr vert="horz" lIns="91440" tIns="45720" rIns="91440" bIns="45720" rtlCol="0" anchor="t">
            <a:noAutofit/>
          </a:bodyPr>
          <a:lstStyle/>
          <a:p>
            <a:pPr>
              <a:buClr>
                <a:srgbClr val="0070C0"/>
              </a:buClr>
            </a:pPr>
            <a:r>
              <a:rPr lang="en-US" sz="2000" b="1" kern="1200" dirty="0">
                <a:solidFill>
                  <a:schemeClr val="tx1"/>
                </a:solidFill>
                <a:latin typeface="Comic Sans MS" panose="030F0702030302020204" pitchFamily="66" charset="0"/>
              </a:rPr>
              <a:t>How does customer distribution vary </a:t>
            </a:r>
            <a:r>
              <a:rPr lang="en-US" sz="2000" b="1" dirty="0">
                <a:solidFill>
                  <a:schemeClr val="tx1"/>
                </a:solidFill>
                <a:latin typeface="Comic Sans MS" panose="030F0702030302020204" pitchFamily="66" charset="0"/>
              </a:rPr>
              <a:t> with its sales revenue?</a:t>
            </a:r>
            <a:br>
              <a:rPr lang="en-US" sz="1800" kern="1200" dirty="0">
                <a:solidFill>
                  <a:schemeClr val="tx1"/>
                </a:solidFill>
                <a:latin typeface="Comic Sans MS" panose="030F0702030302020204" pitchFamily="66" charset="0"/>
              </a:rPr>
            </a:br>
            <a:br>
              <a:rPr lang="en-US" sz="1800" kern="1200" dirty="0">
                <a:solidFill>
                  <a:schemeClr val="tx1"/>
                </a:solidFill>
                <a:latin typeface="Comic Sans MS" panose="030F0702030302020204" pitchFamily="66" charset="0"/>
              </a:rPr>
            </a:br>
            <a:r>
              <a:rPr lang="en-US" sz="1800" kern="1200" dirty="0">
                <a:solidFill>
                  <a:schemeClr val="tx1"/>
                </a:solidFill>
                <a:latin typeface="Comic Sans MS" panose="030F0702030302020204" pitchFamily="66" charset="0"/>
              </a:rPr>
              <a:t>The pie chart shows the customer </a:t>
            </a:r>
            <a:br>
              <a:rPr lang="en-US" sz="1800" kern="1200" dirty="0">
                <a:solidFill>
                  <a:schemeClr val="tx1"/>
                </a:solidFill>
                <a:latin typeface="Comic Sans MS" panose="030F0702030302020204" pitchFamily="66" charset="0"/>
              </a:rPr>
            </a:br>
            <a:r>
              <a:rPr lang="en-US" sz="1800" kern="1200" dirty="0">
                <a:solidFill>
                  <a:schemeClr val="tx1"/>
                </a:solidFill>
                <a:latin typeface="Comic Sans MS" panose="030F0702030302020204" pitchFamily="66" charset="0"/>
              </a:rPr>
              <a:t>with the highest sales and th</a:t>
            </a:r>
            <a:r>
              <a:rPr lang="en-US" sz="1800" dirty="0">
                <a:solidFill>
                  <a:schemeClr val="tx1"/>
                </a:solidFill>
                <a:latin typeface="Comic Sans MS" panose="030F0702030302020204" pitchFamily="66" charset="0"/>
              </a:rPr>
              <a:t>e customers with the lowest sales </a:t>
            </a:r>
            <a:br>
              <a:rPr lang="en-US" sz="1800" dirty="0">
                <a:solidFill>
                  <a:schemeClr val="tx1"/>
                </a:solidFill>
                <a:latin typeface="Comic Sans MS" panose="030F0702030302020204" pitchFamily="66" charset="0"/>
              </a:rPr>
            </a:br>
            <a:br>
              <a:rPr lang="en-US" sz="1800" kern="1200" dirty="0">
                <a:solidFill>
                  <a:schemeClr val="tx1"/>
                </a:solidFill>
                <a:latin typeface="Comic Sans MS" panose="030F0702030302020204" pitchFamily="66" charset="0"/>
              </a:rPr>
            </a:br>
            <a:br>
              <a:rPr lang="en-US" sz="1800" kern="1200" dirty="0">
                <a:solidFill>
                  <a:schemeClr val="tx1"/>
                </a:solidFill>
                <a:latin typeface="Comic Sans MS" panose="030F0702030302020204" pitchFamily="66" charset="0"/>
              </a:rPr>
            </a:br>
            <a:br>
              <a:rPr lang="en-US" sz="1800" kern="1200" dirty="0">
                <a:solidFill>
                  <a:schemeClr val="tx1"/>
                </a:solidFill>
                <a:latin typeface="Comic Sans MS" panose="030F0702030302020204" pitchFamily="66" charset="0"/>
              </a:rPr>
            </a:br>
            <a:br>
              <a:rPr lang="en-US" sz="1800" kern="1200" dirty="0">
                <a:solidFill>
                  <a:schemeClr val="tx1"/>
                </a:solidFill>
                <a:latin typeface="Comic Sans MS" panose="030F0702030302020204" pitchFamily="66" charset="0"/>
              </a:rPr>
            </a:br>
            <a:br>
              <a:rPr lang="en-US" sz="1800" kern="1200" dirty="0">
                <a:solidFill>
                  <a:schemeClr val="tx1"/>
                </a:solidFill>
                <a:latin typeface="Comic Sans MS" panose="030F0702030302020204" pitchFamily="66" charset="0"/>
              </a:rPr>
            </a:br>
            <a:br>
              <a:rPr lang="en-US" sz="1800" kern="1200" dirty="0">
                <a:solidFill>
                  <a:schemeClr val="tx1"/>
                </a:solidFill>
                <a:latin typeface="Comic Sans MS" panose="030F0702030302020204" pitchFamily="66" charset="0"/>
              </a:rPr>
            </a:br>
            <a:endParaRPr lang="en-US" sz="1800" kern="1200" dirty="0">
              <a:solidFill>
                <a:schemeClr val="tx1"/>
              </a:solidFill>
              <a:latin typeface="Comic Sans MS" panose="030F0702030302020204" pitchFamily="66" charset="0"/>
            </a:endParaRPr>
          </a:p>
        </p:txBody>
      </p:sp>
      <p:pic>
        <p:nvPicPr>
          <p:cNvPr id="4" name="Picture 3">
            <a:extLst>
              <a:ext uri="{FF2B5EF4-FFF2-40B4-BE49-F238E27FC236}">
                <a16:creationId xmlns:a16="http://schemas.microsoft.com/office/drawing/2014/main" id="{315D8CA6-B245-410E-BF00-5D0C78F902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0228" y="2390629"/>
            <a:ext cx="6371772" cy="4140799"/>
          </a:xfrm>
          <a:prstGeom prst="rect">
            <a:avLst/>
          </a:prstGeom>
        </p:spPr>
      </p:pic>
    </p:spTree>
    <p:extLst>
      <p:ext uri="{BB962C8B-B14F-4D97-AF65-F5344CB8AC3E}">
        <p14:creationId xmlns:p14="http://schemas.microsoft.com/office/powerpoint/2010/main" val="932076418"/>
      </p:ext>
    </p:extLst>
  </p:cSld>
  <p:clrMapOvr>
    <a:masterClrMapping/>
  </p:clrMapOvr>
  <mc:AlternateContent xmlns:mc="http://schemas.openxmlformats.org/markup-compatibility/2006" xmlns:p14="http://schemas.microsoft.com/office/powerpoint/2010/main">
    <mc:Choice Requires="p14">
      <p:transition spd="slow" p14:dur="2000" advTm="68639"/>
    </mc:Choice>
    <mc:Fallback xmlns="">
      <p:transition spd="slow" advTm="68639"/>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501</TotalTime>
  <Words>877</Words>
  <Application>Microsoft Office PowerPoint</Application>
  <PresentationFormat>Widescreen</PresentationFormat>
  <Paragraphs>102</Paragraphs>
  <Slides>29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Calibri</vt:lpstr>
      <vt:lpstr>Century Gothic</vt:lpstr>
      <vt:lpstr>Comic Sans MS</vt:lpstr>
      <vt:lpstr>Segoe UI</vt:lpstr>
      <vt:lpstr>Times New Roman</vt:lpstr>
      <vt:lpstr>Wingdings</vt:lpstr>
      <vt:lpstr>Wingdings 3</vt:lpstr>
      <vt:lpstr>Ion Boardroom</vt:lpstr>
      <vt:lpstr>PowerPoint Presentation</vt:lpstr>
      <vt:lpstr>PowerPoint Presentation</vt:lpstr>
      <vt:lpstr>DVD RENTAL ANALYTICS</vt:lpstr>
      <vt:lpstr>DVD RENTAL ANALYTICS </vt:lpstr>
      <vt:lpstr>Approach</vt:lpstr>
      <vt:lpstr>The project will involve the following tasks</vt:lpstr>
      <vt:lpstr>PowerPoint Presentation</vt:lpstr>
      <vt:lpstr>Power Bi Report</vt:lpstr>
      <vt:lpstr>How does customer distribution vary  with its sales revenue?  The pie chart shows the customer  with the highest sales and the customers with the lowest sales        </vt:lpstr>
      <vt:lpstr>   </vt:lpstr>
      <vt:lpstr>Analyse the films with avg rental duration and more than average rental duration?  Analysis of films having more than avg.rental duration and less than avg.rental duration.    Analysis of films having avg rental rate.we basically three types 4.99, 2.99 and 0.99    </vt:lpstr>
      <vt:lpstr>PowerPoint Presentation</vt:lpstr>
      <vt:lpstr>PowerPoint Presentation</vt:lpstr>
      <vt:lpstr>PowerPoint Presentation</vt:lpstr>
      <vt:lpstr>PowerPoint Presentation</vt:lpstr>
      <vt:lpstr>PowerPoint Presentation</vt:lpstr>
      <vt:lpstr>EDA Report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Fahmitha Aiyub</dc:creator>
  <cp:lastModifiedBy>Dell</cp:lastModifiedBy>
  <cp:revision>17</cp:revision>
  <dcterms:created xsi:type="dcterms:W3CDTF">2023-08-09T09:15:24Z</dcterms:created>
  <dcterms:modified xsi:type="dcterms:W3CDTF">2023-08-10T17:11:24Z</dcterms:modified>
</cp:coreProperties>
</file>