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257561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322100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187007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97100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74328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212764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67537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354693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402541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4461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246781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6D780-A922-4CDA-83F6-BE6FA9317D3A}"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180854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6D780-A922-4CDA-83F6-BE6FA9317D3A}" type="datetimeFigureOut">
              <a:rPr lang="en-IN" smtClean="0"/>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3408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6D780-A922-4CDA-83F6-BE6FA9317D3A}"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852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6D780-A922-4CDA-83F6-BE6FA9317D3A}" type="datetimeFigureOut">
              <a:rPr lang="en-IN" smtClean="0"/>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72169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112867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62917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6D780-A922-4CDA-83F6-BE6FA9317D3A}" type="datetimeFigureOut">
              <a:rPr lang="en-IN" smtClean="0"/>
              <a:t>07-12-2020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EED90C-7D1E-4289-86EA-0655C618F1A4}" type="slidenum">
              <a:rPr lang="en-IN" smtClean="0"/>
              <a:t>‹#›</a:t>
            </a:fld>
            <a:endParaRPr lang="en-IN"/>
          </a:p>
        </p:txBody>
      </p:sp>
    </p:spTree>
    <p:extLst>
      <p:ext uri="{BB962C8B-B14F-4D97-AF65-F5344CB8AC3E}">
        <p14:creationId xmlns:p14="http://schemas.microsoft.com/office/powerpoint/2010/main" val="388183605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online-banking-project" TargetMode="External"/><Relationship Id="rId2" Type="http://schemas.openxmlformats.org/officeDocument/2006/relationships/hyperlink" Target="https://netbeans.org/kb/index.html" TargetMode="External"/><Relationship Id="rId1" Type="http://schemas.openxmlformats.org/officeDocument/2006/relationships/slideLayout" Target="../slideLayouts/slideLayout2.xml"/><Relationship Id="rId5" Type="http://schemas.openxmlformats.org/officeDocument/2006/relationships/hyperlink" Target="https://meet.google.com/linkredirect?authuser=0&amp;dest=https%3A%2F%2Fwww.apachefriends.org%2Findex.html" TargetMode="External"/><Relationship Id="rId4" Type="http://schemas.openxmlformats.org/officeDocument/2006/relationships/hyperlink" Target="https://projectsgeek.com/2016/02/complete-banking-system-java-project.html#:~:text=Proposed%20System,valid%20user%20id%20and%20passwo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1899" y="359541"/>
            <a:ext cx="9936623" cy="2655146"/>
          </a:xfrm>
        </p:spPr>
        <p:txBody>
          <a:bodyPr/>
          <a:lstStyle/>
          <a:p>
            <a:r>
              <a:rPr lang="en-US" b="1" dirty="0">
                <a:latin typeface="Times New Roman" panose="02020603050405020304" pitchFamily="18" charset="0"/>
                <a:cs typeface="Times New Roman" panose="02020603050405020304" pitchFamily="18" charset="0"/>
              </a:rPr>
              <a:t>Banking Management System</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55827" y="3273916"/>
            <a:ext cx="12384975" cy="2743199"/>
          </a:xfrm>
        </p:spPr>
        <p:txBody>
          <a:bodyPr>
            <a:norm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SE IT A (BATCH 1)</a:t>
            </a:r>
          </a:p>
          <a:p>
            <a:pPr algn="ctr"/>
            <a:r>
              <a:rPr lang="en-US" sz="2400" dirty="0" err="1">
                <a:solidFill>
                  <a:srgbClr val="002060"/>
                </a:solidFill>
                <a:latin typeface="Times New Roman" panose="02020603050405020304" pitchFamily="18" charset="0"/>
                <a:cs typeface="Times New Roman" panose="02020603050405020304" pitchFamily="18" charset="0"/>
              </a:rPr>
              <a:t>Shivam</a:t>
            </a:r>
            <a:r>
              <a:rPr lang="en-US" sz="2400" dirty="0">
                <a:solidFill>
                  <a:srgbClr val="002060"/>
                </a:solidFill>
                <a:latin typeface="Times New Roman" panose="02020603050405020304" pitchFamily="18" charset="0"/>
                <a:cs typeface="Times New Roman" panose="02020603050405020304" pitchFamily="18" charset="0"/>
              </a:rPr>
              <a:t> Bhosale(12)</a:t>
            </a:r>
          </a:p>
          <a:p>
            <a:pPr algn="ctr"/>
            <a:r>
              <a:rPr lang="en-US" sz="2400" dirty="0">
                <a:solidFill>
                  <a:srgbClr val="002060"/>
                </a:solidFill>
                <a:latin typeface="Times New Roman" panose="02020603050405020304" pitchFamily="18" charset="0"/>
                <a:cs typeface="Times New Roman" panose="02020603050405020304" pitchFamily="18" charset="0"/>
              </a:rPr>
              <a:t>Parth Dali (19)</a:t>
            </a:r>
          </a:p>
          <a:p>
            <a:pPr algn="ctr"/>
            <a:r>
              <a:rPr lang="en-US" sz="2400" dirty="0">
                <a:solidFill>
                  <a:srgbClr val="002060"/>
                </a:solidFill>
                <a:latin typeface="Times New Roman" panose="02020603050405020304" pitchFamily="18" charset="0"/>
                <a:cs typeface="Times New Roman" panose="02020603050405020304" pitchFamily="18" charset="0"/>
              </a:rPr>
              <a:t>Pranav Dalvi(20)</a:t>
            </a:r>
          </a:p>
          <a:p>
            <a:pPr algn="ctr"/>
            <a:endParaRPr lang="en-IN" dirty="0"/>
          </a:p>
        </p:txBody>
      </p:sp>
    </p:spTree>
    <p:extLst>
      <p:ext uri="{BB962C8B-B14F-4D97-AF65-F5344CB8AC3E}">
        <p14:creationId xmlns:p14="http://schemas.microsoft.com/office/powerpoint/2010/main" val="261373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46" y="106532"/>
            <a:ext cx="9719308" cy="1523999"/>
          </a:xfrm>
        </p:spPr>
        <p:txBody>
          <a:bodyPr/>
          <a:lstStyle/>
          <a:p>
            <a:r>
              <a:rPr lang="en-US" dirty="0"/>
              <a:t>INTRODUCTION</a:t>
            </a:r>
            <a:endParaRPr lang="en-IN" dirty="0"/>
          </a:p>
        </p:txBody>
      </p:sp>
      <p:sp>
        <p:nvSpPr>
          <p:cNvPr id="3" name="Content Placeholder 2"/>
          <p:cNvSpPr>
            <a:spLocks noGrp="1"/>
          </p:cNvSpPr>
          <p:nvPr>
            <p:ph idx="1"/>
          </p:nvPr>
        </p:nvSpPr>
        <p:spPr>
          <a:xfrm>
            <a:off x="1973474" y="1402588"/>
            <a:ext cx="8596668" cy="4665408"/>
          </a:xfrm>
        </p:spPr>
        <p:txBody>
          <a:bodyPr>
            <a:normAutofit fontScale="85000" lnSpcReduction="20000"/>
          </a:bodyPr>
          <a:lstStyle/>
          <a:p>
            <a:r>
              <a:rPr lang="en-US" b="0" i="0" dirty="0">
                <a:solidFill>
                  <a:srgbClr val="333333"/>
                </a:solidFill>
                <a:effectLst/>
                <a:latin typeface="arial" panose="020B0604020202020204" pitchFamily="34" charset="0"/>
              </a:rPr>
              <a:t>Bank is the place where customers feel the sense of safety for their property. In the bank, customers deposit and withdraw their money. </a:t>
            </a:r>
          </a:p>
          <a:p>
            <a:r>
              <a:rPr lang="en-US" b="0" i="0" dirty="0">
                <a:solidFill>
                  <a:srgbClr val="333333"/>
                </a:solidFill>
                <a:effectLst/>
                <a:latin typeface="arial" panose="020B0604020202020204" pitchFamily="34" charset="0"/>
              </a:rPr>
              <a:t>Transaction of money also is a part where customer takes shelter of the bank. Now to keep the belief and trust of customers, there is the positive need for management of the bank, which can handle all this with comfort and ease. Smooth and efficient management affects the satisfaction of the customers and staff members, indirectly.</a:t>
            </a:r>
          </a:p>
          <a:p>
            <a:r>
              <a:rPr lang="en-US" b="0" i="0" dirty="0">
                <a:solidFill>
                  <a:srgbClr val="333333"/>
                </a:solidFill>
                <a:effectLst/>
                <a:latin typeface="arial" panose="020B0604020202020204" pitchFamily="34" charset="0"/>
              </a:rPr>
              <a:t> And of course, it encourages management committee in taking some needed decision for future enhancement of the bank. Now a days, managing a bank is tedious job </a:t>
            </a:r>
            <a:r>
              <a:rPr lang="en-US" b="0" i="0" dirty="0" err="1">
                <a:solidFill>
                  <a:srgbClr val="333333"/>
                </a:solidFill>
                <a:effectLst/>
                <a:latin typeface="arial" panose="020B0604020202020204" pitchFamily="34" charset="0"/>
              </a:rPr>
              <a:t>upto</a:t>
            </a:r>
            <a:r>
              <a:rPr lang="en-US" b="0" i="0" dirty="0">
                <a:solidFill>
                  <a:srgbClr val="333333"/>
                </a:solidFill>
                <a:effectLst/>
                <a:latin typeface="arial" panose="020B0604020202020204" pitchFamily="34" charset="0"/>
              </a:rPr>
              <a:t> certain limit. So </a:t>
            </a:r>
            <a:r>
              <a:rPr lang="en-US" dirty="0">
                <a:solidFill>
                  <a:srgbClr val="333333"/>
                </a:solidFill>
                <a:latin typeface="arial" panose="020B0604020202020204" pitchFamily="34" charset="0"/>
              </a:rPr>
              <a:t>a bank management system</a:t>
            </a:r>
            <a:r>
              <a:rPr lang="en-US" b="0" i="0" dirty="0">
                <a:solidFill>
                  <a:srgbClr val="333333"/>
                </a:solidFill>
                <a:effectLst/>
                <a:latin typeface="arial" panose="020B0604020202020204" pitchFamily="34" charset="0"/>
              </a:rPr>
              <a:t> that reduces the work is essential. Also today’s world is a genuine computer world and is getting faster and faster day-by-day. </a:t>
            </a:r>
          </a:p>
          <a:p>
            <a:r>
              <a:rPr lang="en-US" b="0" i="0" dirty="0">
                <a:solidFill>
                  <a:srgbClr val="333333"/>
                </a:solidFill>
                <a:effectLst/>
                <a:latin typeface="arial" panose="020B0604020202020204" pitchFamily="34" charset="0"/>
              </a:rPr>
              <a:t>Thus, considering above necessities, the </a:t>
            </a:r>
            <a:r>
              <a:rPr lang="en-US" dirty="0">
                <a:solidFill>
                  <a:srgbClr val="333333"/>
                </a:solidFill>
                <a:latin typeface="arial" panose="020B0604020202020204" pitchFamily="34" charset="0"/>
              </a:rPr>
              <a:t>system</a:t>
            </a:r>
            <a:r>
              <a:rPr lang="en-US" b="0" i="0" dirty="0">
                <a:solidFill>
                  <a:srgbClr val="333333"/>
                </a:solidFill>
                <a:effectLst/>
                <a:latin typeface="arial" panose="020B0604020202020204" pitchFamily="34" charset="0"/>
              </a:rPr>
              <a:t> for bank management has became necessary which would be useful in managing the bank more efficiently.</a:t>
            </a:r>
            <a:endParaRPr lang="en-IN" dirty="0"/>
          </a:p>
        </p:txBody>
      </p:sp>
    </p:spTree>
    <p:extLst>
      <p:ext uri="{BB962C8B-B14F-4D97-AF65-F5344CB8AC3E}">
        <p14:creationId xmlns:p14="http://schemas.microsoft.com/office/powerpoint/2010/main" val="260677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736" y="339571"/>
            <a:ext cx="10018713" cy="1752599"/>
          </a:xfrm>
        </p:spPr>
        <p:txBody>
          <a:bodyPr/>
          <a:lstStyle/>
          <a:p>
            <a:r>
              <a:rPr lang="en-US" dirty="0"/>
              <a:t>PROBLEM STATEMENT</a:t>
            </a:r>
            <a:endParaRPr lang="en-IN" dirty="0"/>
          </a:p>
        </p:txBody>
      </p:sp>
      <p:sp>
        <p:nvSpPr>
          <p:cNvPr id="3" name="Content Placeholder 2"/>
          <p:cNvSpPr>
            <a:spLocks noGrp="1"/>
          </p:cNvSpPr>
          <p:nvPr>
            <p:ph idx="1"/>
          </p:nvPr>
        </p:nvSpPr>
        <p:spPr>
          <a:xfrm>
            <a:off x="1797666" y="1811591"/>
            <a:ext cx="8596668" cy="4360609"/>
          </a:xfrm>
        </p:spPr>
        <p:txBody>
          <a:bodyPr>
            <a:normAutofit fontScale="92500" lnSpcReduction="20000"/>
          </a:bodyPr>
          <a:lstStyle/>
          <a:p>
            <a:pPr marL="0" indent="0" algn="ctr">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270510" algn="l"/>
                <a:tab pos="31877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 Bank Management system consists of the bank administrator and the customer. The administrator will need to create a new account for the customer by logging into their existing account.</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31877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For creating a new account on the system the administrator will need to enter details of customer like first name, last name, address, contact no and will add the branch where the account has been created.  </a:t>
            </a:r>
          </a:p>
          <a:p>
            <a:pPr marL="342900" lvl="0" indent="-342900">
              <a:lnSpc>
                <a:spcPct val="150000"/>
              </a:lnSpc>
              <a:buFont typeface="Arial" panose="020B0604020202020204" pitchFamily="34" charset="0"/>
              <a:buChar char="•"/>
              <a:tabLst>
                <a:tab pos="318770" algn="l"/>
                <a:tab pos="45720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The system executes operations like creating new account, checking the balance of the account, withdrawing, depositing, money transfers between two accounts and viewing transaction history.</a:t>
            </a:r>
          </a:p>
          <a:p>
            <a:pPr marL="180340" indent="0">
              <a:lnSpc>
                <a:spcPct val="150000"/>
              </a:lnSpc>
              <a:buNone/>
            </a:pPr>
            <a:endParaRPr lang="en-IN" sz="2100" b="1"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182718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486" y="267004"/>
            <a:ext cx="9783659" cy="1547982"/>
          </a:xfrm>
        </p:spPr>
        <p:txBody>
          <a:bodyPr/>
          <a:lstStyle/>
          <a:p>
            <a:r>
              <a:rPr lang="en-US" dirty="0"/>
              <a:t>SYSTEM DESIGN</a:t>
            </a:r>
            <a:endParaRPr lang="en-IN" dirty="0"/>
          </a:p>
        </p:txBody>
      </p:sp>
      <p:pic>
        <p:nvPicPr>
          <p:cNvPr id="18" name="Picture 17">
            <a:extLst>
              <a:ext uri="{FF2B5EF4-FFF2-40B4-BE49-F238E27FC236}">
                <a16:creationId xmlns:a16="http://schemas.microsoft.com/office/drawing/2014/main" id="{1D4D2105-60D9-47F6-9CD0-55B21C029261}"/>
              </a:ext>
            </a:extLst>
          </p:cNvPr>
          <p:cNvPicPr>
            <a:picLocks noChangeAspect="1"/>
          </p:cNvPicPr>
          <p:nvPr/>
        </p:nvPicPr>
        <p:blipFill>
          <a:blip r:embed="rId2"/>
          <a:stretch>
            <a:fillRect/>
          </a:stretch>
        </p:blipFill>
        <p:spPr>
          <a:xfrm>
            <a:off x="2102115" y="1814986"/>
            <a:ext cx="9005681" cy="3672317"/>
          </a:xfrm>
          <a:prstGeom prst="rect">
            <a:avLst/>
          </a:prstGeom>
        </p:spPr>
      </p:pic>
    </p:spTree>
    <p:extLst>
      <p:ext uri="{BB962C8B-B14F-4D97-AF65-F5344CB8AC3E}">
        <p14:creationId xmlns:p14="http://schemas.microsoft.com/office/powerpoint/2010/main" val="371927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307" y="339571"/>
            <a:ext cx="10018713" cy="1752599"/>
          </a:xfrm>
        </p:spPr>
        <p:txBody>
          <a:bodyPr/>
          <a:lstStyle/>
          <a:p>
            <a:r>
              <a:rPr lang="en-US" dirty="0"/>
              <a:t>SYSTEM REQUIREMENTS</a:t>
            </a:r>
            <a:endParaRPr lang="en-IN" dirty="0"/>
          </a:p>
        </p:txBody>
      </p:sp>
      <p:sp>
        <p:nvSpPr>
          <p:cNvPr id="3" name="Content Placeholder 2"/>
          <p:cNvSpPr>
            <a:spLocks noGrp="1"/>
          </p:cNvSpPr>
          <p:nvPr>
            <p:ph idx="1"/>
          </p:nvPr>
        </p:nvSpPr>
        <p:spPr>
          <a:xfrm>
            <a:off x="1911330" y="1637550"/>
            <a:ext cx="8596668" cy="4421568"/>
          </a:xfrm>
        </p:spPr>
        <p:txBody>
          <a:bodyPr/>
          <a:lstStyle/>
          <a:p>
            <a:pPr marL="0" indent="0">
              <a:buNone/>
            </a:pPr>
            <a:r>
              <a:rPr lang="en-US" b="1" dirty="0"/>
              <a:t>FRONT END: </a:t>
            </a:r>
            <a:r>
              <a:rPr lang="en-US" dirty="0"/>
              <a:t>JAVA Forms and Swing GUI is utilized to implement the frontend.</a:t>
            </a:r>
          </a:p>
          <a:p>
            <a:pPr marL="0" indent="0">
              <a:buNone/>
            </a:pPr>
            <a:endParaRPr lang="en-US" b="1" dirty="0"/>
          </a:p>
          <a:p>
            <a:pPr marL="0" indent="0">
              <a:buNone/>
            </a:pPr>
            <a:r>
              <a:rPr lang="en-US" b="1" dirty="0"/>
              <a:t>BACK END: </a:t>
            </a:r>
            <a:r>
              <a:rPr lang="en-US" dirty="0"/>
              <a:t>The back end is implemented by using JDBC which is connected with MYSQL and XAMPP server.</a:t>
            </a:r>
            <a:endParaRPr lang="en-IN" b="1" dirty="0"/>
          </a:p>
        </p:txBody>
      </p:sp>
    </p:spTree>
    <p:extLst>
      <p:ext uri="{BB962C8B-B14F-4D97-AF65-F5344CB8AC3E}">
        <p14:creationId xmlns:p14="http://schemas.microsoft.com/office/powerpoint/2010/main" val="46242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C51B-67E6-419A-8BB2-32522609DAAD}"/>
              </a:ext>
            </a:extLst>
          </p:cNvPr>
          <p:cNvSpPr>
            <a:spLocks noGrp="1"/>
          </p:cNvSpPr>
          <p:nvPr>
            <p:ph type="title"/>
          </p:nvPr>
        </p:nvSpPr>
        <p:spPr/>
        <p:txBody>
          <a:bodyPr/>
          <a:lstStyle/>
          <a:p>
            <a:r>
              <a:rPr lang="en-US" dirty="0"/>
              <a:t>REFERRENCES</a:t>
            </a:r>
            <a:endParaRPr lang="en-IN" dirty="0"/>
          </a:p>
        </p:txBody>
      </p:sp>
      <p:sp>
        <p:nvSpPr>
          <p:cNvPr id="3" name="Content Placeholder 2">
            <a:extLst>
              <a:ext uri="{FF2B5EF4-FFF2-40B4-BE49-F238E27FC236}">
                <a16:creationId xmlns:a16="http://schemas.microsoft.com/office/drawing/2014/main" id="{8DBC84EF-C457-4E91-A904-08DF8188FC65}"/>
              </a:ext>
            </a:extLst>
          </p:cNvPr>
          <p:cNvSpPr>
            <a:spLocks noGrp="1"/>
          </p:cNvSpPr>
          <p:nvPr>
            <p:ph idx="1"/>
          </p:nvPr>
        </p:nvSpPr>
        <p:spPr/>
        <p:txBody>
          <a:bodyPr/>
          <a:lstStyle/>
          <a:p>
            <a:r>
              <a:rPr lang="en-IN" b="0" i="0" u="sng" dirty="0">
                <a:solidFill>
                  <a:srgbClr val="3367D6"/>
                </a:solidFill>
                <a:effectLst/>
                <a:latin typeface="Roboto"/>
                <a:hlinkClick r:id="rId2"/>
              </a:rPr>
              <a:t>https://netbeans.org/kb/index.html</a:t>
            </a:r>
            <a:endParaRPr lang="en-IN" b="0" i="0" u="sng" dirty="0">
              <a:solidFill>
                <a:srgbClr val="3367D6"/>
              </a:solidFill>
              <a:effectLst/>
              <a:latin typeface="Roboto"/>
            </a:endParaRPr>
          </a:p>
          <a:p>
            <a:r>
              <a:rPr lang="en-IN" b="0" i="0" u="sng" dirty="0">
                <a:solidFill>
                  <a:srgbClr val="3367D6"/>
                </a:solidFill>
                <a:effectLst/>
                <a:latin typeface="Roboto"/>
                <a:hlinkClick r:id="rId3"/>
              </a:rPr>
              <a:t>https://www.javatpoint.com/online-banking-project</a:t>
            </a:r>
            <a:endParaRPr lang="en-IN" u="sng" dirty="0">
              <a:solidFill>
                <a:srgbClr val="3367D6"/>
              </a:solidFill>
              <a:latin typeface="Roboto"/>
            </a:endParaRPr>
          </a:p>
          <a:p>
            <a:r>
              <a:rPr lang="en-IN" b="0" i="0" u="sng" dirty="0">
                <a:solidFill>
                  <a:srgbClr val="3367D6"/>
                </a:solidFill>
                <a:effectLst/>
                <a:latin typeface="Roboto"/>
                <a:hlinkClick r:id="rId4"/>
              </a:rPr>
              <a:t>https://projectsgeek.com/2016/02/complete-banking-system-java-project.html#:~:text=Proposed%20System,valid%20user%20id%20and%20password</a:t>
            </a:r>
            <a:r>
              <a:rPr lang="en-IN" b="0" i="0" dirty="0">
                <a:solidFill>
                  <a:srgbClr val="202124"/>
                </a:solidFill>
                <a:effectLst/>
                <a:latin typeface="Roboto"/>
              </a:rPr>
              <a:t>.</a:t>
            </a:r>
            <a:endParaRPr lang="en-IN" b="0" i="0" u="sng" dirty="0">
              <a:solidFill>
                <a:srgbClr val="3367D6"/>
              </a:solidFill>
              <a:effectLst/>
              <a:latin typeface="Roboto"/>
            </a:endParaRPr>
          </a:p>
          <a:p>
            <a:r>
              <a:rPr lang="en-IN" b="0" i="0" u="sng" dirty="0">
                <a:solidFill>
                  <a:srgbClr val="3367D6"/>
                </a:solidFill>
                <a:effectLst/>
                <a:latin typeface="Roboto"/>
                <a:hlinkClick r:id="rId5"/>
              </a:rPr>
              <a:t>https://www.apachefriends.org/index.html</a:t>
            </a:r>
            <a:endParaRPr lang="en-IN" b="0" i="0" u="sng" dirty="0">
              <a:solidFill>
                <a:srgbClr val="3367D6"/>
              </a:solidFill>
              <a:effectLst/>
              <a:latin typeface="Roboto"/>
            </a:endParaRPr>
          </a:p>
          <a:p>
            <a:endParaRPr lang="en-IN" dirty="0"/>
          </a:p>
        </p:txBody>
      </p:sp>
    </p:spTree>
    <p:extLst>
      <p:ext uri="{BB962C8B-B14F-4D97-AF65-F5344CB8AC3E}">
        <p14:creationId xmlns:p14="http://schemas.microsoft.com/office/powerpoint/2010/main" val="2030191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501</TotalTime>
  <Words>406</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Corbel</vt:lpstr>
      <vt:lpstr>Roboto</vt:lpstr>
      <vt:lpstr>Times New Roman</vt:lpstr>
      <vt:lpstr>Parallax</vt:lpstr>
      <vt:lpstr>Banking Management System</vt:lpstr>
      <vt:lpstr>INTRODUCTION</vt:lpstr>
      <vt:lpstr>PROBLEM STATEMENT</vt:lpstr>
      <vt:lpstr>SYSTEM DESIGN</vt:lpstr>
      <vt:lpstr>SYSTEM REQUIREMENTS</vt:lpstr>
      <vt:lpstr>REFERRENCES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TICKETING SYSTEM</dc:title>
  <dc:creator>91961</dc:creator>
  <cp:lastModifiedBy>pranavsdalvi@gmail.com</cp:lastModifiedBy>
  <cp:revision>38</cp:revision>
  <dcterms:created xsi:type="dcterms:W3CDTF">2020-09-16T05:47:51Z</dcterms:created>
  <dcterms:modified xsi:type="dcterms:W3CDTF">2020-12-07T12:55:40Z</dcterms:modified>
</cp:coreProperties>
</file>