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1" r:id="rId4"/>
    <p:sldId id="272" r:id="rId5"/>
    <p:sldId id="262" r:id="rId6"/>
    <p:sldId id="261" r:id="rId7"/>
    <p:sldId id="264" r:id="rId8"/>
    <p:sldId id="265" r:id="rId9"/>
    <p:sldId id="266" r:id="rId10"/>
    <p:sldId id="269" r:id="rId11"/>
    <p:sldId id="268" r:id="rId12"/>
    <p:sldId id="270" r:id="rId13"/>
    <p:sldId id="257" r:id="rId14"/>
    <p:sldId id="258" r:id="rId15"/>
    <p:sldId id="259" r:id="rId16"/>
    <p:sldId id="26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A478BE4-14EE-4381-9BEE-023F66D8B2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0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E49F7-8799-4879-8A9D-7268DFF56DEF}"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353068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7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2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49950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330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202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31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5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33425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49F7-8799-4879-8A9D-7268DFF56DEF}"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78BE4-14EE-4381-9BEE-023F66D8B2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2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E49F7-8799-4879-8A9D-7268DFF56DEF}"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305621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E49F7-8799-4879-8A9D-7268DFF56DEF}"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78BE4-14EE-4381-9BEE-023F66D8B2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90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E49F7-8799-4879-8A9D-7268DFF56DEF}"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78BE4-14EE-4381-9BEE-023F66D8B2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31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E49F7-8799-4879-8A9D-7268DFF56DEF}"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89206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E49F7-8799-4879-8A9D-7268DFF56DEF}"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78BE4-14EE-4381-9BEE-023F66D8B2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88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E49F7-8799-4879-8A9D-7268DFF56DEF}"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78BE4-14EE-4381-9BEE-023F66D8B2D3}" type="slidenum">
              <a:rPr lang="en-US" smtClean="0"/>
              <a:t>‹#›</a:t>
            </a:fld>
            <a:endParaRPr lang="en-US"/>
          </a:p>
        </p:txBody>
      </p:sp>
    </p:spTree>
    <p:extLst>
      <p:ext uri="{BB962C8B-B14F-4D97-AF65-F5344CB8AC3E}">
        <p14:creationId xmlns:p14="http://schemas.microsoft.com/office/powerpoint/2010/main" val="316997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0E49F7-8799-4879-8A9D-7268DFF56DEF}" type="datetimeFigureOut">
              <a:rPr lang="en-US" smtClean="0"/>
              <a:t>9/3/2020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78BE4-14EE-4381-9BEE-023F66D8B2D3}" type="slidenum">
              <a:rPr lang="en-US" smtClean="0"/>
              <a:t>‹#›</a:t>
            </a:fld>
            <a:endParaRPr lang="en-US"/>
          </a:p>
        </p:txBody>
      </p:sp>
    </p:spTree>
    <p:extLst>
      <p:ext uri="{BB962C8B-B14F-4D97-AF65-F5344CB8AC3E}">
        <p14:creationId xmlns:p14="http://schemas.microsoft.com/office/powerpoint/2010/main" val="2513956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FC9277-84E6-4F99-8674-CDD4A97B1815}"/>
              </a:ext>
            </a:extLst>
          </p:cNvPr>
          <p:cNvSpPr>
            <a:spLocks noGrp="1"/>
          </p:cNvSpPr>
          <p:nvPr>
            <p:ph type="title"/>
          </p:nvPr>
        </p:nvSpPr>
        <p:spPr>
          <a:xfrm>
            <a:off x="838200" y="2322512"/>
            <a:ext cx="10515600" cy="1325563"/>
          </a:xfrm>
        </p:spPr>
        <p:txBody>
          <a:bodyPr>
            <a:normAutofit fontScale="90000"/>
          </a:bodyPr>
          <a:lstStyle/>
          <a:p>
            <a:r>
              <a:rPr lang="en-US"/>
              <a:t>Questions and Solutions</a:t>
            </a:r>
            <a:br>
              <a:rPr lang="en-US"/>
            </a:br>
            <a:r>
              <a:rPr lang="en-US"/>
              <a:t> By Saurabh Potdukhe</a:t>
            </a:r>
            <a:endParaRPr lang="en-US" dirty="0"/>
          </a:p>
        </p:txBody>
      </p:sp>
    </p:spTree>
    <p:extLst>
      <p:ext uri="{BB962C8B-B14F-4D97-AF65-F5344CB8AC3E}">
        <p14:creationId xmlns:p14="http://schemas.microsoft.com/office/powerpoint/2010/main" val="316227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3280-EDBE-4102-8B00-ED3895B3E67A}"/>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3687315D-0A0D-474A-AA05-816720158DE6}"/>
              </a:ext>
            </a:extLst>
          </p:cNvPr>
          <p:cNvSpPr>
            <a:spLocks noGrp="1"/>
          </p:cNvSpPr>
          <p:nvPr>
            <p:ph idx="1"/>
          </p:nvPr>
        </p:nvSpPr>
        <p:spPr/>
        <p:txBody>
          <a:bodyPr/>
          <a:lstStyle/>
          <a:p>
            <a:r>
              <a:rPr lang="en-US" dirty="0"/>
              <a:t>Step 1 : I have calculated the customer purchased in 12 months.</a:t>
            </a:r>
          </a:p>
          <a:p>
            <a:endParaRPr lang="en-US" dirty="0"/>
          </a:p>
        </p:txBody>
      </p:sp>
      <p:pic>
        <p:nvPicPr>
          <p:cNvPr id="4" name="Picture 3">
            <a:extLst>
              <a:ext uri="{FF2B5EF4-FFF2-40B4-BE49-F238E27FC236}">
                <a16:creationId xmlns:a16="http://schemas.microsoft.com/office/drawing/2014/main" id="{3B5CB0FB-6750-4D5C-894F-850E9A8546D1}"/>
              </a:ext>
            </a:extLst>
          </p:cNvPr>
          <p:cNvPicPr>
            <a:picLocks noChangeAspect="1"/>
          </p:cNvPicPr>
          <p:nvPr/>
        </p:nvPicPr>
        <p:blipFill>
          <a:blip r:embed="rId2"/>
          <a:stretch>
            <a:fillRect/>
          </a:stretch>
        </p:blipFill>
        <p:spPr>
          <a:xfrm>
            <a:off x="1235558" y="3013835"/>
            <a:ext cx="9617972" cy="2737608"/>
          </a:xfrm>
          <a:prstGeom prst="rect">
            <a:avLst/>
          </a:prstGeom>
        </p:spPr>
      </p:pic>
    </p:spTree>
    <p:extLst>
      <p:ext uri="{BB962C8B-B14F-4D97-AF65-F5344CB8AC3E}">
        <p14:creationId xmlns:p14="http://schemas.microsoft.com/office/powerpoint/2010/main" val="401210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2B60-73B9-4819-8334-4C7EC739F7E8}"/>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3531736D-D04F-49F4-99AE-584690CDB431}"/>
              </a:ext>
            </a:extLst>
          </p:cNvPr>
          <p:cNvSpPr>
            <a:spLocks noGrp="1"/>
          </p:cNvSpPr>
          <p:nvPr>
            <p:ph idx="1"/>
          </p:nvPr>
        </p:nvSpPr>
        <p:spPr/>
        <p:txBody>
          <a:bodyPr/>
          <a:lstStyle/>
          <a:p>
            <a:r>
              <a:rPr lang="en-US" dirty="0"/>
              <a:t>Step 2 :From previous query filtered bio or classic and place to get the data.</a:t>
            </a:r>
          </a:p>
          <a:p>
            <a:r>
              <a:rPr lang="en-US" dirty="0"/>
              <a:t>This is solution of the purchased data in 12 months</a:t>
            </a:r>
          </a:p>
          <a:p>
            <a:endParaRPr lang="en-US" dirty="0"/>
          </a:p>
        </p:txBody>
      </p:sp>
      <p:pic>
        <p:nvPicPr>
          <p:cNvPr id="4" name="Picture 3">
            <a:extLst>
              <a:ext uri="{FF2B5EF4-FFF2-40B4-BE49-F238E27FC236}">
                <a16:creationId xmlns:a16="http://schemas.microsoft.com/office/drawing/2014/main" id="{D1023845-4EBB-48F3-B79E-37A447E32108}"/>
              </a:ext>
            </a:extLst>
          </p:cNvPr>
          <p:cNvPicPr>
            <a:picLocks noChangeAspect="1"/>
          </p:cNvPicPr>
          <p:nvPr/>
        </p:nvPicPr>
        <p:blipFill>
          <a:blip r:embed="rId2"/>
          <a:stretch>
            <a:fillRect/>
          </a:stretch>
        </p:blipFill>
        <p:spPr>
          <a:xfrm>
            <a:off x="1009649" y="3532498"/>
            <a:ext cx="9724612" cy="1808128"/>
          </a:xfrm>
          <a:prstGeom prst="rect">
            <a:avLst/>
          </a:prstGeom>
        </p:spPr>
      </p:pic>
    </p:spTree>
    <p:extLst>
      <p:ext uri="{BB962C8B-B14F-4D97-AF65-F5344CB8AC3E}">
        <p14:creationId xmlns:p14="http://schemas.microsoft.com/office/powerpoint/2010/main" val="51637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24AB-7D54-4E21-87B5-D05D1BBCF0D0}"/>
              </a:ext>
            </a:extLst>
          </p:cNvPr>
          <p:cNvSpPr>
            <a:spLocks noGrp="1"/>
          </p:cNvSpPr>
          <p:nvPr>
            <p:ph type="title"/>
          </p:nvPr>
        </p:nvSpPr>
        <p:spPr/>
        <p:txBody>
          <a:bodyPr/>
          <a:lstStyle/>
          <a:p>
            <a:r>
              <a:rPr lang="en-US" dirty="0"/>
              <a:t>Question 2 </a:t>
            </a:r>
          </a:p>
        </p:txBody>
      </p:sp>
      <p:sp>
        <p:nvSpPr>
          <p:cNvPr id="3" name="Content Placeholder 2">
            <a:extLst>
              <a:ext uri="{FF2B5EF4-FFF2-40B4-BE49-F238E27FC236}">
                <a16:creationId xmlns:a16="http://schemas.microsoft.com/office/drawing/2014/main" id="{0CDA3498-76E9-4FD1-971D-374312140872}"/>
              </a:ext>
            </a:extLst>
          </p:cNvPr>
          <p:cNvSpPr>
            <a:spLocks noGrp="1"/>
          </p:cNvSpPr>
          <p:nvPr>
            <p:ph idx="1"/>
          </p:nvPr>
        </p:nvSpPr>
        <p:spPr/>
        <p:txBody>
          <a:bodyPr/>
          <a:lstStyle/>
          <a:p>
            <a:r>
              <a:rPr lang="en-US" dirty="0"/>
              <a:t>From previous slide it was clear there are 2 rows according to the condition mentioned in the question.</a:t>
            </a:r>
          </a:p>
          <a:p>
            <a:r>
              <a:rPr lang="en-US" dirty="0"/>
              <a:t>As it was stated that the customer not purchased over 12 months of the data, So it is clearly got the output </a:t>
            </a:r>
          </a:p>
        </p:txBody>
      </p:sp>
      <p:pic>
        <p:nvPicPr>
          <p:cNvPr id="4" name="Picture 3">
            <a:extLst>
              <a:ext uri="{FF2B5EF4-FFF2-40B4-BE49-F238E27FC236}">
                <a16:creationId xmlns:a16="http://schemas.microsoft.com/office/drawing/2014/main" id="{143AD22B-1C63-4B93-BEC7-BA0A388E9F88}"/>
              </a:ext>
            </a:extLst>
          </p:cNvPr>
          <p:cNvPicPr>
            <a:picLocks noChangeAspect="1"/>
          </p:cNvPicPr>
          <p:nvPr/>
        </p:nvPicPr>
        <p:blipFill>
          <a:blip r:embed="rId2"/>
          <a:stretch>
            <a:fillRect/>
          </a:stretch>
        </p:blipFill>
        <p:spPr>
          <a:xfrm>
            <a:off x="1152939" y="4216400"/>
            <a:ext cx="9581322" cy="980661"/>
          </a:xfrm>
          <a:prstGeom prst="rect">
            <a:avLst/>
          </a:prstGeom>
        </p:spPr>
      </p:pic>
    </p:spTree>
    <p:extLst>
      <p:ext uri="{BB962C8B-B14F-4D97-AF65-F5344CB8AC3E}">
        <p14:creationId xmlns:p14="http://schemas.microsoft.com/office/powerpoint/2010/main" val="322426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DB81-A82C-4BF1-92B7-1D06D68FDF1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Question 3</a:t>
            </a:r>
          </a:p>
        </p:txBody>
      </p:sp>
      <p:sp>
        <p:nvSpPr>
          <p:cNvPr id="3" name="Content Placeholder 2">
            <a:extLst>
              <a:ext uri="{FF2B5EF4-FFF2-40B4-BE49-F238E27FC236}">
                <a16:creationId xmlns:a16="http://schemas.microsoft.com/office/drawing/2014/main" id="{525B9977-FAF7-4AC6-AE6B-D9537083735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AGU wants to know why the performance of the new website is not living up to the expectations. Please give a small list of the potential KPIs that you would include in your analysis (with the reason why), when trying to identify the cause behind the lack of transactions since the relaunch and potential improvements to be made (Layout, Homepage, Product Detail Pages, Checkout Process,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https://agu.com/de/</a:t>
            </a:r>
          </a:p>
        </p:txBody>
      </p:sp>
    </p:spTree>
    <p:extLst>
      <p:ext uri="{BB962C8B-B14F-4D97-AF65-F5344CB8AC3E}">
        <p14:creationId xmlns:p14="http://schemas.microsoft.com/office/powerpoint/2010/main" val="386446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B634-FD83-4E02-8E59-0B1B0818F56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Question 3 </a:t>
            </a:r>
          </a:p>
        </p:txBody>
      </p:sp>
      <p:sp>
        <p:nvSpPr>
          <p:cNvPr id="3" name="Content Placeholder 2">
            <a:extLst>
              <a:ext uri="{FF2B5EF4-FFF2-40B4-BE49-F238E27FC236}">
                <a16:creationId xmlns:a16="http://schemas.microsoft.com/office/drawing/2014/main" id="{62039C9C-51EE-4E39-929B-D77B802B6934}"/>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Solution:</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Key Performance Indicator(KPI)</a:t>
            </a:r>
          </a:p>
          <a:p>
            <a:r>
              <a:rPr lang="en-US" sz="2400" u="sng" dirty="0">
                <a:latin typeface="Times New Roman" panose="02020603050405020304" pitchFamily="18" charset="0"/>
                <a:cs typeface="Times New Roman" panose="02020603050405020304" pitchFamily="18" charset="0"/>
              </a:rPr>
              <a:t>Sales</a:t>
            </a:r>
            <a:r>
              <a:rPr lang="en-US" sz="2400" dirty="0">
                <a:latin typeface="Times New Roman" panose="02020603050405020304" pitchFamily="18" charset="0"/>
                <a:cs typeface="Times New Roman" panose="02020603050405020304" pitchFamily="18" charset="0"/>
              </a:rPr>
              <a:t> :Sales key performance indicators are measures that tell you how your business is doing in terms of conversions and revenue.</a:t>
            </a:r>
          </a:p>
          <a:p>
            <a:r>
              <a:rPr lang="en-US" sz="2400" dirty="0">
                <a:latin typeface="Times New Roman" panose="02020603050405020304" pitchFamily="18" charset="0"/>
                <a:cs typeface="Times New Roman" panose="02020603050405020304" pitchFamily="18" charset="0"/>
              </a:rPr>
              <a:t>In order to explain the sales there are some related factors:</a:t>
            </a:r>
          </a:p>
          <a:p>
            <a:pPr marL="0" indent="0">
              <a:buNone/>
            </a:pPr>
            <a:r>
              <a:rPr lang="en-US" sz="2400" dirty="0">
                <a:latin typeface="Times New Roman" panose="02020603050405020304" pitchFamily="18" charset="0"/>
                <a:cs typeface="Times New Roman" panose="02020603050405020304" pitchFamily="18" charset="0"/>
              </a:rPr>
              <a:t>Average order size, Gross profit, Number of transactions, Conversion rate, New customer orders vs. returning customer orders, Competitive pricing.</a:t>
            </a:r>
          </a:p>
        </p:txBody>
      </p:sp>
    </p:spTree>
    <p:extLst>
      <p:ext uri="{BB962C8B-B14F-4D97-AF65-F5344CB8AC3E}">
        <p14:creationId xmlns:p14="http://schemas.microsoft.com/office/powerpoint/2010/main" val="130500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3C07-65FF-488D-8F59-F303F244EDD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Question 3 </a:t>
            </a:r>
            <a:endParaRPr lang="en-US" sz="2800" dirty="0"/>
          </a:p>
        </p:txBody>
      </p:sp>
      <p:sp>
        <p:nvSpPr>
          <p:cNvPr id="3" name="Content Placeholder 2">
            <a:extLst>
              <a:ext uri="{FF2B5EF4-FFF2-40B4-BE49-F238E27FC236}">
                <a16:creationId xmlns:a16="http://schemas.microsoft.com/office/drawing/2014/main" id="{12413C0E-612D-4661-AF94-A1B904736BC1}"/>
              </a:ext>
            </a:extLst>
          </p:cNvPr>
          <p:cNvSpPr>
            <a:spLocks noGrp="1"/>
          </p:cNvSpPr>
          <p:nvPr>
            <p:ph idx="1"/>
          </p:nvPr>
        </p:nvSpPr>
        <p:spPr/>
        <p:txBody>
          <a:bodyPr>
            <a:normAutofit fontScale="92500" lnSpcReduction="10000"/>
          </a:bodyPr>
          <a:lstStyle/>
          <a:p>
            <a:r>
              <a:rPr lang="en-US" dirty="0"/>
              <a:t> </a:t>
            </a:r>
            <a:r>
              <a:rPr lang="en-US" u="sng" dirty="0"/>
              <a:t>Marketing</a:t>
            </a:r>
            <a:r>
              <a:rPr lang="en-US" dirty="0"/>
              <a:t>: Marketing will</a:t>
            </a:r>
            <a:r>
              <a:rPr lang="en-US" sz="2400" dirty="0">
                <a:latin typeface="Times New Roman" panose="02020603050405020304" pitchFamily="18" charset="0"/>
                <a:cs typeface="Times New Roman" panose="02020603050405020304" pitchFamily="18" charset="0"/>
              </a:rPr>
              <a:t> tell you how well you’re doing in relation to your marketing and advertising goals. These also impact your sales KPIs. Marketers use KPIs to understand which products are selling, who’s buying them, how they’re buying them, and why they’re buying them. This can help you market more strategically in the future and inform product development.</a:t>
            </a:r>
          </a:p>
          <a:p>
            <a:r>
              <a:rPr lang="en-US" sz="2400" dirty="0">
                <a:latin typeface="Times New Roman" panose="02020603050405020304" pitchFamily="18" charset="0"/>
                <a:cs typeface="Times New Roman" panose="02020603050405020304" pitchFamily="18" charset="0"/>
              </a:rPr>
              <a:t>In order to explain the marketing there are some related factors:</a:t>
            </a:r>
          </a:p>
          <a:p>
            <a:pPr marL="0" indent="0">
              <a:buNone/>
            </a:pPr>
            <a:r>
              <a:rPr lang="en-US" sz="2400" dirty="0">
                <a:latin typeface="Times New Roman" panose="02020603050405020304" pitchFamily="18" charset="0"/>
                <a:cs typeface="Times New Roman" panose="02020603050405020304" pitchFamily="18" charset="0"/>
              </a:rPr>
              <a:t>Site traffic, social media, Average session duration, Day part monitoring, Chat sessions, Social followers and fans, Social media engagement, Clicks, Pay-per-click (PPC) traffic volume, Unsubscribes.</a:t>
            </a:r>
          </a:p>
        </p:txBody>
      </p:sp>
    </p:spTree>
    <p:extLst>
      <p:ext uri="{BB962C8B-B14F-4D97-AF65-F5344CB8AC3E}">
        <p14:creationId xmlns:p14="http://schemas.microsoft.com/office/powerpoint/2010/main" val="284047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7BC2-D9A6-4E40-95E6-EC6C28806B1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Question 3</a:t>
            </a:r>
          </a:p>
        </p:txBody>
      </p:sp>
      <p:sp>
        <p:nvSpPr>
          <p:cNvPr id="3" name="Content Placeholder 2">
            <a:extLst>
              <a:ext uri="{FF2B5EF4-FFF2-40B4-BE49-F238E27FC236}">
                <a16:creationId xmlns:a16="http://schemas.microsoft.com/office/drawing/2014/main" id="{42EC901A-646D-46D3-9F6B-D87A3643D43A}"/>
              </a:ext>
            </a:extLst>
          </p:cNvPr>
          <p:cNvSpPr>
            <a:spLocks noGrp="1"/>
          </p:cNvSpPr>
          <p:nvPr>
            <p:ph idx="1"/>
          </p:nvPr>
        </p:nvSpPr>
        <p:spPr/>
        <p:txBody>
          <a:bodyPr>
            <a:normAutofit/>
          </a:bodyPr>
          <a:lstStyle/>
          <a:p>
            <a:pPr marL="0" indent="0">
              <a:buNone/>
            </a:pPr>
            <a:r>
              <a:rPr lang="en-US" sz="2400" u="sng" dirty="0"/>
              <a:t>customer service:</a:t>
            </a:r>
            <a:r>
              <a:rPr lang="en-US" dirty="0"/>
              <a:t> </a:t>
            </a:r>
            <a:r>
              <a:rPr lang="en-US" sz="2400" dirty="0">
                <a:latin typeface="Times New Roman" panose="02020603050405020304" pitchFamily="18" charset="0"/>
                <a:cs typeface="Times New Roman" panose="02020603050405020304" pitchFamily="18" charset="0"/>
              </a:rPr>
              <a:t>Customer service KPIs tell you how effective your customer service is and if you’re meeting expectations. You might be wondering : what should the KPIs be in our call center, for our email support team, for our social media support team, etc. Measuring and tracking these KPIs will help you ensure you’re providing a positive customer experience.</a:t>
            </a:r>
          </a:p>
          <a:p>
            <a:r>
              <a:rPr lang="en-US" sz="2400" dirty="0">
                <a:latin typeface="Times New Roman" panose="02020603050405020304" pitchFamily="18" charset="0"/>
                <a:cs typeface="Times New Roman" panose="02020603050405020304" pitchFamily="18" charset="0"/>
              </a:rPr>
              <a:t>In order to explain the customer service there are some related factors:</a:t>
            </a:r>
          </a:p>
          <a:p>
            <a:pPr marL="0" indent="0">
              <a:buNone/>
            </a:pPr>
            <a:r>
              <a:rPr lang="en-US" sz="2400" dirty="0">
                <a:latin typeface="Times New Roman" panose="02020603050405020304" pitchFamily="18" charset="0"/>
                <a:cs typeface="Times New Roman" panose="02020603050405020304" pitchFamily="18" charset="0"/>
              </a:rPr>
              <a:t>Customer satisfaction, Customer service email count, Customer service chat count, Active issues, Backlogs, Concern classification.</a:t>
            </a:r>
            <a:endParaRPr lang="en-US"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04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2" name="Picture 1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 name="Picture 1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2" name="Picture 2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CA1117EE-51C2-48BF-A04F-1EFE825BDD1A}"/>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Thanks</a:t>
            </a:r>
          </a:p>
        </p:txBody>
      </p:sp>
      <p:pic>
        <p:nvPicPr>
          <p:cNvPr id="8" name="Graphic 7" descr="Smiling Face with No Fill">
            <a:extLst>
              <a:ext uri="{FF2B5EF4-FFF2-40B4-BE49-F238E27FC236}">
                <a16:creationId xmlns:a16="http://schemas.microsoft.com/office/drawing/2014/main" id="{F1414CC9-700A-4322-A8B7-747CB209C6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5809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BFD2-79C9-4F46-AFD7-763008542F55}"/>
              </a:ext>
            </a:extLst>
          </p:cNvPr>
          <p:cNvSpPr>
            <a:spLocks noGrp="1"/>
          </p:cNvSpPr>
          <p:nvPr>
            <p:ph type="title"/>
          </p:nvPr>
        </p:nvSpPr>
        <p:spPr/>
        <p:txBody>
          <a:bodyPr/>
          <a:lstStyle/>
          <a:p>
            <a:r>
              <a:rPr lang="en-US"/>
              <a:t>Question 1 </a:t>
            </a:r>
            <a:endParaRPr lang="en-US" dirty="0"/>
          </a:p>
        </p:txBody>
      </p:sp>
      <p:sp>
        <p:nvSpPr>
          <p:cNvPr id="3" name="Content Placeholder 2">
            <a:extLst>
              <a:ext uri="{FF2B5EF4-FFF2-40B4-BE49-F238E27FC236}">
                <a16:creationId xmlns:a16="http://schemas.microsoft.com/office/drawing/2014/main" id="{F1EF20E4-B52D-466D-9CFB-D32708009666}"/>
              </a:ext>
            </a:extLst>
          </p:cNvPr>
          <p:cNvSpPr>
            <a:spLocks noGrp="1"/>
          </p:cNvSpPr>
          <p:nvPr>
            <p:ph idx="1"/>
          </p:nvPr>
        </p:nvSpPr>
        <p:spPr/>
        <p:txBody>
          <a:bodyPr/>
          <a:lstStyle/>
          <a:p>
            <a:r>
              <a:rPr lang="en-US"/>
              <a:t>Kaufnekuh wants to know the performance of the new/existing/revived customers on a daily level since the beginning of 2020, along with their revenue and their average order value. Write an SQL query that can provide this information, keeping the following definitions in mind:</a:t>
            </a:r>
            <a:endParaRPr lang="en-US" dirty="0"/>
          </a:p>
        </p:txBody>
      </p:sp>
    </p:spTree>
    <p:extLst>
      <p:ext uri="{BB962C8B-B14F-4D97-AF65-F5344CB8AC3E}">
        <p14:creationId xmlns:p14="http://schemas.microsoft.com/office/powerpoint/2010/main" val="27679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54EF-BA3E-480A-8E46-308E5F3DC8C6}"/>
              </a:ext>
            </a:extLst>
          </p:cNvPr>
          <p:cNvSpPr>
            <a:spLocks noGrp="1"/>
          </p:cNvSpPr>
          <p:nvPr>
            <p:ph type="title"/>
          </p:nvPr>
        </p:nvSpPr>
        <p:spPr/>
        <p:txBody>
          <a:bodyPr/>
          <a:lstStyle/>
          <a:p>
            <a:r>
              <a:rPr lang="en-US"/>
              <a:t>Question 1</a:t>
            </a:r>
            <a:endParaRPr lang="en-US" dirty="0"/>
          </a:p>
        </p:txBody>
      </p:sp>
      <p:sp>
        <p:nvSpPr>
          <p:cNvPr id="3" name="Content Placeholder 2">
            <a:extLst>
              <a:ext uri="{FF2B5EF4-FFF2-40B4-BE49-F238E27FC236}">
                <a16:creationId xmlns:a16="http://schemas.microsoft.com/office/drawing/2014/main" id="{8A83369E-D9EB-4CF4-896A-B7E69A13E883}"/>
              </a:ext>
            </a:extLst>
          </p:cNvPr>
          <p:cNvSpPr>
            <a:spLocks noGrp="1"/>
          </p:cNvSpPr>
          <p:nvPr>
            <p:ph idx="1"/>
          </p:nvPr>
        </p:nvSpPr>
        <p:spPr/>
        <p:txBody>
          <a:bodyPr>
            <a:normAutofit fontScale="55000" lnSpcReduction="20000"/>
          </a:bodyPr>
          <a:lstStyle/>
          <a:p>
            <a:r>
              <a:rPr lang="en-US" dirty="0"/>
              <a:t>Solution:</a:t>
            </a:r>
          </a:p>
          <a:p>
            <a:pPr marL="0" indent="0">
              <a:buNone/>
            </a:pPr>
            <a:r>
              <a:rPr lang="en-US" dirty="0"/>
              <a:t>Query to find the orders within the selected date:</a:t>
            </a:r>
          </a:p>
          <a:p>
            <a:pPr marL="0" indent="0">
              <a:buNone/>
            </a:pPr>
            <a:r>
              <a:rPr lang="en-US" dirty="0"/>
              <a:t>select </a:t>
            </a:r>
            <a:r>
              <a:rPr lang="en-US" dirty="0" err="1"/>
              <a:t>order,item_id,date,order_total_incl_vat,order_value_ex_vat</a:t>
            </a:r>
            <a:r>
              <a:rPr lang="en-US" dirty="0"/>
              <a:t> from orders</a:t>
            </a:r>
          </a:p>
          <a:p>
            <a:pPr marL="0" indent="0">
              <a:buNone/>
            </a:pPr>
            <a:r>
              <a:rPr lang="en-US" dirty="0"/>
              <a:t>where date &lt;= '2020-01-01'</a:t>
            </a:r>
          </a:p>
          <a:p>
            <a:pPr marL="0" indent="0">
              <a:buNone/>
            </a:pPr>
            <a:r>
              <a:rPr lang="en-US" dirty="0"/>
              <a:t>   AND date &gt;= '2020-12-31';</a:t>
            </a:r>
          </a:p>
          <a:p>
            <a:pPr marL="0" indent="0">
              <a:buNone/>
            </a:pPr>
            <a:r>
              <a:rPr lang="en-US" dirty="0"/>
              <a:t>   </a:t>
            </a:r>
          </a:p>
          <a:p>
            <a:pPr marL="0" indent="0">
              <a:buNone/>
            </a:pPr>
            <a:r>
              <a:rPr lang="en-US" dirty="0"/>
              <a:t>Query to find the revenue and average order value within the selected date:  </a:t>
            </a:r>
          </a:p>
          <a:p>
            <a:pPr marL="0" indent="0">
              <a:buNone/>
            </a:pPr>
            <a:r>
              <a:rPr lang="en-US" dirty="0"/>
              <a:t>select sum(</a:t>
            </a:r>
            <a:r>
              <a:rPr lang="en-US" dirty="0" err="1"/>
              <a:t>order_total_incl_vat</a:t>
            </a:r>
            <a:r>
              <a:rPr lang="en-US" dirty="0"/>
              <a:t>),(sum(</a:t>
            </a:r>
            <a:r>
              <a:rPr lang="en-US" dirty="0" err="1"/>
              <a:t>order_value_ex_vat</a:t>
            </a:r>
            <a:r>
              <a:rPr lang="en-US" dirty="0"/>
              <a:t>)/max(orders)) from orders</a:t>
            </a:r>
          </a:p>
          <a:p>
            <a:pPr marL="0" indent="0">
              <a:buNone/>
            </a:pPr>
            <a:r>
              <a:rPr lang="en-US" dirty="0"/>
              <a:t>where date &lt;= '2020-01-01'</a:t>
            </a:r>
          </a:p>
          <a:p>
            <a:pPr marL="0" indent="0">
              <a:buNone/>
            </a:pPr>
            <a:r>
              <a:rPr lang="en-US" dirty="0"/>
              <a:t>   AND date &gt;= '2020-12-31';</a:t>
            </a:r>
          </a:p>
          <a:p>
            <a:pPr marL="0" indent="0">
              <a:buNone/>
            </a:pPr>
            <a:r>
              <a:rPr lang="en-US" dirty="0"/>
              <a:t>   </a:t>
            </a:r>
          </a:p>
        </p:txBody>
      </p:sp>
    </p:spTree>
    <p:extLst>
      <p:ext uri="{BB962C8B-B14F-4D97-AF65-F5344CB8AC3E}">
        <p14:creationId xmlns:p14="http://schemas.microsoft.com/office/powerpoint/2010/main" val="181493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DB81-7777-496E-B2D2-6495C15F10DA}"/>
              </a:ext>
            </a:extLst>
          </p:cNvPr>
          <p:cNvSpPr>
            <a:spLocks noGrp="1"/>
          </p:cNvSpPr>
          <p:nvPr>
            <p:ph type="title"/>
          </p:nvPr>
        </p:nvSpPr>
        <p:spPr/>
        <p:txBody>
          <a:bodyPr/>
          <a:lstStyle/>
          <a:p>
            <a:r>
              <a:rPr lang="en-US"/>
              <a:t>Question 1</a:t>
            </a:r>
            <a:endParaRPr lang="en-US" dirty="0"/>
          </a:p>
        </p:txBody>
      </p:sp>
      <p:sp>
        <p:nvSpPr>
          <p:cNvPr id="3" name="Content Placeholder 2">
            <a:extLst>
              <a:ext uri="{FF2B5EF4-FFF2-40B4-BE49-F238E27FC236}">
                <a16:creationId xmlns:a16="http://schemas.microsoft.com/office/drawing/2014/main" id="{705BC85D-186A-4E64-86CA-829C1CF8C0D0}"/>
              </a:ext>
            </a:extLst>
          </p:cNvPr>
          <p:cNvSpPr>
            <a:spLocks noGrp="1"/>
          </p:cNvSpPr>
          <p:nvPr>
            <p:ph idx="1"/>
          </p:nvPr>
        </p:nvSpPr>
        <p:spPr/>
        <p:txBody>
          <a:bodyPr>
            <a:normAutofit fontScale="85000" lnSpcReduction="20000"/>
          </a:bodyPr>
          <a:lstStyle/>
          <a:p>
            <a:pPr marL="0" indent="0">
              <a:buNone/>
            </a:pPr>
            <a:r>
              <a:rPr lang="en-US"/>
              <a:t>performance of customer</a:t>
            </a:r>
          </a:p>
          <a:p>
            <a:pPr marL="0" indent="0">
              <a:buNone/>
            </a:pPr>
            <a:endParaRPr lang="en-US"/>
          </a:p>
          <a:p>
            <a:pPr marL="0" indent="0">
              <a:buNone/>
            </a:pPr>
            <a:r>
              <a:rPr lang="en-US"/>
              <a:t>Number of customer at the start of that period (S) :select count(email) from orders.</a:t>
            </a:r>
          </a:p>
          <a:p>
            <a:pPr marL="0" indent="0">
              <a:buNone/>
            </a:pPr>
            <a:r>
              <a:rPr lang="en-US"/>
              <a:t>Number of customers at the end of that period (E) : select count(email)  from orders date not in (N)</a:t>
            </a:r>
          </a:p>
          <a:p>
            <a:pPr marL="0" indent="0">
              <a:buNone/>
            </a:pPr>
            <a:r>
              <a:rPr lang="en-US"/>
              <a:t>Number of new customers in a given period (N) :select count(email) from orders where date &lt;= '2020-01-01'</a:t>
            </a:r>
          </a:p>
          <a:p>
            <a:pPr marL="0" indent="0">
              <a:buNone/>
            </a:pPr>
            <a:endParaRPr lang="en-US"/>
          </a:p>
          <a:p>
            <a:pPr marL="0" indent="0">
              <a:buNone/>
            </a:pPr>
            <a:r>
              <a:rPr lang="en-US"/>
              <a:t>Performance of customer: (E - N /S)*100</a:t>
            </a:r>
          </a:p>
          <a:p>
            <a:endParaRPr lang="en-US" dirty="0"/>
          </a:p>
        </p:txBody>
      </p:sp>
    </p:spTree>
    <p:extLst>
      <p:ext uri="{BB962C8B-B14F-4D97-AF65-F5344CB8AC3E}">
        <p14:creationId xmlns:p14="http://schemas.microsoft.com/office/powerpoint/2010/main" val="155601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0D40-C05E-4FC5-AE53-5F2414B01AC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Question 2</a:t>
            </a:r>
          </a:p>
        </p:txBody>
      </p:sp>
      <p:sp>
        <p:nvSpPr>
          <p:cNvPr id="3" name="Content Placeholder 2">
            <a:extLst>
              <a:ext uri="{FF2B5EF4-FFF2-40B4-BE49-F238E27FC236}">
                <a16:creationId xmlns:a16="http://schemas.microsoft.com/office/drawing/2014/main" id="{57538602-D53D-47E6-800C-9435B7EB72FF}"/>
              </a:ext>
            </a:extLst>
          </p:cNvPr>
          <p:cNvSpPr>
            <a:spLocks noGrp="1"/>
          </p:cNvSpPr>
          <p:nvPr>
            <p:ph idx="1"/>
          </p:nvPr>
        </p:nvSpPr>
        <p:spPr/>
        <p:txBody>
          <a:bodyPr>
            <a:normAutofit fontScale="92500"/>
          </a:bodyPr>
          <a:lstStyle/>
          <a:p>
            <a:pPr marL="0" indent="0">
              <a:buNone/>
            </a:pPr>
            <a:r>
              <a:rPr lang="en-US" sz="2400" dirty="0" err="1"/>
              <a:t>Kaufnekuh</a:t>
            </a:r>
            <a:r>
              <a:rPr lang="en-US" sz="2400" dirty="0"/>
              <a:t> is planning to send two email campaigns, one aimed at high value customers that have purchased special categories in the past six (6) months. The other audience aims to reactivate existing customers that have not purchased anything in over 12 months (to bring them as revived) and it should target everyone that bought either Bio or Classic from Place 2 exclusively (assume that there are more places). Please explain what would be your logic or steps to generate these email audiences (using any programming language of your preference as a baseline, but preferably Python) using the table orders as input and assuring that there is no overlap between these two audiences (so the customers don’t get both emails)</a:t>
            </a:r>
          </a:p>
        </p:txBody>
      </p:sp>
    </p:spTree>
    <p:extLst>
      <p:ext uri="{BB962C8B-B14F-4D97-AF65-F5344CB8AC3E}">
        <p14:creationId xmlns:p14="http://schemas.microsoft.com/office/powerpoint/2010/main" val="119278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DB77-47F8-432C-AF9E-AAB006B0EAB9}"/>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FF9E3A94-0405-4EFB-AB3B-15D385B4F594}"/>
              </a:ext>
            </a:extLst>
          </p:cNvPr>
          <p:cNvSpPr>
            <a:spLocks noGrp="1"/>
          </p:cNvSpPr>
          <p:nvPr>
            <p:ph idx="1"/>
          </p:nvPr>
        </p:nvSpPr>
        <p:spPr/>
        <p:txBody>
          <a:bodyPr/>
          <a:lstStyle/>
          <a:p>
            <a:pPr marL="0" indent="0">
              <a:buNone/>
            </a:pPr>
            <a:r>
              <a:rPr lang="en-US" sz="2400" dirty="0"/>
              <a:t>Solution</a:t>
            </a:r>
            <a:r>
              <a:rPr lang="en-US" dirty="0"/>
              <a:t>:</a:t>
            </a:r>
          </a:p>
          <a:p>
            <a:r>
              <a:rPr lang="en-US" sz="2000" dirty="0"/>
              <a:t>1st email campaign purchased special categories in the past six (6) months.</a:t>
            </a:r>
          </a:p>
          <a:p>
            <a:pPr marL="0" indent="0">
              <a:buNone/>
            </a:pPr>
            <a:r>
              <a:rPr lang="en-US" sz="2000" dirty="0"/>
              <a:t>Step 1:Loaded the dataset in python</a:t>
            </a:r>
          </a:p>
          <a:p>
            <a:pPr marL="0" indent="0">
              <a:buNone/>
            </a:pPr>
            <a:endParaRPr lang="en-US" dirty="0"/>
          </a:p>
        </p:txBody>
      </p:sp>
      <p:pic>
        <p:nvPicPr>
          <p:cNvPr id="4" name="Picture 3">
            <a:extLst>
              <a:ext uri="{FF2B5EF4-FFF2-40B4-BE49-F238E27FC236}">
                <a16:creationId xmlns:a16="http://schemas.microsoft.com/office/drawing/2014/main" id="{6D75A310-4114-47D8-9E3C-7278E35A7B76}"/>
              </a:ext>
            </a:extLst>
          </p:cNvPr>
          <p:cNvPicPr>
            <a:picLocks noChangeAspect="1"/>
          </p:cNvPicPr>
          <p:nvPr/>
        </p:nvPicPr>
        <p:blipFill>
          <a:blip r:embed="rId2"/>
          <a:stretch>
            <a:fillRect/>
          </a:stretch>
        </p:blipFill>
        <p:spPr>
          <a:xfrm>
            <a:off x="1441175" y="3896139"/>
            <a:ext cx="8398566" cy="2250662"/>
          </a:xfrm>
          <a:prstGeom prst="rect">
            <a:avLst/>
          </a:prstGeom>
        </p:spPr>
      </p:pic>
    </p:spTree>
    <p:extLst>
      <p:ext uri="{BB962C8B-B14F-4D97-AF65-F5344CB8AC3E}">
        <p14:creationId xmlns:p14="http://schemas.microsoft.com/office/powerpoint/2010/main" val="85137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A4E8-6E01-463A-83DC-B0E42EE1660E}"/>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137248F3-F165-458E-90E5-47714824EB97}"/>
              </a:ext>
            </a:extLst>
          </p:cNvPr>
          <p:cNvSpPr>
            <a:spLocks noGrp="1"/>
          </p:cNvSpPr>
          <p:nvPr>
            <p:ph idx="1"/>
          </p:nvPr>
        </p:nvSpPr>
        <p:spPr/>
        <p:txBody>
          <a:bodyPr/>
          <a:lstStyle/>
          <a:p>
            <a:r>
              <a:rPr lang="en-US" dirty="0"/>
              <a:t>Step 2:Calculated the dataset of last 6 months</a:t>
            </a:r>
          </a:p>
          <a:p>
            <a:endParaRPr lang="en-US" dirty="0"/>
          </a:p>
        </p:txBody>
      </p:sp>
      <p:pic>
        <p:nvPicPr>
          <p:cNvPr id="4" name="Picture 3">
            <a:extLst>
              <a:ext uri="{FF2B5EF4-FFF2-40B4-BE49-F238E27FC236}">
                <a16:creationId xmlns:a16="http://schemas.microsoft.com/office/drawing/2014/main" id="{62F04B4A-433B-4115-BD14-54435A96FA98}"/>
              </a:ext>
            </a:extLst>
          </p:cNvPr>
          <p:cNvPicPr>
            <a:picLocks noChangeAspect="1"/>
          </p:cNvPicPr>
          <p:nvPr/>
        </p:nvPicPr>
        <p:blipFill>
          <a:blip r:embed="rId2"/>
          <a:stretch>
            <a:fillRect/>
          </a:stretch>
        </p:blipFill>
        <p:spPr>
          <a:xfrm>
            <a:off x="838200" y="2493893"/>
            <a:ext cx="9869557" cy="2899741"/>
          </a:xfrm>
          <a:prstGeom prst="rect">
            <a:avLst/>
          </a:prstGeom>
        </p:spPr>
      </p:pic>
    </p:spTree>
    <p:extLst>
      <p:ext uri="{BB962C8B-B14F-4D97-AF65-F5344CB8AC3E}">
        <p14:creationId xmlns:p14="http://schemas.microsoft.com/office/powerpoint/2010/main" val="319815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9982-A6DA-40FB-9837-DE5C8DD171D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247EDAD-2FCF-460F-BA61-117985E7857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Step 3:From the last query filter the “special” from the category column.</a:t>
            </a:r>
          </a:p>
          <a:p>
            <a:r>
              <a:rPr lang="en-US" sz="2400" dirty="0">
                <a:latin typeface="Times New Roman" panose="02020603050405020304" pitchFamily="18" charset="0"/>
                <a:cs typeface="Times New Roman" panose="02020603050405020304" pitchFamily="18" charset="0"/>
              </a:rPr>
              <a:t>No data is available from past 6 months with “Special” purchased</a:t>
            </a:r>
          </a:p>
        </p:txBody>
      </p:sp>
      <p:pic>
        <p:nvPicPr>
          <p:cNvPr id="4" name="Picture 3">
            <a:extLst>
              <a:ext uri="{FF2B5EF4-FFF2-40B4-BE49-F238E27FC236}">
                <a16:creationId xmlns:a16="http://schemas.microsoft.com/office/drawing/2014/main" id="{C40AEF03-E1C4-4E0E-BBCF-46028011B8DF}"/>
              </a:ext>
            </a:extLst>
          </p:cNvPr>
          <p:cNvPicPr>
            <a:picLocks noChangeAspect="1"/>
          </p:cNvPicPr>
          <p:nvPr/>
        </p:nvPicPr>
        <p:blipFill>
          <a:blip r:embed="rId2"/>
          <a:stretch>
            <a:fillRect/>
          </a:stretch>
        </p:blipFill>
        <p:spPr>
          <a:xfrm>
            <a:off x="1298713" y="2947987"/>
            <a:ext cx="9382539" cy="2101091"/>
          </a:xfrm>
          <a:prstGeom prst="rect">
            <a:avLst/>
          </a:prstGeom>
        </p:spPr>
      </p:pic>
    </p:spTree>
    <p:extLst>
      <p:ext uri="{BB962C8B-B14F-4D97-AF65-F5344CB8AC3E}">
        <p14:creationId xmlns:p14="http://schemas.microsoft.com/office/powerpoint/2010/main" val="53678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2FCC-E70A-433C-930C-643BF2BF21E0}"/>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121E46D9-3069-46C5-BCBE-693D97DABC73}"/>
              </a:ext>
            </a:extLst>
          </p:cNvPr>
          <p:cNvSpPr>
            <a:spLocks noGrp="1"/>
          </p:cNvSpPr>
          <p:nvPr>
            <p:ph idx="1"/>
          </p:nvPr>
        </p:nvSpPr>
        <p:spPr/>
        <p:txBody>
          <a:bodyPr/>
          <a:lstStyle/>
          <a:p>
            <a:r>
              <a:rPr lang="en-US" dirty="0"/>
              <a:t>Solution: The other audience aims to reactivate existing customers that have not purchased anything in over 12 months (to bring them as revived) and it should target everyone that bought either Bio or Classic from Place 2 exclusively (assume that there are more places).</a:t>
            </a:r>
          </a:p>
          <a:p>
            <a:endParaRPr lang="en-US" dirty="0"/>
          </a:p>
          <a:p>
            <a:r>
              <a:rPr lang="en-US" dirty="0"/>
              <a:t>Steps followed in next slides</a:t>
            </a:r>
          </a:p>
        </p:txBody>
      </p:sp>
    </p:spTree>
    <p:extLst>
      <p:ext uri="{BB962C8B-B14F-4D97-AF65-F5344CB8AC3E}">
        <p14:creationId xmlns:p14="http://schemas.microsoft.com/office/powerpoint/2010/main" val="24133535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773</TotalTime>
  <Words>980</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Questions and Solutions  By Saurabh Potdukhe</vt:lpstr>
      <vt:lpstr>Question 1 </vt:lpstr>
      <vt:lpstr>Question 1</vt:lpstr>
      <vt:lpstr>Question 1</vt:lpstr>
      <vt:lpstr>Question 2</vt:lpstr>
      <vt:lpstr>Question 2</vt:lpstr>
      <vt:lpstr>Question 2</vt:lpstr>
      <vt:lpstr>Question 2</vt:lpstr>
      <vt:lpstr>Question 2</vt:lpstr>
      <vt:lpstr>Question 2</vt:lpstr>
      <vt:lpstr>Question 2</vt:lpstr>
      <vt:lpstr>Question 2 </vt:lpstr>
      <vt:lpstr>Question 3</vt:lpstr>
      <vt:lpstr>Question 3 </vt:lpstr>
      <vt:lpstr>Question 3 </vt:lpstr>
      <vt:lpstr>Question 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potdukhe</dc:creator>
  <cp:lastModifiedBy>saurabh  potdukhe</cp:lastModifiedBy>
  <cp:revision>6</cp:revision>
  <dcterms:created xsi:type="dcterms:W3CDTF">2020-09-03T09:47:23Z</dcterms:created>
  <dcterms:modified xsi:type="dcterms:W3CDTF">2020-09-03T22:43:23Z</dcterms:modified>
</cp:coreProperties>
</file>