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61" r:id="rId11"/>
    <p:sldId id="265" r:id="rId12"/>
    <p:sldId id="266" r:id="rId13"/>
    <p:sldId id="270" r:id="rId14"/>
    <p:sldId id="278" r:id="rId15"/>
    <p:sldId id="282" r:id="rId16"/>
    <p:sldId id="283" r:id="rId17"/>
    <p:sldId id="271" r:id="rId18"/>
    <p:sldId id="273" r:id="rId19"/>
    <p:sldId id="275" r:id="rId20"/>
    <p:sldId id="276" r:id="rId21"/>
    <p:sldId id="277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rabh Patel" initials="SP" lastIdx="1" clrIdx="0">
    <p:extLst>
      <p:ext uri="{19B8F6BF-5375-455C-9EA6-DF929625EA0E}">
        <p15:presenceInfo xmlns:p15="http://schemas.microsoft.com/office/powerpoint/2012/main" userId="aa8ec54f0bcda7c3" providerId="Windows Live"/>
      </p:ext>
    </p:extLst>
  </p:cmAuthor>
  <p:cmAuthor id="2" name="Saurabh Patel" initials="SP [2]" lastIdx="1" clrIdx="1">
    <p:extLst>
      <p:ext uri="{19B8F6BF-5375-455C-9EA6-DF929625EA0E}">
        <p15:presenceInfo xmlns:p15="http://schemas.microsoft.com/office/powerpoint/2012/main" userId="S-1-5-21-992524027-1962912498-3517177588-14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B360B-4B79-43C9-B19D-FC3770B1162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7C9745-68A2-468D-BD50-1620DB8991BB}">
      <dgm:prSet/>
      <dgm:spPr/>
      <dgm:t>
        <a:bodyPr/>
        <a:lstStyle/>
        <a:p>
          <a:r>
            <a:rPr lang="en-IN" dirty="0"/>
            <a:t>Microservices is an architecture pattern wherein applications are built as a collection of various smallest independent service units.</a:t>
          </a:r>
          <a:endParaRPr lang="en-US" dirty="0"/>
        </a:p>
      </dgm:t>
    </dgm:pt>
    <dgm:pt modelId="{17795C70-FE09-48DA-A818-0839CCE86E1E}" type="parTrans" cxnId="{16D0BB94-D466-4327-8344-FAD40E834748}">
      <dgm:prSet/>
      <dgm:spPr/>
      <dgm:t>
        <a:bodyPr/>
        <a:lstStyle/>
        <a:p>
          <a:endParaRPr lang="en-US"/>
        </a:p>
      </dgm:t>
    </dgm:pt>
    <dgm:pt modelId="{B5AA3FE2-5F33-410D-9200-7F2E0FA983B4}" type="sibTrans" cxnId="{16D0BB94-D466-4327-8344-FAD40E834748}">
      <dgm:prSet/>
      <dgm:spPr/>
      <dgm:t>
        <a:bodyPr/>
        <a:lstStyle/>
        <a:p>
          <a:endParaRPr lang="en-US"/>
        </a:p>
      </dgm:t>
    </dgm:pt>
    <dgm:pt modelId="{5120E620-66E4-4CFB-90C7-6059EB5D2ADE}">
      <dgm:prSet/>
      <dgm:spPr/>
      <dgm:t>
        <a:bodyPr/>
        <a:lstStyle/>
        <a:p>
          <a:r>
            <a:rPr lang="en-IN" dirty="0"/>
            <a:t>It focuses on decomposing an application into single-function modules.</a:t>
          </a:r>
          <a:endParaRPr lang="en-US" dirty="0"/>
        </a:p>
      </dgm:t>
    </dgm:pt>
    <dgm:pt modelId="{846045D4-572A-42F9-8959-06C3C48AFB29}" type="parTrans" cxnId="{BB8DC901-9F09-4B29-9852-05CBDBB05EC0}">
      <dgm:prSet/>
      <dgm:spPr/>
      <dgm:t>
        <a:bodyPr/>
        <a:lstStyle/>
        <a:p>
          <a:endParaRPr lang="en-US"/>
        </a:p>
      </dgm:t>
    </dgm:pt>
    <dgm:pt modelId="{033DF1A5-E5D3-41CC-833B-3A44C19EAF8F}" type="sibTrans" cxnId="{BB8DC901-9F09-4B29-9852-05CBDBB05EC0}">
      <dgm:prSet/>
      <dgm:spPr/>
      <dgm:t>
        <a:bodyPr/>
        <a:lstStyle/>
        <a:p>
          <a:endParaRPr lang="en-US"/>
        </a:p>
      </dgm:t>
    </dgm:pt>
    <dgm:pt modelId="{C6CF6CD2-1FAC-4CC4-89F2-5515462486D3}">
      <dgm:prSet/>
      <dgm:spPr/>
      <dgm:t>
        <a:bodyPr/>
        <a:lstStyle/>
        <a:p>
          <a:r>
            <a:rPr lang="en-IN" dirty="0"/>
            <a:t>These modules can be independently deployed and operated.</a:t>
          </a:r>
          <a:endParaRPr lang="en-US" dirty="0"/>
        </a:p>
      </dgm:t>
    </dgm:pt>
    <dgm:pt modelId="{994A3700-506E-48A7-BB5E-4ECC13945B1C}" type="parTrans" cxnId="{E93ABE7E-A7AE-4F5F-A6C6-04DEB26ADB20}">
      <dgm:prSet/>
      <dgm:spPr/>
      <dgm:t>
        <a:bodyPr/>
        <a:lstStyle/>
        <a:p>
          <a:endParaRPr lang="en-US"/>
        </a:p>
      </dgm:t>
    </dgm:pt>
    <dgm:pt modelId="{A9CCC384-DFBA-4E60-B75C-CA9592607250}" type="sibTrans" cxnId="{E93ABE7E-A7AE-4F5F-A6C6-04DEB26ADB20}">
      <dgm:prSet/>
      <dgm:spPr/>
      <dgm:t>
        <a:bodyPr/>
        <a:lstStyle/>
        <a:p>
          <a:endParaRPr lang="en-US"/>
        </a:p>
      </dgm:t>
    </dgm:pt>
    <dgm:pt modelId="{4629682F-8DD7-44E5-A223-95AECB47D9D4}">
      <dgm:prSet/>
      <dgm:spPr/>
      <dgm:t>
        <a:bodyPr/>
        <a:lstStyle/>
        <a:p>
          <a:r>
            <a:rPr lang="en-IN" dirty="0"/>
            <a:t>In this methodology, big applications are divided into smallest independent units.</a:t>
          </a:r>
          <a:endParaRPr lang="en-US" dirty="0"/>
        </a:p>
      </dgm:t>
    </dgm:pt>
    <dgm:pt modelId="{DEE262F6-DBA5-4821-959A-9A87D0524D91}" type="parTrans" cxnId="{4DAA41EC-4FEC-4608-8468-1EBDA9F0C0DA}">
      <dgm:prSet/>
      <dgm:spPr/>
      <dgm:t>
        <a:bodyPr/>
        <a:lstStyle/>
        <a:p>
          <a:endParaRPr lang="en-US"/>
        </a:p>
      </dgm:t>
    </dgm:pt>
    <dgm:pt modelId="{ACAD300E-BA7A-43D8-AB5D-7CCBF8005E3D}" type="sibTrans" cxnId="{4DAA41EC-4FEC-4608-8468-1EBDA9F0C0DA}">
      <dgm:prSet/>
      <dgm:spPr/>
      <dgm:t>
        <a:bodyPr/>
        <a:lstStyle/>
        <a:p>
          <a:endParaRPr lang="en-US"/>
        </a:p>
      </dgm:t>
    </dgm:pt>
    <dgm:pt modelId="{7C65C54F-49E5-4891-9BD9-0DB9F8359AC6}" type="pres">
      <dgm:prSet presAssocID="{BD3B360B-4B79-43C9-B19D-FC3770B11622}" presName="outerComposite" presStyleCnt="0">
        <dgm:presLayoutVars>
          <dgm:chMax val="5"/>
          <dgm:dir/>
          <dgm:resizeHandles val="exact"/>
        </dgm:presLayoutVars>
      </dgm:prSet>
      <dgm:spPr/>
    </dgm:pt>
    <dgm:pt modelId="{5BA4B470-F806-4FE0-BABA-F08932933689}" type="pres">
      <dgm:prSet presAssocID="{BD3B360B-4B79-43C9-B19D-FC3770B11622}" presName="dummyMaxCanvas" presStyleCnt="0">
        <dgm:presLayoutVars/>
      </dgm:prSet>
      <dgm:spPr/>
    </dgm:pt>
    <dgm:pt modelId="{A4A62B60-C571-4A25-A1E9-128DC1C2169F}" type="pres">
      <dgm:prSet presAssocID="{BD3B360B-4B79-43C9-B19D-FC3770B11622}" presName="FourNodes_1" presStyleLbl="node1" presStyleIdx="0" presStyleCnt="4">
        <dgm:presLayoutVars>
          <dgm:bulletEnabled val="1"/>
        </dgm:presLayoutVars>
      </dgm:prSet>
      <dgm:spPr/>
    </dgm:pt>
    <dgm:pt modelId="{5D0748A9-14CC-4983-9121-AD1627FABC8B}" type="pres">
      <dgm:prSet presAssocID="{BD3B360B-4B79-43C9-B19D-FC3770B11622}" presName="FourNodes_2" presStyleLbl="node1" presStyleIdx="1" presStyleCnt="4">
        <dgm:presLayoutVars>
          <dgm:bulletEnabled val="1"/>
        </dgm:presLayoutVars>
      </dgm:prSet>
      <dgm:spPr/>
    </dgm:pt>
    <dgm:pt modelId="{D7512349-05A9-4D17-8EE7-3BD39B5D6B96}" type="pres">
      <dgm:prSet presAssocID="{BD3B360B-4B79-43C9-B19D-FC3770B11622}" presName="FourNodes_3" presStyleLbl="node1" presStyleIdx="2" presStyleCnt="4">
        <dgm:presLayoutVars>
          <dgm:bulletEnabled val="1"/>
        </dgm:presLayoutVars>
      </dgm:prSet>
      <dgm:spPr/>
    </dgm:pt>
    <dgm:pt modelId="{74EA19D5-DDE5-402D-8BE7-812067C2B750}" type="pres">
      <dgm:prSet presAssocID="{BD3B360B-4B79-43C9-B19D-FC3770B11622}" presName="FourNodes_4" presStyleLbl="node1" presStyleIdx="3" presStyleCnt="4">
        <dgm:presLayoutVars>
          <dgm:bulletEnabled val="1"/>
        </dgm:presLayoutVars>
      </dgm:prSet>
      <dgm:spPr/>
    </dgm:pt>
    <dgm:pt modelId="{455D72CB-44E7-4723-97C0-DF377D85572A}" type="pres">
      <dgm:prSet presAssocID="{BD3B360B-4B79-43C9-B19D-FC3770B11622}" presName="FourConn_1-2" presStyleLbl="fgAccFollowNode1" presStyleIdx="0" presStyleCnt="3">
        <dgm:presLayoutVars>
          <dgm:bulletEnabled val="1"/>
        </dgm:presLayoutVars>
      </dgm:prSet>
      <dgm:spPr/>
    </dgm:pt>
    <dgm:pt modelId="{BB7E5144-4A16-4B2D-9C21-F5EC34CC6AB0}" type="pres">
      <dgm:prSet presAssocID="{BD3B360B-4B79-43C9-B19D-FC3770B11622}" presName="FourConn_2-3" presStyleLbl="fgAccFollowNode1" presStyleIdx="1" presStyleCnt="3">
        <dgm:presLayoutVars>
          <dgm:bulletEnabled val="1"/>
        </dgm:presLayoutVars>
      </dgm:prSet>
      <dgm:spPr/>
    </dgm:pt>
    <dgm:pt modelId="{43EDDD65-88A1-43D8-857C-6372613B6990}" type="pres">
      <dgm:prSet presAssocID="{BD3B360B-4B79-43C9-B19D-FC3770B11622}" presName="FourConn_3-4" presStyleLbl="fgAccFollowNode1" presStyleIdx="2" presStyleCnt="3">
        <dgm:presLayoutVars>
          <dgm:bulletEnabled val="1"/>
        </dgm:presLayoutVars>
      </dgm:prSet>
      <dgm:spPr/>
    </dgm:pt>
    <dgm:pt modelId="{A57D3364-3544-4235-A3EF-675DA6263163}" type="pres">
      <dgm:prSet presAssocID="{BD3B360B-4B79-43C9-B19D-FC3770B11622}" presName="FourNodes_1_text" presStyleLbl="node1" presStyleIdx="3" presStyleCnt="4">
        <dgm:presLayoutVars>
          <dgm:bulletEnabled val="1"/>
        </dgm:presLayoutVars>
      </dgm:prSet>
      <dgm:spPr/>
    </dgm:pt>
    <dgm:pt modelId="{475662B8-E77A-463A-9046-2C0F5AC1574F}" type="pres">
      <dgm:prSet presAssocID="{BD3B360B-4B79-43C9-B19D-FC3770B11622}" presName="FourNodes_2_text" presStyleLbl="node1" presStyleIdx="3" presStyleCnt="4">
        <dgm:presLayoutVars>
          <dgm:bulletEnabled val="1"/>
        </dgm:presLayoutVars>
      </dgm:prSet>
      <dgm:spPr/>
    </dgm:pt>
    <dgm:pt modelId="{C32737FE-AA2D-4CD5-8C85-783A64B7FEEC}" type="pres">
      <dgm:prSet presAssocID="{BD3B360B-4B79-43C9-B19D-FC3770B11622}" presName="FourNodes_3_text" presStyleLbl="node1" presStyleIdx="3" presStyleCnt="4">
        <dgm:presLayoutVars>
          <dgm:bulletEnabled val="1"/>
        </dgm:presLayoutVars>
      </dgm:prSet>
      <dgm:spPr/>
    </dgm:pt>
    <dgm:pt modelId="{AB94DFE5-1B4A-4DF1-9C2E-4C12EF3FAC96}" type="pres">
      <dgm:prSet presAssocID="{BD3B360B-4B79-43C9-B19D-FC3770B1162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B8DC901-9F09-4B29-9852-05CBDBB05EC0}" srcId="{BD3B360B-4B79-43C9-B19D-FC3770B11622}" destId="{5120E620-66E4-4CFB-90C7-6059EB5D2ADE}" srcOrd="1" destOrd="0" parTransId="{846045D4-572A-42F9-8959-06C3C48AFB29}" sibTransId="{033DF1A5-E5D3-41CC-833B-3A44C19EAF8F}"/>
    <dgm:cxn modelId="{761BAD09-CB52-423D-B085-4A25F30CA782}" type="presOf" srcId="{4629682F-8DD7-44E5-A223-95AECB47D9D4}" destId="{AB94DFE5-1B4A-4DF1-9C2E-4C12EF3FAC96}" srcOrd="1" destOrd="0" presId="urn:microsoft.com/office/officeart/2005/8/layout/vProcess5"/>
    <dgm:cxn modelId="{7A75D215-AE6D-42FF-9CCB-2BE9232E23F9}" type="presOf" srcId="{C6CF6CD2-1FAC-4CC4-89F2-5515462486D3}" destId="{C32737FE-AA2D-4CD5-8C85-783A64B7FEEC}" srcOrd="1" destOrd="0" presId="urn:microsoft.com/office/officeart/2005/8/layout/vProcess5"/>
    <dgm:cxn modelId="{969A3921-4860-436C-87A6-76ED65C60CF3}" type="presOf" srcId="{5C7C9745-68A2-468D-BD50-1620DB8991BB}" destId="{A4A62B60-C571-4A25-A1E9-128DC1C2169F}" srcOrd="0" destOrd="0" presId="urn:microsoft.com/office/officeart/2005/8/layout/vProcess5"/>
    <dgm:cxn modelId="{8E9E6344-72AE-41AD-8000-294346AE8E27}" type="presOf" srcId="{BD3B360B-4B79-43C9-B19D-FC3770B11622}" destId="{7C65C54F-49E5-4891-9BD9-0DB9F8359AC6}" srcOrd="0" destOrd="0" presId="urn:microsoft.com/office/officeart/2005/8/layout/vProcess5"/>
    <dgm:cxn modelId="{93E0C576-5B01-4567-8426-469F5DADDDAB}" type="presOf" srcId="{4629682F-8DD7-44E5-A223-95AECB47D9D4}" destId="{74EA19D5-DDE5-402D-8BE7-812067C2B750}" srcOrd="0" destOrd="0" presId="urn:microsoft.com/office/officeart/2005/8/layout/vProcess5"/>
    <dgm:cxn modelId="{E93ABE7E-A7AE-4F5F-A6C6-04DEB26ADB20}" srcId="{BD3B360B-4B79-43C9-B19D-FC3770B11622}" destId="{C6CF6CD2-1FAC-4CC4-89F2-5515462486D3}" srcOrd="2" destOrd="0" parTransId="{994A3700-506E-48A7-BB5E-4ECC13945B1C}" sibTransId="{A9CCC384-DFBA-4E60-B75C-CA9592607250}"/>
    <dgm:cxn modelId="{923A9C80-D4AE-4C8C-A1D7-D269100AFFAA}" type="presOf" srcId="{033DF1A5-E5D3-41CC-833B-3A44C19EAF8F}" destId="{BB7E5144-4A16-4B2D-9C21-F5EC34CC6AB0}" srcOrd="0" destOrd="0" presId="urn:microsoft.com/office/officeart/2005/8/layout/vProcess5"/>
    <dgm:cxn modelId="{43CC2483-C1F1-432E-AEB7-DB238EC6A778}" type="presOf" srcId="{5120E620-66E4-4CFB-90C7-6059EB5D2ADE}" destId="{5D0748A9-14CC-4983-9121-AD1627FABC8B}" srcOrd="0" destOrd="0" presId="urn:microsoft.com/office/officeart/2005/8/layout/vProcess5"/>
    <dgm:cxn modelId="{2DDF8894-6EE9-4B91-AA49-D9A63A96E38A}" type="presOf" srcId="{5120E620-66E4-4CFB-90C7-6059EB5D2ADE}" destId="{475662B8-E77A-463A-9046-2C0F5AC1574F}" srcOrd="1" destOrd="0" presId="urn:microsoft.com/office/officeart/2005/8/layout/vProcess5"/>
    <dgm:cxn modelId="{16D0BB94-D466-4327-8344-FAD40E834748}" srcId="{BD3B360B-4B79-43C9-B19D-FC3770B11622}" destId="{5C7C9745-68A2-468D-BD50-1620DB8991BB}" srcOrd="0" destOrd="0" parTransId="{17795C70-FE09-48DA-A818-0839CCE86E1E}" sibTransId="{B5AA3FE2-5F33-410D-9200-7F2E0FA983B4}"/>
    <dgm:cxn modelId="{6040DCAA-F7E8-4CBD-A0DB-EE372C233057}" type="presOf" srcId="{A9CCC384-DFBA-4E60-B75C-CA9592607250}" destId="{43EDDD65-88A1-43D8-857C-6372613B6990}" srcOrd="0" destOrd="0" presId="urn:microsoft.com/office/officeart/2005/8/layout/vProcess5"/>
    <dgm:cxn modelId="{D9E94FAD-979B-4D33-874B-EE0577480021}" type="presOf" srcId="{B5AA3FE2-5F33-410D-9200-7F2E0FA983B4}" destId="{455D72CB-44E7-4723-97C0-DF377D85572A}" srcOrd="0" destOrd="0" presId="urn:microsoft.com/office/officeart/2005/8/layout/vProcess5"/>
    <dgm:cxn modelId="{6EF223B6-469C-4466-A46E-3BB5182DEA2B}" type="presOf" srcId="{C6CF6CD2-1FAC-4CC4-89F2-5515462486D3}" destId="{D7512349-05A9-4D17-8EE7-3BD39B5D6B96}" srcOrd="0" destOrd="0" presId="urn:microsoft.com/office/officeart/2005/8/layout/vProcess5"/>
    <dgm:cxn modelId="{D751D7C0-0755-4548-88F8-B7FECE07491B}" type="presOf" srcId="{5C7C9745-68A2-468D-BD50-1620DB8991BB}" destId="{A57D3364-3544-4235-A3EF-675DA6263163}" srcOrd="1" destOrd="0" presId="urn:microsoft.com/office/officeart/2005/8/layout/vProcess5"/>
    <dgm:cxn modelId="{4DAA41EC-4FEC-4608-8468-1EBDA9F0C0DA}" srcId="{BD3B360B-4B79-43C9-B19D-FC3770B11622}" destId="{4629682F-8DD7-44E5-A223-95AECB47D9D4}" srcOrd="3" destOrd="0" parTransId="{DEE262F6-DBA5-4821-959A-9A87D0524D91}" sibTransId="{ACAD300E-BA7A-43D8-AB5D-7CCBF8005E3D}"/>
    <dgm:cxn modelId="{FFF86CBE-DB97-4F8B-83A5-D3709052E2ED}" type="presParOf" srcId="{7C65C54F-49E5-4891-9BD9-0DB9F8359AC6}" destId="{5BA4B470-F806-4FE0-BABA-F08932933689}" srcOrd="0" destOrd="0" presId="urn:microsoft.com/office/officeart/2005/8/layout/vProcess5"/>
    <dgm:cxn modelId="{8131ABAB-807D-4575-8F11-2DA584C51B58}" type="presParOf" srcId="{7C65C54F-49E5-4891-9BD9-0DB9F8359AC6}" destId="{A4A62B60-C571-4A25-A1E9-128DC1C2169F}" srcOrd="1" destOrd="0" presId="urn:microsoft.com/office/officeart/2005/8/layout/vProcess5"/>
    <dgm:cxn modelId="{C8987274-F218-49DE-A7C6-4E7444A615FD}" type="presParOf" srcId="{7C65C54F-49E5-4891-9BD9-0DB9F8359AC6}" destId="{5D0748A9-14CC-4983-9121-AD1627FABC8B}" srcOrd="2" destOrd="0" presId="urn:microsoft.com/office/officeart/2005/8/layout/vProcess5"/>
    <dgm:cxn modelId="{D37A31A4-32F6-4D25-AE68-EF5534449C82}" type="presParOf" srcId="{7C65C54F-49E5-4891-9BD9-0DB9F8359AC6}" destId="{D7512349-05A9-4D17-8EE7-3BD39B5D6B96}" srcOrd="3" destOrd="0" presId="urn:microsoft.com/office/officeart/2005/8/layout/vProcess5"/>
    <dgm:cxn modelId="{A61D494E-8768-435D-8209-B86793BA3A75}" type="presParOf" srcId="{7C65C54F-49E5-4891-9BD9-0DB9F8359AC6}" destId="{74EA19D5-DDE5-402D-8BE7-812067C2B750}" srcOrd="4" destOrd="0" presId="urn:microsoft.com/office/officeart/2005/8/layout/vProcess5"/>
    <dgm:cxn modelId="{F59948A2-3650-43C2-8A60-F4DD97942FC4}" type="presParOf" srcId="{7C65C54F-49E5-4891-9BD9-0DB9F8359AC6}" destId="{455D72CB-44E7-4723-97C0-DF377D85572A}" srcOrd="5" destOrd="0" presId="urn:microsoft.com/office/officeart/2005/8/layout/vProcess5"/>
    <dgm:cxn modelId="{B7A24244-1007-4EDB-9AA7-1B50FDD37EB5}" type="presParOf" srcId="{7C65C54F-49E5-4891-9BD9-0DB9F8359AC6}" destId="{BB7E5144-4A16-4B2D-9C21-F5EC34CC6AB0}" srcOrd="6" destOrd="0" presId="urn:microsoft.com/office/officeart/2005/8/layout/vProcess5"/>
    <dgm:cxn modelId="{10737D09-229D-4DBD-9DB3-9356844D992D}" type="presParOf" srcId="{7C65C54F-49E5-4891-9BD9-0DB9F8359AC6}" destId="{43EDDD65-88A1-43D8-857C-6372613B6990}" srcOrd="7" destOrd="0" presId="urn:microsoft.com/office/officeart/2005/8/layout/vProcess5"/>
    <dgm:cxn modelId="{94123807-3252-4D2F-A2C5-6B16B37B4452}" type="presParOf" srcId="{7C65C54F-49E5-4891-9BD9-0DB9F8359AC6}" destId="{A57D3364-3544-4235-A3EF-675DA6263163}" srcOrd="8" destOrd="0" presId="urn:microsoft.com/office/officeart/2005/8/layout/vProcess5"/>
    <dgm:cxn modelId="{0D4954D3-9330-4DB0-BE91-E75FF22470A1}" type="presParOf" srcId="{7C65C54F-49E5-4891-9BD9-0DB9F8359AC6}" destId="{475662B8-E77A-463A-9046-2C0F5AC1574F}" srcOrd="9" destOrd="0" presId="urn:microsoft.com/office/officeart/2005/8/layout/vProcess5"/>
    <dgm:cxn modelId="{A0C93121-18F0-4132-8E9A-FF5E41AC4808}" type="presParOf" srcId="{7C65C54F-49E5-4891-9BD9-0DB9F8359AC6}" destId="{C32737FE-AA2D-4CD5-8C85-783A64B7FEEC}" srcOrd="10" destOrd="0" presId="urn:microsoft.com/office/officeart/2005/8/layout/vProcess5"/>
    <dgm:cxn modelId="{227ECA47-89C2-40D6-A4F5-8653BFCA41F2}" type="presParOf" srcId="{7C65C54F-49E5-4891-9BD9-0DB9F8359AC6}" destId="{AB94DFE5-1B4A-4DF1-9C2E-4C12EF3FAC9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62B60-C571-4A25-A1E9-128DC1C2169F}">
      <dsp:nvSpPr>
        <dsp:cNvPr id="0" name=""/>
        <dsp:cNvSpPr/>
      </dsp:nvSpPr>
      <dsp:spPr>
        <a:xfrm>
          <a:off x="0" y="0"/>
          <a:ext cx="8143240" cy="7907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Microservices is an architecture pattern wherein applications are built as a collection of various smallest independent service units.</a:t>
          </a:r>
          <a:endParaRPr lang="en-US" sz="2100" kern="1200" dirty="0"/>
        </a:p>
      </dsp:txBody>
      <dsp:txXfrm>
        <a:off x="23159" y="23159"/>
        <a:ext cx="7223196" cy="744384"/>
      </dsp:txXfrm>
    </dsp:sp>
    <dsp:sp modelId="{5D0748A9-14CC-4983-9121-AD1627FABC8B}">
      <dsp:nvSpPr>
        <dsp:cNvPr id="0" name=""/>
        <dsp:cNvSpPr/>
      </dsp:nvSpPr>
      <dsp:spPr>
        <a:xfrm>
          <a:off x="681996" y="934466"/>
          <a:ext cx="8143240" cy="790702"/>
        </a:xfrm>
        <a:prstGeom prst="roundRect">
          <a:avLst>
            <a:gd name="adj" fmla="val 10000"/>
          </a:avLst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It focuses on decomposing an application into single-function modules.</a:t>
          </a:r>
          <a:endParaRPr lang="en-US" sz="2100" kern="1200" dirty="0"/>
        </a:p>
      </dsp:txBody>
      <dsp:txXfrm>
        <a:off x="705155" y="957625"/>
        <a:ext cx="6900969" cy="744384"/>
      </dsp:txXfrm>
    </dsp:sp>
    <dsp:sp modelId="{D7512349-05A9-4D17-8EE7-3BD39B5D6B96}">
      <dsp:nvSpPr>
        <dsp:cNvPr id="0" name=""/>
        <dsp:cNvSpPr/>
      </dsp:nvSpPr>
      <dsp:spPr>
        <a:xfrm>
          <a:off x="1353813" y="1868932"/>
          <a:ext cx="8143240" cy="790702"/>
        </a:xfrm>
        <a:prstGeom prst="roundRect">
          <a:avLst>
            <a:gd name="adj" fmla="val 10000"/>
          </a:avLst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These modules can be independently deployed and operated.</a:t>
          </a:r>
          <a:endParaRPr lang="en-US" sz="2100" kern="1200" dirty="0"/>
        </a:p>
      </dsp:txBody>
      <dsp:txXfrm>
        <a:off x="1376972" y="1892091"/>
        <a:ext cx="6911148" cy="744384"/>
      </dsp:txXfrm>
    </dsp:sp>
    <dsp:sp modelId="{74EA19D5-DDE5-402D-8BE7-812067C2B750}">
      <dsp:nvSpPr>
        <dsp:cNvPr id="0" name=""/>
        <dsp:cNvSpPr/>
      </dsp:nvSpPr>
      <dsp:spPr>
        <a:xfrm>
          <a:off x="2035809" y="2803397"/>
          <a:ext cx="8143240" cy="790702"/>
        </a:xfrm>
        <a:prstGeom prst="roundRect">
          <a:avLst>
            <a:gd name="adj" fmla="val 10000"/>
          </a:avLst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In this methodology, big applications are divided into smallest independent units.</a:t>
          </a:r>
          <a:endParaRPr lang="en-US" sz="2100" kern="1200" dirty="0"/>
        </a:p>
      </dsp:txBody>
      <dsp:txXfrm>
        <a:off x="2058968" y="2826556"/>
        <a:ext cx="6900969" cy="744384"/>
      </dsp:txXfrm>
    </dsp:sp>
    <dsp:sp modelId="{455D72CB-44E7-4723-97C0-DF377D85572A}">
      <dsp:nvSpPr>
        <dsp:cNvPr id="0" name=""/>
        <dsp:cNvSpPr/>
      </dsp:nvSpPr>
      <dsp:spPr>
        <a:xfrm>
          <a:off x="7629283" y="605605"/>
          <a:ext cx="513956" cy="51395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744923" y="605605"/>
        <a:ext cx="282676" cy="386752"/>
      </dsp:txXfrm>
    </dsp:sp>
    <dsp:sp modelId="{BB7E5144-4A16-4B2D-9C21-F5EC34CC6AB0}">
      <dsp:nvSpPr>
        <dsp:cNvPr id="0" name=""/>
        <dsp:cNvSpPr/>
      </dsp:nvSpPr>
      <dsp:spPr>
        <a:xfrm>
          <a:off x="8311280" y="1540071"/>
          <a:ext cx="513956" cy="51395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9663709"/>
            <a:satOff val="-19238"/>
            <a:lumOff val="-228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26920" y="1540071"/>
        <a:ext cx="282676" cy="386752"/>
      </dsp:txXfrm>
    </dsp:sp>
    <dsp:sp modelId="{43EDDD65-88A1-43D8-857C-6372613B6990}">
      <dsp:nvSpPr>
        <dsp:cNvPr id="0" name=""/>
        <dsp:cNvSpPr/>
      </dsp:nvSpPr>
      <dsp:spPr>
        <a:xfrm>
          <a:off x="8983097" y="2474537"/>
          <a:ext cx="513956" cy="51395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9327418"/>
            <a:satOff val="-38476"/>
            <a:lumOff val="-456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98737" y="2474537"/>
        <a:ext cx="282676" cy="386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D67D6-DAB5-4B71-AA97-72786493E969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47A1C-CB34-4354-BC21-CF9F3E336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3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Sourabh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021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47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 provides Feign as an abstraction over REST-based calls, by which microservices can communicate with each other, but developers don't have to bother about REST internal details.</a:t>
            </a:r>
          </a:p>
          <a:p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eign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a client, is an important tool for microservice developers to communicate with other microservices via Rest API.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61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11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829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88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597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56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8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Data is federated. This allows individual Microservice to adopt a data model best suited for its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1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Resolving dependency conflict. It identifies required dependencies and import them for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chemeClr val="tx1"/>
                </a:solidFill>
              </a:rPr>
              <a:t>In Spring Boot, everything is auto configured; no manual configurations are needed.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7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HATEOAS(Hypermedia as the Engine of Application State)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01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HATEOAS(Hypermedia as the Engine of Application State)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16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library, originally developed by Netflix that lets you deal with issues with latency and fault-tolerance in complex, distributed systems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3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1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47A1C-CB34-4354-BC21-CF9F3E336D0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1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ACFBB3-7AB6-4208-B427-CB45097FDD66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12A3B48-8F20-4F46-B3DF-FFEF34D7EE9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044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FBB3-7AB6-4208-B427-CB45097FDD66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B48-8F20-4F46-B3DF-FFEF34D7E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0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FBB3-7AB6-4208-B427-CB45097FDD66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B48-8F20-4F46-B3DF-FFEF34D7E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3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FBB3-7AB6-4208-B427-CB45097FDD66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B48-8F20-4F46-B3DF-FFEF34D7E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9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ACFBB3-7AB6-4208-B427-CB45097FDD66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2A3B48-8F20-4F46-B3DF-FFEF34D7EE9D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9030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FBB3-7AB6-4208-B427-CB45097FDD66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B48-8F20-4F46-B3DF-FFEF34D7E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3488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FBB3-7AB6-4208-B427-CB45097FDD66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B48-8F20-4F46-B3DF-FFEF34D7E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7864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FBB3-7AB6-4208-B427-CB45097FDD66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B48-8F20-4F46-B3DF-FFEF34D7E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5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FBB3-7AB6-4208-B427-CB45097FDD66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B48-8F20-4F46-B3DF-FFEF34D7E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0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5ACFBB3-7AB6-4208-B427-CB45097FDD66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12A3B48-8F20-4F46-B3DF-FFEF34D7EE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92043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5ACFBB3-7AB6-4208-B427-CB45097FDD66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12A3B48-8F20-4F46-B3DF-FFEF34D7E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7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ACFBB3-7AB6-4208-B427-CB45097FDD66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2A3B48-8F20-4F46-B3DF-FFEF34D7EE9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41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00/currency-converter/from/USD/to/INR/quantity/1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84574769-622A-4DC6-9C80-C21D1899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E0022E2-857A-4FF7-B6FA-C9DC7E28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0638B-69F8-48FD-9313-8BD487E8ED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r="-1" b="-1"/>
          <a:stretch/>
        </p:blipFill>
        <p:spPr>
          <a:xfrm>
            <a:off x="1" y="47135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8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93B38-9E76-4869-B9FD-8B2685B2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Challenges with Microservices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36C6-EB34-4A7B-A141-EF5079ED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160808"/>
            <a:ext cx="6306309" cy="4363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b="1" dirty="0">
                <a:solidFill>
                  <a:schemeClr val="tx1"/>
                </a:solidFill>
              </a:rPr>
              <a:t>Configuration Management:</a:t>
            </a:r>
            <a:r>
              <a:rPr lang="en-IN" dirty="0">
                <a:solidFill>
                  <a:schemeClr val="tx1"/>
                </a:solidFill>
              </a:rPr>
              <a:t> There will be n no of microservices u will build but need to take care how to manage those.</a:t>
            </a:r>
          </a:p>
          <a:p>
            <a:pPr>
              <a:lnSpc>
                <a:spcPct val="100000"/>
              </a:lnSpc>
            </a:pPr>
            <a:r>
              <a:rPr lang="en-IN" b="1" dirty="0">
                <a:solidFill>
                  <a:schemeClr val="tx1"/>
                </a:solidFill>
              </a:rPr>
              <a:t>Dynamic Scale Up and Scale Down</a:t>
            </a:r>
            <a:r>
              <a:rPr lang="en-IN" dirty="0">
                <a:solidFill>
                  <a:schemeClr val="tx1"/>
                </a:solidFill>
              </a:rPr>
              <a:t>:  We should able to dynamically distribute the load across the instance.</a:t>
            </a:r>
          </a:p>
          <a:p>
            <a:pPr>
              <a:lnSpc>
                <a:spcPct val="100000"/>
              </a:lnSpc>
            </a:pPr>
            <a:r>
              <a:rPr lang="en-IN" b="1" dirty="0">
                <a:solidFill>
                  <a:schemeClr val="tx1"/>
                </a:solidFill>
              </a:rPr>
              <a:t>Visibility &amp; Monitoring</a:t>
            </a:r>
            <a:r>
              <a:rPr lang="en-IN" dirty="0">
                <a:solidFill>
                  <a:schemeClr val="tx1"/>
                </a:solidFill>
              </a:rPr>
              <a:t>: We should know the clear picture which microservices is calling by which request and what’s happening among those microservices.</a:t>
            </a:r>
          </a:p>
          <a:p>
            <a:pPr>
              <a:lnSpc>
                <a:spcPct val="100000"/>
              </a:lnSpc>
            </a:pPr>
            <a:r>
              <a:rPr lang="en-IN" b="1" dirty="0">
                <a:solidFill>
                  <a:schemeClr val="tx1"/>
                </a:solidFill>
              </a:rPr>
              <a:t>Fault Tolerance:</a:t>
            </a:r>
            <a:r>
              <a:rPr lang="en-IN" dirty="0">
                <a:solidFill>
                  <a:schemeClr val="tx1"/>
                </a:solidFill>
              </a:rPr>
              <a:t> How we will build fault tolerance in our microservices so that if one goes down it should be everything goes down.</a:t>
            </a:r>
          </a:p>
          <a:p>
            <a:pPr>
              <a:lnSpc>
                <a:spcPct val="10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37B41-BABE-48FB-8CD8-DD59A099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680" y="1419225"/>
            <a:ext cx="4155439" cy="42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C87D0-D2A6-4CF4-AF87-7145F504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Spring Cloud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C070-D25E-460B-BAC2-A6993F24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385740"/>
            <a:ext cx="6306309" cy="4987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</a:rPr>
              <a:t>Spring Cloud provides tools for developers to quickly build some of the common patterns in distributed systems.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</a:rPr>
              <a:t>Distributed/versioned configuration.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</a:rPr>
              <a:t>Service registration and discovery.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</a:rPr>
              <a:t>Service-to-service calls.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</a:rPr>
              <a:t>Load balancing.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8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387F-CAAC-4B8E-A4EA-B9780B17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45827"/>
          </a:xfrm>
        </p:spPr>
        <p:txBody>
          <a:bodyPr>
            <a:noAutofit/>
          </a:bodyPr>
          <a:lstStyle/>
          <a:p>
            <a:r>
              <a:rPr lang="en-IN" sz="4100">
                <a:solidFill>
                  <a:schemeClr val="accent3">
                    <a:lumMod val="75000"/>
                  </a:schemeClr>
                </a:solidFill>
              </a:rPr>
              <a:t>How Spring cloud resolves microservices challenges ?</a:t>
            </a:r>
            <a:endParaRPr lang="en-IN" sz="4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D6FC4B-7841-4C84-AFA6-A227E5F8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1287"/>
            <a:ext cx="6306309" cy="44871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Configuration Management: </a:t>
            </a:r>
            <a:r>
              <a:rPr lang="en-US" dirty="0">
                <a:solidFill>
                  <a:schemeClr val="tx1"/>
                </a:solidFill>
              </a:rPr>
              <a:t>Spring Cloud Config.</a:t>
            </a:r>
          </a:p>
          <a:p>
            <a:r>
              <a:rPr lang="en-US" b="1" dirty="0">
                <a:solidFill>
                  <a:schemeClr val="tx1"/>
                </a:solidFill>
              </a:rPr>
              <a:t>Service Discovery</a:t>
            </a:r>
            <a:r>
              <a:rPr lang="en-US" dirty="0">
                <a:solidFill>
                  <a:schemeClr val="tx1"/>
                </a:solidFill>
              </a:rPr>
              <a:t>: Eureka</a:t>
            </a:r>
          </a:p>
          <a:p>
            <a:r>
              <a:rPr lang="en-US" b="1" dirty="0">
                <a:solidFill>
                  <a:schemeClr val="tx1"/>
                </a:solidFill>
              </a:rPr>
              <a:t>Dynamic Scale Up and Down: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Ribbon as Client Side Load balancer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Visibility and Monitoring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Zipkin</a:t>
            </a:r>
            <a:r>
              <a:rPr lang="en-US" dirty="0">
                <a:solidFill>
                  <a:schemeClr val="tx1"/>
                </a:solidFill>
              </a:rPr>
              <a:t> Distributed tracing and Netflix API gateway.</a:t>
            </a:r>
          </a:p>
          <a:p>
            <a:r>
              <a:rPr lang="en-US" b="1" dirty="0">
                <a:solidFill>
                  <a:schemeClr val="tx1"/>
                </a:solidFill>
              </a:rPr>
              <a:t>API Gateway: </a:t>
            </a:r>
            <a:r>
              <a:rPr lang="en-US" dirty="0">
                <a:solidFill>
                  <a:schemeClr val="tx1"/>
                </a:solidFill>
              </a:rPr>
              <a:t>Netflix </a:t>
            </a:r>
            <a:r>
              <a:rPr lang="en-US" dirty="0" err="1">
                <a:solidFill>
                  <a:schemeClr val="tx1"/>
                </a:solidFill>
              </a:rPr>
              <a:t>Zuul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Fault Tolerance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Hystrix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4C6B78-48C2-4795-902B-EA352DC34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569" y="817775"/>
            <a:ext cx="4242062" cy="52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2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BB11-2421-42E9-BBB7-8DD7609F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IN" sz="4800" dirty="0">
                <a:solidFill>
                  <a:schemeClr val="accent3">
                    <a:lumMod val="75000"/>
                  </a:schemeClr>
                </a:solidFill>
              </a:rPr>
              <a:t>Demo on Spring Boot Microservices with Spring Cloud</a:t>
            </a:r>
            <a:endParaRPr lang="en-IN" sz="4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FBD85-E151-4520-B6F3-F09E9183D9F4}"/>
              </a:ext>
            </a:extLst>
          </p:cNvPr>
          <p:cNvSpPr/>
          <p:nvPr/>
        </p:nvSpPr>
        <p:spPr>
          <a:xfrm>
            <a:off x="1255804" y="2269491"/>
            <a:ext cx="3513762" cy="111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CurrencyCalculationService</a:t>
            </a:r>
            <a:endParaRPr lang="en-IN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08C2C0-E6C5-4488-B55C-4951914031C4}"/>
              </a:ext>
            </a:extLst>
          </p:cNvPr>
          <p:cNvSpPr txBox="1">
            <a:spLocks/>
          </p:cNvSpPr>
          <p:nvPr/>
        </p:nvSpPr>
        <p:spPr>
          <a:xfrm>
            <a:off x="6245921" y="2282189"/>
            <a:ext cx="4734661" cy="111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/>
              <a:t>CurrencyExchangeService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FF08EC-A00C-4EF6-B36E-47590B0C028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769566" y="2828291"/>
            <a:ext cx="1476355" cy="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040B81-E5A9-4FAD-BBA6-B8C393AD7D52}"/>
              </a:ext>
            </a:extLst>
          </p:cNvPr>
          <p:cNvCxnSpPr>
            <a:cxnSpLocks/>
          </p:cNvCxnSpPr>
          <p:nvPr/>
        </p:nvCxnSpPr>
        <p:spPr>
          <a:xfrm>
            <a:off x="6880603" y="3399789"/>
            <a:ext cx="0" cy="1933399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ylinder 14">
            <a:extLst>
              <a:ext uri="{FF2B5EF4-FFF2-40B4-BE49-F238E27FC236}">
                <a16:creationId xmlns:a16="http://schemas.microsoft.com/office/drawing/2014/main" id="{3A792F24-120E-465E-93FB-5BC65D8288C9}"/>
              </a:ext>
            </a:extLst>
          </p:cNvPr>
          <p:cNvSpPr/>
          <p:nvPr/>
        </p:nvSpPr>
        <p:spPr>
          <a:xfrm>
            <a:off x="6154206" y="5333188"/>
            <a:ext cx="1452794" cy="129032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303D5-BC7F-4E56-9178-F1326A3C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399" y="3602354"/>
            <a:ext cx="4635413" cy="16577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F3D61F-7159-4E7A-AB61-5AA9713C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703261"/>
            <a:ext cx="4059713" cy="17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2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BB11-2421-42E9-BBB7-8DD7609F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237" y="257811"/>
            <a:ext cx="10178322" cy="609484"/>
          </a:xfrm>
        </p:spPr>
        <p:txBody>
          <a:bodyPr anchor="ctr">
            <a:normAutofit fontScale="90000"/>
          </a:bodyPr>
          <a:lstStyle/>
          <a:p>
            <a:r>
              <a:rPr lang="en-IN" sz="4600" dirty="0">
                <a:solidFill>
                  <a:schemeClr val="accent3">
                    <a:lumMod val="75000"/>
                  </a:schemeClr>
                </a:solidFill>
              </a:rPr>
              <a:t>Overview OF demo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FBD85-E151-4520-B6F3-F09E9183D9F4}"/>
              </a:ext>
            </a:extLst>
          </p:cNvPr>
          <p:cNvSpPr/>
          <p:nvPr/>
        </p:nvSpPr>
        <p:spPr>
          <a:xfrm>
            <a:off x="2796259" y="1033470"/>
            <a:ext cx="3192718" cy="69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CurrencyCalculationService</a:t>
            </a:r>
            <a:endParaRPr lang="en-IN" dirty="0"/>
          </a:p>
          <a:p>
            <a:pPr algn="ctr"/>
            <a:r>
              <a:rPr lang="en-IN" dirty="0"/>
              <a:t>Port : 8100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08C2C0-E6C5-4488-B55C-4951914031C4}"/>
              </a:ext>
            </a:extLst>
          </p:cNvPr>
          <p:cNvSpPr txBox="1">
            <a:spLocks/>
          </p:cNvSpPr>
          <p:nvPr/>
        </p:nvSpPr>
        <p:spPr>
          <a:xfrm>
            <a:off x="4768204" y="3621633"/>
            <a:ext cx="2953381" cy="8031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 err="1">
                <a:solidFill>
                  <a:schemeClr val="lt1"/>
                </a:solidFill>
              </a:rPr>
              <a:t>CurrencyExchangeService</a:t>
            </a:r>
            <a:endParaRPr lang="en-IN" sz="1800" dirty="0">
              <a:solidFill>
                <a:schemeClr val="lt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>
                <a:solidFill>
                  <a:schemeClr val="lt1"/>
                </a:solidFill>
              </a:rPr>
              <a:t>Port : 8001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FF08EC-A00C-4EF6-B36E-47590B0C0283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2696628" y="3034778"/>
            <a:ext cx="1768318" cy="54204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040B81-E5A9-4FAD-BBA6-B8C393AD7D52}"/>
              </a:ext>
            </a:extLst>
          </p:cNvPr>
          <p:cNvCxnSpPr>
            <a:cxnSpLocks/>
          </p:cNvCxnSpPr>
          <p:nvPr/>
        </p:nvCxnSpPr>
        <p:spPr>
          <a:xfrm>
            <a:off x="5971360" y="4424768"/>
            <a:ext cx="0" cy="108393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ylinder 14">
            <a:extLst>
              <a:ext uri="{FF2B5EF4-FFF2-40B4-BE49-F238E27FC236}">
                <a16:creationId xmlns:a16="http://schemas.microsoft.com/office/drawing/2014/main" id="{3A792F24-120E-465E-93FB-5BC65D8288C9}"/>
              </a:ext>
            </a:extLst>
          </p:cNvPr>
          <p:cNvSpPr/>
          <p:nvPr/>
        </p:nvSpPr>
        <p:spPr>
          <a:xfrm>
            <a:off x="5337881" y="5530057"/>
            <a:ext cx="1409215" cy="1244679"/>
          </a:xfrm>
          <a:prstGeom prst="can">
            <a:avLst>
              <a:gd name="adj" fmla="val 336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DB2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9BBAFED8-62D5-4457-BBA2-A01135B3C8C3}"/>
              </a:ext>
            </a:extLst>
          </p:cNvPr>
          <p:cNvSpPr txBox="1">
            <a:spLocks/>
          </p:cNvSpPr>
          <p:nvPr/>
        </p:nvSpPr>
        <p:spPr>
          <a:xfrm>
            <a:off x="1419129" y="3594214"/>
            <a:ext cx="2880162" cy="853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 err="1">
                <a:solidFill>
                  <a:schemeClr val="lt1"/>
                </a:solidFill>
              </a:rPr>
              <a:t>CurrencyExchangeService</a:t>
            </a:r>
            <a:endParaRPr lang="en-IN" sz="1800" dirty="0">
              <a:solidFill>
                <a:schemeClr val="lt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>
                <a:solidFill>
                  <a:schemeClr val="lt1"/>
                </a:solidFill>
              </a:rPr>
              <a:t>Port : 8000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175B1-0F4E-4C62-99E3-9D5E06821764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>
            <a:off x="4464946" y="3034778"/>
            <a:ext cx="1779949" cy="586855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563A7D-B402-4570-B402-57C43EB8A96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650426" y="4475493"/>
            <a:ext cx="0" cy="103321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ylinder 22">
            <a:extLst>
              <a:ext uri="{FF2B5EF4-FFF2-40B4-BE49-F238E27FC236}">
                <a16:creationId xmlns:a16="http://schemas.microsoft.com/office/drawing/2014/main" id="{8DBF733C-2F6D-40AF-A42E-343AE86DF8E6}"/>
              </a:ext>
            </a:extLst>
          </p:cNvPr>
          <p:cNvSpPr/>
          <p:nvPr/>
        </p:nvSpPr>
        <p:spPr>
          <a:xfrm>
            <a:off x="1924029" y="5508704"/>
            <a:ext cx="1452794" cy="129032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DB1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4886D9-83B7-4AFF-9AF5-66E8F4254B67}"/>
              </a:ext>
            </a:extLst>
          </p:cNvPr>
          <p:cNvSpPr/>
          <p:nvPr/>
        </p:nvSpPr>
        <p:spPr>
          <a:xfrm>
            <a:off x="2868586" y="2280794"/>
            <a:ext cx="3192720" cy="7539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Ribbon -  Client Side Load Balancer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8C3CF1-3037-460C-81C8-C420DE3B6C39}"/>
              </a:ext>
            </a:extLst>
          </p:cNvPr>
          <p:cNvSpPr/>
          <p:nvPr/>
        </p:nvSpPr>
        <p:spPr>
          <a:xfrm>
            <a:off x="7518409" y="2275846"/>
            <a:ext cx="3200281" cy="803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Naming Server – Service Discovery and Service Registry</a:t>
            </a:r>
          </a:p>
          <a:p>
            <a:pPr algn="ctr"/>
            <a:r>
              <a:rPr lang="en-IN" dirty="0"/>
              <a:t>Port : 8761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2FDFD7-F688-4DEC-B28F-3B0A3B904A4E}"/>
              </a:ext>
            </a:extLst>
          </p:cNvPr>
          <p:cNvCxnSpPr>
            <a:cxnSpLocks/>
          </p:cNvCxnSpPr>
          <p:nvPr/>
        </p:nvCxnSpPr>
        <p:spPr>
          <a:xfrm>
            <a:off x="4392618" y="1773846"/>
            <a:ext cx="0" cy="52055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66CDEE-CF10-4CD1-BB29-830B3C878631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6061306" y="2657786"/>
            <a:ext cx="1457103" cy="1962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2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BB11-2421-42E9-BBB7-8DD7609F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237" y="257811"/>
            <a:ext cx="10178322" cy="609484"/>
          </a:xfrm>
        </p:spPr>
        <p:txBody>
          <a:bodyPr anchor="ctr">
            <a:normAutofit fontScale="90000"/>
          </a:bodyPr>
          <a:lstStyle/>
          <a:p>
            <a:r>
              <a:rPr lang="en-IN" sz="4600" dirty="0">
                <a:solidFill>
                  <a:schemeClr val="accent3">
                    <a:lumMod val="75000"/>
                  </a:schemeClr>
                </a:solidFill>
              </a:rPr>
              <a:t>Overview OF demo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FBD85-E151-4520-B6F3-F09E9183D9F4}"/>
              </a:ext>
            </a:extLst>
          </p:cNvPr>
          <p:cNvSpPr/>
          <p:nvPr/>
        </p:nvSpPr>
        <p:spPr>
          <a:xfrm>
            <a:off x="3204462" y="2901814"/>
            <a:ext cx="3192718" cy="69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CurrencyCalculationService</a:t>
            </a:r>
            <a:endParaRPr lang="en-IN" dirty="0"/>
          </a:p>
          <a:p>
            <a:pPr algn="ctr"/>
            <a:r>
              <a:rPr lang="en-IN" dirty="0"/>
              <a:t>Port : 8100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08C2C0-E6C5-4488-B55C-4951914031C4}"/>
              </a:ext>
            </a:extLst>
          </p:cNvPr>
          <p:cNvSpPr txBox="1">
            <a:spLocks/>
          </p:cNvSpPr>
          <p:nvPr/>
        </p:nvSpPr>
        <p:spPr>
          <a:xfrm>
            <a:off x="4701280" y="5008385"/>
            <a:ext cx="2953381" cy="8031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 err="1">
                <a:solidFill>
                  <a:schemeClr val="lt1"/>
                </a:solidFill>
              </a:rPr>
              <a:t>CurrencyExchangeService</a:t>
            </a:r>
            <a:endParaRPr lang="en-IN" sz="1800" dirty="0">
              <a:solidFill>
                <a:schemeClr val="lt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>
                <a:solidFill>
                  <a:schemeClr val="lt1"/>
                </a:solidFill>
              </a:rPr>
              <a:t>Port : 8001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FF08EC-A00C-4EF6-B36E-47590B0C0283}"/>
              </a:ext>
            </a:extLst>
          </p:cNvPr>
          <p:cNvCxnSpPr>
            <a:cxnSpLocks/>
          </p:cNvCxnSpPr>
          <p:nvPr/>
        </p:nvCxnSpPr>
        <p:spPr>
          <a:xfrm flipH="1">
            <a:off x="2792666" y="4486466"/>
            <a:ext cx="1768318" cy="45077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040B81-E5A9-4FAD-BBA6-B8C393AD7D52}"/>
              </a:ext>
            </a:extLst>
          </p:cNvPr>
          <p:cNvCxnSpPr>
            <a:cxnSpLocks/>
          </p:cNvCxnSpPr>
          <p:nvPr/>
        </p:nvCxnSpPr>
        <p:spPr>
          <a:xfrm>
            <a:off x="5967599" y="5811520"/>
            <a:ext cx="0" cy="38189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ylinder 14">
            <a:extLst>
              <a:ext uri="{FF2B5EF4-FFF2-40B4-BE49-F238E27FC236}">
                <a16:creationId xmlns:a16="http://schemas.microsoft.com/office/drawing/2014/main" id="{3A792F24-120E-465E-93FB-5BC65D8288C9}"/>
              </a:ext>
            </a:extLst>
          </p:cNvPr>
          <p:cNvSpPr/>
          <p:nvPr/>
        </p:nvSpPr>
        <p:spPr>
          <a:xfrm>
            <a:off x="5337881" y="6193412"/>
            <a:ext cx="1409215" cy="581324"/>
          </a:xfrm>
          <a:prstGeom prst="can">
            <a:avLst>
              <a:gd name="adj" fmla="val 336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DB2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9BBAFED8-62D5-4457-BBA2-A01135B3C8C3}"/>
              </a:ext>
            </a:extLst>
          </p:cNvPr>
          <p:cNvSpPr txBox="1">
            <a:spLocks/>
          </p:cNvSpPr>
          <p:nvPr/>
        </p:nvSpPr>
        <p:spPr>
          <a:xfrm>
            <a:off x="1542194" y="4946748"/>
            <a:ext cx="2795611" cy="8647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 err="1">
                <a:solidFill>
                  <a:schemeClr val="lt1"/>
                </a:solidFill>
              </a:rPr>
              <a:t>CurrencyExchangeService</a:t>
            </a:r>
            <a:endParaRPr lang="en-IN" sz="1800" dirty="0">
              <a:solidFill>
                <a:schemeClr val="lt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>
                <a:solidFill>
                  <a:schemeClr val="lt1"/>
                </a:solidFill>
              </a:rPr>
              <a:t>Port : 8000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175B1-0F4E-4C62-99E3-9D5E0682176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568513" y="4489085"/>
            <a:ext cx="1609458" cy="51930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563A7D-B402-4570-B402-57C43EB8A96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650426" y="5811520"/>
            <a:ext cx="0" cy="38189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ylinder 22">
            <a:extLst>
              <a:ext uri="{FF2B5EF4-FFF2-40B4-BE49-F238E27FC236}">
                <a16:creationId xmlns:a16="http://schemas.microsoft.com/office/drawing/2014/main" id="{8DBF733C-2F6D-40AF-A42E-343AE86DF8E6}"/>
              </a:ext>
            </a:extLst>
          </p:cNvPr>
          <p:cNvSpPr/>
          <p:nvPr/>
        </p:nvSpPr>
        <p:spPr>
          <a:xfrm>
            <a:off x="1924029" y="6193412"/>
            <a:ext cx="1452794" cy="605611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DB1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4886D9-83B7-4AFF-9AF5-66E8F4254B67}"/>
              </a:ext>
            </a:extLst>
          </p:cNvPr>
          <p:cNvSpPr/>
          <p:nvPr/>
        </p:nvSpPr>
        <p:spPr>
          <a:xfrm>
            <a:off x="3212608" y="3889402"/>
            <a:ext cx="2953381" cy="597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Ribbon -  Client Side Load Balancer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8C3CF1-3037-460C-81C8-C420DE3B6C39}"/>
              </a:ext>
            </a:extLst>
          </p:cNvPr>
          <p:cNvSpPr/>
          <p:nvPr/>
        </p:nvSpPr>
        <p:spPr>
          <a:xfrm>
            <a:off x="7631018" y="3786367"/>
            <a:ext cx="3200281" cy="803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Naming Server – Service Discovery and Service Registry</a:t>
            </a:r>
          </a:p>
          <a:p>
            <a:pPr algn="ctr"/>
            <a:r>
              <a:rPr lang="en-IN" dirty="0"/>
              <a:t>Port : 8761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2FDFD7-F688-4DEC-B28F-3B0A3B904A4E}"/>
              </a:ext>
            </a:extLst>
          </p:cNvPr>
          <p:cNvCxnSpPr>
            <a:cxnSpLocks/>
          </p:cNvCxnSpPr>
          <p:nvPr/>
        </p:nvCxnSpPr>
        <p:spPr>
          <a:xfrm>
            <a:off x="4604048" y="3576320"/>
            <a:ext cx="0" cy="31308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66CDEE-CF10-4CD1-BB29-830B3C878631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6165989" y="4187934"/>
            <a:ext cx="1465029" cy="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A7C3099-1184-49FF-A628-D05ED6F98B77}"/>
              </a:ext>
            </a:extLst>
          </p:cNvPr>
          <p:cNvSpPr/>
          <p:nvPr/>
        </p:nvSpPr>
        <p:spPr>
          <a:xfrm>
            <a:off x="3162680" y="1848859"/>
            <a:ext cx="3192718" cy="69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  <a:p>
            <a:pPr algn="ctr"/>
            <a:r>
              <a:rPr lang="en-IN" dirty="0" err="1"/>
              <a:t>Zuul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B7B9D2-FFA2-4A94-B07B-F910447BEC5F}"/>
              </a:ext>
            </a:extLst>
          </p:cNvPr>
          <p:cNvCxnSpPr>
            <a:cxnSpLocks/>
          </p:cNvCxnSpPr>
          <p:nvPr/>
        </p:nvCxnSpPr>
        <p:spPr>
          <a:xfrm>
            <a:off x="4604048" y="2547659"/>
            <a:ext cx="0" cy="31308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4C430724-FC36-408C-986E-6EEA8222EE70}"/>
              </a:ext>
            </a:extLst>
          </p:cNvPr>
          <p:cNvSpPr/>
          <p:nvPr/>
        </p:nvSpPr>
        <p:spPr>
          <a:xfrm>
            <a:off x="3162680" y="965582"/>
            <a:ext cx="3192718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1934E0-4991-46F9-A375-7F3D746151BE}"/>
              </a:ext>
            </a:extLst>
          </p:cNvPr>
          <p:cNvCxnSpPr>
            <a:cxnSpLocks/>
          </p:cNvCxnSpPr>
          <p:nvPr/>
        </p:nvCxnSpPr>
        <p:spPr>
          <a:xfrm>
            <a:off x="4507383" y="1564124"/>
            <a:ext cx="0" cy="284735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1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BB11-2421-42E9-BBB7-8DD7609F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237" y="257811"/>
            <a:ext cx="10178322" cy="609484"/>
          </a:xfrm>
        </p:spPr>
        <p:txBody>
          <a:bodyPr anchor="ctr">
            <a:normAutofit fontScale="90000"/>
          </a:bodyPr>
          <a:lstStyle/>
          <a:p>
            <a:r>
              <a:rPr lang="en-IN" sz="4600" dirty="0">
                <a:solidFill>
                  <a:schemeClr val="accent3">
                    <a:lumMod val="75000"/>
                  </a:schemeClr>
                </a:solidFill>
              </a:rPr>
              <a:t>Overview OF demo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FBD85-E151-4520-B6F3-F09E9183D9F4}"/>
              </a:ext>
            </a:extLst>
          </p:cNvPr>
          <p:cNvSpPr/>
          <p:nvPr/>
        </p:nvSpPr>
        <p:spPr>
          <a:xfrm>
            <a:off x="1717048" y="2771426"/>
            <a:ext cx="2778522" cy="69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CurrencyCalculationService</a:t>
            </a:r>
            <a:endParaRPr lang="en-IN" dirty="0"/>
          </a:p>
          <a:p>
            <a:pPr algn="ctr"/>
            <a:r>
              <a:rPr lang="en-IN" dirty="0"/>
              <a:t>Port : 8100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9BBAFED8-62D5-4457-BBA2-A01135B3C8C3}"/>
              </a:ext>
            </a:extLst>
          </p:cNvPr>
          <p:cNvSpPr txBox="1">
            <a:spLocks/>
          </p:cNvSpPr>
          <p:nvPr/>
        </p:nvSpPr>
        <p:spPr>
          <a:xfrm>
            <a:off x="5076718" y="2798483"/>
            <a:ext cx="2890281" cy="671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 err="1">
                <a:solidFill>
                  <a:schemeClr val="lt1"/>
                </a:solidFill>
              </a:rPr>
              <a:t>CurrencyExchangeService</a:t>
            </a:r>
            <a:endParaRPr lang="en-IN" sz="1800" dirty="0">
              <a:solidFill>
                <a:schemeClr val="lt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>
                <a:solidFill>
                  <a:schemeClr val="lt1"/>
                </a:solidFill>
              </a:rPr>
              <a:t>Port : 8000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8C3CF1-3037-460C-81C8-C420DE3B6C39}"/>
              </a:ext>
            </a:extLst>
          </p:cNvPr>
          <p:cNvSpPr/>
          <p:nvPr/>
        </p:nvSpPr>
        <p:spPr>
          <a:xfrm>
            <a:off x="3423919" y="4225769"/>
            <a:ext cx="3901427" cy="8847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Naming Server – Service Discovery and Service Registry</a:t>
            </a:r>
          </a:p>
          <a:p>
            <a:pPr algn="ctr"/>
            <a:r>
              <a:rPr lang="en-IN" dirty="0"/>
              <a:t>Port : 8761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2FDFD7-F688-4DEC-B28F-3B0A3B904A4E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>
            <a:off x="4759039" y="2547659"/>
            <a:ext cx="1762820" cy="250824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A7C3099-1184-49FF-A628-D05ED6F98B77}"/>
              </a:ext>
            </a:extLst>
          </p:cNvPr>
          <p:cNvSpPr/>
          <p:nvPr/>
        </p:nvSpPr>
        <p:spPr>
          <a:xfrm>
            <a:off x="3162680" y="1848859"/>
            <a:ext cx="3192718" cy="69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  <a:p>
            <a:pPr algn="ctr"/>
            <a:r>
              <a:rPr lang="en-IN" dirty="0" err="1"/>
              <a:t>Zuul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B7B9D2-FFA2-4A94-B07B-F910447BEC5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106309" y="2545405"/>
            <a:ext cx="1656642" cy="22602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4C430724-FC36-408C-986E-6EEA8222EE70}"/>
              </a:ext>
            </a:extLst>
          </p:cNvPr>
          <p:cNvSpPr/>
          <p:nvPr/>
        </p:nvSpPr>
        <p:spPr>
          <a:xfrm>
            <a:off x="3162680" y="965582"/>
            <a:ext cx="3192718" cy="612648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1934E0-4991-46F9-A375-7F3D746151BE}"/>
              </a:ext>
            </a:extLst>
          </p:cNvPr>
          <p:cNvCxnSpPr>
            <a:cxnSpLocks/>
          </p:cNvCxnSpPr>
          <p:nvPr/>
        </p:nvCxnSpPr>
        <p:spPr>
          <a:xfrm>
            <a:off x="4730903" y="1578230"/>
            <a:ext cx="0" cy="284735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22F68EB-A75B-4F0D-A9F0-AD357C7E8FA5}"/>
              </a:ext>
            </a:extLst>
          </p:cNvPr>
          <p:cNvSpPr/>
          <p:nvPr/>
        </p:nvSpPr>
        <p:spPr>
          <a:xfrm>
            <a:off x="1148079" y="4109663"/>
            <a:ext cx="1656766" cy="10993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Monitoring Dashboard</a:t>
            </a:r>
          </a:p>
          <a:p>
            <a:pPr algn="ctr"/>
            <a:r>
              <a:rPr lang="en-IN" dirty="0"/>
              <a:t>-</a:t>
            </a:r>
          </a:p>
          <a:p>
            <a:pPr algn="ctr"/>
            <a:r>
              <a:rPr lang="en-IN" dirty="0" err="1"/>
              <a:t>Hystrix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5BBBAC-CF6B-414A-8F00-DEB4945418AC}"/>
              </a:ext>
            </a:extLst>
          </p:cNvPr>
          <p:cNvSpPr/>
          <p:nvPr/>
        </p:nvSpPr>
        <p:spPr>
          <a:xfrm>
            <a:off x="8339486" y="4225769"/>
            <a:ext cx="2196433" cy="8847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Config Service</a:t>
            </a:r>
          </a:p>
          <a:p>
            <a:pPr algn="ctr"/>
            <a:r>
              <a:rPr lang="en-IN" dirty="0"/>
              <a:t>- </a:t>
            </a:r>
          </a:p>
          <a:p>
            <a:pPr algn="ctr"/>
            <a:r>
              <a:rPr lang="en-IN" dirty="0"/>
              <a:t>Spring Cloud Config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78981-BF5E-4971-849A-761CD5880D9A}"/>
              </a:ext>
            </a:extLst>
          </p:cNvPr>
          <p:cNvSpPr/>
          <p:nvPr/>
        </p:nvSpPr>
        <p:spPr>
          <a:xfrm>
            <a:off x="1717048" y="3482360"/>
            <a:ext cx="2778522" cy="240883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Ribbon, </a:t>
            </a:r>
            <a:r>
              <a:rPr lang="en-IN" dirty="0" err="1"/>
              <a:t>Hystrix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E190A6-B0C0-43C9-B7BB-6F037F88CFBB}"/>
              </a:ext>
            </a:extLst>
          </p:cNvPr>
          <p:cNvSpPr/>
          <p:nvPr/>
        </p:nvSpPr>
        <p:spPr>
          <a:xfrm>
            <a:off x="5076717" y="3509418"/>
            <a:ext cx="2890281" cy="231437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Ribbon, </a:t>
            </a:r>
            <a:r>
              <a:rPr lang="en-IN" dirty="0" err="1"/>
              <a:t>Hystrix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91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C737-5FF2-40F9-BFBC-123A6CEE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Port &amp; URL for Demo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A91DF9-2DFB-40DA-9263-F17EA1422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874341"/>
              </p:ext>
            </p:extLst>
          </p:nvPr>
        </p:nvGraphicFramePr>
        <p:xfrm>
          <a:off x="1250950" y="1747521"/>
          <a:ext cx="10179049" cy="4087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363">
                  <a:extLst>
                    <a:ext uri="{9D8B030D-6E8A-4147-A177-3AD203B41FA5}">
                      <a16:colId xmlns:a16="http://schemas.microsoft.com/office/drawing/2014/main" val="1188348095"/>
                    </a:ext>
                  </a:extLst>
                </a:gridCol>
                <a:gridCol w="4172686">
                  <a:extLst>
                    <a:ext uri="{9D8B030D-6E8A-4147-A177-3AD203B41FA5}">
                      <a16:colId xmlns:a16="http://schemas.microsoft.com/office/drawing/2014/main" val="223112312"/>
                    </a:ext>
                  </a:extLst>
                </a:gridCol>
              </a:tblGrid>
              <a:tr h="572765">
                <a:tc>
                  <a:txBody>
                    <a:bodyPr/>
                    <a:lstStyle/>
                    <a:p>
                      <a:r>
                        <a:rPr lang="en-IN" sz="2200"/>
                        <a:t>Application</a:t>
                      </a:r>
                    </a:p>
                  </a:txBody>
                  <a:tcPr marL="111588" marR="111588" marT="55794" marB="55794"/>
                </a:tc>
                <a:tc>
                  <a:txBody>
                    <a:bodyPr/>
                    <a:lstStyle/>
                    <a:p>
                      <a:r>
                        <a:rPr lang="en-IN" sz="2200"/>
                        <a:t>Port</a:t>
                      </a:r>
                    </a:p>
                  </a:txBody>
                  <a:tcPr marL="111588" marR="111588" marT="55794" marB="55794"/>
                </a:tc>
                <a:extLst>
                  <a:ext uri="{0D108BD9-81ED-4DB2-BD59-A6C34878D82A}">
                    <a16:rowId xmlns:a16="http://schemas.microsoft.com/office/drawing/2014/main" val="2034470631"/>
                  </a:ext>
                </a:extLst>
              </a:tr>
              <a:tr h="572765">
                <a:tc>
                  <a:txBody>
                    <a:bodyPr/>
                    <a:lstStyle/>
                    <a:p>
                      <a:r>
                        <a:rPr lang="en-IN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Exchange Service</a:t>
                      </a:r>
                      <a:endParaRPr lang="en-IN" sz="2200"/>
                    </a:p>
                  </a:txBody>
                  <a:tcPr marL="111588" marR="111588" marT="55794" marB="55794"/>
                </a:tc>
                <a:tc>
                  <a:txBody>
                    <a:bodyPr/>
                    <a:lstStyle/>
                    <a:p>
                      <a:r>
                        <a:rPr lang="en-IN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8000, 8001, 8002, ..</a:t>
                      </a:r>
                      <a:endParaRPr lang="en-IN" sz="2200"/>
                    </a:p>
                  </a:txBody>
                  <a:tcPr marL="111588" marR="111588" marT="55794" marB="55794"/>
                </a:tc>
                <a:extLst>
                  <a:ext uri="{0D108BD9-81ED-4DB2-BD59-A6C34878D82A}">
                    <a16:rowId xmlns:a16="http://schemas.microsoft.com/office/drawing/2014/main" val="2585137816"/>
                  </a:ext>
                </a:extLst>
              </a:tr>
              <a:tr h="572765">
                <a:tc>
                  <a:txBody>
                    <a:bodyPr/>
                    <a:lstStyle/>
                    <a:p>
                      <a:r>
                        <a:rPr lang="en-IN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 Service</a:t>
                      </a:r>
                      <a:endParaRPr lang="en-IN" sz="2200"/>
                    </a:p>
                  </a:txBody>
                  <a:tcPr marL="111588" marR="111588" marT="55794" marB="55794"/>
                </a:tc>
                <a:tc>
                  <a:txBody>
                    <a:bodyPr/>
                    <a:lstStyle/>
                    <a:p>
                      <a:r>
                        <a:rPr lang="en-IN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8100, 8101, 8102, ...</a:t>
                      </a:r>
                      <a:endParaRPr lang="en-IN" sz="2200"/>
                    </a:p>
                  </a:txBody>
                  <a:tcPr marL="111588" marR="111588" marT="55794" marB="55794"/>
                </a:tc>
                <a:extLst>
                  <a:ext uri="{0D108BD9-81ED-4DB2-BD59-A6C34878D82A}">
                    <a16:rowId xmlns:a16="http://schemas.microsoft.com/office/drawing/2014/main" val="2518324523"/>
                  </a:ext>
                </a:extLst>
              </a:tr>
              <a:tr h="572765">
                <a:tc>
                  <a:txBody>
                    <a:bodyPr/>
                    <a:lstStyle/>
                    <a:p>
                      <a:r>
                        <a:rPr lang="en-IN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Netflix Eureka Naming Server</a:t>
                      </a:r>
                      <a:endParaRPr lang="en-IN" sz="2200" dirty="0"/>
                    </a:p>
                  </a:txBody>
                  <a:tcPr marL="111588" marR="111588" marT="55794" marB="55794"/>
                </a:tc>
                <a:tc>
                  <a:txBody>
                    <a:bodyPr/>
                    <a:lstStyle/>
                    <a:p>
                      <a:r>
                        <a:rPr lang="en-IN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8761</a:t>
                      </a:r>
                      <a:endParaRPr lang="en-IN" sz="2200"/>
                    </a:p>
                  </a:txBody>
                  <a:tcPr marL="111588" marR="111588" marT="55794" marB="55794"/>
                </a:tc>
                <a:extLst>
                  <a:ext uri="{0D108BD9-81ED-4DB2-BD59-A6C34878D82A}">
                    <a16:rowId xmlns:a16="http://schemas.microsoft.com/office/drawing/2014/main" val="3460433835"/>
                  </a:ext>
                </a:extLst>
              </a:tr>
              <a:tr h="572765">
                <a:tc>
                  <a:txBody>
                    <a:bodyPr/>
                    <a:lstStyle/>
                    <a:p>
                      <a:r>
                        <a:rPr lang="en-IN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Netflix Zuul API Gateway Server</a:t>
                      </a:r>
                      <a:endParaRPr lang="en-IN" sz="2200"/>
                    </a:p>
                  </a:txBody>
                  <a:tcPr marL="111588" marR="111588" marT="55794" marB="55794"/>
                </a:tc>
                <a:tc>
                  <a:txBody>
                    <a:bodyPr/>
                    <a:lstStyle/>
                    <a:p>
                      <a:r>
                        <a:rPr lang="en-IN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8765</a:t>
                      </a:r>
                      <a:endParaRPr lang="en-IN" sz="2200"/>
                    </a:p>
                  </a:txBody>
                  <a:tcPr marL="111588" marR="111588" marT="55794" marB="55794"/>
                </a:tc>
                <a:extLst>
                  <a:ext uri="{0D108BD9-81ED-4DB2-BD59-A6C34878D82A}">
                    <a16:rowId xmlns:a16="http://schemas.microsoft.com/office/drawing/2014/main" val="3918493172"/>
                  </a:ext>
                </a:extLst>
              </a:tr>
              <a:tr h="572765">
                <a:tc>
                  <a:txBody>
                    <a:bodyPr/>
                    <a:lstStyle/>
                    <a:p>
                      <a:r>
                        <a:rPr lang="en-IN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Zipkin Distributed Tracing Server</a:t>
                      </a:r>
                      <a:endParaRPr lang="en-IN" sz="2200"/>
                    </a:p>
                  </a:txBody>
                  <a:tcPr marL="111588" marR="111588" marT="55794" marB="55794"/>
                </a:tc>
                <a:tc>
                  <a:txBody>
                    <a:bodyPr/>
                    <a:lstStyle/>
                    <a:p>
                      <a:r>
                        <a:rPr lang="en-IN" sz="2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9411</a:t>
                      </a:r>
                      <a:endParaRPr lang="en-IN" sz="2200"/>
                    </a:p>
                  </a:txBody>
                  <a:tcPr marL="111588" marR="111588" marT="55794" marB="55794"/>
                </a:tc>
                <a:extLst>
                  <a:ext uri="{0D108BD9-81ED-4DB2-BD59-A6C34878D82A}">
                    <a16:rowId xmlns:a16="http://schemas.microsoft.com/office/drawing/2014/main" val="3840688049"/>
                  </a:ext>
                </a:extLst>
              </a:tr>
              <a:tr h="650869">
                <a:tc>
                  <a:txBody>
                    <a:bodyPr/>
                    <a:lstStyle/>
                    <a:p>
                      <a:endParaRPr lang="en-IN" sz="2200"/>
                    </a:p>
                  </a:txBody>
                  <a:tcPr marL="111588" marR="111588" marT="55794" marB="55794"/>
                </a:tc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111588" marR="111588" marT="55794" marB="55794"/>
                </a:tc>
                <a:extLst>
                  <a:ext uri="{0D108BD9-81ED-4DB2-BD59-A6C34878D82A}">
                    <a16:rowId xmlns:a16="http://schemas.microsoft.com/office/drawing/2014/main" val="365085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15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C737-5FF2-40F9-BFBC-123A6CEE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41745"/>
            <a:ext cx="10178322" cy="93841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Port &amp; URL for Demo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13608-6A6F-4779-8165-BC68AA34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564524F3-A8AA-4657-90AB-9FE773F7A8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651407"/>
              </p:ext>
            </p:extLst>
          </p:nvPr>
        </p:nvGraphicFramePr>
        <p:xfrm>
          <a:off x="1097280" y="1524000"/>
          <a:ext cx="10596880" cy="528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720">
                  <a:extLst>
                    <a:ext uri="{9D8B030D-6E8A-4147-A177-3AD203B41FA5}">
                      <a16:colId xmlns:a16="http://schemas.microsoft.com/office/drawing/2014/main" val="1188348095"/>
                    </a:ext>
                  </a:extLst>
                </a:gridCol>
                <a:gridCol w="6106160">
                  <a:extLst>
                    <a:ext uri="{9D8B030D-6E8A-4147-A177-3AD203B41FA5}">
                      <a16:colId xmlns:a16="http://schemas.microsoft.com/office/drawing/2014/main" val="223112312"/>
                    </a:ext>
                  </a:extLst>
                </a:gridCol>
              </a:tblGrid>
              <a:tr h="346228">
                <a:tc>
                  <a:txBody>
                    <a:bodyPr/>
                    <a:lstStyle/>
                    <a:p>
                      <a:r>
                        <a:rPr lang="en-IN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70631"/>
                  </a:ext>
                </a:extLst>
              </a:tr>
              <a:tr h="709036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Converter Service - Direct 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http://localhost:8100/currency-converter/from/USD/to/INR/quantity/10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37816"/>
                  </a:ext>
                </a:extLst>
              </a:tr>
              <a:tr h="709036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Converter Service - Feign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http://localhost:8100/currency-converter-feign/from/EUR/to/INR/quantity/10000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24523"/>
                  </a:ext>
                </a:extLst>
              </a:tr>
              <a:tr h="1264467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Exchange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http://localhost:8000/currency-exchange/from/EUR/to/INR </a:t>
                      </a:r>
                    </a:p>
                    <a:p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http://localhost:8001/currency-exchange/from/USD/to/INR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33835"/>
                  </a:ext>
                </a:extLst>
              </a:tr>
              <a:tr h="346228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Eureka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http://localhost:8761/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93172"/>
                  </a:ext>
                </a:extLst>
              </a:tr>
              <a:tr h="1501556"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Zuul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Currency Exchange &amp; Exchange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http://localhost:8765/currency-exchange-service/currency-exchange/from/EUR/to/INR 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http://localhost:8765/currency-conversion-service/currency-converter-feign/from/USD/to/INR/quantity/10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688049"/>
                  </a:ext>
                </a:extLst>
              </a:tr>
              <a:tr h="346228">
                <a:tc>
                  <a:txBody>
                    <a:bodyPr/>
                    <a:lstStyle/>
                    <a:p>
                      <a:r>
                        <a:rPr lang="en-IN" dirty="0" err="1"/>
                        <a:t>Zipkin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http://localhost:9411/zipkin/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85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7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C737-5FF2-40F9-BFBC-123A6CEE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70625"/>
            <a:ext cx="10178322" cy="938415"/>
          </a:xfrm>
        </p:spPr>
        <p:txBody>
          <a:bodyPr anchor="ctr">
            <a:normAutofit/>
          </a:bodyPr>
          <a:lstStyle/>
          <a:p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EuREka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Server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13608-6A6F-4779-8165-BC68AA34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9041"/>
            <a:ext cx="10178322" cy="4670552"/>
          </a:xfrm>
        </p:spPr>
        <p:txBody>
          <a:bodyPr/>
          <a:lstStyle/>
          <a:p>
            <a:r>
              <a:rPr lang="en-IN" dirty="0"/>
              <a:t>Dynamically scales up microservices.</a:t>
            </a:r>
          </a:p>
          <a:p>
            <a:r>
              <a:rPr lang="en-IN" dirty="0"/>
              <a:t>It does two things, Service Registry and Service Discovery.</a:t>
            </a:r>
          </a:p>
          <a:p>
            <a:r>
              <a:rPr lang="en-IN" dirty="0"/>
              <a:t>We need to add Eureka Server dependency while setting up the project.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59327-9386-4D45-884B-2EC90461A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48" y="2856216"/>
            <a:ext cx="7582330" cy="33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0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BF87B-EE43-40B1-989E-35A423FB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2"/>
            <a:ext cx="6340519" cy="9765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42AE-1850-4D41-97B1-6AA91F395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461156"/>
            <a:ext cx="6306309" cy="491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What is Microservices.</a:t>
            </a:r>
          </a:p>
          <a:p>
            <a:r>
              <a:rPr lang="en-IN" dirty="0">
                <a:solidFill>
                  <a:schemeClr val="tx1"/>
                </a:solidFill>
              </a:rPr>
              <a:t>Why Microservices.</a:t>
            </a:r>
          </a:p>
          <a:p>
            <a:r>
              <a:rPr lang="en-IN" dirty="0">
                <a:solidFill>
                  <a:schemeClr val="tx1"/>
                </a:solidFill>
              </a:rPr>
              <a:t>Microservices framework for Java.</a:t>
            </a:r>
          </a:p>
          <a:p>
            <a:r>
              <a:rPr lang="en-IN" dirty="0">
                <a:solidFill>
                  <a:schemeClr val="tx1"/>
                </a:solidFill>
              </a:rPr>
              <a:t>Spring Boot.</a:t>
            </a:r>
          </a:p>
          <a:p>
            <a:r>
              <a:rPr lang="en-IN" dirty="0">
                <a:solidFill>
                  <a:schemeClr val="tx1"/>
                </a:solidFill>
              </a:rPr>
              <a:t>Spring Boot Starters.</a:t>
            </a:r>
          </a:p>
          <a:p>
            <a:r>
              <a:rPr lang="en-IN" dirty="0">
                <a:solidFill>
                  <a:schemeClr val="tx1"/>
                </a:solidFill>
              </a:rPr>
              <a:t>Demo on Spring Boot</a:t>
            </a:r>
          </a:p>
          <a:p>
            <a:r>
              <a:rPr lang="en-IN" dirty="0">
                <a:solidFill>
                  <a:schemeClr val="tx1"/>
                </a:solidFill>
              </a:rPr>
              <a:t>Challenges With Microservices.</a:t>
            </a:r>
          </a:p>
          <a:p>
            <a:r>
              <a:rPr lang="en-IN" dirty="0">
                <a:solidFill>
                  <a:schemeClr val="tx1"/>
                </a:solidFill>
              </a:rPr>
              <a:t>Spring Cloud.</a:t>
            </a:r>
          </a:p>
          <a:p>
            <a:r>
              <a:rPr lang="en-IN" dirty="0">
                <a:solidFill>
                  <a:schemeClr val="tx1"/>
                </a:solidFill>
              </a:rPr>
              <a:t>How Spring Clouds resolves microservices challenges.</a:t>
            </a:r>
          </a:p>
          <a:p>
            <a:r>
              <a:rPr lang="en-IN" dirty="0">
                <a:solidFill>
                  <a:schemeClr val="tx1"/>
                </a:solidFill>
              </a:rPr>
              <a:t>Demo on Spring Boot microservices with help of Spring Cloud.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Graphic 6" descr="Presentation with Checklist">
            <a:extLst>
              <a:ext uri="{FF2B5EF4-FFF2-40B4-BE49-F238E27FC236}">
                <a16:creationId xmlns:a16="http://schemas.microsoft.com/office/drawing/2014/main" id="{7779300C-5737-4935-AD5A-EA34E04F5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7921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6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C737-5FF2-40F9-BFBC-123A6CEE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70625"/>
            <a:ext cx="10178322" cy="93841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Currency conversion service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13608-6A6F-4779-8165-BC68AA34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9041"/>
            <a:ext cx="10178322" cy="467055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EAB2495-590C-4AEB-9954-301E7AAED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361" y="1356189"/>
            <a:ext cx="8968359" cy="52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C737-5FF2-40F9-BFBC-123A6CEE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70625"/>
            <a:ext cx="10178322" cy="93841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Currency Exchange service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13608-6A6F-4779-8165-BC68AA34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9041"/>
            <a:ext cx="10178322" cy="467055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F437A-EA13-4181-953D-0CA01B45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79" y="1345914"/>
            <a:ext cx="9975558" cy="50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8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BB11-2421-42E9-BBB7-8DD7609F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237" y="186691"/>
            <a:ext cx="10178322" cy="609484"/>
          </a:xfrm>
        </p:spPr>
        <p:txBody>
          <a:bodyPr anchor="ctr">
            <a:normAutofit fontScale="90000"/>
          </a:bodyPr>
          <a:lstStyle/>
          <a:p>
            <a:r>
              <a:rPr lang="en-IN" sz="4600" dirty="0">
                <a:solidFill>
                  <a:schemeClr val="accent3">
                    <a:lumMod val="75000"/>
                  </a:schemeClr>
                </a:solidFill>
              </a:rPr>
              <a:t>Visibility &amp; Monitoring - </a:t>
            </a:r>
            <a:r>
              <a:rPr lang="en-IN" sz="4600" dirty="0" err="1">
                <a:solidFill>
                  <a:schemeClr val="accent3">
                    <a:lumMod val="75000"/>
                  </a:schemeClr>
                </a:solidFill>
              </a:rPr>
              <a:t>Zipkin</a:t>
            </a:r>
            <a:endParaRPr lang="en-IN" sz="4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FBD85-E151-4520-B6F3-F09E9183D9F4}"/>
              </a:ext>
            </a:extLst>
          </p:cNvPr>
          <p:cNvSpPr/>
          <p:nvPr/>
        </p:nvSpPr>
        <p:spPr>
          <a:xfrm>
            <a:off x="1869219" y="1116209"/>
            <a:ext cx="3133995" cy="69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CurrencyCalculationService</a:t>
            </a:r>
            <a:endParaRPr lang="en-IN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08C2C0-E6C5-4488-B55C-4951914031C4}"/>
              </a:ext>
            </a:extLst>
          </p:cNvPr>
          <p:cNvSpPr txBox="1">
            <a:spLocks/>
          </p:cNvSpPr>
          <p:nvPr/>
        </p:nvSpPr>
        <p:spPr>
          <a:xfrm>
            <a:off x="6997043" y="1084807"/>
            <a:ext cx="3325738" cy="728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 err="1">
                <a:solidFill>
                  <a:schemeClr val="lt1"/>
                </a:solidFill>
              </a:rPr>
              <a:t>CurrencyExchangeService</a:t>
            </a:r>
            <a:endParaRPr lang="en-IN" sz="1800" dirty="0">
              <a:solidFill>
                <a:schemeClr val="lt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FF08EC-A00C-4EF6-B36E-47590B0C028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996940" y="3046689"/>
            <a:ext cx="1" cy="688584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9BBAFED8-62D5-4457-BBA2-A01135B3C8C3}"/>
              </a:ext>
            </a:extLst>
          </p:cNvPr>
          <p:cNvSpPr txBox="1">
            <a:spLocks/>
          </p:cNvSpPr>
          <p:nvPr/>
        </p:nvSpPr>
        <p:spPr>
          <a:xfrm>
            <a:off x="4134449" y="3735273"/>
            <a:ext cx="3724983" cy="1019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 err="1">
                <a:solidFill>
                  <a:schemeClr val="lt1"/>
                </a:solidFill>
              </a:rPr>
              <a:t>ZipkinDistributedTracingServer</a:t>
            </a:r>
            <a:endParaRPr lang="en-IN" sz="1800" dirty="0">
              <a:solidFill>
                <a:schemeClr val="lt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>
                <a:solidFill>
                  <a:schemeClr val="lt1"/>
                </a:solidFill>
              </a:rPr>
              <a:t>Port : 9411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563A7D-B402-4570-B402-57C43EB8A969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>
          <a:xfrm flipH="1">
            <a:off x="5996940" y="4754347"/>
            <a:ext cx="1" cy="1031224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ylinder 22">
            <a:extLst>
              <a:ext uri="{FF2B5EF4-FFF2-40B4-BE49-F238E27FC236}">
                <a16:creationId xmlns:a16="http://schemas.microsoft.com/office/drawing/2014/main" id="{8DBF733C-2F6D-40AF-A42E-343AE86DF8E6}"/>
              </a:ext>
            </a:extLst>
          </p:cNvPr>
          <p:cNvSpPr/>
          <p:nvPr/>
        </p:nvSpPr>
        <p:spPr>
          <a:xfrm>
            <a:off x="5287987" y="5785571"/>
            <a:ext cx="1417906" cy="1019075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4886D9-83B7-4AFF-9AF5-66E8F4254B67}"/>
              </a:ext>
            </a:extLst>
          </p:cNvPr>
          <p:cNvSpPr/>
          <p:nvPr/>
        </p:nvSpPr>
        <p:spPr>
          <a:xfrm>
            <a:off x="4121357" y="2361868"/>
            <a:ext cx="3669789" cy="7284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Rabbit MQ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2FDFD7-F688-4DEC-B28F-3B0A3B904A4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37578" y="1813265"/>
            <a:ext cx="2518674" cy="548603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9635E6-B388-4E3C-A4C4-7D4D066121E0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 flipH="1">
            <a:off x="5956252" y="1813265"/>
            <a:ext cx="2703660" cy="548603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39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C737-5FF2-40F9-BFBC-123A6CEE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70625"/>
            <a:ext cx="10178322" cy="93841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13608-6A6F-4779-8165-BC68AA34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9041"/>
            <a:ext cx="10178322" cy="467055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Existing independent features like Market Place Integration and future development like Customer Engagement can be developed as microservice to ensure </a:t>
            </a:r>
          </a:p>
          <a:p>
            <a:r>
              <a:rPr lang="en-IN" dirty="0"/>
              <a:t>loose coupling with other historic functionality. </a:t>
            </a:r>
          </a:p>
          <a:p>
            <a:r>
              <a:rPr lang="en-IN" dirty="0"/>
              <a:t>Scale up or down the new functionality as required</a:t>
            </a:r>
          </a:p>
          <a:p>
            <a:r>
              <a:rPr lang="en-IN" dirty="0"/>
              <a:t>Lesser Development and Test cycles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Develop the microservices either in Spring Boot or any other technology keeping in mind the scalability, monitoring and alerting.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420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C737-5FF2-40F9-BFBC-123A6CEE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 dirty="0"/>
              <a:t>                     Thank you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76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BB11-2421-42E9-BBB7-8DD7609F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IN" sz="4600" dirty="0">
                <a:solidFill>
                  <a:schemeClr val="accent3">
                    <a:lumMod val="75000"/>
                  </a:schemeClr>
                </a:solidFill>
              </a:rPr>
              <a:t>What is Microservices ?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B16EC5-0711-48AF-AC96-5FA7AC1C2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82996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99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BC657-6985-4FDB-8EA0-1B374139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11" y="462436"/>
            <a:ext cx="6306309" cy="141349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Why Microservices?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EF0AF7-6FA6-47FA-B895-484B5C5E3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960775"/>
            <a:ext cx="6306309" cy="44125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Monolithic architecture is like a big container in which all the software components of an application are clubbed into a single package.</a:t>
            </a:r>
          </a:p>
          <a:p>
            <a:r>
              <a:rPr lang="en-IN" dirty="0">
                <a:solidFill>
                  <a:schemeClr val="tx1"/>
                </a:solidFill>
              </a:rPr>
              <a:t>If any specific feature is not working, the complete system goes down. In order to handle this issue, the application needs to re-built, re-tested and also re-deployed.</a:t>
            </a:r>
          </a:p>
          <a:p>
            <a:r>
              <a:rPr lang="en-IN" dirty="0">
                <a:solidFill>
                  <a:schemeClr val="tx1"/>
                </a:solidFill>
              </a:rPr>
              <a:t>Data is centralized.</a:t>
            </a:r>
          </a:p>
          <a:p>
            <a:r>
              <a:rPr lang="en-IN" dirty="0">
                <a:solidFill>
                  <a:schemeClr val="tx1"/>
                </a:solidFill>
              </a:rPr>
              <a:t>Change in data model affects the entire database.</a:t>
            </a:r>
          </a:p>
          <a:p>
            <a:r>
              <a:rPr lang="en-IN" dirty="0">
                <a:solidFill>
                  <a:schemeClr val="tx1"/>
                </a:solidFill>
              </a:rPr>
              <a:t>One function or program depends on others.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D9D6B-3EA0-431C-AD61-4FE96F3A4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87" y="1397566"/>
            <a:ext cx="3656581" cy="40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CAB30-49E1-4362-987A-7441D539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76" y="484631"/>
            <a:ext cx="6627578" cy="100480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Why Microservices ?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39F8-3271-4369-947A-193995E4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489436"/>
            <a:ext cx="6306309" cy="48839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900" dirty="0">
                <a:solidFill>
                  <a:schemeClr val="tx1"/>
                </a:solidFill>
              </a:rPr>
              <a:t>Microservice Architecture is an architectural development style which allows building an application as a collection of small autonomous services developed for a business domain.</a:t>
            </a:r>
          </a:p>
          <a:p>
            <a:pPr>
              <a:lnSpc>
                <a:spcPct val="100000"/>
              </a:lnSpc>
            </a:pPr>
            <a:r>
              <a:rPr lang="en-IN" sz="1900" dirty="0">
                <a:solidFill>
                  <a:schemeClr val="tx1"/>
                </a:solidFill>
              </a:rPr>
              <a:t>Even if one service goes down, other can continue to function.</a:t>
            </a:r>
          </a:p>
          <a:p>
            <a:pPr>
              <a:lnSpc>
                <a:spcPct val="100000"/>
              </a:lnSpc>
            </a:pPr>
            <a:r>
              <a:rPr lang="en-IN" sz="1900" dirty="0">
                <a:solidFill>
                  <a:schemeClr val="tx1"/>
                </a:solidFill>
              </a:rPr>
              <a:t>Data is federated.</a:t>
            </a:r>
          </a:p>
          <a:p>
            <a:pPr>
              <a:lnSpc>
                <a:spcPct val="100000"/>
              </a:lnSpc>
            </a:pPr>
            <a:r>
              <a:rPr lang="en-IN" sz="1900" dirty="0">
                <a:solidFill>
                  <a:schemeClr val="tx1"/>
                </a:solidFill>
              </a:rPr>
              <a:t>Change in the data model of one Microservice does not affect other Microservices.</a:t>
            </a:r>
          </a:p>
          <a:p>
            <a:pPr>
              <a:lnSpc>
                <a:spcPct val="100000"/>
              </a:lnSpc>
            </a:pPr>
            <a:r>
              <a:rPr lang="en-IN" sz="1900" dirty="0">
                <a:solidFill>
                  <a:schemeClr val="tx1"/>
                </a:solidFill>
              </a:rPr>
              <a:t>You can use different technologies for different Microservices.</a:t>
            </a:r>
          </a:p>
          <a:p>
            <a:pPr>
              <a:lnSpc>
                <a:spcPct val="100000"/>
              </a:lnSpc>
            </a:pPr>
            <a:endParaRPr lang="en-IN" sz="1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IN" sz="1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IN" sz="1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IN" sz="1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IN" sz="19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hopping Application">
            <a:extLst>
              <a:ext uri="{FF2B5EF4-FFF2-40B4-BE49-F238E27FC236}">
                <a16:creationId xmlns:a16="http://schemas.microsoft.com/office/drawing/2014/main" id="{55A8596B-49AB-4D34-A244-00DEC70C7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392" y="1489436"/>
            <a:ext cx="4319905" cy="459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0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22A57-6DC2-40EE-B5F1-6704E4E0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Microservices framework for Java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81D8-58EA-4268-A8CF-8335652AD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123100"/>
            <a:ext cx="6306309" cy="42502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Spring Boot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</a:rPr>
              <a:t>Jersey</a:t>
            </a:r>
          </a:p>
          <a:p>
            <a:r>
              <a:rPr lang="en-IN" dirty="0">
                <a:solidFill>
                  <a:schemeClr val="tx1"/>
                </a:solidFill>
              </a:rPr>
              <a:t>Spark</a:t>
            </a:r>
          </a:p>
          <a:p>
            <a:r>
              <a:rPr lang="en-IN" dirty="0" err="1">
                <a:solidFill>
                  <a:schemeClr val="tx1"/>
                </a:solidFill>
              </a:rPr>
              <a:t>Dropwizard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Play Framework</a:t>
            </a:r>
          </a:p>
          <a:p>
            <a:r>
              <a:rPr lang="en-IN" dirty="0">
                <a:solidFill>
                  <a:schemeClr val="tx1"/>
                </a:solidFill>
              </a:rPr>
              <a:t>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75DC5-89B0-44B7-A43E-A79E6176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205" y="733111"/>
            <a:ext cx="1389990" cy="1389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34BC4-1F99-4115-9A2A-E498AE69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391" y="2734005"/>
            <a:ext cx="1389990" cy="1389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0A0264-4DB1-4707-9FA9-6EE78AF1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831" y="893214"/>
            <a:ext cx="1704975" cy="2459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6C96D-3C70-4ACE-BC24-07F1EEA9D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455" y="485710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4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0A8BF-7397-4236-9E3E-997372A4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65328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Spring</a:t>
            </a:r>
            <a:r>
              <a:rPr lang="en-IN" dirty="0"/>
              <a:t>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Boot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E89C-4360-419B-8266-60B390A48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412240"/>
            <a:ext cx="6306309" cy="496112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It provides RAD (Rapid Application Development) feature to the Spring framework. </a:t>
            </a:r>
          </a:p>
          <a:p>
            <a:r>
              <a:rPr lang="en-IN" dirty="0">
                <a:solidFill>
                  <a:schemeClr val="tx1"/>
                </a:solidFill>
              </a:rPr>
              <a:t>It is having starter templates features.</a:t>
            </a:r>
          </a:p>
          <a:p>
            <a:r>
              <a:rPr lang="en-IN" dirty="0">
                <a:solidFill>
                  <a:schemeClr val="tx1"/>
                </a:solidFill>
              </a:rPr>
              <a:t>Resolving dependency conflict. </a:t>
            </a:r>
          </a:p>
          <a:p>
            <a:r>
              <a:rPr lang="en-IN" dirty="0">
                <a:solidFill>
                  <a:schemeClr val="tx1"/>
                </a:solidFill>
              </a:rPr>
              <a:t>It has information of compatible version for all dependencies. </a:t>
            </a:r>
          </a:p>
          <a:p>
            <a:r>
              <a:rPr lang="en-IN" dirty="0">
                <a:solidFill>
                  <a:schemeClr val="tx1"/>
                </a:solidFill>
              </a:rPr>
              <a:t>It provides embedded HTTP server Tomcat etc. </a:t>
            </a:r>
          </a:p>
          <a:p>
            <a:r>
              <a:rPr lang="en-IN" dirty="0">
                <a:solidFill>
                  <a:schemeClr val="tx1"/>
                </a:solidFill>
              </a:rPr>
              <a:t>Everything is auto configured</a:t>
            </a:r>
          </a:p>
          <a:p>
            <a:r>
              <a:rPr lang="en-IN" dirty="0">
                <a:solidFill>
                  <a:schemeClr val="tx1"/>
                </a:solidFill>
              </a:rPr>
              <a:t>Annotation-based spring application.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6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48CD0-D3A2-4B30-A49B-6A47308B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282804"/>
            <a:ext cx="6329612" cy="1536569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Spring Boot Starters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B892-A0B3-4F35-9FDE-1217F476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904214"/>
            <a:ext cx="6306309" cy="4469152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Spring Boot resolves problem of handling dependency management by providing a set of dependencies for developers convenience.</a:t>
            </a:r>
          </a:p>
          <a:p>
            <a:r>
              <a:rPr lang="en-IN" dirty="0">
                <a:solidFill>
                  <a:schemeClr val="tx1"/>
                </a:solidFill>
              </a:rPr>
              <a:t>Spring Boot Starter Actuator dependency : It is used to monitor and manage your application.</a:t>
            </a:r>
          </a:p>
          <a:p>
            <a:r>
              <a:rPr lang="en-IN" dirty="0">
                <a:solidFill>
                  <a:schemeClr val="tx1"/>
                </a:solidFill>
              </a:rPr>
              <a:t>Spring Boot Starter web dependency : It  is used to write Web &amp; RESTful applications.</a:t>
            </a:r>
          </a:p>
          <a:p>
            <a:r>
              <a:rPr lang="en-IN" dirty="0">
                <a:solidFill>
                  <a:schemeClr val="tx1"/>
                </a:solidFill>
              </a:rPr>
              <a:t>Spring Boot Starter JDBC dependency :  Traditional JDBC</a:t>
            </a:r>
          </a:p>
          <a:p>
            <a:r>
              <a:rPr lang="en-IN" dirty="0">
                <a:solidFill>
                  <a:schemeClr val="tx1"/>
                </a:solidFill>
              </a:rPr>
              <a:t>Spring Boot Starter Security dependency : Authentication and Authorization using Spring Security.</a:t>
            </a:r>
          </a:p>
          <a:p>
            <a:r>
              <a:rPr lang="en-IN" dirty="0">
                <a:solidFill>
                  <a:schemeClr val="tx1"/>
                </a:solidFill>
              </a:rPr>
              <a:t>Spring Boot Starter Data JPA dependency : Spring Data JPA with Hibernate.</a:t>
            </a:r>
          </a:p>
          <a:p>
            <a:r>
              <a:rPr lang="en-IN" dirty="0">
                <a:solidFill>
                  <a:schemeClr val="tx1"/>
                </a:solidFill>
              </a:rPr>
              <a:t>Spring Boot Starter </a:t>
            </a:r>
            <a:r>
              <a:rPr lang="en-IN" dirty="0" err="1">
                <a:solidFill>
                  <a:schemeClr val="tx1"/>
                </a:solidFill>
              </a:rPr>
              <a:t>Hateoas</a:t>
            </a:r>
            <a:r>
              <a:rPr lang="en-IN" dirty="0">
                <a:solidFill>
                  <a:schemeClr val="tx1"/>
                </a:solidFill>
              </a:rPr>
              <a:t> : Make your services more RESTful by adding HATEOAS features.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5F22B-F8D0-49E8-85D6-153A474F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729" y="1517170"/>
            <a:ext cx="4295742" cy="44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7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48CD0-D3A2-4B30-A49B-6A47308B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282804"/>
            <a:ext cx="6329612" cy="1536569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Demo On Spring Boot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B892-A0B3-4F35-9FDE-1217F476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1904214"/>
            <a:ext cx="6306309" cy="446915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Go to </a:t>
            </a:r>
            <a:r>
              <a:rPr lang="en-IN" dirty="0">
                <a:hlinkClick r:id="rId3"/>
              </a:rPr>
              <a:t>https://start.spring.io/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Select language, version of Spring Boot and dependency as per business.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9B875-B723-4192-860E-19D6543F7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308" y="350120"/>
            <a:ext cx="4372908" cy="57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90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1235</Words>
  <Application>Microsoft Office PowerPoint</Application>
  <PresentationFormat>Widescreen</PresentationFormat>
  <Paragraphs>210</Paragraphs>
  <Slides>24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Impact</vt:lpstr>
      <vt:lpstr>Badge</vt:lpstr>
      <vt:lpstr>PowerPoint Presentation</vt:lpstr>
      <vt:lpstr>Agenda</vt:lpstr>
      <vt:lpstr>What is Microservices ?</vt:lpstr>
      <vt:lpstr>Why Microservices?</vt:lpstr>
      <vt:lpstr>Why Microservices ?</vt:lpstr>
      <vt:lpstr>Microservices framework for Java</vt:lpstr>
      <vt:lpstr>  Spring Boot</vt:lpstr>
      <vt:lpstr>Spring Boot Starters</vt:lpstr>
      <vt:lpstr>Demo On Spring Boot</vt:lpstr>
      <vt:lpstr>Challenges with Microservices</vt:lpstr>
      <vt:lpstr>Spring Cloud</vt:lpstr>
      <vt:lpstr>How Spring cloud resolves microservices challenges ?</vt:lpstr>
      <vt:lpstr>Demo on Spring Boot Microservices with Spring Cloud</vt:lpstr>
      <vt:lpstr>Overview OF demo</vt:lpstr>
      <vt:lpstr>Overview OF demo</vt:lpstr>
      <vt:lpstr>Overview OF demo</vt:lpstr>
      <vt:lpstr>Port &amp; URL for Demo</vt:lpstr>
      <vt:lpstr>Port &amp; URL for Demo</vt:lpstr>
      <vt:lpstr>EuREka Server</vt:lpstr>
      <vt:lpstr>Currency conversion service</vt:lpstr>
      <vt:lpstr>Currency Exchange service</vt:lpstr>
      <vt:lpstr>Visibility &amp; Monitoring - Zipkin</vt:lpstr>
      <vt:lpstr>Conclusion</vt:lpstr>
      <vt:lpstr>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Patel</dc:creator>
  <cp:lastModifiedBy>Saurabh Patel</cp:lastModifiedBy>
  <cp:revision>5</cp:revision>
  <dcterms:created xsi:type="dcterms:W3CDTF">2019-10-11T07:22:09Z</dcterms:created>
  <dcterms:modified xsi:type="dcterms:W3CDTF">2019-10-15T10:54:04Z</dcterms:modified>
</cp:coreProperties>
</file>