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8" r:id="rId4"/>
    <p:sldId id="259" r:id="rId5"/>
    <p:sldId id="261" r:id="rId6"/>
    <p:sldId id="272" r:id="rId7"/>
    <p:sldId id="268" r:id="rId8"/>
    <p:sldId id="269" r:id="rId9"/>
    <p:sldId id="271" r:id="rId10"/>
    <p:sldId id="262" r:id="rId11"/>
    <p:sldId id="267" r:id="rId12"/>
    <p:sldId id="264" r:id="rId13"/>
    <p:sldId id="273" r:id="rId14"/>
    <p:sldId id="266" r:id="rId15"/>
    <p:sldId id="265"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60" autoAdjust="0"/>
  </p:normalViewPr>
  <p:slideViewPr>
    <p:cSldViewPr>
      <p:cViewPr varScale="1">
        <p:scale>
          <a:sx n="74" d="100"/>
          <a:sy n="74" d="100"/>
        </p:scale>
        <p:origin x="-2268"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35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D7E53D-E41C-4FF7-AFC1-5C1B2A12CA02}" type="datetimeFigureOut">
              <a:rPr lang="en-US" smtClean="0"/>
              <a:t>10/29/2014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030F5D-2873-4523-94BE-973722480559}" type="slidenum">
              <a:rPr lang="en-US" smtClean="0"/>
              <a:t>‹#›</a:t>
            </a:fld>
            <a:endParaRPr lang="en-US"/>
          </a:p>
        </p:txBody>
      </p:sp>
    </p:spTree>
    <p:extLst>
      <p:ext uri="{BB962C8B-B14F-4D97-AF65-F5344CB8AC3E}">
        <p14:creationId xmlns:p14="http://schemas.microsoft.com/office/powerpoint/2010/main" val="35827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a:t>
            </a:r>
            <a:r>
              <a:rPr lang="en-US" dirty="0" err="1" smtClean="0"/>
              <a:t>ppt</a:t>
            </a:r>
            <a:r>
              <a:rPr lang="en-US" baseline="0" dirty="0" smtClean="0"/>
              <a:t> I will discuss the following</a:t>
            </a:r>
          </a:p>
          <a:p>
            <a:endParaRPr lang="en-US" baseline="0" dirty="0" smtClean="0"/>
          </a:p>
        </p:txBody>
      </p:sp>
      <p:sp>
        <p:nvSpPr>
          <p:cNvPr id="4" name="Slide Number Placeholder 3"/>
          <p:cNvSpPr>
            <a:spLocks noGrp="1"/>
          </p:cNvSpPr>
          <p:nvPr>
            <p:ph type="sldNum" sz="quarter" idx="10"/>
          </p:nvPr>
        </p:nvSpPr>
        <p:spPr/>
        <p:txBody>
          <a:bodyPr/>
          <a:lstStyle/>
          <a:p>
            <a:fld id="{77030F5D-2873-4523-94BE-973722480559}" type="slidenum">
              <a:rPr lang="en-US" smtClean="0"/>
              <a:t>2</a:t>
            </a:fld>
            <a:endParaRPr lang="en-US"/>
          </a:p>
        </p:txBody>
      </p:sp>
    </p:spTree>
    <p:extLst>
      <p:ext uri="{BB962C8B-B14F-4D97-AF65-F5344CB8AC3E}">
        <p14:creationId xmlns:p14="http://schemas.microsoft.com/office/powerpoint/2010/main" val="71438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part of the thesis work we aimed the following</a:t>
            </a:r>
          </a:p>
          <a:p>
            <a:endParaRPr lang="en-US" baseline="0" dirty="0" smtClean="0"/>
          </a:p>
          <a:p>
            <a:r>
              <a:rPr lang="en-US" baseline="0" dirty="0" smtClean="0"/>
              <a:t>Why is NoC important?? Because </a:t>
            </a:r>
          </a:p>
          <a:p>
            <a:endParaRPr lang="en-US" baseline="0" dirty="0" smtClean="0"/>
          </a:p>
          <a:p>
            <a:r>
              <a:rPr lang="en-US" dirty="0" smtClean="0"/>
              <a:t>The NoC interconnect breaks the problem of communication between entities into smaller </a:t>
            </a:r>
          </a:p>
          <a:p>
            <a:r>
              <a:rPr lang="en-US" dirty="0" smtClean="0"/>
              <a:t>problems, such as how to transport transactions between nodes in the system, and how to </a:t>
            </a:r>
          </a:p>
          <a:p>
            <a:r>
              <a:rPr lang="en-US" dirty="0" smtClean="0"/>
              <a:t>encapsulate transactions into packets for transport. The NoC interconnect is different from </a:t>
            </a:r>
          </a:p>
          <a:p>
            <a:r>
              <a:rPr lang="en-US" dirty="0" smtClean="0"/>
              <a:t>traditional interconnects in one simple, but powerful way. </a:t>
            </a:r>
          </a:p>
          <a:p>
            <a:endParaRPr lang="en-US" dirty="0" smtClean="0"/>
          </a:p>
          <a:p>
            <a:r>
              <a:rPr lang="en-US" dirty="0" smtClean="0"/>
              <a:t>And </a:t>
            </a:r>
            <a:r>
              <a:rPr lang="en-US" dirty="0" err="1" smtClean="0"/>
              <a:t>Algo</a:t>
            </a:r>
            <a:r>
              <a:rPr lang="en-US" dirty="0" smtClean="0"/>
              <a:t> exploration to make</a:t>
            </a:r>
            <a:r>
              <a:rPr lang="en-US" baseline="0" dirty="0" smtClean="0"/>
              <a:t> the NoC partitioning automatic along with application </a:t>
            </a:r>
            <a:r>
              <a:rPr lang="en-US" baseline="0" dirty="0" err="1" smtClean="0"/>
              <a:t>instatiation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7030F5D-2873-4523-94BE-973722480559}" type="slidenum">
              <a:rPr lang="en-US" smtClean="0"/>
              <a:t>3</a:t>
            </a:fld>
            <a:endParaRPr lang="en-US"/>
          </a:p>
        </p:txBody>
      </p:sp>
    </p:spTree>
    <p:extLst>
      <p:ext uri="{BB962C8B-B14F-4D97-AF65-F5344CB8AC3E}">
        <p14:creationId xmlns:p14="http://schemas.microsoft.com/office/powerpoint/2010/main" val="3215411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tools that we have used are </a:t>
            </a:r>
          </a:p>
          <a:p>
            <a:endParaRPr lang="en-US" dirty="0" smtClean="0"/>
          </a:p>
          <a:p>
            <a:r>
              <a:rPr lang="en-US" dirty="0" smtClean="0"/>
              <a:t>Aurora</a:t>
            </a:r>
            <a:r>
              <a:rPr lang="en-US" baseline="0" dirty="0" smtClean="0"/>
              <a:t> IP Core</a:t>
            </a:r>
          </a:p>
          <a:p>
            <a:r>
              <a:rPr lang="en-US" baseline="0" dirty="0" smtClean="0"/>
              <a:t>Which includes clock generation and recovery</a:t>
            </a:r>
          </a:p>
          <a:p>
            <a:r>
              <a:rPr lang="en-US" baseline="0" dirty="0" smtClean="0"/>
              <a:t>Frame gen and frame check</a:t>
            </a:r>
          </a:p>
          <a:p>
            <a:endParaRPr lang="en-US" baseline="0" dirty="0" smtClean="0"/>
          </a:p>
          <a:p>
            <a:r>
              <a:rPr lang="en-US" baseline="0" dirty="0" smtClean="0"/>
              <a:t>CONNECT</a:t>
            </a:r>
          </a:p>
          <a:p>
            <a:r>
              <a:rPr lang="en-US" baseline="0" dirty="0" smtClean="0"/>
              <a:t>N port router</a:t>
            </a:r>
          </a:p>
          <a:p>
            <a:r>
              <a:rPr lang="en-US" baseline="0" dirty="0" smtClean="0"/>
              <a:t>With routing table</a:t>
            </a:r>
          </a:p>
        </p:txBody>
      </p:sp>
      <p:sp>
        <p:nvSpPr>
          <p:cNvPr id="4" name="Slide Number Placeholder 3"/>
          <p:cNvSpPr>
            <a:spLocks noGrp="1"/>
          </p:cNvSpPr>
          <p:nvPr>
            <p:ph type="sldNum" sz="quarter" idx="10"/>
          </p:nvPr>
        </p:nvSpPr>
        <p:spPr/>
        <p:txBody>
          <a:bodyPr/>
          <a:lstStyle/>
          <a:p>
            <a:fld id="{77030F5D-2873-4523-94BE-973722480559}" type="slidenum">
              <a:rPr lang="en-US" smtClean="0"/>
              <a:t>4</a:t>
            </a:fld>
            <a:endParaRPr lang="en-US"/>
          </a:p>
        </p:txBody>
      </p:sp>
    </p:spTree>
    <p:extLst>
      <p:ext uri="{BB962C8B-B14F-4D97-AF65-F5344CB8AC3E}">
        <p14:creationId xmlns:p14="http://schemas.microsoft.com/office/powerpoint/2010/main" val="402741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Lane logic: GTP/GTX transceiver driven by instance lane logic module, initializes GTP/GTX transceiver,</a:t>
            </a:r>
            <a:r>
              <a:rPr lang="en-US" baseline="0" dirty="0" smtClean="0"/>
              <a:t> </a:t>
            </a:r>
            <a:r>
              <a:rPr lang="en-US" dirty="0" smtClean="0"/>
              <a:t>handles the encoding and decoding</a:t>
            </a:r>
          </a:p>
          <a:p>
            <a:pPr marL="228600" indent="-228600">
              <a:buAutoNum type="arabicPeriod"/>
            </a:pPr>
            <a:endParaRPr lang="en-US" dirty="0" smtClean="0"/>
          </a:p>
          <a:p>
            <a:pPr marL="228600" indent="-228600">
              <a:buAutoNum type="arabicPeriod"/>
            </a:pPr>
            <a:r>
              <a:rPr lang="en-US" dirty="0" smtClean="0"/>
              <a:t>Global logic: performs the bonding and verification phases of channel initialization. the module generates the random idle characters required by the Aurora protocol, monitors all the lane logic modules for errors.</a:t>
            </a:r>
          </a:p>
          <a:p>
            <a:pPr marL="228600" indent="-228600">
              <a:buAutoNum type="arabicPeriod"/>
            </a:pPr>
            <a:endParaRPr lang="en-US" dirty="0" smtClean="0"/>
          </a:p>
          <a:p>
            <a:pPr marL="228600" indent="-228600">
              <a:buAutoNum type="arabicPeriod"/>
            </a:pPr>
            <a:r>
              <a:rPr lang="en-US" dirty="0" smtClean="0"/>
              <a:t>RX user interface: moves data from the channel to the application. </a:t>
            </a:r>
          </a:p>
          <a:p>
            <a:pPr marL="685800" lvl="1" indent="-228600">
              <a:buAutoNum type="arabicPeriod"/>
            </a:pPr>
            <a:r>
              <a:rPr lang="en-US" dirty="0" smtClean="0"/>
              <a:t>Streaming data is presented using a simple stream interface equipped with a data bus and a data valid signal. </a:t>
            </a:r>
          </a:p>
          <a:p>
            <a:pPr marL="685800" lvl="1" indent="-228600">
              <a:buAutoNum type="arabicPeriod"/>
            </a:pPr>
            <a:r>
              <a:rPr lang="en-US" dirty="0" smtClean="0"/>
              <a:t>Frames are presented using a standard LocalLink interface. This module also performs flow control functions.</a:t>
            </a:r>
          </a:p>
          <a:p>
            <a:pPr marL="685800" lvl="1" indent="-228600">
              <a:buAutoNum type="arabicPeriod"/>
            </a:pPr>
            <a:endParaRPr lang="en-US" dirty="0" smtClean="0"/>
          </a:p>
          <a:p>
            <a:pPr marL="228600" indent="-228600">
              <a:buAutoNum type="arabicPeriod"/>
            </a:pPr>
            <a:r>
              <a:rPr lang="en-US" dirty="0" smtClean="0"/>
              <a:t>TX user interface: moves data from the application to the channel. </a:t>
            </a:r>
          </a:p>
          <a:p>
            <a:pPr marL="685800" lvl="1" indent="-228600">
              <a:buAutoNum type="arabicPeriod"/>
            </a:pPr>
            <a:r>
              <a:rPr lang="en-US" dirty="0" smtClean="0"/>
              <a:t>A stream interface with a data valid and a ready signal is used for streaming data. A standard LocalLink interface is used for data frames. The module also performs flow control TX functions. The module has an interface for controlling clock compensation (the periodic transmission of special characters to prevent errors due to small clock frequency differences between connected Aurora 8B/10B cores). This interface is normally driven by a standard clock compensation manager module provided with the Aurora 8B/10B core, but it can be turned off, or driven by custom logic to accommodate special needs.</a:t>
            </a:r>
            <a:endParaRPr lang="en-US" dirty="0"/>
          </a:p>
        </p:txBody>
      </p:sp>
      <p:sp>
        <p:nvSpPr>
          <p:cNvPr id="4" name="Slide Number Placeholder 3"/>
          <p:cNvSpPr>
            <a:spLocks noGrp="1"/>
          </p:cNvSpPr>
          <p:nvPr>
            <p:ph type="sldNum" sz="quarter" idx="10"/>
          </p:nvPr>
        </p:nvSpPr>
        <p:spPr/>
        <p:txBody>
          <a:bodyPr/>
          <a:lstStyle/>
          <a:p>
            <a:fld id="{77030F5D-2873-4523-94BE-973722480559}" type="slidenum">
              <a:rPr lang="en-US" smtClean="0"/>
              <a:t>7</a:t>
            </a:fld>
            <a:endParaRPr lang="en-US"/>
          </a:p>
        </p:txBody>
      </p:sp>
    </p:spTree>
    <p:extLst>
      <p:ext uri="{BB962C8B-B14F-4D97-AF65-F5344CB8AC3E}">
        <p14:creationId xmlns:p14="http://schemas.microsoft.com/office/powerpoint/2010/main" val="183542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BEAA3E-34A3-4643-88CE-692A420B74D7}"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4351487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0339A-C2B4-481D-BB72-D876E790C03B}"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222374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AF217-1C0E-4464-9D33-F52143F1CB34}"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344650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820768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71F05A-7949-41D6-823A-9030DE4D9B16}"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270555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E2341F-CA2F-49C9-A62B-C21186C87D29}" type="datetime2">
              <a:rPr lang="en-US" smtClean="0"/>
              <a:t>Wednesday, October 29, 2014</a:t>
            </a:fld>
            <a:endParaRPr lang="en-US"/>
          </a:p>
        </p:txBody>
      </p:sp>
      <p:sp>
        <p:nvSpPr>
          <p:cNvPr id="6" name="Footer Placeholder 5"/>
          <p:cNvSpPr>
            <a:spLocks noGrp="1"/>
          </p:cNvSpPr>
          <p:nvPr>
            <p:ph type="ftr" sz="quarter" idx="11"/>
          </p:nvPr>
        </p:nvSpPr>
        <p:spPr/>
        <p:txBody>
          <a:bodyPr/>
          <a:lstStyle/>
          <a:p>
            <a:r>
              <a:rPr lang="en-US" smtClean="0"/>
              <a:t>EE 797</a:t>
            </a:r>
            <a:endParaRPr lang="en-US"/>
          </a:p>
        </p:txBody>
      </p:sp>
      <p:sp>
        <p:nvSpPr>
          <p:cNvPr id="7" name="Slide Number Placeholder 6"/>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3143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1043B6-8E05-4B15-89BC-DFA546E3CD94}" type="datetime2">
              <a:rPr lang="en-US" smtClean="0"/>
              <a:t>Wednesday, October 29, 2014</a:t>
            </a:fld>
            <a:endParaRPr lang="en-US"/>
          </a:p>
        </p:txBody>
      </p:sp>
      <p:sp>
        <p:nvSpPr>
          <p:cNvPr id="8" name="Footer Placeholder 7"/>
          <p:cNvSpPr>
            <a:spLocks noGrp="1"/>
          </p:cNvSpPr>
          <p:nvPr>
            <p:ph type="ftr" sz="quarter" idx="11"/>
          </p:nvPr>
        </p:nvSpPr>
        <p:spPr/>
        <p:txBody>
          <a:bodyPr/>
          <a:lstStyle/>
          <a:p>
            <a:r>
              <a:rPr lang="en-US" smtClean="0"/>
              <a:t>EE 797</a:t>
            </a:r>
            <a:endParaRPr lang="en-US"/>
          </a:p>
        </p:txBody>
      </p:sp>
      <p:sp>
        <p:nvSpPr>
          <p:cNvPr id="9" name="Slide Number Placeholder 8"/>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356751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8EEC49-5FBC-4557-BBEC-0721EFAF31C5}" type="datetime2">
              <a:rPr lang="en-US" smtClean="0"/>
              <a:t>Wednesday, October 29, 2014</a:t>
            </a:fld>
            <a:endParaRPr lang="en-US"/>
          </a:p>
        </p:txBody>
      </p:sp>
      <p:sp>
        <p:nvSpPr>
          <p:cNvPr id="4" name="Footer Placeholder 3"/>
          <p:cNvSpPr>
            <a:spLocks noGrp="1"/>
          </p:cNvSpPr>
          <p:nvPr>
            <p:ph type="ftr" sz="quarter" idx="11"/>
          </p:nvPr>
        </p:nvSpPr>
        <p:spPr/>
        <p:txBody>
          <a:bodyPr/>
          <a:lstStyle/>
          <a:p>
            <a:r>
              <a:rPr lang="en-US" smtClean="0"/>
              <a:t>EE 797</a:t>
            </a:r>
            <a:endParaRPr lang="en-US"/>
          </a:p>
        </p:txBody>
      </p:sp>
      <p:sp>
        <p:nvSpPr>
          <p:cNvPr id="5" name="Slide Number Placeholder 4"/>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40916705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03C37-8797-4468-8CB3-996F4F364B78}" type="datetime2">
              <a:rPr lang="en-US" smtClean="0"/>
              <a:t>Wednesday, October 29, 2014</a:t>
            </a:fld>
            <a:endParaRPr lang="en-US"/>
          </a:p>
        </p:txBody>
      </p:sp>
      <p:sp>
        <p:nvSpPr>
          <p:cNvPr id="3" name="Footer Placeholder 2"/>
          <p:cNvSpPr>
            <a:spLocks noGrp="1"/>
          </p:cNvSpPr>
          <p:nvPr>
            <p:ph type="ftr" sz="quarter" idx="11"/>
          </p:nvPr>
        </p:nvSpPr>
        <p:spPr/>
        <p:txBody>
          <a:bodyPr/>
          <a:lstStyle/>
          <a:p>
            <a:r>
              <a:rPr lang="en-US" smtClean="0"/>
              <a:t>EE 797</a:t>
            </a:r>
            <a:endParaRPr lang="en-US"/>
          </a:p>
        </p:txBody>
      </p:sp>
      <p:sp>
        <p:nvSpPr>
          <p:cNvPr id="4" name="Slide Number Placeholder 3"/>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169240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1C4DC-DA79-4341-8EF4-17CC19601DA2}" type="datetime2">
              <a:rPr lang="en-US" smtClean="0"/>
              <a:t>Wednesday, October 29, 2014</a:t>
            </a:fld>
            <a:endParaRPr lang="en-US"/>
          </a:p>
        </p:txBody>
      </p:sp>
      <p:sp>
        <p:nvSpPr>
          <p:cNvPr id="6" name="Footer Placeholder 5"/>
          <p:cNvSpPr>
            <a:spLocks noGrp="1"/>
          </p:cNvSpPr>
          <p:nvPr>
            <p:ph type="ftr" sz="quarter" idx="11"/>
          </p:nvPr>
        </p:nvSpPr>
        <p:spPr/>
        <p:txBody>
          <a:bodyPr/>
          <a:lstStyle/>
          <a:p>
            <a:r>
              <a:rPr lang="en-US" smtClean="0"/>
              <a:t>EE 797</a:t>
            </a:r>
            <a:endParaRPr lang="en-US"/>
          </a:p>
        </p:txBody>
      </p:sp>
      <p:sp>
        <p:nvSpPr>
          <p:cNvPr id="7" name="Slide Number Placeholder 6"/>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143401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AECA61-900C-4448-8B4E-43B09884A7A9}" type="datetime2">
              <a:rPr lang="en-US" smtClean="0"/>
              <a:t>Wednesday, October 29, 2014</a:t>
            </a:fld>
            <a:endParaRPr lang="en-US"/>
          </a:p>
        </p:txBody>
      </p:sp>
      <p:sp>
        <p:nvSpPr>
          <p:cNvPr id="6" name="Footer Placeholder 5"/>
          <p:cNvSpPr>
            <a:spLocks noGrp="1"/>
          </p:cNvSpPr>
          <p:nvPr>
            <p:ph type="ftr" sz="quarter" idx="11"/>
          </p:nvPr>
        </p:nvSpPr>
        <p:spPr/>
        <p:txBody>
          <a:bodyPr/>
          <a:lstStyle/>
          <a:p>
            <a:r>
              <a:rPr lang="en-US" smtClean="0"/>
              <a:t>EE 797</a:t>
            </a:r>
            <a:endParaRPr lang="en-US"/>
          </a:p>
        </p:txBody>
      </p:sp>
      <p:sp>
        <p:nvSpPr>
          <p:cNvPr id="7" name="Slide Number Placeholder 6"/>
          <p:cNvSpPr>
            <a:spLocks noGrp="1"/>
          </p:cNvSpPr>
          <p:nvPr>
            <p:ph type="sldNum" sz="quarter" idx="12"/>
          </p:nvPr>
        </p:nvSpPr>
        <p:spPr/>
        <p:txBody>
          <a:bodyPr/>
          <a:lstStyle/>
          <a:p>
            <a:fld id="{B9871DB5-449B-4EEC-9F1B-3CD3B15D687C}" type="slidenum">
              <a:rPr lang="en-US" smtClean="0"/>
              <a:t>‹#›</a:t>
            </a:fld>
            <a:endParaRPr lang="en-US"/>
          </a:p>
        </p:txBody>
      </p:sp>
    </p:spTree>
    <p:extLst>
      <p:ext uri="{BB962C8B-B14F-4D97-AF65-F5344CB8AC3E}">
        <p14:creationId xmlns:p14="http://schemas.microsoft.com/office/powerpoint/2010/main" val="219832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54618-F2DD-45ED-A5B1-069CEE436B62}" type="datetime2">
              <a:rPr lang="en-US" smtClean="0"/>
              <a:t>Wednesday, October 29, 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EE 797</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71DB5-449B-4EEC-9F1B-3CD3B15D687C}" type="slidenum">
              <a:rPr lang="en-US" smtClean="0"/>
              <a:t>‹#›</a:t>
            </a:fld>
            <a:endParaRPr lang="en-US"/>
          </a:p>
        </p:txBody>
      </p:sp>
    </p:spTree>
    <p:extLst>
      <p:ext uri="{BB962C8B-B14F-4D97-AF65-F5344CB8AC3E}">
        <p14:creationId xmlns:p14="http://schemas.microsoft.com/office/powerpoint/2010/main" val="158042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676400"/>
          </a:xfrm>
        </p:spPr>
        <p:txBody>
          <a:bodyPr>
            <a:normAutofit fontScale="90000"/>
          </a:bodyPr>
          <a:lstStyle/>
          <a:p>
            <a:r>
              <a:rPr lang="en-US" dirty="0"/>
              <a:t>Investigation of serial data communication in Multi FPGA network of chips</a:t>
            </a:r>
          </a:p>
        </p:txBody>
      </p:sp>
      <p:sp>
        <p:nvSpPr>
          <p:cNvPr id="3" name="Subtitle 2"/>
          <p:cNvSpPr>
            <a:spLocks noGrp="1"/>
          </p:cNvSpPr>
          <p:nvPr>
            <p:ph type="subTitle" idx="1"/>
          </p:nvPr>
        </p:nvSpPr>
        <p:spPr>
          <a:xfrm>
            <a:off x="1371600" y="2971800"/>
            <a:ext cx="6400800" cy="3505200"/>
          </a:xfrm>
        </p:spPr>
        <p:txBody>
          <a:bodyPr>
            <a:normAutofit fontScale="92500"/>
          </a:bodyPr>
          <a:lstStyle/>
          <a:p>
            <a:r>
              <a:rPr lang="en-US" b="1" cap="small" dirty="0"/>
              <a:t>M. Tech. Stage - I Project </a:t>
            </a:r>
            <a:r>
              <a:rPr lang="en-US" b="1" cap="small" dirty="0" smtClean="0"/>
              <a:t>Presentation</a:t>
            </a:r>
          </a:p>
          <a:p>
            <a:pPr algn="r"/>
            <a:endParaRPr lang="en-US" b="1" dirty="0" smtClean="0"/>
          </a:p>
          <a:p>
            <a:pPr algn="r"/>
            <a:endParaRPr lang="en-US" b="1" dirty="0" smtClean="0"/>
          </a:p>
          <a:p>
            <a:pPr algn="r"/>
            <a:endParaRPr lang="en-US" b="1" dirty="0"/>
          </a:p>
          <a:p>
            <a:pPr algn="r"/>
            <a:r>
              <a:rPr lang="en-US" sz="2000" b="1" dirty="0" smtClean="0"/>
              <a:t>Saurabh </a:t>
            </a:r>
            <a:r>
              <a:rPr lang="en-US" sz="2000" b="1" dirty="0"/>
              <a:t>Agrawal </a:t>
            </a:r>
            <a:endParaRPr lang="en-US" sz="2000" dirty="0"/>
          </a:p>
          <a:p>
            <a:pPr algn="r"/>
            <a:r>
              <a:rPr lang="en-US" sz="2000" b="1" dirty="0"/>
              <a:t>123076007</a:t>
            </a:r>
            <a:endParaRPr lang="en-US" sz="2000" dirty="0"/>
          </a:p>
          <a:p>
            <a:pPr algn="r"/>
            <a:r>
              <a:rPr lang="en-US" sz="2000" b="1" dirty="0" smtClean="0"/>
              <a:t>Guided by: </a:t>
            </a:r>
            <a:r>
              <a:rPr lang="en-US" sz="2000" b="1" dirty="0"/>
              <a:t>Prof. Sachin Patkar</a:t>
            </a:r>
            <a:endParaRPr lang="en-US" sz="2000" dirty="0"/>
          </a:p>
          <a:p>
            <a:pPr algn="r"/>
            <a:endParaRPr lang="en-US" dirty="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440426" y="5257800"/>
            <a:ext cx="914399" cy="895350"/>
          </a:xfrm>
          <a:prstGeom prst="rect">
            <a:avLst/>
          </a:prstGeom>
        </p:spPr>
      </p:pic>
    </p:spTree>
    <p:extLst>
      <p:ext uri="{BB962C8B-B14F-4D97-AF65-F5344CB8AC3E}">
        <p14:creationId xmlns:p14="http://schemas.microsoft.com/office/powerpoint/2010/main" val="239971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Previous Work</a:t>
            </a: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10</a:t>
            </a:fld>
            <a:endParaRPr lang="en-US"/>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838200"/>
            <a:ext cx="3236788" cy="2286000"/>
          </a:xfrm>
          <a:prstGeom prst="rect">
            <a:avLst/>
          </a:prstGeom>
          <a:noFill/>
          <a:ln>
            <a:noFill/>
          </a:ln>
        </p:spPr>
      </p:pic>
      <p:pic>
        <p:nvPicPr>
          <p:cNvPr id="8" name="Picture 7"/>
          <p:cNvPicPr/>
          <p:nvPr/>
        </p:nvPicPr>
        <p:blipFill rotWithShape="1">
          <a:blip r:embed="rId3"/>
          <a:srcRect l="2603" t="5374" r="3131" b="4640"/>
          <a:stretch/>
        </p:blipFill>
        <p:spPr>
          <a:xfrm>
            <a:off x="308225" y="3124200"/>
            <a:ext cx="8607175" cy="3352800"/>
          </a:xfrm>
          <a:prstGeom prst="rect">
            <a:avLst/>
          </a:prstGeom>
        </p:spPr>
      </p:pic>
    </p:spTree>
    <p:extLst>
      <p:ext uri="{BB962C8B-B14F-4D97-AF65-F5344CB8AC3E}">
        <p14:creationId xmlns:p14="http://schemas.microsoft.com/office/powerpoint/2010/main" val="2307123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11</a:t>
            </a:fld>
            <a:endParaRPr lang="en-US"/>
          </a:p>
        </p:txBody>
      </p:sp>
      <p:grpSp>
        <p:nvGrpSpPr>
          <p:cNvPr id="13" name="Group 12"/>
          <p:cNvGrpSpPr/>
          <p:nvPr/>
        </p:nvGrpSpPr>
        <p:grpSpPr>
          <a:xfrm>
            <a:off x="152400" y="1143000"/>
            <a:ext cx="8915400" cy="4953000"/>
            <a:chOff x="152400" y="1582994"/>
            <a:chExt cx="7772400" cy="4513006"/>
          </a:xfrm>
        </p:grpSpPr>
        <p:pic>
          <p:nvPicPr>
            <p:cNvPr id="7" name="Picture 6"/>
            <p:cNvPicPr/>
            <p:nvPr/>
          </p:nvPicPr>
          <p:blipFill rotWithShape="1">
            <a:blip r:embed="rId2">
              <a:extLst>
                <a:ext uri="{28A0092B-C50C-407E-A947-70E740481C1C}">
                  <a14:useLocalDpi xmlns:a14="http://schemas.microsoft.com/office/drawing/2010/main" val="0"/>
                </a:ext>
              </a:extLst>
            </a:blip>
            <a:srcRect t="7460" r="12069"/>
            <a:stretch/>
          </p:blipFill>
          <p:spPr bwMode="auto">
            <a:xfrm>
              <a:off x="152400" y="1582994"/>
              <a:ext cx="7772400" cy="4513006"/>
            </a:xfrm>
            <a:prstGeom prst="rect">
              <a:avLst/>
            </a:prstGeom>
            <a:noFill/>
            <a:ln>
              <a:noFill/>
            </a:ln>
          </p:spPr>
        </p:pic>
        <p:cxnSp>
          <p:nvCxnSpPr>
            <p:cNvPr id="11" name="Curved Connector 10"/>
            <p:cNvCxnSpPr/>
            <p:nvPr/>
          </p:nvCxnSpPr>
          <p:spPr>
            <a:xfrm>
              <a:off x="1828800" y="3962400"/>
              <a:ext cx="3581400" cy="1524000"/>
            </a:xfrm>
            <a:prstGeom prst="curvedConnector3">
              <a:avLst>
                <a:gd name="adj1" fmla="val 50275"/>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976776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dirty="0" smtClean="0"/>
              <a:t>Results</a:t>
            </a:r>
            <a:endParaRPr lang="en-US"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marL="0" indent="0">
              <a:buNone/>
            </a:pPr>
            <a:r>
              <a:rPr lang="en-US" sz="2400" dirty="0"/>
              <a:t>@1: Sending flit 001 into send port 0 from Router = 1 to Router = 3</a:t>
            </a:r>
          </a:p>
          <a:p>
            <a:pPr marL="0" indent="0">
              <a:buNone/>
            </a:pPr>
            <a:r>
              <a:rPr lang="en-US" sz="2400" dirty="0"/>
              <a:t>@0: Receiving flit 001 at receive port of router = </a:t>
            </a:r>
            <a:r>
              <a:rPr lang="en-US" sz="2400" dirty="0" smtClean="0"/>
              <a:t>3</a:t>
            </a:r>
          </a:p>
          <a:p>
            <a:pPr marL="0" indent="0">
              <a:buNone/>
            </a:pPr>
            <a:r>
              <a:rPr lang="en-US" sz="2400" dirty="0" smtClean="0">
                <a:solidFill>
                  <a:schemeClr val="tx2"/>
                </a:solidFill>
              </a:rPr>
              <a:t>@37: No. of cycles from source to destination</a:t>
            </a:r>
          </a:p>
          <a:p>
            <a:pPr marL="0" indent="0">
              <a:buNone/>
            </a:pPr>
            <a:endParaRPr lang="en-US" sz="2400" dirty="0"/>
          </a:p>
          <a:p>
            <a:pPr marL="0" indent="0">
              <a:buNone/>
            </a:pPr>
            <a:r>
              <a:rPr lang="en-US" sz="2400" dirty="0"/>
              <a:t>@1: Sending flit 002 into send port 0 from Router = 1 to Router = 3</a:t>
            </a:r>
          </a:p>
          <a:p>
            <a:pPr marL="0" indent="0">
              <a:buNone/>
            </a:pPr>
            <a:r>
              <a:rPr lang="en-US" sz="2400" dirty="0"/>
              <a:t>@0: Receiving flit 002 at receive port of router = </a:t>
            </a:r>
            <a:r>
              <a:rPr lang="en-US" sz="2400" dirty="0" smtClean="0"/>
              <a:t>3</a:t>
            </a:r>
          </a:p>
          <a:p>
            <a:pPr marL="0" indent="0">
              <a:buNone/>
            </a:pPr>
            <a:r>
              <a:rPr lang="en-US" sz="2400" dirty="0" smtClean="0">
                <a:solidFill>
                  <a:schemeClr val="tx2"/>
                </a:solidFill>
              </a:rPr>
              <a:t>@37: No. of cycles from source to destination</a:t>
            </a:r>
          </a:p>
          <a:p>
            <a:pPr marL="0" indent="0">
              <a:buNone/>
            </a:pPr>
            <a:endParaRPr lang="en-US" sz="2400" dirty="0"/>
          </a:p>
          <a:p>
            <a:pPr marL="0" indent="0">
              <a:buNone/>
            </a:pPr>
            <a:r>
              <a:rPr lang="en-US" sz="2400" dirty="0"/>
              <a:t>@1: Sending flit 003 into send port 0 from Router = 1 to Router = 3</a:t>
            </a:r>
          </a:p>
          <a:p>
            <a:pPr marL="0" indent="0">
              <a:buNone/>
            </a:pPr>
            <a:r>
              <a:rPr lang="en-US" sz="2400" dirty="0"/>
              <a:t>@0: Receiving flit 003 at receive port of router = </a:t>
            </a:r>
            <a:r>
              <a:rPr lang="en-US" sz="2400" dirty="0" smtClean="0"/>
              <a:t>3</a:t>
            </a:r>
          </a:p>
          <a:p>
            <a:pPr marL="0" indent="0">
              <a:buNone/>
            </a:pPr>
            <a:r>
              <a:rPr lang="en-US" sz="2400" dirty="0" smtClean="0">
                <a:solidFill>
                  <a:schemeClr val="tx2"/>
                </a:solidFill>
              </a:rPr>
              <a:t>@37: No. of cycles from source to destination</a:t>
            </a:r>
          </a:p>
          <a:p>
            <a:pPr marL="0" indent="0">
              <a:buNone/>
            </a:pPr>
            <a:endParaRPr lang="en-US" sz="2400" dirty="0"/>
          </a:p>
          <a:p>
            <a:pPr marL="0" indent="0">
              <a:buNone/>
            </a:pPr>
            <a:r>
              <a:rPr lang="en-US" sz="2400" dirty="0"/>
              <a:t>@1: Sending flit 004 into send port 0 from Router = 1 to Router = 3</a:t>
            </a:r>
          </a:p>
          <a:p>
            <a:pPr marL="0" indent="0">
              <a:buNone/>
            </a:pPr>
            <a:r>
              <a:rPr lang="en-US" sz="2400" dirty="0"/>
              <a:t>@0: Receiving flit 004 at receive port of router = </a:t>
            </a:r>
            <a:r>
              <a:rPr lang="en-US" sz="2400" dirty="0" smtClean="0"/>
              <a:t>3</a:t>
            </a:r>
          </a:p>
          <a:p>
            <a:pPr marL="0" indent="0">
              <a:buNone/>
            </a:pPr>
            <a:r>
              <a:rPr lang="en-US" sz="2400" dirty="0" smtClean="0">
                <a:solidFill>
                  <a:schemeClr val="tx2"/>
                </a:solidFill>
              </a:rPr>
              <a:t>@37: No. of cycles from source to destination</a:t>
            </a:r>
          </a:p>
          <a:p>
            <a:pPr marL="0" indent="0">
              <a:buNone/>
            </a:pPr>
            <a:endParaRPr lang="en-US" sz="2400" dirty="0"/>
          </a:p>
          <a:p>
            <a:pPr marL="0" indent="0">
              <a:buNone/>
            </a:pP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dirty="0"/>
          </a:p>
        </p:txBody>
      </p:sp>
      <p:sp>
        <p:nvSpPr>
          <p:cNvPr id="5" name="Footer Placeholder 4"/>
          <p:cNvSpPr>
            <a:spLocks noGrp="1"/>
          </p:cNvSpPr>
          <p:nvPr>
            <p:ph type="ftr" sz="quarter" idx="11"/>
          </p:nvPr>
        </p:nvSpPr>
        <p:spPr/>
        <p:txBody>
          <a:bodyPr/>
          <a:lstStyle/>
          <a:p>
            <a:r>
              <a:rPr lang="en-US" dirty="0" smtClean="0"/>
              <a:t>EE 797</a:t>
            </a:r>
            <a:endParaRPr lang="en-US" dirty="0"/>
          </a:p>
        </p:txBody>
      </p:sp>
      <p:sp>
        <p:nvSpPr>
          <p:cNvPr id="6" name="Slide Number Placeholder 5"/>
          <p:cNvSpPr>
            <a:spLocks noGrp="1"/>
          </p:cNvSpPr>
          <p:nvPr>
            <p:ph type="sldNum" sz="quarter" idx="12"/>
          </p:nvPr>
        </p:nvSpPr>
        <p:spPr/>
        <p:txBody>
          <a:bodyPr/>
          <a:lstStyle/>
          <a:p>
            <a:fld id="{B9871DB5-449B-4EEC-9F1B-3CD3B15D687C}" type="slidenum">
              <a:rPr lang="en-US" smtClean="0"/>
              <a:t>12</a:t>
            </a:fld>
            <a:endParaRPr lang="en-US" dirty="0"/>
          </a:p>
        </p:txBody>
      </p:sp>
    </p:spTree>
    <p:extLst>
      <p:ext uri="{BB962C8B-B14F-4D97-AF65-F5344CB8AC3E}">
        <p14:creationId xmlns:p14="http://schemas.microsoft.com/office/powerpoint/2010/main" val="1544122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60215616"/>
              </p:ext>
            </p:extLst>
          </p:nvPr>
        </p:nvGraphicFramePr>
        <p:xfrm>
          <a:off x="457200" y="1600200"/>
          <a:ext cx="8229600" cy="741680"/>
        </p:xfrm>
        <a:graphic>
          <a:graphicData uri="http://schemas.openxmlformats.org/drawingml/2006/table">
            <a:tbl>
              <a:tblPr firstRow="1" bandRow="1">
                <a:tableStyleId>{5C22544A-7EE6-4342-B048-85BDC9FD1C3A}</a:tableStyleId>
              </a:tblPr>
              <a:tblGrid>
                <a:gridCol w="1371600"/>
                <a:gridCol w="2057400"/>
                <a:gridCol w="2286000"/>
                <a:gridCol w="2514600"/>
              </a:tblGrid>
              <a:tr h="370840">
                <a:tc>
                  <a:txBody>
                    <a:bodyPr/>
                    <a:lstStyle/>
                    <a:p>
                      <a:pPr algn="ctr"/>
                      <a:endParaRPr lang="en-US" dirty="0"/>
                    </a:p>
                  </a:txBody>
                  <a:tcPr/>
                </a:tc>
                <a:tc>
                  <a:txBody>
                    <a:bodyPr/>
                    <a:lstStyle/>
                    <a:p>
                      <a:pPr algn="ctr"/>
                      <a:r>
                        <a:rPr lang="en-US" dirty="0" smtClean="0"/>
                        <a:t>Un-partitioned NoC</a:t>
                      </a:r>
                      <a:endParaRPr lang="en-US" dirty="0"/>
                    </a:p>
                  </a:txBody>
                  <a:tcPr/>
                </a:tc>
                <a:tc>
                  <a:txBody>
                    <a:bodyPr/>
                    <a:lstStyle/>
                    <a:p>
                      <a:pPr algn="ctr"/>
                      <a:r>
                        <a:rPr lang="en-US" dirty="0" smtClean="0"/>
                        <a:t>UART Partitioned NoC</a:t>
                      </a:r>
                      <a:endParaRPr lang="en-US" dirty="0"/>
                    </a:p>
                  </a:txBody>
                  <a:tcPr/>
                </a:tc>
                <a:tc>
                  <a:txBody>
                    <a:bodyPr/>
                    <a:lstStyle/>
                    <a:p>
                      <a:pPr algn="ctr"/>
                      <a:r>
                        <a:rPr lang="en-US" dirty="0" smtClean="0"/>
                        <a:t>Aurora Partitioned NoC</a:t>
                      </a:r>
                      <a:endParaRPr lang="en-US" dirty="0"/>
                    </a:p>
                  </a:txBody>
                  <a:tcPr/>
                </a:tc>
              </a:tr>
              <a:tr h="370840">
                <a:tc>
                  <a:txBody>
                    <a:bodyPr/>
                    <a:lstStyle/>
                    <a:p>
                      <a:pPr algn="ctr"/>
                      <a:r>
                        <a:rPr lang="en-US" dirty="0" smtClean="0"/>
                        <a:t>16</a:t>
                      </a:r>
                      <a:r>
                        <a:rPr lang="en-US" baseline="0" dirty="0" smtClean="0"/>
                        <a:t> Bits</a:t>
                      </a:r>
                      <a:endParaRPr lang="en-US" dirty="0"/>
                    </a:p>
                  </a:txBody>
                  <a:tcPr/>
                </a:tc>
                <a:tc>
                  <a:txBody>
                    <a:bodyPr/>
                    <a:lstStyle/>
                    <a:p>
                      <a:pPr algn="ctr"/>
                      <a:r>
                        <a:rPr lang="en-US" dirty="0" smtClean="0"/>
                        <a:t>6.4 ns</a:t>
                      </a:r>
                    </a:p>
                  </a:txBody>
                  <a:tcPr/>
                </a:tc>
                <a:tc>
                  <a:txBody>
                    <a:bodyPr/>
                    <a:lstStyle/>
                    <a:p>
                      <a:pPr algn="ctr"/>
                      <a:r>
                        <a:rPr lang="en-US" dirty="0" smtClean="0"/>
                        <a:t>1.48 msec</a:t>
                      </a:r>
                      <a:endParaRPr lang="en-US" dirty="0"/>
                    </a:p>
                  </a:txBody>
                  <a:tcPr/>
                </a:tc>
                <a:tc>
                  <a:txBody>
                    <a:bodyPr/>
                    <a:lstStyle/>
                    <a:p>
                      <a:pPr algn="ctr"/>
                      <a:r>
                        <a:rPr lang="en-US" dirty="0" smtClean="0"/>
                        <a:t>23</a:t>
                      </a:r>
                      <a:r>
                        <a:rPr lang="en-US" baseline="0" dirty="0" smtClean="0"/>
                        <a:t> usec</a:t>
                      </a:r>
                      <a:endParaRPr lang="en-US" dirty="0"/>
                    </a:p>
                  </a:txBody>
                  <a:tcPr/>
                </a:tc>
              </a:tr>
            </a:tbl>
          </a:graphicData>
        </a:graphic>
      </p:graphicFrame>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13</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558980894"/>
              </p:ext>
            </p:extLst>
          </p:nvPr>
        </p:nvGraphicFramePr>
        <p:xfrm>
          <a:off x="457200" y="2667000"/>
          <a:ext cx="8229601" cy="2865120"/>
        </p:xfrm>
        <a:graphic>
          <a:graphicData uri="http://schemas.openxmlformats.org/drawingml/2006/table">
            <a:tbl>
              <a:tblPr firstRow="1" bandRow="1">
                <a:tableStyleId>{5C22544A-7EE6-4342-B048-85BDC9FD1C3A}</a:tableStyleId>
              </a:tblPr>
              <a:tblGrid>
                <a:gridCol w="2057043"/>
                <a:gridCol w="1543139"/>
                <a:gridCol w="1543139"/>
                <a:gridCol w="1543140"/>
                <a:gridCol w="1543140"/>
              </a:tblGrid>
              <a:tr h="266700">
                <a:tc rowSpan="2">
                  <a:txBody>
                    <a:bodyPr/>
                    <a:lstStyle/>
                    <a:p>
                      <a:pPr algn="ctr"/>
                      <a:r>
                        <a:rPr lang="en-US" dirty="0" smtClean="0"/>
                        <a:t>Resource</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dirty="0" smtClean="0"/>
                        <a:t>Number Used</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gn="ctr"/>
                      <a:r>
                        <a:rPr lang="en-US" dirty="0" smtClean="0"/>
                        <a:t>Approx.</a:t>
                      </a:r>
                      <a:r>
                        <a:rPr lang="en-US" baseline="0" dirty="0" smtClean="0"/>
                        <a:t> Percentage</a:t>
                      </a:r>
                      <a:r>
                        <a:rPr lang="en-US" dirty="0" smtClean="0"/>
                        <a:t> Use</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dirty="0"/>
                    </a:p>
                  </a:txBody>
                  <a:tcPr/>
                </a:tc>
              </a:tr>
              <a:tr h="266700">
                <a:tc vMerge="1">
                  <a:txBody>
                    <a:bodyPr/>
                    <a:lstStyle/>
                    <a:p>
                      <a:endParaRPr lang="en-US"/>
                    </a:p>
                  </a:txBody>
                  <a:tcPr/>
                </a:tc>
                <a:tc>
                  <a:txBody>
                    <a:bodyPr/>
                    <a:lstStyle/>
                    <a:p>
                      <a:pPr algn="ctr"/>
                      <a:r>
                        <a:rPr lang="en-US" dirty="0" smtClean="0"/>
                        <a:t>UART</a:t>
                      </a:r>
                      <a:endParaRPr lang="en-US" dirty="0"/>
                    </a:p>
                  </a:txBody>
                  <a:tcPr>
                    <a:lnL w="381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smtClean="0"/>
                        <a:t>AURORA</a:t>
                      </a:r>
                      <a:endParaRPr lang="en-US" dirty="0"/>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smtClean="0"/>
                        <a:t>UART</a:t>
                      </a:r>
                      <a:endParaRPr lang="en-US" dirty="0"/>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smtClean="0"/>
                        <a:t>AURORA</a:t>
                      </a:r>
                      <a:endParaRPr lang="en-US" dirty="0"/>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533400">
                <a:tc>
                  <a:txBody>
                    <a:bodyPr/>
                    <a:lstStyle/>
                    <a:p>
                      <a:pPr algn="ctr"/>
                      <a:r>
                        <a:rPr lang="en-US" sz="1800" b="0" i="0" u="none" strike="noStrike" kern="1200" baseline="0" dirty="0" smtClean="0">
                          <a:solidFill>
                            <a:schemeClr val="dk1"/>
                          </a:solidFill>
                          <a:latin typeface="+mn-lt"/>
                          <a:ea typeface="+mn-ea"/>
                          <a:cs typeface="+mn-cs"/>
                        </a:rPr>
                        <a:t>Slice Registers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smtClean="0">
                          <a:solidFill>
                            <a:schemeClr val="dk1"/>
                          </a:solidFill>
                          <a:latin typeface="+mn-lt"/>
                          <a:ea typeface="+mn-ea"/>
                          <a:cs typeface="+mn-cs"/>
                        </a:rPr>
                        <a:t>28,794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29213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smtClean="0">
                          <a:solidFill>
                            <a:schemeClr val="dk1"/>
                          </a:solidFill>
                          <a:latin typeface="+mn-lt"/>
                          <a:ea typeface="+mn-ea"/>
                          <a:cs typeface="+mn-cs"/>
                        </a:rPr>
                        <a:t>9 %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pPr algn="ctr"/>
                      <a:r>
                        <a:rPr lang="en-US" sz="1800" b="0" i="0" u="none" strike="noStrike" kern="1200" baseline="0" dirty="0" smtClean="0">
                          <a:solidFill>
                            <a:schemeClr val="dk1"/>
                          </a:solidFill>
                          <a:latin typeface="+mn-lt"/>
                          <a:ea typeface="+mn-ea"/>
                          <a:cs typeface="+mn-cs"/>
                        </a:rPr>
                        <a:t>IOBs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smtClean="0">
                          <a:solidFill>
                            <a:schemeClr val="dk1"/>
                          </a:solidFill>
                          <a:latin typeface="+mn-lt"/>
                          <a:ea typeface="+mn-ea"/>
                          <a:cs typeface="+mn-cs"/>
                        </a:rPr>
                        <a:t>+18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smtClean="0">
                          <a:solidFill>
                            <a:schemeClr val="dk1"/>
                          </a:solidFill>
                          <a:latin typeface="+mn-lt"/>
                          <a:ea typeface="+mn-ea"/>
                          <a:cs typeface="+mn-cs"/>
                        </a:rPr>
                        <a:t>1 %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pPr algn="ctr"/>
                      <a:r>
                        <a:rPr lang="en-US" sz="1800" b="0" i="0" u="none" strike="noStrike" kern="1200" baseline="0" dirty="0" smtClean="0">
                          <a:solidFill>
                            <a:schemeClr val="dk1"/>
                          </a:solidFill>
                          <a:latin typeface="+mn-lt"/>
                          <a:ea typeface="+mn-ea"/>
                          <a:cs typeface="+mn-cs"/>
                        </a:rPr>
                        <a:t>Slice LUTs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smtClean="0">
                          <a:solidFill>
                            <a:schemeClr val="dk1"/>
                          </a:solidFill>
                          <a:latin typeface="+mn-lt"/>
                          <a:ea typeface="+mn-ea"/>
                          <a:cs typeface="+mn-cs"/>
                        </a:rPr>
                        <a:t>50,482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50845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smtClean="0">
                          <a:solidFill>
                            <a:schemeClr val="dk1"/>
                          </a:solidFill>
                          <a:latin typeface="+mn-lt"/>
                          <a:ea typeface="+mn-ea"/>
                          <a:cs typeface="+mn-cs"/>
                        </a:rPr>
                        <a:t>33 %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~33 %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pPr algn="ctr"/>
                      <a:r>
                        <a:rPr lang="en-US" sz="1800" b="0" i="0" u="none" strike="noStrike" kern="1200" baseline="0" dirty="0" smtClean="0">
                          <a:solidFill>
                            <a:schemeClr val="dk1"/>
                          </a:solidFill>
                          <a:latin typeface="+mn-lt"/>
                          <a:ea typeface="+mn-ea"/>
                          <a:cs typeface="+mn-cs"/>
                        </a:rPr>
                        <a:t>Block RAMs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smtClean="0">
                          <a:solidFill>
                            <a:schemeClr val="dk1"/>
                          </a:solidFill>
                          <a:latin typeface="+mn-lt"/>
                          <a:ea typeface="+mn-ea"/>
                          <a:cs typeface="+mn-cs"/>
                        </a:rPr>
                        <a:t>+144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smtClean="0">
                          <a:solidFill>
                            <a:schemeClr val="dk1"/>
                          </a:solidFill>
                          <a:latin typeface="+mn-lt"/>
                          <a:ea typeface="+mn-ea"/>
                          <a:cs typeface="+mn-cs"/>
                        </a:rPr>
                        <a:t>34 %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85253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457200" y="1600200"/>
            <a:ext cx="8534400" cy="4419600"/>
          </a:xfrm>
        </p:spPr>
        <p:txBody>
          <a:bodyPr/>
          <a:lstStyle/>
          <a:p>
            <a:r>
              <a:rPr lang="en-US" dirty="0" smtClean="0"/>
              <a:t>Automatic partitioning of any network</a:t>
            </a:r>
            <a:endParaRPr lang="en-US" dirty="0"/>
          </a:p>
          <a:p>
            <a:r>
              <a:rPr lang="en-US" dirty="0" smtClean="0"/>
              <a:t>Instantiation of Aurora Links</a:t>
            </a:r>
          </a:p>
          <a:p>
            <a:r>
              <a:rPr lang="en-US" dirty="0" smtClean="0"/>
              <a:t>Implementation partitioned network for applications such as Boolean Matrix Vector Multiplication (BMVM) on a Virtex V Development platform</a:t>
            </a:r>
          </a:p>
          <a:p>
            <a:r>
              <a:rPr lang="en-US" dirty="0" smtClean="0"/>
              <a:t>Investigation of algorithm development for application based NoC partitioning</a:t>
            </a:r>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14</a:t>
            </a:fld>
            <a:endParaRPr lang="en-US"/>
          </a:p>
        </p:txBody>
      </p:sp>
    </p:spTree>
    <p:extLst>
      <p:ext uri="{BB962C8B-B14F-4D97-AF65-F5344CB8AC3E}">
        <p14:creationId xmlns:p14="http://schemas.microsoft.com/office/powerpoint/2010/main" val="46102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Script Parameters for NoC partitioning</a:t>
            </a: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15</a:t>
            </a:fld>
            <a:endParaRPr lang="en-US"/>
          </a:p>
        </p:txBody>
      </p:sp>
      <p:sp>
        <p:nvSpPr>
          <p:cNvPr id="8" name="Text Box 2"/>
          <p:cNvSpPr txBox="1">
            <a:spLocks noChangeArrowheads="1"/>
          </p:cNvSpPr>
          <p:nvPr/>
        </p:nvSpPr>
        <p:spPr bwMode="auto">
          <a:xfrm>
            <a:off x="76200" y="1463219"/>
            <a:ext cx="8991600" cy="40934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ctr">
              <a:spcAft>
                <a:spcPts val="0"/>
              </a:spcAft>
            </a:pPr>
            <a:r>
              <a:rPr lang="en-US" sz="2000" dirty="0" smtClean="0">
                <a:solidFill>
                  <a:srgbClr val="009A00"/>
                </a:solidFill>
                <a:effectLst/>
                <a:latin typeface="Batang" panose="02030600000101010101" pitchFamily="18" charset="-127"/>
                <a:ea typeface="Batang" panose="02030600000101010101" pitchFamily="18" charset="-127"/>
                <a:cs typeface="Times New Roman"/>
              </a:rPr>
              <a:t>#### </a:t>
            </a:r>
            <a:r>
              <a:rPr lang="en-US" sz="2000" dirty="0">
                <a:solidFill>
                  <a:srgbClr val="009A00"/>
                </a:solidFill>
                <a:effectLst/>
                <a:latin typeface="Batang" panose="02030600000101010101" pitchFamily="18" charset="-127"/>
                <a:ea typeface="Batang" panose="02030600000101010101" pitchFamily="18" charset="-127"/>
                <a:cs typeface="Times New Roman"/>
              </a:rPr>
              <a:t>Python script Parameters for automatic partitioning </a:t>
            </a:r>
            <a:r>
              <a:rPr lang="en-US" sz="2000" dirty="0" smtClean="0">
                <a:solidFill>
                  <a:srgbClr val="009A00"/>
                </a:solidFill>
                <a:effectLst/>
                <a:latin typeface="Batang" panose="02030600000101010101" pitchFamily="18" charset="-127"/>
                <a:ea typeface="Batang" panose="02030600000101010101" pitchFamily="18" charset="-127"/>
                <a:cs typeface="Times New Roman"/>
              </a:rPr>
              <a:t>####</a:t>
            </a:r>
            <a:endParaRPr lang="en-US" sz="2000" dirty="0">
              <a:effectLst/>
              <a:latin typeface="Batang" panose="02030600000101010101" pitchFamily="18" charset="-127"/>
              <a:ea typeface="Batang" panose="02030600000101010101" pitchFamily="18" charset="-127"/>
              <a:cs typeface="Times New Roman"/>
            </a:endParaRPr>
          </a:p>
          <a:p>
            <a:pPr algn="just">
              <a:spcAft>
                <a:spcPts val="0"/>
              </a:spcAft>
            </a:pPr>
            <a:r>
              <a:rPr lang="en-US" sz="2000" dirty="0">
                <a:effectLst/>
                <a:latin typeface="Batang" panose="02030600000101010101" pitchFamily="18" charset="-127"/>
                <a:ea typeface="Batang" panose="02030600000101010101" pitchFamily="18" charset="-127"/>
                <a:cs typeface="Times New Roman"/>
              </a:rPr>
              <a:t>import </a:t>
            </a:r>
            <a:r>
              <a:rPr lang="en-US" sz="2000" dirty="0">
                <a:solidFill>
                  <a:schemeClr val="accent5"/>
                </a:solidFill>
                <a:effectLst/>
                <a:latin typeface="Batang" panose="02030600000101010101" pitchFamily="18" charset="-127"/>
                <a:ea typeface="Batang" panose="02030600000101010101" pitchFamily="18" charset="-127"/>
                <a:cs typeface="Times New Roman"/>
              </a:rPr>
              <a:t>re</a:t>
            </a:r>
          </a:p>
          <a:p>
            <a:pPr algn="just">
              <a:spcAft>
                <a:spcPts val="0"/>
              </a:spcAft>
            </a:pPr>
            <a:r>
              <a:rPr lang="en-US" sz="2000" dirty="0">
                <a:solidFill>
                  <a:srgbClr val="000000"/>
                </a:solidFill>
                <a:effectLst/>
                <a:latin typeface="Batang" panose="02030600000101010101" pitchFamily="18" charset="-127"/>
                <a:ea typeface="Batang" panose="02030600000101010101" pitchFamily="18" charset="-127"/>
                <a:cs typeface="Times New Roman"/>
              </a:rPr>
              <a:t>routers </a:t>
            </a:r>
            <a:r>
              <a:rPr lang="en-US" sz="2000" dirty="0" smtClean="0">
                <a:solidFill>
                  <a:srgbClr val="000000"/>
                </a:solidFill>
                <a:effectLst/>
                <a:latin typeface="Batang" panose="02030600000101010101" pitchFamily="18" charset="-127"/>
                <a:ea typeface="Batang" panose="02030600000101010101" pitchFamily="18" charset="-127"/>
                <a:cs typeface="Times New Roman"/>
              </a:rPr>
              <a:t>	   = </a:t>
            </a:r>
            <a:r>
              <a:rPr lang="en-US" sz="2000" dirty="0">
                <a:solidFill>
                  <a:schemeClr val="accent6"/>
                </a:solidFill>
                <a:effectLst/>
                <a:latin typeface="Batang" panose="02030600000101010101" pitchFamily="18" charset="-127"/>
                <a:ea typeface="Batang" panose="02030600000101010101" pitchFamily="18" charset="-127"/>
                <a:cs typeface="Times New Roman"/>
              </a:rPr>
              <a:t>[0, 1, 2, 3</a:t>
            </a:r>
            <a:r>
              <a:rPr lang="en-US" sz="2000" dirty="0" smtClean="0">
                <a:solidFill>
                  <a:schemeClr val="accent6"/>
                </a:solidFill>
                <a:effectLst/>
                <a:latin typeface="Batang" panose="02030600000101010101" pitchFamily="18" charset="-127"/>
                <a:ea typeface="Batang" panose="02030600000101010101" pitchFamily="18" charset="-127"/>
                <a:cs typeface="Times New Roman"/>
              </a:rPr>
              <a:t>]</a:t>
            </a:r>
            <a:r>
              <a:rPr lang="en-US" sz="2000" dirty="0" smtClean="0">
                <a:solidFill>
                  <a:srgbClr val="000000"/>
                </a:solidFill>
                <a:effectLst/>
                <a:latin typeface="Batang" panose="02030600000101010101" pitchFamily="18" charset="-127"/>
                <a:ea typeface="Batang" panose="02030600000101010101" pitchFamily="18" charset="-127"/>
                <a:cs typeface="Times New Roman"/>
              </a:rPr>
              <a:t> </a:t>
            </a:r>
            <a:r>
              <a:rPr lang="en-US" sz="2000" dirty="0" smtClean="0">
                <a:solidFill>
                  <a:srgbClr val="009A00"/>
                </a:solidFill>
                <a:effectLst/>
                <a:latin typeface="Batang" panose="02030600000101010101" pitchFamily="18" charset="-127"/>
                <a:ea typeface="Batang" panose="02030600000101010101" pitchFamily="18" charset="-127"/>
                <a:cs typeface="Times New Roman"/>
              </a:rPr>
              <a:t>#No</a:t>
            </a:r>
            <a:r>
              <a:rPr lang="en-US" sz="2000" dirty="0">
                <a:solidFill>
                  <a:srgbClr val="009A00"/>
                </a:solidFill>
                <a:effectLst/>
                <a:latin typeface="Batang" panose="02030600000101010101" pitchFamily="18" charset="-127"/>
                <a:ea typeface="Batang" panose="02030600000101010101" pitchFamily="18" charset="-127"/>
                <a:cs typeface="Times New Roman"/>
              </a:rPr>
              <a:t>. of router in partitioned network</a:t>
            </a:r>
            <a:endParaRPr lang="en-US" sz="2000" dirty="0">
              <a:effectLst/>
              <a:latin typeface="Batang" panose="02030600000101010101" pitchFamily="18" charset="-127"/>
              <a:ea typeface="Batang" panose="02030600000101010101" pitchFamily="18" charset="-127"/>
              <a:cs typeface="Times New Roman"/>
            </a:endParaRPr>
          </a:p>
          <a:p>
            <a:pPr algn="just">
              <a:spcAft>
                <a:spcPts val="0"/>
              </a:spcAft>
            </a:pPr>
            <a:r>
              <a:rPr lang="en-US" sz="2000" dirty="0">
                <a:solidFill>
                  <a:srgbClr val="000000"/>
                </a:solidFill>
                <a:effectLst/>
                <a:latin typeface="Batang" panose="02030600000101010101" pitchFamily="18" charset="-127"/>
                <a:ea typeface="Batang" panose="02030600000101010101" pitchFamily="18" charset="-127"/>
                <a:cs typeface="Times New Roman"/>
              </a:rPr>
              <a:t>part </a:t>
            </a:r>
            <a:r>
              <a:rPr lang="en-US" sz="2000" dirty="0" smtClean="0">
                <a:solidFill>
                  <a:srgbClr val="000000"/>
                </a:solidFill>
                <a:effectLst/>
                <a:latin typeface="Batang" panose="02030600000101010101" pitchFamily="18" charset="-127"/>
                <a:ea typeface="Batang" panose="02030600000101010101" pitchFamily="18" charset="-127"/>
                <a:cs typeface="Times New Roman"/>
              </a:rPr>
              <a:t>	 	   = </a:t>
            </a:r>
            <a:r>
              <a:rPr lang="en-US" sz="2000" dirty="0" smtClean="0">
                <a:solidFill>
                  <a:schemeClr val="accent6"/>
                </a:solidFill>
                <a:effectLst/>
                <a:latin typeface="Batang" panose="02030600000101010101" pitchFamily="18" charset="-127"/>
                <a:ea typeface="Batang" panose="02030600000101010101" pitchFamily="18" charset="-127"/>
                <a:cs typeface="Times New Roman"/>
              </a:rPr>
              <a:t>[0</a:t>
            </a:r>
            <a:r>
              <a:rPr lang="en-US" sz="2000" dirty="0">
                <a:solidFill>
                  <a:schemeClr val="accent6"/>
                </a:solidFill>
                <a:effectLst/>
                <a:latin typeface="Batang" panose="02030600000101010101" pitchFamily="18" charset="-127"/>
                <a:ea typeface="Batang" panose="02030600000101010101" pitchFamily="18" charset="-127"/>
                <a:cs typeface="Times New Roman"/>
              </a:rPr>
              <a:t>, 1, 2]</a:t>
            </a:r>
            <a:r>
              <a:rPr lang="en-US" sz="2000" dirty="0">
                <a:solidFill>
                  <a:srgbClr val="000000"/>
                </a:solidFill>
                <a:effectLst/>
                <a:latin typeface="Batang" panose="02030600000101010101" pitchFamily="18" charset="-127"/>
                <a:ea typeface="Batang" panose="02030600000101010101" pitchFamily="18" charset="-127"/>
                <a:cs typeface="Times New Roman"/>
              </a:rPr>
              <a:t> </a:t>
            </a:r>
            <a:r>
              <a:rPr lang="en-US" sz="2000" dirty="0" smtClean="0">
                <a:solidFill>
                  <a:srgbClr val="000000"/>
                </a:solidFill>
                <a:latin typeface="Batang" panose="02030600000101010101" pitchFamily="18" charset="-127"/>
                <a:ea typeface="Batang" panose="02030600000101010101" pitchFamily="18" charset="-127"/>
                <a:cs typeface="Times New Roman"/>
              </a:rPr>
              <a:t>    </a:t>
            </a:r>
            <a:r>
              <a:rPr lang="en-US" sz="2000" dirty="0" smtClean="0">
                <a:solidFill>
                  <a:srgbClr val="009A00"/>
                </a:solidFill>
                <a:effectLst/>
                <a:latin typeface="Batang" panose="02030600000101010101" pitchFamily="18" charset="-127"/>
                <a:ea typeface="Batang" panose="02030600000101010101" pitchFamily="18" charset="-127"/>
                <a:cs typeface="Times New Roman"/>
              </a:rPr>
              <a:t>#No</a:t>
            </a:r>
            <a:r>
              <a:rPr lang="en-US" sz="2000" dirty="0">
                <a:solidFill>
                  <a:srgbClr val="009A00"/>
                </a:solidFill>
                <a:effectLst/>
                <a:latin typeface="Batang" panose="02030600000101010101" pitchFamily="18" charset="-127"/>
                <a:ea typeface="Batang" panose="02030600000101010101" pitchFamily="18" charset="-127"/>
                <a:cs typeface="Times New Roman"/>
              </a:rPr>
              <a:t>. of router in this partitioned network</a:t>
            </a:r>
            <a:endParaRPr lang="en-US" sz="2000" dirty="0">
              <a:effectLst/>
              <a:latin typeface="Batang" panose="02030600000101010101" pitchFamily="18" charset="-127"/>
              <a:ea typeface="Batang" panose="02030600000101010101" pitchFamily="18" charset="-127"/>
              <a:cs typeface="Times New Roman"/>
            </a:endParaRPr>
          </a:p>
          <a:p>
            <a:pPr algn="just">
              <a:spcAft>
                <a:spcPts val="0"/>
              </a:spcAft>
            </a:pPr>
            <a:r>
              <a:rPr lang="en-US" sz="2000" dirty="0" smtClean="0">
                <a:solidFill>
                  <a:srgbClr val="000000"/>
                </a:solidFill>
                <a:effectLst/>
                <a:latin typeface="Batang" panose="02030600000101010101" pitchFamily="18" charset="-127"/>
                <a:ea typeface="Batang" panose="02030600000101010101" pitchFamily="18" charset="-127"/>
                <a:cs typeface="Times New Roman"/>
              </a:rPr>
              <a:t>part_no	 	   = </a:t>
            </a:r>
            <a:r>
              <a:rPr lang="en-US" sz="2000" dirty="0" smtClean="0">
                <a:solidFill>
                  <a:schemeClr val="accent6"/>
                </a:solidFill>
                <a:effectLst/>
                <a:latin typeface="Batang" panose="02030600000101010101" pitchFamily="18" charset="-127"/>
                <a:ea typeface="Batang" panose="02030600000101010101" pitchFamily="18" charset="-127"/>
                <a:cs typeface="Times New Roman"/>
              </a:rPr>
              <a:t>0</a:t>
            </a:r>
            <a:r>
              <a:rPr lang="en-US" sz="2000" dirty="0" smtClean="0">
                <a:solidFill>
                  <a:srgbClr val="000000"/>
                </a:solidFill>
                <a:effectLst/>
                <a:latin typeface="Batang" panose="02030600000101010101" pitchFamily="18" charset="-127"/>
                <a:ea typeface="Batang" panose="02030600000101010101" pitchFamily="18" charset="-127"/>
                <a:cs typeface="Times New Roman"/>
              </a:rPr>
              <a:t> </a:t>
            </a:r>
            <a:r>
              <a:rPr lang="en-US" sz="2000" dirty="0">
                <a:solidFill>
                  <a:srgbClr val="000000"/>
                </a:solidFill>
                <a:effectLst/>
                <a:latin typeface="Batang" panose="02030600000101010101" pitchFamily="18" charset="-127"/>
                <a:ea typeface="Batang" panose="02030600000101010101" pitchFamily="18" charset="-127"/>
                <a:cs typeface="Times New Roman"/>
              </a:rPr>
              <a:t>	</a:t>
            </a:r>
            <a:r>
              <a:rPr lang="en-US" sz="2000" dirty="0" smtClean="0">
                <a:solidFill>
                  <a:srgbClr val="000000"/>
                </a:solidFill>
                <a:latin typeface="Batang" panose="02030600000101010101" pitchFamily="18" charset="-127"/>
                <a:ea typeface="Batang" panose="02030600000101010101" pitchFamily="18" charset="-127"/>
                <a:cs typeface="Times New Roman"/>
              </a:rPr>
              <a:t>            </a:t>
            </a:r>
            <a:r>
              <a:rPr lang="en-US" sz="2000" dirty="0" smtClean="0">
                <a:solidFill>
                  <a:srgbClr val="009A00"/>
                </a:solidFill>
                <a:effectLst/>
                <a:latin typeface="Batang" panose="02030600000101010101" pitchFamily="18" charset="-127"/>
                <a:ea typeface="Batang" panose="02030600000101010101" pitchFamily="18" charset="-127"/>
                <a:cs typeface="Times New Roman"/>
              </a:rPr>
              <a:t>#Partition </a:t>
            </a:r>
            <a:r>
              <a:rPr lang="en-US" sz="2000" dirty="0">
                <a:solidFill>
                  <a:srgbClr val="009A00"/>
                </a:solidFill>
                <a:effectLst/>
                <a:latin typeface="Batang" panose="02030600000101010101" pitchFamily="18" charset="-127"/>
                <a:ea typeface="Batang" panose="02030600000101010101" pitchFamily="18" charset="-127"/>
                <a:cs typeface="Times New Roman"/>
              </a:rPr>
              <a:t>part No.</a:t>
            </a:r>
            <a:endParaRPr lang="en-US" sz="2000" dirty="0">
              <a:effectLst/>
              <a:latin typeface="Batang" panose="02030600000101010101" pitchFamily="18" charset="-127"/>
              <a:ea typeface="Batang" panose="02030600000101010101" pitchFamily="18" charset="-127"/>
              <a:cs typeface="Times New Roman"/>
            </a:endParaRPr>
          </a:p>
          <a:p>
            <a:pPr algn="just">
              <a:spcAft>
                <a:spcPts val="0"/>
              </a:spcAft>
            </a:pPr>
            <a:r>
              <a:rPr lang="en-US" sz="2000" dirty="0" smtClean="0">
                <a:solidFill>
                  <a:srgbClr val="000000"/>
                </a:solidFill>
                <a:effectLst/>
                <a:latin typeface="Batang" panose="02030600000101010101" pitchFamily="18" charset="-127"/>
                <a:ea typeface="Batang" panose="02030600000101010101" pitchFamily="18" charset="-127"/>
                <a:cs typeface="Times New Roman"/>
              </a:rPr>
              <a:t>ports_per_router = </a:t>
            </a:r>
            <a:r>
              <a:rPr lang="en-US" sz="2000" dirty="0" smtClean="0">
                <a:solidFill>
                  <a:schemeClr val="accent6"/>
                </a:solidFill>
                <a:effectLst/>
                <a:latin typeface="Batang" panose="02030600000101010101" pitchFamily="18" charset="-127"/>
                <a:ea typeface="Batang" panose="02030600000101010101" pitchFamily="18" charset="-127"/>
                <a:cs typeface="Times New Roman"/>
              </a:rPr>
              <a:t>3</a:t>
            </a:r>
            <a:r>
              <a:rPr lang="en-US" sz="2000" dirty="0" smtClean="0">
                <a:solidFill>
                  <a:srgbClr val="000000"/>
                </a:solidFill>
                <a:effectLst/>
                <a:latin typeface="Batang" panose="02030600000101010101" pitchFamily="18" charset="-127"/>
                <a:ea typeface="Batang" panose="02030600000101010101" pitchFamily="18" charset="-127"/>
                <a:cs typeface="Times New Roman"/>
              </a:rPr>
              <a:t>  	            </a:t>
            </a:r>
            <a:r>
              <a:rPr lang="en-US" sz="2000" dirty="0" smtClean="0">
                <a:solidFill>
                  <a:srgbClr val="009A00"/>
                </a:solidFill>
                <a:effectLst/>
                <a:latin typeface="Batang" panose="02030600000101010101" pitchFamily="18" charset="-127"/>
                <a:ea typeface="Batang" panose="02030600000101010101" pitchFamily="18" charset="-127"/>
                <a:cs typeface="Times New Roman"/>
              </a:rPr>
              <a:t>#No</a:t>
            </a:r>
            <a:r>
              <a:rPr lang="en-US" sz="2000" dirty="0">
                <a:solidFill>
                  <a:srgbClr val="009A00"/>
                </a:solidFill>
                <a:effectLst/>
                <a:latin typeface="Batang" panose="02030600000101010101" pitchFamily="18" charset="-127"/>
                <a:ea typeface="Batang" panose="02030600000101010101" pitchFamily="18" charset="-127"/>
                <a:cs typeface="Times New Roman"/>
              </a:rPr>
              <a:t>. of ports in each router </a:t>
            </a:r>
            <a:endParaRPr lang="en-US" sz="2000" dirty="0" smtClean="0">
              <a:solidFill>
                <a:srgbClr val="009A00"/>
              </a:solidFill>
              <a:effectLst/>
              <a:latin typeface="Batang" panose="02030600000101010101" pitchFamily="18" charset="-127"/>
              <a:ea typeface="Batang" panose="02030600000101010101" pitchFamily="18" charset="-127"/>
              <a:cs typeface="Times New Roman"/>
            </a:endParaRPr>
          </a:p>
          <a:p>
            <a:pPr algn="just">
              <a:spcAft>
                <a:spcPts val="0"/>
              </a:spcAft>
            </a:pPr>
            <a:r>
              <a:rPr lang="en-US" sz="2000" dirty="0" smtClean="0">
                <a:solidFill>
                  <a:srgbClr val="000000"/>
                </a:solidFill>
                <a:effectLst/>
                <a:latin typeface="Batang" panose="02030600000101010101" pitchFamily="18" charset="-127"/>
                <a:ea typeface="Batang" panose="02030600000101010101" pitchFamily="18" charset="-127"/>
                <a:cs typeface="Times New Roman"/>
              </a:rPr>
              <a:t>flit_data_width	   = </a:t>
            </a:r>
            <a:r>
              <a:rPr lang="en-US" sz="2000" dirty="0" smtClean="0">
                <a:solidFill>
                  <a:schemeClr val="accent6"/>
                </a:solidFill>
                <a:effectLst/>
                <a:latin typeface="Batang" panose="02030600000101010101" pitchFamily="18" charset="-127"/>
                <a:ea typeface="Batang" panose="02030600000101010101" pitchFamily="18" charset="-127"/>
                <a:cs typeface="Times New Roman"/>
              </a:rPr>
              <a:t>16</a:t>
            </a:r>
            <a:r>
              <a:rPr lang="en-US" sz="2000" dirty="0" smtClean="0">
                <a:solidFill>
                  <a:srgbClr val="000000"/>
                </a:solidFill>
                <a:effectLst/>
                <a:latin typeface="Batang" panose="02030600000101010101" pitchFamily="18" charset="-127"/>
                <a:ea typeface="Batang" panose="02030600000101010101" pitchFamily="18" charset="-127"/>
                <a:cs typeface="Times New Roman"/>
              </a:rPr>
              <a:t> 	            </a:t>
            </a:r>
            <a:r>
              <a:rPr lang="en-US" sz="2000" dirty="0" smtClean="0">
                <a:solidFill>
                  <a:srgbClr val="009A00"/>
                </a:solidFill>
                <a:effectLst/>
                <a:latin typeface="Batang" panose="02030600000101010101" pitchFamily="18" charset="-127"/>
                <a:ea typeface="Batang" panose="02030600000101010101" pitchFamily="18" charset="-127"/>
                <a:cs typeface="Times New Roman"/>
              </a:rPr>
              <a:t>#Data </a:t>
            </a:r>
            <a:r>
              <a:rPr lang="en-US" sz="2000" dirty="0">
                <a:solidFill>
                  <a:srgbClr val="009A00"/>
                </a:solidFill>
                <a:effectLst/>
                <a:latin typeface="Batang" panose="02030600000101010101" pitchFamily="18" charset="-127"/>
                <a:ea typeface="Batang" panose="02030600000101010101" pitchFamily="18" charset="-127"/>
                <a:cs typeface="Times New Roman"/>
              </a:rPr>
              <a:t>width</a:t>
            </a:r>
            <a:endParaRPr lang="en-US" sz="2000" dirty="0">
              <a:effectLst/>
              <a:latin typeface="Batang" panose="02030600000101010101" pitchFamily="18" charset="-127"/>
              <a:ea typeface="Batang" panose="02030600000101010101" pitchFamily="18" charset="-127"/>
              <a:cs typeface="Times New Roman"/>
            </a:endParaRPr>
          </a:p>
          <a:p>
            <a:pPr algn="just">
              <a:spcAft>
                <a:spcPts val="0"/>
              </a:spcAft>
            </a:pPr>
            <a:r>
              <a:rPr lang="en-US" sz="2000" dirty="0">
                <a:solidFill>
                  <a:srgbClr val="000000"/>
                </a:solidFill>
                <a:effectLst/>
                <a:latin typeface="Batang" panose="02030600000101010101" pitchFamily="18" charset="-127"/>
                <a:ea typeface="Batang" panose="02030600000101010101" pitchFamily="18" charset="-127"/>
                <a:cs typeface="Times New Roman"/>
              </a:rPr>
              <a:t>vc_bits </a:t>
            </a:r>
            <a:r>
              <a:rPr lang="en-US" sz="2000" dirty="0">
                <a:solidFill>
                  <a:srgbClr val="000000"/>
                </a:solidFill>
                <a:latin typeface="Batang" panose="02030600000101010101" pitchFamily="18" charset="-127"/>
                <a:ea typeface="Batang" panose="02030600000101010101" pitchFamily="18" charset="-127"/>
                <a:cs typeface="Times New Roman"/>
              </a:rPr>
              <a:t>	</a:t>
            </a:r>
            <a:r>
              <a:rPr lang="en-US" sz="2000" dirty="0" smtClean="0">
                <a:solidFill>
                  <a:srgbClr val="000000"/>
                </a:solidFill>
                <a:latin typeface="Batang" panose="02030600000101010101" pitchFamily="18" charset="-127"/>
                <a:ea typeface="Batang" panose="02030600000101010101" pitchFamily="18" charset="-127"/>
                <a:cs typeface="Times New Roman"/>
              </a:rPr>
              <a:t>   </a:t>
            </a:r>
            <a:r>
              <a:rPr lang="en-US" sz="2000" dirty="0" smtClean="0">
                <a:solidFill>
                  <a:srgbClr val="000000"/>
                </a:solidFill>
                <a:effectLst/>
                <a:latin typeface="Batang" panose="02030600000101010101" pitchFamily="18" charset="-127"/>
                <a:ea typeface="Batang" panose="02030600000101010101" pitchFamily="18" charset="-127"/>
                <a:cs typeface="Times New Roman"/>
              </a:rPr>
              <a:t>= </a:t>
            </a:r>
            <a:r>
              <a:rPr lang="en-US" sz="2000" dirty="0">
                <a:solidFill>
                  <a:schemeClr val="accent6"/>
                </a:solidFill>
                <a:effectLst/>
                <a:latin typeface="Batang" panose="02030600000101010101" pitchFamily="18" charset="-127"/>
                <a:ea typeface="Batang" panose="02030600000101010101" pitchFamily="18" charset="-127"/>
                <a:cs typeface="Times New Roman"/>
              </a:rPr>
              <a:t>1</a:t>
            </a:r>
          </a:p>
          <a:p>
            <a:pPr algn="just">
              <a:spcAft>
                <a:spcPts val="0"/>
              </a:spcAft>
            </a:pPr>
            <a:r>
              <a:rPr lang="en-US" sz="2000" dirty="0">
                <a:solidFill>
                  <a:srgbClr val="000000"/>
                </a:solidFill>
                <a:effectLst/>
                <a:latin typeface="Batang" panose="02030600000101010101" pitchFamily="18" charset="-127"/>
                <a:ea typeface="Batang" panose="02030600000101010101" pitchFamily="18" charset="-127"/>
                <a:cs typeface="Times New Roman"/>
              </a:rPr>
              <a:t>dest_bits </a:t>
            </a:r>
            <a:r>
              <a:rPr lang="en-US" sz="2000" dirty="0">
                <a:solidFill>
                  <a:srgbClr val="000000"/>
                </a:solidFill>
                <a:latin typeface="Batang" panose="02030600000101010101" pitchFamily="18" charset="-127"/>
                <a:ea typeface="Batang" panose="02030600000101010101" pitchFamily="18" charset="-127"/>
                <a:cs typeface="Times New Roman"/>
              </a:rPr>
              <a:t>	</a:t>
            </a:r>
            <a:r>
              <a:rPr lang="en-US" sz="2000" dirty="0" smtClean="0">
                <a:solidFill>
                  <a:srgbClr val="000000"/>
                </a:solidFill>
                <a:latin typeface="Batang" panose="02030600000101010101" pitchFamily="18" charset="-127"/>
                <a:ea typeface="Batang" panose="02030600000101010101" pitchFamily="18" charset="-127"/>
                <a:cs typeface="Times New Roman"/>
              </a:rPr>
              <a:t>   </a:t>
            </a:r>
            <a:r>
              <a:rPr lang="en-US" sz="2000" dirty="0" smtClean="0">
                <a:solidFill>
                  <a:srgbClr val="000000"/>
                </a:solidFill>
                <a:effectLst/>
                <a:latin typeface="Batang" panose="02030600000101010101" pitchFamily="18" charset="-127"/>
                <a:ea typeface="Batang" panose="02030600000101010101" pitchFamily="18" charset="-127"/>
                <a:cs typeface="Times New Roman"/>
              </a:rPr>
              <a:t>= </a:t>
            </a:r>
            <a:r>
              <a:rPr lang="en-US" sz="2000" dirty="0" smtClean="0">
                <a:solidFill>
                  <a:schemeClr val="accent6"/>
                </a:solidFill>
                <a:effectLst/>
                <a:latin typeface="Batang" panose="02030600000101010101" pitchFamily="18" charset="-127"/>
                <a:ea typeface="Batang" panose="02030600000101010101" pitchFamily="18" charset="-127"/>
                <a:cs typeface="Times New Roman"/>
              </a:rPr>
              <a:t>2</a:t>
            </a:r>
            <a:r>
              <a:rPr lang="en-US" sz="2000" dirty="0">
                <a:solidFill>
                  <a:schemeClr val="accent6"/>
                </a:solidFill>
                <a:latin typeface="Batang" panose="02030600000101010101" pitchFamily="18" charset="-127"/>
                <a:ea typeface="Batang" panose="02030600000101010101" pitchFamily="18" charset="-127"/>
                <a:cs typeface="Times New Roman"/>
              </a:rPr>
              <a:t> </a:t>
            </a:r>
            <a:r>
              <a:rPr lang="en-US" sz="2000" dirty="0" smtClean="0">
                <a:solidFill>
                  <a:srgbClr val="000000"/>
                </a:solidFill>
                <a:latin typeface="Batang" panose="02030600000101010101" pitchFamily="18" charset="-127"/>
                <a:ea typeface="Batang" panose="02030600000101010101" pitchFamily="18" charset="-127"/>
                <a:cs typeface="Times New Roman"/>
              </a:rPr>
              <a:t>              </a:t>
            </a:r>
            <a:r>
              <a:rPr lang="en-US" sz="2000" dirty="0" smtClean="0">
                <a:solidFill>
                  <a:srgbClr val="009A00"/>
                </a:solidFill>
                <a:effectLst/>
                <a:latin typeface="Batang" panose="02030600000101010101" pitchFamily="18" charset="-127"/>
                <a:ea typeface="Batang" panose="02030600000101010101" pitchFamily="18" charset="-127"/>
                <a:cs typeface="Times New Roman"/>
              </a:rPr>
              <a:t>#Destination width</a:t>
            </a:r>
            <a:endParaRPr lang="en-US" sz="2000" dirty="0">
              <a:effectLst/>
              <a:latin typeface="Batang" panose="02030600000101010101" pitchFamily="18" charset="-127"/>
              <a:ea typeface="Batang" panose="02030600000101010101" pitchFamily="18" charset="-127"/>
              <a:cs typeface="Times New Roman"/>
            </a:endParaRPr>
          </a:p>
          <a:p>
            <a:pPr algn="just">
              <a:spcAft>
                <a:spcPts val="0"/>
              </a:spcAft>
            </a:pPr>
            <a:r>
              <a:rPr lang="en-US" sz="2000" dirty="0">
                <a:solidFill>
                  <a:srgbClr val="000000"/>
                </a:solidFill>
                <a:effectLst/>
                <a:latin typeface="Batang" panose="02030600000101010101" pitchFamily="18" charset="-127"/>
                <a:ea typeface="Batang" panose="02030600000101010101" pitchFamily="18" charset="-127"/>
                <a:cs typeface="Times New Roman"/>
              </a:rPr>
              <a:t>data_width </a:t>
            </a:r>
            <a:r>
              <a:rPr lang="en-US" sz="2000" dirty="0" smtClean="0">
                <a:solidFill>
                  <a:srgbClr val="000000"/>
                </a:solidFill>
                <a:effectLst/>
                <a:latin typeface="Batang" panose="02030600000101010101" pitchFamily="18" charset="-127"/>
                <a:ea typeface="Batang" panose="02030600000101010101" pitchFamily="18" charset="-127"/>
                <a:cs typeface="Times New Roman"/>
              </a:rPr>
              <a:t>  	   = </a:t>
            </a:r>
            <a:r>
              <a:rPr lang="en-US" sz="2000" dirty="0">
                <a:solidFill>
                  <a:schemeClr val="accent6"/>
                </a:solidFill>
                <a:effectLst/>
                <a:latin typeface="Batang" panose="02030600000101010101" pitchFamily="18" charset="-127"/>
                <a:ea typeface="Batang" panose="02030600000101010101" pitchFamily="18" charset="-127"/>
                <a:cs typeface="Times New Roman"/>
              </a:rPr>
              <a:t>2</a:t>
            </a:r>
          </a:p>
          <a:p>
            <a:pPr algn="just">
              <a:spcAft>
                <a:spcPts val="0"/>
              </a:spcAft>
            </a:pPr>
            <a:r>
              <a:rPr lang="en-US" sz="2000" dirty="0" smtClean="0">
                <a:solidFill>
                  <a:srgbClr val="000000"/>
                </a:solidFill>
                <a:effectLst/>
                <a:latin typeface="Batang" panose="02030600000101010101" pitchFamily="18" charset="-127"/>
                <a:ea typeface="Batang" panose="02030600000101010101" pitchFamily="18" charset="-127"/>
                <a:cs typeface="Times New Roman"/>
              </a:rPr>
              <a:t>hex_filename	   = </a:t>
            </a:r>
            <a:r>
              <a:rPr lang="en-US" sz="2000" dirty="0">
                <a:solidFill>
                  <a:srgbClr val="9400D2"/>
                </a:solidFill>
                <a:effectLst/>
                <a:latin typeface="Batang" panose="02030600000101010101" pitchFamily="18" charset="-127"/>
                <a:ea typeface="Batang" panose="02030600000101010101" pitchFamily="18" charset="-127"/>
                <a:cs typeface="Times New Roman"/>
              </a:rPr>
              <a:t>&lt;Routing_table_&lt;filename.hex&gt;</a:t>
            </a:r>
            <a:endParaRPr lang="en-US" sz="2000" dirty="0">
              <a:effectLst/>
              <a:latin typeface="Batang" panose="02030600000101010101" pitchFamily="18" charset="-127"/>
              <a:ea typeface="Batang" panose="02030600000101010101" pitchFamily="18" charset="-127"/>
              <a:cs typeface="Times New Roman"/>
            </a:endParaRPr>
          </a:p>
          <a:p>
            <a:pPr algn="ctr">
              <a:spcAft>
                <a:spcPts val="0"/>
              </a:spcAft>
            </a:pPr>
            <a:r>
              <a:rPr lang="en-US" sz="2000" dirty="0" smtClean="0">
                <a:solidFill>
                  <a:srgbClr val="009A00"/>
                </a:solidFill>
                <a:effectLst/>
                <a:latin typeface="Batang" panose="02030600000101010101" pitchFamily="18" charset="-127"/>
                <a:ea typeface="Batang" panose="02030600000101010101" pitchFamily="18" charset="-127"/>
                <a:cs typeface="Times New Roman"/>
              </a:rPr>
              <a:t>#This </a:t>
            </a:r>
            <a:r>
              <a:rPr lang="en-US" sz="2000" dirty="0">
                <a:solidFill>
                  <a:srgbClr val="009A00"/>
                </a:solidFill>
                <a:effectLst/>
                <a:latin typeface="Batang" panose="02030600000101010101" pitchFamily="18" charset="-127"/>
                <a:ea typeface="Batang" panose="02030600000101010101" pitchFamily="18" charset="-127"/>
                <a:cs typeface="Times New Roman"/>
              </a:rPr>
              <a:t>script is supposed to partition the given network and </a:t>
            </a:r>
            <a:r>
              <a:rPr lang="en-US" sz="2000" dirty="0" smtClean="0">
                <a:solidFill>
                  <a:srgbClr val="009A00"/>
                </a:solidFill>
                <a:effectLst/>
                <a:latin typeface="Batang" panose="02030600000101010101" pitchFamily="18" charset="-127"/>
                <a:ea typeface="Batang" panose="02030600000101010101" pitchFamily="18" charset="-127"/>
                <a:cs typeface="Times New Roman"/>
              </a:rPr>
              <a:t>instantiate#</a:t>
            </a:r>
            <a:endParaRPr lang="en-US" sz="2000" dirty="0">
              <a:effectLst/>
              <a:latin typeface="Batang" panose="02030600000101010101" pitchFamily="18" charset="-127"/>
              <a:ea typeface="Batang" panose="02030600000101010101" pitchFamily="18" charset="-127"/>
              <a:cs typeface="Times New Roman"/>
            </a:endParaRPr>
          </a:p>
          <a:p>
            <a:pPr algn="ctr">
              <a:spcAft>
                <a:spcPts val="0"/>
              </a:spcAft>
            </a:pPr>
            <a:r>
              <a:rPr lang="en-US" sz="2000" dirty="0" smtClean="0">
                <a:solidFill>
                  <a:srgbClr val="009A00"/>
                </a:solidFill>
                <a:effectLst/>
                <a:latin typeface="Batang" panose="02030600000101010101" pitchFamily="18" charset="-127"/>
                <a:ea typeface="Batang" panose="02030600000101010101" pitchFamily="18" charset="-127"/>
                <a:cs typeface="Times New Roman"/>
              </a:rPr>
              <a:t>#Serial </a:t>
            </a:r>
            <a:r>
              <a:rPr lang="en-US" sz="2000" dirty="0">
                <a:solidFill>
                  <a:srgbClr val="009A00"/>
                </a:solidFill>
                <a:effectLst/>
                <a:latin typeface="Batang" panose="02030600000101010101" pitchFamily="18" charset="-127"/>
                <a:ea typeface="Batang" panose="02030600000101010101" pitchFamily="18" charset="-127"/>
                <a:cs typeface="Times New Roman"/>
              </a:rPr>
              <a:t>Aurora module and interfaces </a:t>
            </a:r>
            <a:r>
              <a:rPr lang="en-US" sz="2000" dirty="0" smtClean="0">
                <a:solidFill>
                  <a:srgbClr val="009A00"/>
                </a:solidFill>
                <a:effectLst/>
                <a:latin typeface="Batang" panose="02030600000101010101" pitchFamily="18" charset="-127"/>
                <a:ea typeface="Batang" panose="02030600000101010101" pitchFamily="18" charset="-127"/>
                <a:cs typeface="Times New Roman"/>
              </a:rPr>
              <a:t>using#</a:t>
            </a:r>
            <a:endParaRPr lang="en-US" sz="2000" dirty="0">
              <a:effectLst/>
              <a:latin typeface="Batang" panose="02030600000101010101" pitchFamily="18" charset="-127"/>
              <a:ea typeface="Batang" panose="02030600000101010101" pitchFamily="18" charset="-127"/>
              <a:cs typeface="Times New Roman"/>
            </a:endParaRPr>
          </a:p>
        </p:txBody>
      </p:sp>
    </p:spTree>
    <p:extLst>
      <p:ext uri="{BB962C8B-B14F-4D97-AF65-F5344CB8AC3E}">
        <p14:creationId xmlns:p14="http://schemas.microsoft.com/office/powerpoint/2010/main" val="1081079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smtClean="0"/>
              <a:t>Thank You</a:t>
            </a: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16</a:t>
            </a:fld>
            <a:endParaRPr lang="en-US"/>
          </a:p>
        </p:txBody>
      </p:sp>
    </p:spTree>
    <p:extLst>
      <p:ext uri="{BB962C8B-B14F-4D97-AF65-F5344CB8AC3E}">
        <p14:creationId xmlns:p14="http://schemas.microsoft.com/office/powerpoint/2010/main" val="2648303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a:xfrm>
            <a:off x="457200" y="1371600"/>
            <a:ext cx="8229600" cy="5029200"/>
          </a:xfrm>
        </p:spPr>
        <p:txBody>
          <a:bodyPr>
            <a:normAutofit lnSpcReduction="10000"/>
          </a:bodyPr>
          <a:lstStyle/>
          <a:p>
            <a:r>
              <a:rPr lang="en-US" dirty="0" smtClean="0"/>
              <a:t>Objective to be achieved</a:t>
            </a:r>
          </a:p>
          <a:p>
            <a:r>
              <a:rPr lang="en-US" dirty="0" smtClean="0"/>
              <a:t>Components of the project</a:t>
            </a:r>
          </a:p>
          <a:p>
            <a:pPr marL="0" indent="0">
              <a:buNone/>
            </a:pPr>
            <a:r>
              <a:rPr lang="en-US" dirty="0"/>
              <a:t>	</a:t>
            </a:r>
            <a:r>
              <a:rPr lang="en-US" dirty="0" smtClean="0"/>
              <a:t>- CONNECT NoC</a:t>
            </a:r>
          </a:p>
          <a:p>
            <a:pPr marL="0" indent="0">
              <a:buNone/>
            </a:pPr>
            <a:r>
              <a:rPr lang="en-US" dirty="0"/>
              <a:t>	</a:t>
            </a:r>
            <a:r>
              <a:rPr lang="en-US" dirty="0" smtClean="0"/>
              <a:t>- Aurora 8B10B</a:t>
            </a:r>
          </a:p>
          <a:p>
            <a:r>
              <a:rPr lang="en-US" dirty="0" smtClean="0"/>
              <a:t>Previous work</a:t>
            </a:r>
          </a:p>
          <a:p>
            <a:r>
              <a:rPr lang="en-US" dirty="0" smtClean="0"/>
              <a:t>Modifications and proposed design</a:t>
            </a:r>
          </a:p>
          <a:p>
            <a:r>
              <a:rPr lang="en-US" dirty="0" smtClean="0"/>
              <a:t>Result of simulation</a:t>
            </a:r>
          </a:p>
          <a:p>
            <a:r>
              <a:rPr lang="en-US" dirty="0" smtClean="0"/>
              <a:t>Automatic network partitioning script</a:t>
            </a:r>
          </a:p>
          <a:p>
            <a:r>
              <a:rPr lang="en-US" dirty="0" smtClean="0"/>
              <a:t>Future work</a:t>
            </a:r>
            <a:endParaRPr lang="en-US" dirty="0"/>
          </a:p>
        </p:txBody>
      </p:sp>
      <p:sp>
        <p:nvSpPr>
          <p:cNvPr id="4" name="Date Placeholder 3"/>
          <p:cNvSpPr>
            <a:spLocks noGrp="1"/>
          </p:cNvSpPr>
          <p:nvPr>
            <p:ph type="dt" sz="half" idx="10"/>
          </p:nvPr>
        </p:nvSpPr>
        <p:spPr/>
        <p:txBody>
          <a:bodyPr/>
          <a:lstStyle/>
          <a:p>
            <a:fld id="{792A8BAE-3303-4C2E-9CDA-9099B0B3D02D}" type="datetime2">
              <a:rPr lang="en-US" smtClean="0"/>
              <a:t>Wednesday, October 29, 2014</a:t>
            </a:fld>
            <a:endParaRPr lang="en-US" dirty="0"/>
          </a:p>
        </p:txBody>
      </p:sp>
      <p:sp>
        <p:nvSpPr>
          <p:cNvPr id="5" name="Footer Placeholder 4"/>
          <p:cNvSpPr>
            <a:spLocks noGrp="1"/>
          </p:cNvSpPr>
          <p:nvPr>
            <p:ph type="ftr" sz="quarter" idx="11"/>
          </p:nvPr>
        </p:nvSpPr>
        <p:spPr/>
        <p:txBody>
          <a:bodyPr/>
          <a:lstStyle/>
          <a:p>
            <a:r>
              <a:rPr lang="en-US" dirty="0" smtClean="0"/>
              <a:t>EE 797</a:t>
            </a:r>
            <a:endParaRPr lang="en-US" dirty="0"/>
          </a:p>
        </p:txBody>
      </p:sp>
      <p:sp>
        <p:nvSpPr>
          <p:cNvPr id="6" name="Slide Number Placeholder 5"/>
          <p:cNvSpPr>
            <a:spLocks noGrp="1"/>
          </p:cNvSpPr>
          <p:nvPr>
            <p:ph type="sldNum" sz="quarter" idx="12"/>
          </p:nvPr>
        </p:nvSpPr>
        <p:spPr/>
        <p:txBody>
          <a:bodyPr/>
          <a:lstStyle/>
          <a:p>
            <a:fld id="{B9871DB5-449B-4EEC-9F1B-3CD3B15D687C}" type="slidenum">
              <a:rPr lang="en-US" smtClean="0"/>
              <a:t>2</a:t>
            </a:fld>
            <a:endParaRPr lang="en-US" dirty="0"/>
          </a:p>
        </p:txBody>
      </p:sp>
    </p:spTree>
    <p:extLst>
      <p:ext uri="{BB962C8B-B14F-4D97-AF65-F5344CB8AC3E}">
        <p14:creationId xmlns:p14="http://schemas.microsoft.com/office/powerpoint/2010/main" val="3959749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Thesis Objective </a:t>
            </a:r>
            <a:endParaRPr lang="en-US" dirty="0"/>
          </a:p>
        </p:txBody>
      </p:sp>
      <p:sp>
        <p:nvSpPr>
          <p:cNvPr id="3" name="Content Placeholder 2"/>
          <p:cNvSpPr>
            <a:spLocks noGrp="1"/>
          </p:cNvSpPr>
          <p:nvPr>
            <p:ph idx="1"/>
          </p:nvPr>
        </p:nvSpPr>
        <p:spPr>
          <a:xfrm>
            <a:off x="76200" y="1143000"/>
            <a:ext cx="8991600" cy="5257800"/>
          </a:xfrm>
        </p:spPr>
        <p:txBody>
          <a:bodyPr>
            <a:normAutofit lnSpcReduction="10000"/>
          </a:bodyPr>
          <a:lstStyle/>
          <a:p>
            <a:pPr marL="4763" lvl="1" indent="0" algn="ctr">
              <a:buNone/>
            </a:pPr>
            <a:r>
              <a:rPr lang="en-US" sz="3600" b="1" i="1" dirty="0" smtClean="0"/>
              <a:t>Implementation and performance evaluation  </a:t>
            </a:r>
            <a:r>
              <a:rPr lang="en-US" sz="3600" b="1" i="1" dirty="0"/>
              <a:t>of </a:t>
            </a:r>
            <a:r>
              <a:rPr lang="en-US" sz="3600" b="1" i="1" dirty="0" smtClean="0"/>
              <a:t>high speed serial data communication links in </a:t>
            </a:r>
            <a:r>
              <a:rPr lang="en-US" sz="3600" b="1" i="1" dirty="0"/>
              <a:t>Multi FPGA network of </a:t>
            </a:r>
            <a:r>
              <a:rPr lang="en-US" sz="3600" b="1" i="1" dirty="0" smtClean="0"/>
              <a:t>chips (NoC)</a:t>
            </a:r>
            <a:endParaRPr lang="en-US" sz="3600" b="1" i="1" dirty="0"/>
          </a:p>
          <a:p>
            <a:pPr marL="230188" lvl="0" indent="-230188"/>
            <a:r>
              <a:rPr lang="en-US" dirty="0" smtClean="0"/>
              <a:t>Xilinx </a:t>
            </a:r>
            <a:r>
              <a:rPr lang="en-US" dirty="0"/>
              <a:t>high speed serial IP </a:t>
            </a:r>
            <a:r>
              <a:rPr lang="en-US" dirty="0" smtClean="0"/>
              <a:t>core, </a:t>
            </a:r>
            <a:r>
              <a:rPr lang="en-US" dirty="0"/>
              <a:t>Aurora </a:t>
            </a:r>
            <a:r>
              <a:rPr lang="en-US" dirty="0" smtClean="0"/>
              <a:t>8B10B</a:t>
            </a:r>
            <a:endParaRPr lang="en-US" b="1" i="1" dirty="0"/>
          </a:p>
          <a:p>
            <a:pPr marL="230188" lvl="0" indent="-230188"/>
            <a:r>
              <a:rPr lang="en-US" dirty="0"/>
              <a:t>Performance evaluation of High Speed serial communication in Multi FPGA network of chips compared to parallel and simple UART based serial communication</a:t>
            </a:r>
            <a:endParaRPr lang="en-US" b="1" i="1" dirty="0"/>
          </a:p>
          <a:p>
            <a:pPr marL="230188" lvl="0" indent="-230188"/>
            <a:r>
              <a:rPr lang="en-US" dirty="0"/>
              <a:t>Exploration algorithms and automated partitioning methods of </a:t>
            </a:r>
            <a:r>
              <a:rPr lang="en-US" dirty="0" smtClean="0"/>
              <a:t>NoC</a:t>
            </a:r>
            <a:endParaRPr lang="en-US" b="1" i="1" dirty="0"/>
          </a:p>
        </p:txBody>
      </p:sp>
      <p:sp>
        <p:nvSpPr>
          <p:cNvPr id="4" name="Date Placeholder 3"/>
          <p:cNvSpPr>
            <a:spLocks noGrp="1"/>
          </p:cNvSpPr>
          <p:nvPr>
            <p:ph type="dt" sz="half" idx="10"/>
          </p:nvPr>
        </p:nvSpPr>
        <p:spPr/>
        <p:txBody>
          <a:bodyPr/>
          <a:lstStyle/>
          <a:p>
            <a:fld id="{CBC4DEF3-C4A2-4F8F-AF0C-2FD993D0FE8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3</a:t>
            </a:fld>
            <a:endParaRPr lang="en-US" dirty="0"/>
          </a:p>
        </p:txBody>
      </p:sp>
    </p:spTree>
    <p:extLst>
      <p:ext uri="{BB962C8B-B14F-4D97-AF65-F5344CB8AC3E}">
        <p14:creationId xmlns:p14="http://schemas.microsoft.com/office/powerpoint/2010/main" val="4051037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r>
              <a:rPr lang="en-US" sz="3000" dirty="0" smtClean="0"/>
              <a:t>Aurora 8B10B v5.3 Xilinx IP Core </a:t>
            </a:r>
          </a:p>
          <a:p>
            <a:pPr lvl="1"/>
            <a:r>
              <a:rPr lang="en-US" sz="3000" dirty="0" smtClean="0"/>
              <a:t>GTP</a:t>
            </a:r>
          </a:p>
          <a:p>
            <a:pPr lvl="1"/>
            <a:r>
              <a:rPr lang="en-US" sz="3000" dirty="0" smtClean="0"/>
              <a:t>Clock generation and Clock recovery Module</a:t>
            </a:r>
          </a:p>
          <a:p>
            <a:pPr lvl="1"/>
            <a:r>
              <a:rPr lang="en-US" sz="3000" dirty="0" smtClean="0"/>
              <a:t>Core include frame generator and frame check</a:t>
            </a:r>
          </a:p>
          <a:p>
            <a:r>
              <a:rPr lang="en-US" sz="3000" dirty="0" smtClean="0"/>
              <a:t>CONNECT NoC Verilog design</a:t>
            </a:r>
          </a:p>
          <a:p>
            <a:pPr lvl="1"/>
            <a:r>
              <a:rPr lang="en-US" sz="3000" dirty="0" smtClean="0"/>
              <a:t>Router </a:t>
            </a:r>
          </a:p>
          <a:p>
            <a:pPr lvl="1"/>
            <a:r>
              <a:rPr lang="en-US" sz="3000" dirty="0" smtClean="0"/>
              <a:t>Routing table</a:t>
            </a:r>
            <a:endParaRPr lang="en-US" sz="3000"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4</a:t>
            </a:fld>
            <a:endParaRPr lang="en-US"/>
          </a:p>
        </p:txBody>
      </p:sp>
    </p:spTree>
    <p:extLst>
      <p:ext uri="{BB962C8B-B14F-4D97-AF65-F5344CB8AC3E}">
        <p14:creationId xmlns:p14="http://schemas.microsoft.com/office/powerpoint/2010/main" val="2023857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Aurora 8B10B IP Core Advantages</a:t>
            </a: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5</a:t>
            </a:fld>
            <a:endParaRPr lang="en-US" dirty="0"/>
          </a:p>
        </p:txBody>
      </p:sp>
      <p:sp>
        <p:nvSpPr>
          <p:cNvPr id="50" name="Content Placeholder 49"/>
          <p:cNvSpPr>
            <a:spLocks noGrp="1"/>
          </p:cNvSpPr>
          <p:nvPr>
            <p:ph idx="1"/>
          </p:nvPr>
        </p:nvSpPr>
        <p:spPr>
          <a:xfrm>
            <a:off x="152400" y="1600200"/>
            <a:ext cx="8839200" cy="4525963"/>
          </a:xfrm>
        </p:spPr>
        <p:txBody>
          <a:bodyPr>
            <a:normAutofit/>
          </a:bodyPr>
          <a:lstStyle/>
          <a:p>
            <a:r>
              <a:rPr lang="en-US" sz="3600" dirty="0" smtClean="0"/>
              <a:t>Aurora Simplex for efficient Multi-gigabit throughput</a:t>
            </a:r>
          </a:p>
          <a:p>
            <a:r>
              <a:rPr lang="en-US" sz="3600" dirty="0" smtClean="0"/>
              <a:t>Extremely efficient Logic Implementation</a:t>
            </a:r>
          </a:p>
          <a:p>
            <a:r>
              <a:rPr lang="en-US" sz="3600" dirty="0" smtClean="0"/>
              <a:t>Data transfer upon Initialization</a:t>
            </a:r>
          </a:p>
          <a:p>
            <a:pPr lvl="1"/>
            <a:r>
              <a:rPr lang="en-US" sz="3200" dirty="0" smtClean="0"/>
              <a:t>Channel initialization – 600-800 clock cycles</a:t>
            </a:r>
          </a:p>
          <a:p>
            <a:r>
              <a:rPr lang="en-US" sz="3600" dirty="0" smtClean="0"/>
              <a:t>Error checking </a:t>
            </a:r>
            <a:r>
              <a:rPr lang="en-US" sz="3600" smtClean="0"/>
              <a:t>through </a:t>
            </a:r>
            <a:r>
              <a:rPr lang="en-US" sz="3600" smtClean="0"/>
              <a:t>8B10B </a:t>
            </a:r>
            <a:r>
              <a:rPr lang="en-US" sz="3600" dirty="0" smtClean="0"/>
              <a:t>coding</a:t>
            </a:r>
          </a:p>
          <a:p>
            <a:r>
              <a:rPr lang="en-US" sz="3600" dirty="0" smtClean="0"/>
              <a:t>Reset and Re-initialize on catastrophic errors</a:t>
            </a:r>
            <a:endParaRPr lang="en-US" sz="3600" dirty="0"/>
          </a:p>
        </p:txBody>
      </p:sp>
    </p:spTree>
    <p:extLst>
      <p:ext uri="{BB962C8B-B14F-4D97-AF65-F5344CB8AC3E}">
        <p14:creationId xmlns:p14="http://schemas.microsoft.com/office/powerpoint/2010/main" val="1814227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Aurora Applications</a:t>
            </a:r>
            <a:endParaRPr lang="en-US" dirty="0"/>
          </a:p>
        </p:txBody>
      </p:sp>
      <p:sp>
        <p:nvSpPr>
          <p:cNvPr id="3" name="Content Placeholder 2"/>
          <p:cNvSpPr>
            <a:spLocks noGrp="1"/>
          </p:cNvSpPr>
          <p:nvPr>
            <p:ph idx="1"/>
          </p:nvPr>
        </p:nvSpPr>
        <p:spPr>
          <a:xfrm>
            <a:off x="457200" y="2362200"/>
            <a:ext cx="8229600" cy="2514600"/>
          </a:xfrm>
        </p:spPr>
        <p:txBody>
          <a:bodyPr/>
          <a:lstStyle/>
          <a:p>
            <a:r>
              <a:rPr lang="en-US" dirty="0" smtClean="0"/>
              <a:t>Chip to Chip</a:t>
            </a:r>
          </a:p>
          <a:p>
            <a:r>
              <a:rPr lang="en-US" dirty="0" smtClean="0"/>
              <a:t>Board to Board</a:t>
            </a:r>
          </a:p>
          <a:p>
            <a:r>
              <a:rPr lang="en-US" dirty="0" smtClean="0"/>
              <a:t>ASIC / SoC</a:t>
            </a:r>
          </a:p>
          <a:p>
            <a:r>
              <a:rPr lang="en-US" dirty="0" smtClean="0"/>
              <a:t>Simplex / duplex Connection</a:t>
            </a: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6</a:t>
            </a:fld>
            <a:endParaRPr lang="en-US"/>
          </a:p>
        </p:txBody>
      </p:sp>
    </p:spTree>
    <p:extLst>
      <p:ext uri="{BB962C8B-B14F-4D97-AF65-F5344CB8AC3E}">
        <p14:creationId xmlns:p14="http://schemas.microsoft.com/office/powerpoint/2010/main" val="3347662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Aurora Working</a:t>
            </a: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7</a:t>
            </a:fld>
            <a:endParaRPr lang="en-US"/>
          </a:p>
        </p:txBody>
      </p:sp>
      <p:pic>
        <p:nvPicPr>
          <p:cNvPr id="7" name="Content Placeholder 6"/>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229600" cy="4648200"/>
          </a:xfrm>
          <a:prstGeom prst="rect">
            <a:avLst/>
          </a:prstGeom>
          <a:noFill/>
          <a:ln>
            <a:noFill/>
          </a:ln>
        </p:spPr>
      </p:pic>
      <p:cxnSp>
        <p:nvCxnSpPr>
          <p:cNvPr id="8" name="Straight Arrow Connector 7"/>
          <p:cNvCxnSpPr/>
          <p:nvPr/>
        </p:nvCxnSpPr>
        <p:spPr>
          <a:xfrm>
            <a:off x="8305800" y="2819400"/>
            <a:ext cx="685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H="1">
            <a:off x="8305800" y="4572000"/>
            <a:ext cx="685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8991600" y="2819400"/>
            <a:ext cx="0" cy="175260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8433737" y="2443877"/>
            <a:ext cx="429926" cy="2585323"/>
          </a:xfrm>
          <a:prstGeom prst="rect">
            <a:avLst/>
          </a:prstGeom>
          <a:noFill/>
        </p:spPr>
        <p:txBody>
          <a:bodyPr wrap="none" rtlCol="0">
            <a:spAutoFit/>
          </a:bodyPr>
          <a:lstStyle/>
          <a:p>
            <a:r>
              <a:rPr lang="en-US" dirty="0" smtClean="0"/>
              <a:t>TX</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RX</a:t>
            </a:r>
            <a:endParaRPr lang="en-US" dirty="0"/>
          </a:p>
        </p:txBody>
      </p:sp>
    </p:spTree>
    <p:extLst>
      <p:ext uri="{BB962C8B-B14F-4D97-AF65-F5344CB8AC3E}">
        <p14:creationId xmlns:p14="http://schemas.microsoft.com/office/powerpoint/2010/main" val="1984651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CONNECT 2X2 Mesh Network</a:t>
            </a: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8</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7400" y="1219200"/>
            <a:ext cx="3276600" cy="3048000"/>
          </a:xfrm>
          <a:prstGeom prst="rect">
            <a:avLst/>
          </a:prstGeom>
          <a:noFill/>
          <a:ln>
            <a:noFill/>
          </a:ln>
        </p:spPr>
      </p:pic>
      <p:graphicFrame>
        <p:nvGraphicFramePr>
          <p:cNvPr id="8" name="Table 7"/>
          <p:cNvGraphicFramePr>
            <a:graphicFrameLocks noGrp="1"/>
          </p:cNvGraphicFramePr>
          <p:nvPr>
            <p:extLst>
              <p:ext uri="{D42A27DB-BD31-4B8C-83A1-F6EECF244321}">
                <p14:modId xmlns:p14="http://schemas.microsoft.com/office/powerpoint/2010/main" val="2338477132"/>
              </p:ext>
            </p:extLst>
          </p:nvPr>
        </p:nvGraphicFramePr>
        <p:xfrm>
          <a:off x="152400" y="4495800"/>
          <a:ext cx="8839201" cy="1752600"/>
        </p:xfrm>
        <a:graphic>
          <a:graphicData uri="http://schemas.openxmlformats.org/drawingml/2006/table">
            <a:tbl>
              <a:tblPr firstRow="1" firstCol="1" bandRow="1">
                <a:tableStyleId>{5C22544A-7EE6-4342-B048-85BDC9FD1C3A}</a:tableStyleId>
              </a:tblPr>
              <a:tblGrid>
                <a:gridCol w="1767218"/>
                <a:gridCol w="1767218"/>
                <a:gridCol w="1768255"/>
                <a:gridCol w="1768255"/>
                <a:gridCol w="1768255"/>
              </a:tblGrid>
              <a:tr h="335280">
                <a:tc>
                  <a:txBody>
                    <a:bodyPr/>
                    <a:lstStyle/>
                    <a:p>
                      <a:pPr algn="ctr">
                        <a:lnSpc>
                          <a:spcPct val="115000"/>
                        </a:lnSpc>
                        <a:spcAft>
                          <a:spcPts val="0"/>
                        </a:spcAft>
                      </a:pPr>
                      <a:r>
                        <a:rPr lang="en-US" sz="2000" dirty="0">
                          <a:effectLst/>
                        </a:rPr>
                        <a:t>Destination</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Router 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a:effectLst/>
                        </a:rPr>
                        <a:t>Router 1</a:t>
                      </a:r>
                      <a:endParaRPr lang="en-US" sz="20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a:effectLst/>
                        </a:rPr>
                        <a:t>Router 2</a:t>
                      </a:r>
                      <a:endParaRPr lang="en-US" sz="20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a:effectLst/>
                        </a:rPr>
                        <a:t>Router 3</a:t>
                      </a:r>
                      <a:endParaRPr lang="en-US" sz="2000">
                        <a:effectLst/>
                        <a:latin typeface="Calibri"/>
                        <a:ea typeface="Calibri"/>
                        <a:cs typeface="Times New Roman"/>
                      </a:endParaRPr>
                    </a:p>
                  </a:txBody>
                  <a:tcPr marL="68580" marR="68580" marT="0" marB="0"/>
                </a:tc>
              </a:tr>
              <a:tr h="335280">
                <a:tc>
                  <a:txBody>
                    <a:bodyPr/>
                    <a:lstStyle/>
                    <a:p>
                      <a:pPr algn="ctr">
                        <a:lnSpc>
                          <a:spcPct val="115000"/>
                        </a:lnSpc>
                        <a:spcAft>
                          <a:spcPts val="0"/>
                        </a:spcAft>
                      </a:pPr>
                      <a:r>
                        <a:rPr lang="en-US" sz="2000" dirty="0">
                          <a:effectLst/>
                        </a:rPr>
                        <a:t>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0 (000)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1 (001)</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2 (010)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2 (010)</a:t>
                      </a:r>
                      <a:endParaRPr lang="en-US" sz="2000" dirty="0">
                        <a:effectLst/>
                        <a:latin typeface="Calibri"/>
                        <a:ea typeface="Calibri"/>
                        <a:cs typeface="Times New Roman"/>
                      </a:endParaRPr>
                    </a:p>
                  </a:txBody>
                  <a:tcPr marL="68580" marR="68580" marT="0" marB="0"/>
                </a:tc>
              </a:tr>
              <a:tr h="335280">
                <a:tc>
                  <a:txBody>
                    <a:bodyPr/>
                    <a:lstStyle/>
                    <a:p>
                      <a:pPr algn="ctr">
                        <a:lnSpc>
                          <a:spcPct val="115000"/>
                        </a:lnSpc>
                        <a:spcAft>
                          <a:spcPts val="0"/>
                        </a:spcAft>
                      </a:pPr>
                      <a:r>
                        <a:rPr lang="en-US" sz="2000" dirty="0">
                          <a:effectLst/>
                        </a:rPr>
                        <a:t>1</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3 (011)</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0 (000)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2 (010)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2 (010)</a:t>
                      </a:r>
                      <a:endParaRPr lang="en-US" sz="2000" dirty="0">
                        <a:effectLst/>
                        <a:latin typeface="Calibri"/>
                        <a:ea typeface="Calibri"/>
                        <a:cs typeface="Times New Roman"/>
                      </a:endParaRPr>
                    </a:p>
                  </a:txBody>
                  <a:tcPr marL="68580" marR="68580" marT="0" marB="0"/>
                </a:tc>
              </a:tr>
              <a:tr h="335280">
                <a:tc>
                  <a:txBody>
                    <a:bodyPr/>
                    <a:lstStyle/>
                    <a:p>
                      <a:pPr algn="ctr">
                        <a:lnSpc>
                          <a:spcPct val="115000"/>
                        </a:lnSpc>
                        <a:spcAft>
                          <a:spcPts val="0"/>
                        </a:spcAft>
                      </a:pPr>
                      <a:r>
                        <a:rPr lang="en-US" sz="2000">
                          <a:effectLst/>
                        </a:rPr>
                        <a:t>2</a:t>
                      </a:r>
                      <a:endParaRPr lang="en-US" sz="20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4 (100)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1 (001)</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0 (000)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1 (001)</a:t>
                      </a:r>
                      <a:endParaRPr lang="en-US" sz="2000" dirty="0">
                        <a:effectLst/>
                        <a:latin typeface="Calibri"/>
                        <a:ea typeface="Calibri"/>
                        <a:cs typeface="Times New Roman"/>
                      </a:endParaRPr>
                    </a:p>
                  </a:txBody>
                  <a:tcPr marL="68580" marR="68580" marT="0" marB="0"/>
                </a:tc>
              </a:tr>
              <a:tr h="335280">
                <a:tc>
                  <a:txBody>
                    <a:bodyPr/>
                    <a:lstStyle/>
                    <a:p>
                      <a:pPr algn="ctr">
                        <a:lnSpc>
                          <a:spcPct val="115000"/>
                        </a:lnSpc>
                        <a:spcAft>
                          <a:spcPts val="0"/>
                        </a:spcAft>
                      </a:pPr>
                      <a:r>
                        <a:rPr lang="en-US" sz="2000">
                          <a:effectLst/>
                        </a:rPr>
                        <a:t>3</a:t>
                      </a:r>
                      <a:endParaRPr lang="en-US" sz="20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4 (100)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smtClean="0">
                          <a:effectLst/>
                        </a:rPr>
                        <a:t>Port4 (100)</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3 (011)</a:t>
                      </a:r>
                      <a:endParaRPr lang="en-US" sz="20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000" dirty="0">
                          <a:effectLst/>
                        </a:rPr>
                        <a:t>Port </a:t>
                      </a:r>
                      <a:r>
                        <a:rPr lang="en-US" sz="2000" dirty="0" smtClean="0">
                          <a:effectLst/>
                        </a:rPr>
                        <a:t>0 (000)</a:t>
                      </a:r>
                      <a:endParaRPr lang="en-US" sz="2000" dirty="0">
                        <a:effectLst/>
                        <a:latin typeface="Calibri"/>
                        <a:ea typeface="Calibri"/>
                        <a:cs typeface="Times New Roman"/>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55610520"/>
              </p:ext>
            </p:extLst>
          </p:nvPr>
        </p:nvGraphicFramePr>
        <p:xfrm>
          <a:off x="152401" y="1295400"/>
          <a:ext cx="5562599" cy="2438400"/>
        </p:xfrm>
        <a:graphic>
          <a:graphicData uri="http://schemas.openxmlformats.org/drawingml/2006/table">
            <a:tbl>
              <a:tblPr firstRow="1" bandRow="1">
                <a:tableStyleId>{F5AB1C69-6EDB-4FF4-983F-18BD219EF322}</a:tableStyleId>
              </a:tblPr>
              <a:tblGrid>
                <a:gridCol w="990599"/>
                <a:gridCol w="914400"/>
                <a:gridCol w="990600"/>
                <a:gridCol w="1447800"/>
                <a:gridCol w="1219200"/>
              </a:tblGrid>
              <a:tr h="783862">
                <a:tc gridSpan="5">
                  <a:txBody>
                    <a:bodyPr/>
                    <a:lstStyle/>
                    <a:p>
                      <a:pPr algn="ctr"/>
                      <a:r>
                        <a:rPr lang="en-US" sz="3200" dirty="0" smtClean="0"/>
                        <a:t>Input / Output</a:t>
                      </a:r>
                      <a:r>
                        <a:rPr lang="en-US" sz="3200" baseline="0" dirty="0" smtClean="0"/>
                        <a:t> </a:t>
                      </a:r>
                      <a:r>
                        <a:rPr lang="en-US" sz="3200" dirty="0" smtClean="0"/>
                        <a:t>Flit Format</a:t>
                      </a:r>
                    </a:p>
                    <a:p>
                      <a:pPr algn="ctr"/>
                      <a:r>
                        <a:rPr lang="en-US" sz="3200" dirty="0" smtClean="0"/>
                        <a:t>(16 bit</a:t>
                      </a:r>
                      <a:r>
                        <a:rPr lang="en-US" sz="3200" baseline="0" dirty="0" smtClean="0"/>
                        <a:t>)</a:t>
                      </a:r>
                      <a:endParaRPr lang="en-US" sz="32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044938">
                <a:tc>
                  <a:txBody>
                    <a:bodyPr/>
                    <a:lstStyle/>
                    <a:p>
                      <a:pPr algn="ctr"/>
                      <a:r>
                        <a:rPr lang="en-US" sz="2800" dirty="0" smtClean="0"/>
                        <a:t>1 Bit</a:t>
                      </a:r>
                    </a:p>
                    <a:p>
                      <a:pPr algn="ctr"/>
                      <a:endParaRPr lang="en-US" sz="2800" dirty="0" smtClean="0"/>
                    </a:p>
                    <a:p>
                      <a:pPr algn="ctr"/>
                      <a:r>
                        <a:rPr lang="en-US" sz="2800" dirty="0" smtClean="0"/>
                        <a:t>Valid</a:t>
                      </a:r>
                      <a:endParaRPr lang="en-US" sz="2800" b="1" dirty="0"/>
                    </a:p>
                  </a:txBody>
                  <a:tcPr anchor="ctr"/>
                </a:tc>
                <a:tc>
                  <a:txBody>
                    <a:bodyPr/>
                    <a:lstStyle/>
                    <a:p>
                      <a:pPr algn="ctr"/>
                      <a:r>
                        <a:rPr lang="en-US" sz="2800" dirty="0" smtClean="0"/>
                        <a:t>1 Bit</a:t>
                      </a:r>
                    </a:p>
                    <a:p>
                      <a:pPr algn="ctr"/>
                      <a:endParaRPr lang="en-US" sz="2800" dirty="0" smtClean="0"/>
                    </a:p>
                    <a:p>
                      <a:pPr algn="ctr"/>
                      <a:r>
                        <a:rPr lang="en-US" sz="2800" dirty="0" smtClean="0"/>
                        <a:t> Tail</a:t>
                      </a:r>
                      <a:endParaRPr lang="en-US" sz="2800" b="1" dirty="0"/>
                    </a:p>
                  </a:txBody>
                  <a:tcPr anchor="ctr"/>
                </a:tc>
                <a:tc>
                  <a:txBody>
                    <a:bodyPr/>
                    <a:lstStyle/>
                    <a:p>
                      <a:pPr algn="ctr"/>
                      <a:r>
                        <a:rPr lang="en-US" sz="2800" dirty="0" smtClean="0"/>
                        <a:t>3 Bits</a:t>
                      </a:r>
                    </a:p>
                    <a:p>
                      <a:pPr algn="ctr"/>
                      <a:endParaRPr lang="en-US" sz="2800" dirty="0" smtClean="0"/>
                    </a:p>
                    <a:p>
                      <a:pPr algn="ctr"/>
                      <a:r>
                        <a:rPr lang="en-US" sz="2800" dirty="0" smtClean="0"/>
                        <a:t> Dest</a:t>
                      </a:r>
                      <a:endParaRPr lang="en-US" sz="2800" b="1" dirty="0"/>
                    </a:p>
                  </a:txBody>
                  <a:tcPr anchor="ctr"/>
                </a:tc>
                <a:tc>
                  <a:txBody>
                    <a:bodyPr/>
                    <a:lstStyle/>
                    <a:p>
                      <a:pPr algn="ctr"/>
                      <a:r>
                        <a:rPr lang="en-US" sz="2800" dirty="0" smtClean="0"/>
                        <a:t>1 Bit</a:t>
                      </a:r>
                    </a:p>
                    <a:p>
                      <a:pPr algn="ctr"/>
                      <a:r>
                        <a:rPr lang="en-US" sz="2800" dirty="0" smtClean="0"/>
                        <a:t>Virtual channel</a:t>
                      </a:r>
                      <a:endParaRPr lang="en-US" sz="2800" b="1" dirty="0"/>
                    </a:p>
                  </a:txBody>
                  <a:tcPr anchor="ctr"/>
                </a:tc>
                <a:tc>
                  <a:txBody>
                    <a:bodyPr/>
                    <a:lstStyle/>
                    <a:p>
                      <a:pPr algn="ctr"/>
                      <a:r>
                        <a:rPr lang="en-US" sz="2800" dirty="0" smtClean="0"/>
                        <a:t>10 bits</a:t>
                      </a:r>
                    </a:p>
                    <a:p>
                      <a:pPr algn="ctr"/>
                      <a:endParaRPr lang="en-US" sz="2800" dirty="0" smtClean="0"/>
                    </a:p>
                    <a:p>
                      <a:pPr algn="ctr"/>
                      <a:r>
                        <a:rPr lang="en-US" sz="2800" dirty="0" smtClean="0"/>
                        <a:t> Data</a:t>
                      </a:r>
                      <a:endParaRPr lang="en-US" sz="2800" b="1" dirty="0"/>
                    </a:p>
                  </a:txBody>
                  <a:tcPr anchor="ctr"/>
                </a:tc>
              </a:tr>
            </a:tbl>
          </a:graphicData>
        </a:graphic>
      </p:graphicFrame>
      <p:cxnSp>
        <p:nvCxnSpPr>
          <p:cNvPr id="11" name="Curved Connector 10"/>
          <p:cNvCxnSpPr/>
          <p:nvPr/>
        </p:nvCxnSpPr>
        <p:spPr>
          <a:xfrm rot="16200000" flipH="1">
            <a:off x="2286000" y="3962400"/>
            <a:ext cx="762000" cy="304800"/>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2159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Design</a:t>
            </a:r>
            <a:endParaRPr lang="en-US" dirty="0"/>
          </a:p>
        </p:txBody>
      </p:sp>
      <p:sp>
        <p:nvSpPr>
          <p:cNvPr id="4" name="Date Placeholder 3"/>
          <p:cNvSpPr>
            <a:spLocks noGrp="1"/>
          </p:cNvSpPr>
          <p:nvPr>
            <p:ph type="dt" sz="half" idx="10"/>
          </p:nvPr>
        </p:nvSpPr>
        <p:spPr/>
        <p:txBody>
          <a:bodyPr/>
          <a:lstStyle/>
          <a:p>
            <a:fld id="{D05BB8FE-6170-4CC6-907C-11C9388FAD4D}" type="datetime2">
              <a:rPr lang="en-US" smtClean="0"/>
              <a:t>Wednesday, October 29, 2014</a:t>
            </a:fld>
            <a:endParaRPr lang="en-US"/>
          </a:p>
        </p:txBody>
      </p:sp>
      <p:sp>
        <p:nvSpPr>
          <p:cNvPr id="5" name="Footer Placeholder 4"/>
          <p:cNvSpPr>
            <a:spLocks noGrp="1"/>
          </p:cNvSpPr>
          <p:nvPr>
            <p:ph type="ftr" sz="quarter" idx="11"/>
          </p:nvPr>
        </p:nvSpPr>
        <p:spPr/>
        <p:txBody>
          <a:bodyPr/>
          <a:lstStyle/>
          <a:p>
            <a:r>
              <a:rPr lang="en-US" smtClean="0"/>
              <a:t>EE 797</a:t>
            </a:r>
            <a:endParaRPr lang="en-US"/>
          </a:p>
        </p:txBody>
      </p:sp>
      <p:sp>
        <p:nvSpPr>
          <p:cNvPr id="6" name="Slide Number Placeholder 5"/>
          <p:cNvSpPr>
            <a:spLocks noGrp="1"/>
          </p:cNvSpPr>
          <p:nvPr>
            <p:ph type="sldNum" sz="quarter" idx="12"/>
          </p:nvPr>
        </p:nvSpPr>
        <p:spPr/>
        <p:txBody>
          <a:bodyPr/>
          <a:lstStyle/>
          <a:p>
            <a:fld id="{B9871DB5-449B-4EEC-9F1B-3CD3B15D687C}" type="slidenum">
              <a:rPr lang="en-US" smtClean="0"/>
              <a:t>9</a:t>
            </a:fld>
            <a:endParaRPr lang="en-US"/>
          </a:p>
        </p:txBody>
      </p:sp>
      <p:pic>
        <p:nvPicPr>
          <p:cNvPr id="9" name="Content Placeholder 8"/>
          <p:cNvPicPr>
            <a:picLocks noGrp="1"/>
          </p:cNvPicPr>
          <p:nvPr>
            <p:ph idx="1"/>
          </p:nvPr>
        </p:nvPicPr>
        <p:blipFill rotWithShape="1">
          <a:blip r:embed="rId2">
            <a:extLst>
              <a:ext uri="{28A0092B-C50C-407E-A947-70E740481C1C}">
                <a14:useLocalDpi xmlns:a14="http://schemas.microsoft.com/office/drawing/2010/main" val="0"/>
              </a:ext>
            </a:extLst>
          </a:blip>
          <a:srcRect l="2055"/>
          <a:stretch/>
        </p:blipFill>
        <p:spPr bwMode="auto">
          <a:xfrm>
            <a:off x="228600" y="1143000"/>
            <a:ext cx="8839200" cy="52578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6087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1602</TotalTime>
  <Words>1009</Words>
  <Application>Microsoft Office PowerPoint</Application>
  <PresentationFormat>On-screen Show (4:3)</PresentationFormat>
  <Paragraphs>248</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Investigation of serial data communication in Multi FPGA network of chips</vt:lpstr>
      <vt:lpstr>Presentation Outline</vt:lpstr>
      <vt:lpstr>Thesis Objective </vt:lpstr>
      <vt:lpstr>Components</vt:lpstr>
      <vt:lpstr>Aurora 8B10B IP Core Advantages</vt:lpstr>
      <vt:lpstr>Aurora Applications</vt:lpstr>
      <vt:lpstr>Aurora Working</vt:lpstr>
      <vt:lpstr>CONNECT 2X2 Mesh Network</vt:lpstr>
      <vt:lpstr>Proposed Design</vt:lpstr>
      <vt:lpstr>Previous Work</vt:lpstr>
      <vt:lpstr>Output</vt:lpstr>
      <vt:lpstr>Results</vt:lpstr>
      <vt:lpstr>Conclusions</vt:lpstr>
      <vt:lpstr>Future Work</vt:lpstr>
      <vt:lpstr>Script Parameters for NoC partitioning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serial data communication in Multi FPGA network of chips</dc:title>
  <dc:creator>SaurabhA</dc:creator>
  <cp:lastModifiedBy>SaurabhA</cp:lastModifiedBy>
  <cp:revision>34</cp:revision>
  <dcterms:created xsi:type="dcterms:W3CDTF">2014-10-26T14:45:43Z</dcterms:created>
  <dcterms:modified xsi:type="dcterms:W3CDTF">2014-10-29T05:00:00Z</dcterms:modified>
</cp:coreProperties>
</file>