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60" r:id="rId7"/>
    <p:sldId id="262" r:id="rId8"/>
    <p:sldId id="268" r:id="rId9"/>
    <p:sldId id="269" r:id="rId10"/>
    <p:sldId id="270" r:id="rId11"/>
    <p:sldId id="271" r:id="rId12"/>
    <p:sldId id="272" r:id="rId13"/>
    <p:sldId id="261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26471-FD5B-41A3-8DFE-26797A28971A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B587868-7854-48EE-B344-60D6C68F5F6B}">
      <dgm:prSet/>
      <dgm:spPr/>
      <dgm:t>
        <a:bodyPr/>
        <a:lstStyle/>
        <a:p>
          <a:r>
            <a:rPr lang="en-US" b="0" i="0" dirty="0"/>
            <a:t>Sensible, secure defaults via constructs but full power of base CloudFormation when needed</a:t>
          </a:r>
          <a:endParaRPr lang="en-US" dirty="0"/>
        </a:p>
      </dgm:t>
    </dgm:pt>
    <dgm:pt modelId="{4BC01E62-A5AF-4A49-B489-9C47E8CC7AC2}" type="parTrans" cxnId="{87A74CEC-FC6F-4155-8356-4C475DBB224B}">
      <dgm:prSet/>
      <dgm:spPr/>
      <dgm:t>
        <a:bodyPr/>
        <a:lstStyle/>
        <a:p>
          <a:endParaRPr lang="en-US"/>
        </a:p>
      </dgm:t>
    </dgm:pt>
    <dgm:pt modelId="{B6AC8FED-E2D7-4E03-B946-3104AE7BCEC2}" type="sibTrans" cxnId="{87A74CEC-FC6F-4155-8356-4C475DBB224B}">
      <dgm:prSet/>
      <dgm:spPr/>
      <dgm:t>
        <a:bodyPr/>
        <a:lstStyle/>
        <a:p>
          <a:endParaRPr lang="en-US"/>
        </a:p>
      </dgm:t>
    </dgm:pt>
    <dgm:pt modelId="{1DB73808-63EF-4F1A-8CF9-CB64883B5B16}">
      <dgm:prSet/>
      <dgm:spPr/>
      <dgm:t>
        <a:bodyPr/>
        <a:lstStyle/>
        <a:p>
          <a:r>
            <a:rPr lang="en-US" dirty="0"/>
            <a:t>Easy learning curve using simple constructs in your familiar </a:t>
          </a:r>
        </a:p>
      </dgm:t>
    </dgm:pt>
    <dgm:pt modelId="{E299E485-964D-4565-B8F0-6FBC311246DB}" type="parTrans" cxnId="{9E3B972B-F912-4E0A-B6EB-3C8AB3B29EC9}">
      <dgm:prSet/>
      <dgm:spPr/>
      <dgm:t>
        <a:bodyPr/>
        <a:lstStyle/>
        <a:p>
          <a:endParaRPr lang="en-US"/>
        </a:p>
      </dgm:t>
    </dgm:pt>
    <dgm:pt modelId="{AA1BB0D9-1C60-4408-87E2-B0CF135CFF8D}" type="sibTrans" cxnId="{9E3B972B-F912-4E0A-B6EB-3C8AB3B29EC9}">
      <dgm:prSet/>
      <dgm:spPr/>
      <dgm:t>
        <a:bodyPr/>
        <a:lstStyle/>
        <a:p>
          <a:endParaRPr lang="en-US"/>
        </a:p>
      </dgm:t>
    </dgm:pt>
    <dgm:pt modelId="{60506D4A-6EA2-40F7-9111-2F02D867A187}">
      <dgm:prSet/>
      <dgm:spPr/>
      <dgm:t>
        <a:bodyPr/>
        <a:lstStyle/>
        <a:p>
          <a:r>
            <a:rPr lang="en-US" b="0" i="0" dirty="0"/>
            <a:t>Power of programming languages – parameters, conditions, loops, inheritance, composition</a:t>
          </a:r>
          <a:endParaRPr lang="en-US" dirty="0"/>
        </a:p>
      </dgm:t>
    </dgm:pt>
    <dgm:pt modelId="{E15A8E0D-7969-46E4-818E-933E4726717D}" type="parTrans" cxnId="{33947DF3-3DC7-4678-9656-89734443A2C1}">
      <dgm:prSet/>
      <dgm:spPr/>
      <dgm:t>
        <a:bodyPr/>
        <a:lstStyle/>
        <a:p>
          <a:endParaRPr lang="en-US"/>
        </a:p>
      </dgm:t>
    </dgm:pt>
    <dgm:pt modelId="{E3B624B0-5E8C-4FCC-90A6-3E31FA1B65B8}" type="sibTrans" cxnId="{33947DF3-3DC7-4678-9656-89734443A2C1}">
      <dgm:prSet/>
      <dgm:spPr/>
      <dgm:t>
        <a:bodyPr/>
        <a:lstStyle/>
        <a:p>
          <a:endParaRPr lang="en-US"/>
        </a:p>
      </dgm:t>
    </dgm:pt>
    <dgm:pt modelId="{3390EDF3-17A7-4E8F-9E0B-3550E42D58D7}">
      <dgm:prSet/>
      <dgm:spPr/>
      <dgm:t>
        <a:bodyPr/>
        <a:lstStyle/>
        <a:p>
          <a:r>
            <a:rPr lang="en-US" b="0" i="0" dirty="0"/>
            <a:t>Better with your IDE, earlier compilation error detection and guided programming</a:t>
          </a:r>
          <a:endParaRPr lang="en-US" dirty="0"/>
        </a:p>
      </dgm:t>
    </dgm:pt>
    <dgm:pt modelId="{628D7B58-15F8-4E4C-AA16-1C1185B9E6C8}" type="parTrans" cxnId="{9EEA83AE-E7AB-4BCB-87C5-62243846FE48}">
      <dgm:prSet/>
      <dgm:spPr/>
      <dgm:t>
        <a:bodyPr/>
        <a:lstStyle/>
        <a:p>
          <a:endParaRPr lang="en-US"/>
        </a:p>
      </dgm:t>
    </dgm:pt>
    <dgm:pt modelId="{E3ED2EA3-1511-4AFA-9D7F-E30BF9D008FA}" type="sibTrans" cxnId="{9EEA83AE-E7AB-4BCB-87C5-62243846FE48}">
      <dgm:prSet/>
      <dgm:spPr/>
      <dgm:t>
        <a:bodyPr/>
        <a:lstStyle/>
        <a:p>
          <a:endParaRPr lang="en-US"/>
        </a:p>
      </dgm:t>
    </dgm:pt>
    <dgm:pt modelId="{4FFDB3EB-A61B-47DE-B6E1-728D4E62CABA}">
      <dgm:prSet/>
      <dgm:spPr/>
      <dgm:t>
        <a:bodyPr/>
        <a:lstStyle/>
        <a:p>
          <a:r>
            <a:rPr lang="en-US" b="0" i="0" dirty="0"/>
            <a:t>Customizable, shareable, reusable – have your application code and infrastructure code in one place and language</a:t>
          </a:r>
          <a:endParaRPr lang="en-US" dirty="0"/>
        </a:p>
      </dgm:t>
    </dgm:pt>
    <dgm:pt modelId="{DEF3F81C-8052-42B4-A687-31E695529D97}" type="parTrans" cxnId="{A7D09DA3-45E7-482E-AB70-88FA94A46486}">
      <dgm:prSet/>
      <dgm:spPr/>
      <dgm:t>
        <a:bodyPr/>
        <a:lstStyle/>
        <a:p>
          <a:endParaRPr lang="en-US"/>
        </a:p>
      </dgm:t>
    </dgm:pt>
    <dgm:pt modelId="{19126820-FCB9-4B6C-8944-4CDD060213E5}" type="sibTrans" cxnId="{A7D09DA3-45E7-482E-AB70-88FA94A46486}">
      <dgm:prSet/>
      <dgm:spPr/>
      <dgm:t>
        <a:bodyPr/>
        <a:lstStyle/>
        <a:p>
          <a:endParaRPr lang="en-US"/>
        </a:p>
      </dgm:t>
    </dgm:pt>
    <dgm:pt modelId="{717A6431-B597-4237-868E-3164BBF27D48}">
      <dgm:prSet/>
      <dgm:spPr/>
      <dgm:t>
        <a:bodyPr/>
        <a:lstStyle/>
        <a:p>
          <a:r>
            <a:rPr lang="en-US" dirty="0"/>
            <a:t>Use better engineering practices – unit tests, code reviews, shared code libraries</a:t>
          </a:r>
        </a:p>
      </dgm:t>
    </dgm:pt>
    <dgm:pt modelId="{AD730EC3-10CB-41C6-A80C-578B9A66A913}" type="parTrans" cxnId="{BF09718B-659A-4D73-90EE-E1CA2104E2DA}">
      <dgm:prSet/>
      <dgm:spPr/>
      <dgm:t>
        <a:bodyPr/>
        <a:lstStyle/>
        <a:p>
          <a:endParaRPr lang="en-US"/>
        </a:p>
      </dgm:t>
    </dgm:pt>
    <dgm:pt modelId="{03295323-C727-4020-939E-5534AFFE4717}" type="sibTrans" cxnId="{BF09718B-659A-4D73-90EE-E1CA2104E2DA}">
      <dgm:prSet/>
      <dgm:spPr/>
      <dgm:t>
        <a:bodyPr/>
        <a:lstStyle/>
        <a:p>
          <a:endParaRPr lang="en-US"/>
        </a:p>
      </dgm:t>
    </dgm:pt>
    <dgm:pt modelId="{058224E4-D1A7-4230-83A7-2EA68A7D1C6A}">
      <dgm:prSet/>
      <dgm:spPr/>
      <dgm:t>
        <a:bodyPr/>
        <a:lstStyle/>
        <a:p>
          <a:r>
            <a:rPr lang="en-US" b="0" i="0" dirty="0"/>
            <a:t>No context switching</a:t>
          </a:r>
          <a:endParaRPr lang="en-US" dirty="0"/>
        </a:p>
      </dgm:t>
    </dgm:pt>
    <dgm:pt modelId="{F13852A3-D9FF-4DCC-B5FB-63B13FE47108}" type="parTrans" cxnId="{42067493-1D0C-40CD-9B20-181639F79210}">
      <dgm:prSet/>
      <dgm:spPr/>
      <dgm:t>
        <a:bodyPr/>
        <a:lstStyle/>
        <a:p>
          <a:endParaRPr lang="en-US"/>
        </a:p>
      </dgm:t>
    </dgm:pt>
    <dgm:pt modelId="{DB362D4B-B208-45EE-B26D-236F3E485B79}" type="sibTrans" cxnId="{42067493-1D0C-40CD-9B20-181639F79210}">
      <dgm:prSet/>
      <dgm:spPr/>
      <dgm:t>
        <a:bodyPr/>
        <a:lstStyle/>
        <a:p>
          <a:endParaRPr lang="en-US"/>
        </a:p>
      </dgm:t>
    </dgm:pt>
    <dgm:pt modelId="{B6B65471-F3D2-44BC-9702-F6CA3BAFC60C}">
      <dgm:prSet/>
      <dgm:spPr/>
      <dgm:t>
        <a:bodyPr/>
        <a:lstStyle/>
        <a:p>
          <a:r>
            <a:rPr lang="en-US" dirty="0"/>
            <a:t>Faster</a:t>
          </a:r>
          <a:r>
            <a:rPr lang="en-US" baseline="0" dirty="0"/>
            <a:t> cloud development - 1000’s lines of code less than typical CloudFormation</a:t>
          </a:r>
          <a:endParaRPr lang="en-US" dirty="0"/>
        </a:p>
      </dgm:t>
    </dgm:pt>
    <dgm:pt modelId="{178C330B-C01A-4547-9E9F-7B209A52E410}" type="parTrans" cxnId="{EF50153D-7E02-4430-B15E-19A2F962D990}">
      <dgm:prSet/>
      <dgm:spPr/>
      <dgm:t>
        <a:bodyPr/>
        <a:lstStyle/>
        <a:p>
          <a:endParaRPr lang="en-US"/>
        </a:p>
      </dgm:t>
    </dgm:pt>
    <dgm:pt modelId="{A53422D7-7022-49F9-A364-FC8D2AC9DC96}" type="sibTrans" cxnId="{EF50153D-7E02-4430-B15E-19A2F962D990}">
      <dgm:prSet/>
      <dgm:spPr/>
      <dgm:t>
        <a:bodyPr/>
        <a:lstStyle/>
        <a:p>
          <a:endParaRPr lang="en-US"/>
        </a:p>
      </dgm:t>
    </dgm:pt>
    <dgm:pt modelId="{B39BF8CD-B3A0-48B0-87AB-5E8E7DC76FB9}" type="pres">
      <dgm:prSet presAssocID="{24B26471-FD5B-41A3-8DFE-26797A28971A}" presName="diagram" presStyleCnt="0">
        <dgm:presLayoutVars>
          <dgm:dir/>
          <dgm:resizeHandles val="exact"/>
        </dgm:presLayoutVars>
      </dgm:prSet>
      <dgm:spPr/>
    </dgm:pt>
    <dgm:pt modelId="{F92B8388-D3E4-4E57-915D-B2ACA1C7B621}" type="pres">
      <dgm:prSet presAssocID="{CB587868-7854-48EE-B344-60D6C68F5F6B}" presName="node" presStyleLbl="node1" presStyleIdx="0" presStyleCnt="8">
        <dgm:presLayoutVars>
          <dgm:bulletEnabled val="1"/>
        </dgm:presLayoutVars>
      </dgm:prSet>
      <dgm:spPr/>
    </dgm:pt>
    <dgm:pt modelId="{C72769D5-CC97-4F7F-98B8-38D100D30D89}" type="pres">
      <dgm:prSet presAssocID="{B6AC8FED-E2D7-4E03-B946-3104AE7BCEC2}" presName="sibTrans" presStyleCnt="0"/>
      <dgm:spPr/>
    </dgm:pt>
    <dgm:pt modelId="{6004BB0B-6383-492E-A2D9-5E1995867A78}" type="pres">
      <dgm:prSet presAssocID="{1DB73808-63EF-4F1A-8CF9-CB64883B5B16}" presName="node" presStyleLbl="node1" presStyleIdx="1" presStyleCnt="8">
        <dgm:presLayoutVars>
          <dgm:bulletEnabled val="1"/>
        </dgm:presLayoutVars>
      </dgm:prSet>
      <dgm:spPr/>
    </dgm:pt>
    <dgm:pt modelId="{FB08BC74-3458-4327-9D55-386A6E148C84}" type="pres">
      <dgm:prSet presAssocID="{AA1BB0D9-1C60-4408-87E2-B0CF135CFF8D}" presName="sibTrans" presStyleCnt="0"/>
      <dgm:spPr/>
    </dgm:pt>
    <dgm:pt modelId="{7BA97C1A-3357-45EA-9F51-BB6448E38E87}" type="pres">
      <dgm:prSet presAssocID="{60506D4A-6EA2-40F7-9111-2F02D867A187}" presName="node" presStyleLbl="node1" presStyleIdx="2" presStyleCnt="8">
        <dgm:presLayoutVars>
          <dgm:bulletEnabled val="1"/>
        </dgm:presLayoutVars>
      </dgm:prSet>
      <dgm:spPr/>
    </dgm:pt>
    <dgm:pt modelId="{D0BF0472-87B3-4D05-8AAF-A595CBE23CC4}" type="pres">
      <dgm:prSet presAssocID="{E3B624B0-5E8C-4FCC-90A6-3E31FA1B65B8}" presName="sibTrans" presStyleCnt="0"/>
      <dgm:spPr/>
    </dgm:pt>
    <dgm:pt modelId="{89A014AE-A5A9-4CDC-8BDB-9C53F736C04E}" type="pres">
      <dgm:prSet presAssocID="{3390EDF3-17A7-4E8F-9E0B-3550E42D58D7}" presName="node" presStyleLbl="node1" presStyleIdx="3" presStyleCnt="8">
        <dgm:presLayoutVars>
          <dgm:bulletEnabled val="1"/>
        </dgm:presLayoutVars>
      </dgm:prSet>
      <dgm:spPr/>
    </dgm:pt>
    <dgm:pt modelId="{7C79C197-C069-4C80-AE7E-9E93E0854617}" type="pres">
      <dgm:prSet presAssocID="{E3ED2EA3-1511-4AFA-9D7F-E30BF9D008FA}" presName="sibTrans" presStyleCnt="0"/>
      <dgm:spPr/>
    </dgm:pt>
    <dgm:pt modelId="{C0F4A03E-532A-416B-BB26-44D6100B4C98}" type="pres">
      <dgm:prSet presAssocID="{4FFDB3EB-A61B-47DE-B6E1-728D4E62CABA}" presName="node" presStyleLbl="node1" presStyleIdx="4" presStyleCnt="8">
        <dgm:presLayoutVars>
          <dgm:bulletEnabled val="1"/>
        </dgm:presLayoutVars>
      </dgm:prSet>
      <dgm:spPr/>
    </dgm:pt>
    <dgm:pt modelId="{C22BB44A-9F47-48AC-888C-1E093B21AEA3}" type="pres">
      <dgm:prSet presAssocID="{19126820-FCB9-4B6C-8944-4CDD060213E5}" presName="sibTrans" presStyleCnt="0"/>
      <dgm:spPr/>
    </dgm:pt>
    <dgm:pt modelId="{E7E063EC-3AF6-4F39-933F-F81D48E4D323}" type="pres">
      <dgm:prSet presAssocID="{717A6431-B597-4237-868E-3164BBF27D48}" presName="node" presStyleLbl="node1" presStyleIdx="5" presStyleCnt="8">
        <dgm:presLayoutVars>
          <dgm:bulletEnabled val="1"/>
        </dgm:presLayoutVars>
      </dgm:prSet>
      <dgm:spPr/>
    </dgm:pt>
    <dgm:pt modelId="{7FB7FDFD-9825-46AD-A5AF-740641DC2DDC}" type="pres">
      <dgm:prSet presAssocID="{03295323-C727-4020-939E-5534AFFE4717}" presName="sibTrans" presStyleCnt="0"/>
      <dgm:spPr/>
    </dgm:pt>
    <dgm:pt modelId="{BB568638-44E2-49B9-8F85-55622E9B7007}" type="pres">
      <dgm:prSet presAssocID="{058224E4-D1A7-4230-83A7-2EA68A7D1C6A}" presName="node" presStyleLbl="node1" presStyleIdx="6" presStyleCnt="8">
        <dgm:presLayoutVars>
          <dgm:bulletEnabled val="1"/>
        </dgm:presLayoutVars>
      </dgm:prSet>
      <dgm:spPr/>
    </dgm:pt>
    <dgm:pt modelId="{7291E08A-6450-40AC-BA52-728995337549}" type="pres">
      <dgm:prSet presAssocID="{DB362D4B-B208-45EE-B26D-236F3E485B79}" presName="sibTrans" presStyleCnt="0"/>
      <dgm:spPr/>
    </dgm:pt>
    <dgm:pt modelId="{2AE0671C-F747-4D1F-8399-082141435FE5}" type="pres">
      <dgm:prSet presAssocID="{B6B65471-F3D2-44BC-9702-F6CA3BAFC60C}" presName="node" presStyleLbl="node1" presStyleIdx="7" presStyleCnt="8">
        <dgm:presLayoutVars>
          <dgm:bulletEnabled val="1"/>
        </dgm:presLayoutVars>
      </dgm:prSet>
      <dgm:spPr/>
    </dgm:pt>
  </dgm:ptLst>
  <dgm:cxnLst>
    <dgm:cxn modelId="{9E3B972B-F912-4E0A-B6EB-3C8AB3B29EC9}" srcId="{24B26471-FD5B-41A3-8DFE-26797A28971A}" destId="{1DB73808-63EF-4F1A-8CF9-CB64883B5B16}" srcOrd="1" destOrd="0" parTransId="{E299E485-964D-4565-B8F0-6FBC311246DB}" sibTransId="{AA1BB0D9-1C60-4408-87E2-B0CF135CFF8D}"/>
    <dgm:cxn modelId="{EF50153D-7E02-4430-B15E-19A2F962D990}" srcId="{24B26471-FD5B-41A3-8DFE-26797A28971A}" destId="{B6B65471-F3D2-44BC-9702-F6CA3BAFC60C}" srcOrd="7" destOrd="0" parTransId="{178C330B-C01A-4547-9E9F-7B209A52E410}" sibTransId="{A53422D7-7022-49F9-A364-FC8D2AC9DC96}"/>
    <dgm:cxn modelId="{242D995D-6A78-458D-8CA2-68AE8C3A2709}" type="presOf" srcId="{1DB73808-63EF-4F1A-8CF9-CB64883B5B16}" destId="{6004BB0B-6383-492E-A2D9-5E1995867A78}" srcOrd="0" destOrd="0" presId="urn:microsoft.com/office/officeart/2005/8/layout/default"/>
    <dgm:cxn modelId="{AE1F484E-5B7A-4EFC-A596-D9DDBB4B4DD5}" type="presOf" srcId="{60506D4A-6EA2-40F7-9111-2F02D867A187}" destId="{7BA97C1A-3357-45EA-9F51-BB6448E38E87}" srcOrd="0" destOrd="0" presId="urn:microsoft.com/office/officeart/2005/8/layout/default"/>
    <dgm:cxn modelId="{398A2B7D-2881-49D4-A62D-4DB9E76086E0}" type="presOf" srcId="{CB587868-7854-48EE-B344-60D6C68F5F6B}" destId="{F92B8388-D3E4-4E57-915D-B2ACA1C7B621}" srcOrd="0" destOrd="0" presId="urn:microsoft.com/office/officeart/2005/8/layout/default"/>
    <dgm:cxn modelId="{BF09718B-659A-4D73-90EE-E1CA2104E2DA}" srcId="{24B26471-FD5B-41A3-8DFE-26797A28971A}" destId="{717A6431-B597-4237-868E-3164BBF27D48}" srcOrd="5" destOrd="0" parTransId="{AD730EC3-10CB-41C6-A80C-578B9A66A913}" sibTransId="{03295323-C727-4020-939E-5534AFFE4717}"/>
    <dgm:cxn modelId="{42067493-1D0C-40CD-9B20-181639F79210}" srcId="{24B26471-FD5B-41A3-8DFE-26797A28971A}" destId="{058224E4-D1A7-4230-83A7-2EA68A7D1C6A}" srcOrd="6" destOrd="0" parTransId="{F13852A3-D9FF-4DCC-B5FB-63B13FE47108}" sibTransId="{DB362D4B-B208-45EE-B26D-236F3E485B79}"/>
    <dgm:cxn modelId="{E785E39F-8010-4E70-9C85-7F1CD60D3ADA}" type="presOf" srcId="{4FFDB3EB-A61B-47DE-B6E1-728D4E62CABA}" destId="{C0F4A03E-532A-416B-BB26-44D6100B4C98}" srcOrd="0" destOrd="0" presId="urn:microsoft.com/office/officeart/2005/8/layout/default"/>
    <dgm:cxn modelId="{A7D09DA3-45E7-482E-AB70-88FA94A46486}" srcId="{24B26471-FD5B-41A3-8DFE-26797A28971A}" destId="{4FFDB3EB-A61B-47DE-B6E1-728D4E62CABA}" srcOrd="4" destOrd="0" parTransId="{DEF3F81C-8052-42B4-A687-31E695529D97}" sibTransId="{19126820-FCB9-4B6C-8944-4CDD060213E5}"/>
    <dgm:cxn modelId="{B36DF8A6-340D-48E9-ADC0-A747B63437A4}" type="presOf" srcId="{3390EDF3-17A7-4E8F-9E0B-3550E42D58D7}" destId="{89A014AE-A5A9-4CDC-8BDB-9C53F736C04E}" srcOrd="0" destOrd="0" presId="urn:microsoft.com/office/officeart/2005/8/layout/default"/>
    <dgm:cxn modelId="{0736EDAA-2DC9-4151-9FCA-831C9C8CEE5A}" type="presOf" srcId="{058224E4-D1A7-4230-83A7-2EA68A7D1C6A}" destId="{BB568638-44E2-49B9-8F85-55622E9B7007}" srcOrd="0" destOrd="0" presId="urn:microsoft.com/office/officeart/2005/8/layout/default"/>
    <dgm:cxn modelId="{9EEA83AE-E7AB-4BCB-87C5-62243846FE48}" srcId="{24B26471-FD5B-41A3-8DFE-26797A28971A}" destId="{3390EDF3-17A7-4E8F-9E0B-3550E42D58D7}" srcOrd="3" destOrd="0" parTransId="{628D7B58-15F8-4E4C-AA16-1C1185B9E6C8}" sibTransId="{E3ED2EA3-1511-4AFA-9D7F-E30BF9D008FA}"/>
    <dgm:cxn modelId="{46802DBE-51AA-448E-9EEA-6B89D44976A1}" type="presOf" srcId="{24B26471-FD5B-41A3-8DFE-26797A28971A}" destId="{B39BF8CD-B3A0-48B0-87AB-5E8E7DC76FB9}" srcOrd="0" destOrd="0" presId="urn:microsoft.com/office/officeart/2005/8/layout/default"/>
    <dgm:cxn modelId="{87A74CEC-FC6F-4155-8356-4C475DBB224B}" srcId="{24B26471-FD5B-41A3-8DFE-26797A28971A}" destId="{CB587868-7854-48EE-B344-60D6C68F5F6B}" srcOrd="0" destOrd="0" parTransId="{4BC01E62-A5AF-4A49-B489-9C47E8CC7AC2}" sibTransId="{B6AC8FED-E2D7-4E03-B946-3104AE7BCEC2}"/>
    <dgm:cxn modelId="{3E1C17F3-4BD5-4A9B-A3A9-E960C0E2D4AF}" type="presOf" srcId="{717A6431-B597-4237-868E-3164BBF27D48}" destId="{E7E063EC-3AF6-4F39-933F-F81D48E4D323}" srcOrd="0" destOrd="0" presId="urn:microsoft.com/office/officeart/2005/8/layout/default"/>
    <dgm:cxn modelId="{33947DF3-3DC7-4678-9656-89734443A2C1}" srcId="{24B26471-FD5B-41A3-8DFE-26797A28971A}" destId="{60506D4A-6EA2-40F7-9111-2F02D867A187}" srcOrd="2" destOrd="0" parTransId="{E15A8E0D-7969-46E4-818E-933E4726717D}" sibTransId="{E3B624B0-5E8C-4FCC-90A6-3E31FA1B65B8}"/>
    <dgm:cxn modelId="{4D4BEBFB-FE12-470D-B88A-13EC32B036D8}" type="presOf" srcId="{B6B65471-F3D2-44BC-9702-F6CA3BAFC60C}" destId="{2AE0671C-F747-4D1F-8399-082141435FE5}" srcOrd="0" destOrd="0" presId="urn:microsoft.com/office/officeart/2005/8/layout/default"/>
    <dgm:cxn modelId="{45B364BE-902D-43D3-B2D8-49B416EA0674}" type="presParOf" srcId="{B39BF8CD-B3A0-48B0-87AB-5E8E7DC76FB9}" destId="{F92B8388-D3E4-4E57-915D-B2ACA1C7B621}" srcOrd="0" destOrd="0" presId="urn:microsoft.com/office/officeart/2005/8/layout/default"/>
    <dgm:cxn modelId="{44E2DF5A-F54D-4E32-A42D-11DFAC604554}" type="presParOf" srcId="{B39BF8CD-B3A0-48B0-87AB-5E8E7DC76FB9}" destId="{C72769D5-CC97-4F7F-98B8-38D100D30D89}" srcOrd="1" destOrd="0" presId="urn:microsoft.com/office/officeart/2005/8/layout/default"/>
    <dgm:cxn modelId="{E456DE1F-4D1B-44B3-B47E-3551B22A36CF}" type="presParOf" srcId="{B39BF8CD-B3A0-48B0-87AB-5E8E7DC76FB9}" destId="{6004BB0B-6383-492E-A2D9-5E1995867A78}" srcOrd="2" destOrd="0" presId="urn:microsoft.com/office/officeart/2005/8/layout/default"/>
    <dgm:cxn modelId="{06B3753D-6596-437A-BD0C-1F0EA0FD6257}" type="presParOf" srcId="{B39BF8CD-B3A0-48B0-87AB-5E8E7DC76FB9}" destId="{FB08BC74-3458-4327-9D55-386A6E148C84}" srcOrd="3" destOrd="0" presId="urn:microsoft.com/office/officeart/2005/8/layout/default"/>
    <dgm:cxn modelId="{0E3ED89A-6AAA-4FCB-BC8A-F4FAFC244B53}" type="presParOf" srcId="{B39BF8CD-B3A0-48B0-87AB-5E8E7DC76FB9}" destId="{7BA97C1A-3357-45EA-9F51-BB6448E38E87}" srcOrd="4" destOrd="0" presId="urn:microsoft.com/office/officeart/2005/8/layout/default"/>
    <dgm:cxn modelId="{A57C17F9-EE76-4DC1-8901-58EAFDBF01F1}" type="presParOf" srcId="{B39BF8CD-B3A0-48B0-87AB-5E8E7DC76FB9}" destId="{D0BF0472-87B3-4D05-8AAF-A595CBE23CC4}" srcOrd="5" destOrd="0" presId="urn:microsoft.com/office/officeart/2005/8/layout/default"/>
    <dgm:cxn modelId="{3149EE01-8111-4538-AFAC-1A23F136ECF0}" type="presParOf" srcId="{B39BF8CD-B3A0-48B0-87AB-5E8E7DC76FB9}" destId="{89A014AE-A5A9-4CDC-8BDB-9C53F736C04E}" srcOrd="6" destOrd="0" presId="urn:microsoft.com/office/officeart/2005/8/layout/default"/>
    <dgm:cxn modelId="{9767F2C9-9532-4C7E-9BFE-93B84EB7B175}" type="presParOf" srcId="{B39BF8CD-B3A0-48B0-87AB-5E8E7DC76FB9}" destId="{7C79C197-C069-4C80-AE7E-9E93E0854617}" srcOrd="7" destOrd="0" presId="urn:microsoft.com/office/officeart/2005/8/layout/default"/>
    <dgm:cxn modelId="{48D89BB9-DD65-4159-9CC0-119A74428539}" type="presParOf" srcId="{B39BF8CD-B3A0-48B0-87AB-5E8E7DC76FB9}" destId="{C0F4A03E-532A-416B-BB26-44D6100B4C98}" srcOrd="8" destOrd="0" presId="urn:microsoft.com/office/officeart/2005/8/layout/default"/>
    <dgm:cxn modelId="{0C92B7F1-D056-4537-B3E7-C321CAE4CF1B}" type="presParOf" srcId="{B39BF8CD-B3A0-48B0-87AB-5E8E7DC76FB9}" destId="{C22BB44A-9F47-48AC-888C-1E093B21AEA3}" srcOrd="9" destOrd="0" presId="urn:microsoft.com/office/officeart/2005/8/layout/default"/>
    <dgm:cxn modelId="{C7AB32A4-E155-41BF-990D-0BE09B5871B0}" type="presParOf" srcId="{B39BF8CD-B3A0-48B0-87AB-5E8E7DC76FB9}" destId="{E7E063EC-3AF6-4F39-933F-F81D48E4D323}" srcOrd="10" destOrd="0" presId="urn:microsoft.com/office/officeart/2005/8/layout/default"/>
    <dgm:cxn modelId="{3EDD1922-AF45-496E-8C41-8C670DF7851A}" type="presParOf" srcId="{B39BF8CD-B3A0-48B0-87AB-5E8E7DC76FB9}" destId="{7FB7FDFD-9825-46AD-A5AF-740641DC2DDC}" srcOrd="11" destOrd="0" presId="urn:microsoft.com/office/officeart/2005/8/layout/default"/>
    <dgm:cxn modelId="{B71AEC39-60C9-4429-A437-F55FF784D06F}" type="presParOf" srcId="{B39BF8CD-B3A0-48B0-87AB-5E8E7DC76FB9}" destId="{BB568638-44E2-49B9-8F85-55622E9B7007}" srcOrd="12" destOrd="0" presId="urn:microsoft.com/office/officeart/2005/8/layout/default"/>
    <dgm:cxn modelId="{24A38AA1-9C12-4F43-BF37-FB78B299A0FB}" type="presParOf" srcId="{B39BF8CD-B3A0-48B0-87AB-5E8E7DC76FB9}" destId="{7291E08A-6450-40AC-BA52-728995337549}" srcOrd="13" destOrd="0" presId="urn:microsoft.com/office/officeart/2005/8/layout/default"/>
    <dgm:cxn modelId="{3CDF824E-7E89-47FA-97BA-46582F850F28}" type="presParOf" srcId="{B39BF8CD-B3A0-48B0-87AB-5E8E7DC76FB9}" destId="{2AE0671C-F747-4D1F-8399-082141435FE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B8388-D3E4-4E57-915D-B2ACA1C7B621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Sensible, secure defaults via constructs but full power of base CloudFormation when needed</a:t>
          </a:r>
          <a:endParaRPr lang="en-US" sz="1700" kern="1200" dirty="0"/>
        </a:p>
      </dsp:txBody>
      <dsp:txXfrm>
        <a:off x="3080" y="587032"/>
        <a:ext cx="2444055" cy="1466433"/>
      </dsp:txXfrm>
    </dsp:sp>
    <dsp:sp modelId="{6004BB0B-6383-492E-A2D9-5E1995867A78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Easy learning curve using simple constructs in your familiar </a:t>
          </a:r>
        </a:p>
      </dsp:txBody>
      <dsp:txXfrm>
        <a:off x="2691541" y="587032"/>
        <a:ext cx="2444055" cy="1466433"/>
      </dsp:txXfrm>
    </dsp:sp>
    <dsp:sp modelId="{7BA97C1A-3357-45EA-9F51-BB6448E38E87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Power of programming languages – parameters, conditions, loops, inheritance, composition</a:t>
          </a:r>
          <a:endParaRPr lang="en-US" sz="1700" kern="1200" dirty="0"/>
        </a:p>
      </dsp:txBody>
      <dsp:txXfrm>
        <a:off x="5380002" y="587032"/>
        <a:ext cx="2444055" cy="1466433"/>
      </dsp:txXfrm>
    </dsp:sp>
    <dsp:sp modelId="{89A014AE-A5A9-4CDC-8BDB-9C53F736C04E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Better with your IDE, earlier compilation error detection and guided programming</a:t>
          </a:r>
          <a:endParaRPr lang="en-US" sz="1700" kern="1200" dirty="0"/>
        </a:p>
      </dsp:txBody>
      <dsp:txXfrm>
        <a:off x="8068463" y="587032"/>
        <a:ext cx="2444055" cy="1466433"/>
      </dsp:txXfrm>
    </dsp:sp>
    <dsp:sp modelId="{C0F4A03E-532A-416B-BB26-44D6100B4C98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Customizable, shareable, reusable – have your application code and infrastructure code in one place and language</a:t>
          </a:r>
          <a:endParaRPr lang="en-US" sz="1700" kern="1200" dirty="0"/>
        </a:p>
      </dsp:txBody>
      <dsp:txXfrm>
        <a:off x="3080" y="2297871"/>
        <a:ext cx="2444055" cy="1466433"/>
      </dsp:txXfrm>
    </dsp:sp>
    <dsp:sp modelId="{E7E063EC-3AF6-4F39-933F-F81D48E4D323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better engineering practices – unit tests, code reviews, shared code libraries</a:t>
          </a:r>
        </a:p>
      </dsp:txBody>
      <dsp:txXfrm>
        <a:off x="2691541" y="2297871"/>
        <a:ext cx="2444055" cy="1466433"/>
      </dsp:txXfrm>
    </dsp:sp>
    <dsp:sp modelId="{BB568638-44E2-49B9-8F85-55622E9B7007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No context switching</a:t>
          </a:r>
          <a:endParaRPr lang="en-US" sz="1700" kern="1200" dirty="0"/>
        </a:p>
      </dsp:txBody>
      <dsp:txXfrm>
        <a:off x="5380002" y="2297871"/>
        <a:ext cx="2444055" cy="1466433"/>
      </dsp:txXfrm>
    </dsp:sp>
    <dsp:sp modelId="{2AE0671C-F747-4D1F-8399-082141435FE5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Faster</a:t>
          </a:r>
          <a:r>
            <a:rPr lang="en-US" sz="1700" kern="1200" baseline="0" dirty="0"/>
            <a:t> cloud development - 1000’s lines of code less than typical CloudFormation</a:t>
          </a:r>
          <a:endParaRPr lang="en-US" sz="1700" kern="1200" dirty="0"/>
        </a:p>
      </dsp:txBody>
      <dsp:txXfrm>
        <a:off x="8068463" y="2297871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CF33-F036-4F9B-B19F-87D30ABA2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45708-C5A6-412B-A9D2-B42832370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413B3-7B01-4446-8B42-AF5C1136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CA9C-4E5E-44B6-8880-B49BFE95C18B}" type="datetimeFigureOut">
              <a:rPr lang="en-ZA" smtClean="0"/>
              <a:t>2022/04/28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B999-AADB-4F3F-AE4B-29E6E771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302BF-D752-4BA1-9580-9E1EC668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25CB-FEF9-4FB1-BCF6-76F4BC76B0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220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0CFE-ABFA-4657-B180-CB373FD0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7CB6E-A1AD-4319-A67B-40D3CDA4F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A6C79-19D7-4245-930B-561F580F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CA9C-4E5E-44B6-8880-B49BFE95C18B}" type="datetimeFigureOut">
              <a:rPr lang="en-ZA" smtClean="0"/>
              <a:t>2022/04/28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D5CF7-C0FC-4717-9433-CCB0B247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C45A5-F4F3-4A45-AB64-39CBA540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25CB-FEF9-4FB1-BCF6-76F4BC76B0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297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CE96E-229B-4239-9458-990B7BE09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7159A-48A5-4F79-88BF-78D34AA44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AFA76-A4B7-4154-BC3B-291678F5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CA9C-4E5E-44B6-8880-B49BFE95C18B}" type="datetimeFigureOut">
              <a:rPr lang="en-ZA" smtClean="0"/>
              <a:t>2022/04/28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A9117-5D96-4F52-9802-843F889C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60486-23E6-4314-A49A-A4995FDF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25CB-FEF9-4FB1-BCF6-76F4BC76B0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059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D016-E67F-417F-95F2-11A53888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284D7-171D-4CAD-982E-6E40A142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F879B-C96E-436F-A3EA-1CCACF36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CA9C-4E5E-44B6-8880-B49BFE95C18B}" type="datetimeFigureOut">
              <a:rPr lang="en-ZA" smtClean="0"/>
              <a:t>2022/04/28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DB126-4107-43C2-A41A-D089C57B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B15F5-08DE-4641-BDBC-12FAF135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25CB-FEF9-4FB1-BCF6-76F4BC76B0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5775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6B25-99BE-4BC3-B1D6-F079C206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3EB29-A3A1-4E07-9684-CABB8C133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88A91-1F95-482E-BEC7-5EA06020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CA9C-4E5E-44B6-8880-B49BFE95C18B}" type="datetimeFigureOut">
              <a:rPr lang="en-ZA" smtClean="0"/>
              <a:t>2022/04/28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01E28-A6BA-4451-BA59-229426C6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E2887-0821-45A7-94D0-E4FFD1D7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25CB-FEF9-4FB1-BCF6-76F4BC76B0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971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AE41-A090-44D3-9628-4EBCB3FE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887E2-3FC5-4CD6-BDEE-884C2E55B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621EB-5CEC-48C1-BC2E-6B9802B88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6C093-92EF-45D7-A099-6545D186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CA9C-4E5E-44B6-8880-B49BFE95C18B}" type="datetimeFigureOut">
              <a:rPr lang="en-ZA" smtClean="0"/>
              <a:t>2022/04/28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E1A96-3812-4881-B7CD-CAEB492F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E4FBA-C657-4DF5-88B5-3A6B534D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25CB-FEF9-4FB1-BCF6-76F4BC76B0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361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1A61-FE91-47A1-9B41-15CBDB6B3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25DA1-6EC7-4A0A-B983-330999601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EB1D4-2CA5-4E57-A5B6-62B49E188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E5C02-2007-4779-97B4-AF996B1E5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05E24-28A0-4A70-B1F9-A31C84C14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6235B-ADCB-4843-864C-30B703FC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CA9C-4E5E-44B6-8880-B49BFE95C18B}" type="datetimeFigureOut">
              <a:rPr lang="en-ZA" smtClean="0"/>
              <a:t>2022/04/28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4298E-E367-476B-9469-24032705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DBE65-3384-477C-82F9-295973EE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25CB-FEF9-4FB1-BCF6-76F4BC76B0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334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A3AB-7B21-4297-B7A3-8D7FE6C7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5F283-1EF4-40ED-BC7F-B4A100AC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CA9C-4E5E-44B6-8880-B49BFE95C18B}" type="datetimeFigureOut">
              <a:rPr lang="en-ZA" smtClean="0"/>
              <a:t>2022/04/28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5538E-A764-451A-980E-D948390D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58BC9-D0FB-4B83-B125-BB172811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25CB-FEF9-4FB1-BCF6-76F4BC76B0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781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485B9-AFD8-4412-9C90-ABCA0ABC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CA9C-4E5E-44B6-8880-B49BFE95C18B}" type="datetimeFigureOut">
              <a:rPr lang="en-ZA" smtClean="0"/>
              <a:t>2022/04/28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514A0-1640-4EE6-AC38-4A74368D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AC616-0D01-4DE6-8668-C17FA786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25CB-FEF9-4FB1-BCF6-76F4BC76B0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697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F1F5-54FC-4C10-A947-6A316707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0E7DE-0050-464F-9F1C-C867DD417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D599B-CB60-4673-AD40-50DC06C0F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BBB68-A17B-4A8B-AA50-97735688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CA9C-4E5E-44B6-8880-B49BFE95C18B}" type="datetimeFigureOut">
              <a:rPr lang="en-ZA" smtClean="0"/>
              <a:t>2022/04/28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8521D-F6D5-436B-9AC2-F7A622C3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A8628-0E24-4A6B-8019-3560E1C9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25CB-FEF9-4FB1-BCF6-76F4BC76B0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2784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62B5-8E76-4DEF-852A-3B346009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14BD0-EBCF-4980-A262-1ECC8AEE6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9ECE7-5625-4B3D-83DF-1CCB7F848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7F6C1-250D-4CB5-AD2D-B457B71C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CA9C-4E5E-44B6-8880-B49BFE95C18B}" type="datetimeFigureOut">
              <a:rPr lang="en-ZA" smtClean="0"/>
              <a:t>2022/04/28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DE4CE-84F1-48D0-9C6D-669375AC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B2338-BAFE-4DD8-8301-11A9E4A3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25CB-FEF9-4FB1-BCF6-76F4BC76B0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950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F1C85-F87A-46A4-A5CE-FC2262F2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17918-4943-44FA-8F04-AEB17FC5A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E712E-AE20-4F24-B796-351D6F781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CA9C-4E5E-44B6-8880-B49BFE95C18B}" type="datetimeFigureOut">
              <a:rPr lang="en-ZA" smtClean="0"/>
              <a:t>2022/04/28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745F6-355D-4E74-8AE0-982218872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9DC30-F67A-4F79-91CD-A18FC0615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F25CB-FEF9-4FB1-BCF6-76F4BC76B0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14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ws.amazon.com/blogs/developer/cdk-pipelines-continuous-delivery-for-aws-cdk-application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tructs.dev/" TargetMode="External"/><Relationship Id="rId2" Type="http://schemas.openxmlformats.org/officeDocument/2006/relationships/hyperlink" Target="https://docs.aws.amazon.com/cdk/api/v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kworkshop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A53E660-4A1D-5F93-91C6-987ACED04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0" b="28086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86745-ACFA-4E59-8CC3-52EE792D8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b="1" dirty="0"/>
              <a:t>AWS Cloud Development Kit</a:t>
            </a:r>
            <a:endParaRPr lang="en-US" sz="28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6733AF-DA75-45C2-ADBC-1D57382DC405}"/>
              </a:ext>
            </a:extLst>
          </p:cNvPr>
          <p:cNvSpPr txBox="1">
            <a:spLocks/>
          </p:cNvSpPr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/>
              <a:t>The AWS Cloud Development Kit (AWS CDK) is an open-source software development framework to define your cloud application resources using familiar programming languages.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73952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0B244-B6BC-4C6A-858F-6F804461F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CDK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25F56-389A-40FA-8C72-7BFA8F9CE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48499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600" kern="1200">
                <a:solidFill>
                  <a:srgbClr val="FFC87C"/>
                </a:solidFill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https://aws.amazon.com/blogs/developer/cdk-pipelines-continuous-delivery-for-aws-cdk-applications/</a:t>
            </a:r>
            <a:r>
              <a:rPr lang="en-US" sz="1600" kern="1200">
                <a:solidFill>
                  <a:srgbClr val="FFC87C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07B2C57-3929-4AA4-881D-BF0710A02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975" y="2427541"/>
            <a:ext cx="1005695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5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0B244-B6BC-4C6A-858F-6F804461F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Let's create a CDK pipeline which will deploy our CDK stack, application and test the CDK deployment application</a:t>
            </a:r>
          </a:p>
        </p:txBody>
      </p:sp>
      <p:sp>
        <p:nvSpPr>
          <p:cNvPr id="11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7D7988F-D6A9-3C8B-BD91-261CB3958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83" r="3149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402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1F0BE-1463-4EBA-8420-23BAF05B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FFFFFF"/>
                </a:solidFill>
              </a:rPr>
              <a:t>AWS CDK</a:t>
            </a: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37610B0F-351E-4FA5-B8B3-728AE2C06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9886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9806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81BA9A6-15D8-4EEE-AAD0-AD37C39D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/>
              <a:t>Apps, Stacks and Constructs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B1A5E7-A27A-4D7C-9E6D-C545D4AAF1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3" b="4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EAA4265-77E4-47F9-8C93-06995287B9C9}"/>
              </a:ext>
            </a:extLst>
          </p:cNvPr>
          <p:cNvSpPr txBox="1">
            <a:spLocks/>
          </p:cNvSpPr>
          <p:nvPr/>
        </p:nvSpPr>
        <p:spPr>
          <a:xfrm>
            <a:off x="8643193" y="2418408"/>
            <a:ext cx="2942813" cy="354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Developers can use one of these supported programming languages to define reusable cloud components known as Constructs. You compose these together into Stacks and Apps.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2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717AB4-FBBE-40CC-A9F1-5D3A64BEB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ZA" sz="4800">
                <a:solidFill>
                  <a:schemeClr val="bg1"/>
                </a:solidFill>
              </a:rPr>
              <a:t>Layer 1, Layer 2, Layer 3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11B74-7CEB-41BF-B04C-172F6DD04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0" i="0" dirty="0">
                <a:effectLst/>
                <a:latin typeface="Amazon Ember"/>
              </a:rPr>
              <a:t>There are three different levels of constructs</a:t>
            </a:r>
          </a:p>
          <a:p>
            <a:r>
              <a:rPr lang="en-US" sz="2200" b="0" i="0" dirty="0">
                <a:effectLst/>
                <a:latin typeface="Amazon Ember"/>
              </a:rPr>
              <a:t>L1 -low-level constructs, which we call </a:t>
            </a:r>
            <a:r>
              <a:rPr lang="en-US" sz="2200" b="0" i="1" dirty="0">
                <a:effectLst/>
                <a:latin typeface="Amazon Ember"/>
              </a:rPr>
              <a:t>CFN Resources</a:t>
            </a:r>
            <a:r>
              <a:rPr lang="en-US" sz="2200" b="0" i="0" dirty="0">
                <a:effectLst/>
                <a:latin typeface="Amazon Ember"/>
              </a:rPr>
              <a:t> (short for CloudFormation). Represent all resources available in AWS CloudFormation. </a:t>
            </a:r>
          </a:p>
          <a:p>
            <a:r>
              <a:rPr lang="en-US" sz="2200" b="0" i="0" dirty="0">
                <a:effectLst/>
                <a:latin typeface="Amazon Ember"/>
              </a:rPr>
              <a:t>L2 - a higher-level, intent-based API. They provide the defaults, boilerplate, and glue logic you'd be writing yourself with a CFN Resource construct.</a:t>
            </a:r>
            <a:endParaRPr lang="en-US" sz="2200" dirty="0">
              <a:latin typeface="Amazon Ember"/>
            </a:endParaRPr>
          </a:p>
          <a:p>
            <a:r>
              <a:rPr lang="en-US" sz="2200" dirty="0"/>
              <a:t>L3 - called patterns. Designed to help complete common tasks in AWS, involving multiple resources.</a:t>
            </a:r>
            <a:endParaRPr lang="en-ZA" sz="2200" dirty="0"/>
          </a:p>
        </p:txBody>
      </p:sp>
    </p:spTree>
    <p:extLst>
      <p:ext uri="{BB962C8B-B14F-4D97-AF65-F5344CB8AC3E}">
        <p14:creationId xmlns:p14="http://schemas.microsoft.com/office/powerpoint/2010/main" val="421058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56D20-4AF0-43E1-BE1B-3F47249A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 fontScale="90000"/>
          </a:bodyPr>
          <a:lstStyle/>
          <a:p>
            <a:r>
              <a:rPr lang="en-ZA" sz="5400" dirty="0"/>
              <a:t>The one liner use case that blew my mind…</a:t>
            </a:r>
          </a:p>
        </p:txBody>
      </p:sp>
      <p:sp>
        <p:nvSpPr>
          <p:cNvPr id="4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775DD-F3A6-4699-AAE9-BFBD01136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11421239" cy="472212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ZA" sz="1700" dirty="0"/>
              <a:t>Usually creating an EKS stack in CloudFormation takes a lot of work with over 1000 lines of </a:t>
            </a:r>
            <a:r>
              <a:rPr lang="en-ZA" sz="1700" dirty="0" err="1"/>
              <a:t>yaml</a:t>
            </a:r>
            <a:endParaRPr lang="en-ZA" sz="1700" dirty="0"/>
          </a:p>
          <a:p>
            <a:pPr marL="0" indent="0">
              <a:buNone/>
            </a:pPr>
            <a:r>
              <a:rPr lang="en-ZA" sz="1700" dirty="0"/>
              <a:t>Using the following L3 construct in java:</a:t>
            </a:r>
          </a:p>
          <a:p>
            <a:pPr marL="0" indent="0">
              <a:buNone/>
            </a:pPr>
            <a:endParaRPr lang="en-ZA" sz="1700" dirty="0"/>
          </a:p>
          <a:p>
            <a:pPr marL="0" indent="0">
              <a:buNone/>
            </a:pPr>
            <a:endParaRPr lang="en-ZA" sz="1700" dirty="0"/>
          </a:p>
          <a:p>
            <a:pPr marL="0" indent="0">
              <a:buNone/>
            </a:pPr>
            <a:r>
              <a:rPr lang="en-ZA" sz="1700" dirty="0"/>
              <a:t>In a nutshell:</a:t>
            </a:r>
          </a:p>
          <a:p>
            <a:r>
              <a:rPr lang="en-ZA" sz="1700" dirty="0"/>
              <a:t>A VPC with optimized subnets, correct CIDR size, Security Groups etc.</a:t>
            </a:r>
          </a:p>
          <a:p>
            <a:r>
              <a:rPr lang="en-ZA" sz="1700" dirty="0"/>
              <a:t>EKS / Kubernetes Cluster - The cluster endpoint created by EKS.</a:t>
            </a:r>
          </a:p>
          <a:p>
            <a:r>
              <a:rPr lang="en-ZA" sz="1700" dirty="0"/>
              <a:t>Managed Node Group - EC2 worker nodes managed by EKS.</a:t>
            </a:r>
          </a:p>
          <a:p>
            <a:r>
              <a:rPr lang="en-ZA" sz="1700" dirty="0" err="1"/>
              <a:t>Fargate</a:t>
            </a:r>
            <a:r>
              <a:rPr lang="en-ZA" sz="1700" dirty="0"/>
              <a:t> Profile - </a:t>
            </a:r>
            <a:r>
              <a:rPr lang="en-ZA" sz="1700" dirty="0" err="1"/>
              <a:t>Fargate</a:t>
            </a:r>
            <a:r>
              <a:rPr lang="en-ZA" sz="1700" dirty="0"/>
              <a:t> worker nodes managed by EKS.</a:t>
            </a:r>
          </a:p>
          <a:p>
            <a:r>
              <a:rPr lang="en-ZA" sz="1700" dirty="0"/>
              <a:t>Auto Scaling Group - EC2 worker nodes managed by the user.</a:t>
            </a:r>
          </a:p>
          <a:p>
            <a:r>
              <a:rPr lang="en-ZA" sz="1700" dirty="0" err="1"/>
              <a:t>KubectlHandler</a:t>
            </a:r>
            <a:r>
              <a:rPr lang="en-ZA" sz="1700" dirty="0"/>
              <a:t> - Lambda function for invoking </a:t>
            </a:r>
            <a:r>
              <a:rPr lang="en-ZA" sz="1700" dirty="0" err="1"/>
              <a:t>kubectl</a:t>
            </a:r>
            <a:r>
              <a:rPr lang="en-ZA" sz="1700" dirty="0"/>
              <a:t> commands on the cluster - created by CDK.</a:t>
            </a:r>
          </a:p>
          <a:p>
            <a:r>
              <a:rPr lang="en-ZA" sz="1700" dirty="0" err="1"/>
              <a:t>ClusterHandler</a:t>
            </a:r>
            <a:r>
              <a:rPr lang="en-ZA" sz="1700" dirty="0"/>
              <a:t> - Lambda function for interacting with EKS API to manage the cluster lifecycle - created by CDK.</a:t>
            </a:r>
          </a:p>
          <a:p>
            <a:r>
              <a:rPr lang="en-ZA" sz="1700" dirty="0"/>
              <a:t>Correct IAM and RBACK roles and permissions for me as the stack creator</a:t>
            </a:r>
          </a:p>
          <a:p>
            <a:pPr marL="0" indent="0">
              <a:buNone/>
            </a:pPr>
            <a:endParaRPr lang="en-ZA" sz="17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6F10AF1-DA08-42A1-98C2-FE28FF810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592" y="2903090"/>
            <a:ext cx="83439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AA6A5-78BB-4D03-8766-9097A5EF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Let's get started</a:t>
            </a:r>
            <a:endParaRPr lang="en-ZA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6C2C0-48B5-4E85-A455-A5C19BF2F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ZA" sz="2000" b="1" dirty="0"/>
              <a:t>Install CDK via </a:t>
            </a:r>
            <a:r>
              <a:rPr lang="en-ZA" sz="2000" b="1" dirty="0" err="1"/>
              <a:t>npm</a:t>
            </a:r>
            <a:r>
              <a:rPr lang="en-ZA" sz="2000" b="1" dirty="0"/>
              <a:t>:</a:t>
            </a:r>
          </a:p>
          <a:p>
            <a:pPr marL="0" indent="0">
              <a:buNone/>
            </a:pPr>
            <a:r>
              <a:rPr lang="en-ZA" sz="2000" dirty="0" err="1"/>
              <a:t>npm</a:t>
            </a:r>
            <a:r>
              <a:rPr lang="en-ZA" sz="2000" dirty="0"/>
              <a:t> install -g </a:t>
            </a:r>
            <a:r>
              <a:rPr lang="en-ZA" sz="2000" dirty="0" err="1"/>
              <a:t>aws-cdk</a:t>
            </a:r>
            <a:endParaRPr lang="en-ZA" sz="2000" dirty="0"/>
          </a:p>
          <a:p>
            <a:pPr marL="0" indent="0">
              <a:buNone/>
            </a:pPr>
            <a:endParaRPr lang="en-ZA" sz="2000" dirty="0"/>
          </a:p>
          <a:p>
            <a:pPr marL="0" indent="0">
              <a:buNone/>
            </a:pPr>
            <a:r>
              <a:rPr lang="en-ZA" sz="2000" b="1" dirty="0"/>
              <a:t>Initialize a new CDK project.</a:t>
            </a:r>
          </a:p>
          <a:p>
            <a:pPr marL="0" indent="0">
              <a:buNone/>
            </a:pPr>
            <a:r>
              <a:rPr lang="en-ZA" sz="2000" dirty="0" err="1"/>
              <a:t>cdk</a:t>
            </a:r>
            <a:r>
              <a:rPr lang="en-ZA" sz="2000" dirty="0"/>
              <a:t> </a:t>
            </a:r>
            <a:r>
              <a:rPr lang="en-ZA" sz="2000" dirty="0" err="1"/>
              <a:t>init</a:t>
            </a:r>
            <a:r>
              <a:rPr lang="en-ZA" sz="2000" dirty="0"/>
              <a:t> --list</a:t>
            </a:r>
          </a:p>
          <a:p>
            <a:pPr marL="0" indent="0">
              <a:buNone/>
            </a:pPr>
            <a:r>
              <a:rPr lang="en-ZA" sz="2000" dirty="0" err="1"/>
              <a:t>cdk</a:t>
            </a:r>
            <a:r>
              <a:rPr lang="en-ZA" sz="2000" dirty="0"/>
              <a:t> </a:t>
            </a:r>
            <a:r>
              <a:rPr lang="en-ZA" sz="2000" dirty="0" err="1"/>
              <a:t>init</a:t>
            </a:r>
            <a:r>
              <a:rPr lang="en-ZA" sz="2000" dirty="0"/>
              <a:t> sample-app --language java</a:t>
            </a:r>
          </a:p>
          <a:p>
            <a:pPr marL="0" indent="0">
              <a:buNone/>
            </a:pPr>
            <a:endParaRPr lang="en-ZA" sz="2000" dirty="0"/>
          </a:p>
          <a:p>
            <a:pPr marL="0" indent="0">
              <a:buNone/>
            </a:pPr>
            <a:r>
              <a:rPr lang="en-ZA" sz="2000" b="1" dirty="0"/>
              <a:t>Compile and synthesize your CDK stack to CloudFormation</a:t>
            </a:r>
          </a:p>
          <a:p>
            <a:pPr marL="0" indent="0">
              <a:buNone/>
            </a:pPr>
            <a:r>
              <a:rPr lang="en-ZA" sz="2000" dirty="0" err="1"/>
              <a:t>cdk</a:t>
            </a:r>
            <a:r>
              <a:rPr lang="en-ZA" sz="2000" dirty="0"/>
              <a:t> synth</a:t>
            </a:r>
          </a:p>
          <a:p>
            <a:pPr marL="0" indent="0">
              <a:buNone/>
            </a:pPr>
            <a:endParaRPr lang="en-ZA" sz="2000" dirty="0"/>
          </a:p>
          <a:p>
            <a:pPr marL="0" indent="0">
              <a:buNone/>
            </a:pPr>
            <a:r>
              <a:rPr lang="en-ZA" sz="2000" b="1" dirty="0"/>
              <a:t>List all CDK stacks in project</a:t>
            </a:r>
          </a:p>
          <a:p>
            <a:pPr marL="0" indent="0">
              <a:buNone/>
            </a:pPr>
            <a:r>
              <a:rPr lang="en-ZA" sz="2000" dirty="0" err="1"/>
              <a:t>cdk</a:t>
            </a:r>
            <a:r>
              <a:rPr lang="en-ZA" sz="2000" dirty="0"/>
              <a:t> ls</a:t>
            </a:r>
          </a:p>
        </p:txBody>
      </p:sp>
    </p:spTree>
    <p:extLst>
      <p:ext uri="{BB962C8B-B14F-4D97-AF65-F5344CB8AC3E}">
        <p14:creationId xmlns:p14="http://schemas.microsoft.com/office/powerpoint/2010/main" val="158259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D7FBF-0B7E-4792-B2D3-0903DFF19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Cognito Custom Constructs</a:t>
            </a:r>
            <a:endParaRPr lang="en-ZA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29BBC-3887-400C-91AF-69C2D7E19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2605537"/>
          </a:xfrm>
        </p:spPr>
        <p:txBody>
          <a:bodyPr>
            <a:normAutofit/>
          </a:bodyPr>
          <a:lstStyle/>
          <a:p>
            <a:r>
              <a:rPr lang="en-US" sz="2000" dirty="0"/>
              <a:t>You can create your own custom CDK constructs. Reusable and sharable.</a:t>
            </a:r>
          </a:p>
          <a:p>
            <a:r>
              <a:rPr lang="en-US" sz="2000" dirty="0"/>
              <a:t>You can use third party custom constructs</a:t>
            </a:r>
          </a:p>
          <a:p>
            <a:r>
              <a:rPr lang="en-US" sz="2000" dirty="0"/>
              <a:t>To declare a new construct, create a class that extends the Construct base class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E0FDDA1-ACFB-4601-8169-D0DE0A522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619486"/>
            <a:ext cx="6253212" cy="268888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0B71A25-14D6-4C2B-AF60-3E00F5FCD5E1}"/>
              </a:ext>
            </a:extLst>
          </p:cNvPr>
          <p:cNvSpPr txBox="1">
            <a:spLocks/>
          </p:cNvSpPr>
          <p:nvPr/>
        </p:nvSpPr>
        <p:spPr>
          <a:xfrm>
            <a:off x="2493813" y="5789792"/>
            <a:ext cx="3747065" cy="871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To use the custom constructor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66997C6-0170-4989-AB56-56872AFF0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779" y="6212103"/>
            <a:ext cx="42862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2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7A7291-4172-4711-9A6A-22BC1B4B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ZA" sz="4800">
                <a:solidFill>
                  <a:schemeClr val="bg1"/>
                </a:solidFill>
              </a:rPr>
              <a:t>Useful Cognito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CDCCA-9731-46B7-98AE-CC3773738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ZA" sz="2000"/>
              <a:t>Use the AWS CDK API Reference documentation to see all CDK constructs and see the Developer Guide</a:t>
            </a:r>
          </a:p>
          <a:p>
            <a:pPr marL="0" indent="0">
              <a:buNone/>
            </a:pPr>
            <a:r>
              <a:rPr lang="en-ZA" sz="2000">
                <a:hlinkClick r:id="rId2"/>
              </a:rPr>
              <a:t>https://docs.aws.amazon.com/cdk/api/v2/</a:t>
            </a:r>
            <a:endParaRPr lang="en-ZA" sz="2000"/>
          </a:p>
          <a:p>
            <a:pPr marL="0" indent="0">
              <a:buNone/>
            </a:pPr>
            <a:endParaRPr lang="en-ZA" sz="2000"/>
          </a:p>
          <a:p>
            <a:pPr marL="0" indent="0">
              <a:buNone/>
            </a:pPr>
            <a:r>
              <a:rPr lang="en-ZA" sz="2000"/>
              <a:t>Use constructor hub to see third party constructs. You can search AWS CDK, CDK8s, CDKtf constructs to use.</a:t>
            </a:r>
          </a:p>
          <a:p>
            <a:pPr marL="0" indent="0">
              <a:buNone/>
            </a:pPr>
            <a:r>
              <a:rPr lang="en-ZA" sz="2000">
                <a:hlinkClick r:id="rId3"/>
              </a:rPr>
              <a:t>https://constructs.dev/</a:t>
            </a:r>
            <a:endParaRPr lang="en-ZA" sz="2000"/>
          </a:p>
          <a:p>
            <a:pPr marL="0" indent="0">
              <a:buNone/>
            </a:pPr>
            <a:endParaRPr lang="en-ZA" sz="2000"/>
          </a:p>
          <a:p>
            <a:pPr marL="0" indent="0">
              <a:buNone/>
            </a:pPr>
            <a:r>
              <a:rPr lang="en-ZA" sz="2000"/>
              <a:t>Check the AWS CDK workshop</a:t>
            </a:r>
          </a:p>
          <a:p>
            <a:pPr marL="0" indent="0">
              <a:buNone/>
            </a:pPr>
            <a:r>
              <a:rPr lang="en-ZA" sz="2000">
                <a:hlinkClick r:id="rId4"/>
              </a:rPr>
              <a:t>https://cdkworkshop.com/</a:t>
            </a:r>
            <a:endParaRPr lang="en-ZA" sz="2000"/>
          </a:p>
          <a:p>
            <a:pPr marL="0" indent="0">
              <a:buNone/>
            </a:pPr>
            <a:endParaRPr lang="en-ZA" sz="2000"/>
          </a:p>
        </p:txBody>
      </p:sp>
    </p:spTree>
    <p:extLst>
      <p:ext uri="{BB962C8B-B14F-4D97-AF65-F5344CB8AC3E}">
        <p14:creationId xmlns:p14="http://schemas.microsoft.com/office/powerpoint/2010/main" val="366485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7D7988F-D6A9-3C8B-BD91-261CB39582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E0B244-B6BC-4C6A-858F-6F804461F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CDK Pipelines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E266-E693-4DF8-9170-455C2668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CDK Pipelines is a construct library module for painless continuous delivery of AWS CDK applications. Whenever you check your AWS CDK app's source code into AWS </a:t>
            </a:r>
            <a:r>
              <a:rPr lang="en-US" sz="2000" dirty="0" err="1">
                <a:solidFill>
                  <a:srgbClr val="FFFFFF"/>
                </a:solidFill>
              </a:rPr>
              <a:t>CodeCommit</a:t>
            </a:r>
            <a:r>
              <a:rPr lang="en-US" sz="2000" dirty="0">
                <a:solidFill>
                  <a:srgbClr val="FFFFFF"/>
                </a:solidFill>
              </a:rPr>
              <a:t>, GitHub, or </a:t>
            </a:r>
            <a:r>
              <a:rPr lang="en-US" sz="2000" dirty="0" err="1">
                <a:solidFill>
                  <a:srgbClr val="FFFFFF"/>
                </a:solidFill>
              </a:rPr>
              <a:t>CodeStar</a:t>
            </a:r>
            <a:r>
              <a:rPr lang="en-US" sz="2000" dirty="0">
                <a:solidFill>
                  <a:srgbClr val="FFFFFF"/>
                </a:solidFill>
              </a:rPr>
              <a:t>, CDK Pipelines can automatically build, test, and deploy your new version.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CDK Pipelines are self-updating: if you add application stages or stacks, the pipeline automatically reconfigures itself to deploy those new stages and/or stacks.</a:t>
            </a:r>
            <a:endParaRPr lang="en-ZA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611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5757e98-2b43-486c-8ee7-8b03e7fccc8c" xsi:nil="true"/>
    <MetaDescription xmlns="95757e98-2b43-486c-8ee7-8b03e7fccc8c" xsi:nil="true"/>
    <acd85e62d5c14e5395eb980cc79ff142 xmlns="95757e98-2b43-486c-8ee7-8b03e7fccc8c">
      <Terms xmlns="http://schemas.microsoft.com/office/infopath/2007/PartnerControls"/>
    </acd85e62d5c14e5395eb980cc79ff142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4087491DFBCF47A57C6ED3B98F147E" ma:contentTypeVersion="16" ma:contentTypeDescription="Create a new document." ma:contentTypeScope="" ma:versionID="a08d3bec46c9ec7dfca476b3c3213667">
  <xsd:schema xmlns:xsd="http://www.w3.org/2001/XMLSchema" xmlns:xs="http://www.w3.org/2001/XMLSchema" xmlns:p="http://schemas.microsoft.com/office/2006/metadata/properties" xmlns:ns2="95757e98-2b43-486c-8ee7-8b03e7fccc8c" xmlns:ns3="ef58b84c-81a2-4892-86c0-d6dd873f9911" xmlns:ns4="c4a24fd8-790d-45d3-8412-2add4a958e09" targetNamespace="http://schemas.microsoft.com/office/2006/metadata/properties" ma:root="true" ma:fieldsID="d33424a92bc573c6e21c1e046ff3c64e" ns2:_="" ns3:_="" ns4:_="">
    <xsd:import namespace="95757e98-2b43-486c-8ee7-8b03e7fccc8c"/>
    <xsd:import namespace="ef58b84c-81a2-4892-86c0-d6dd873f9911"/>
    <xsd:import namespace="c4a24fd8-790d-45d3-8412-2add4a958e09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acd85e62d5c14e5395eb980cc79ff142" minOccurs="0"/>
                <xsd:element ref="ns2:MetaDescription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757e98-2b43-486c-8ee7-8b03e7fccc8c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3e8b2063-ada8-4fbd-af3c-6f8c6cdaf011}" ma:internalName="TaxCatchAll" ma:showField="CatchAllData" ma:web="c4a24fd8-790d-45d3-8412-2add4a958e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3e8b2063-ada8-4fbd-af3c-6f8c6cdaf011}" ma:internalName="TaxCatchAllLabel" ma:readOnly="true" ma:showField="CatchAllDataLabel" ma:web="c4a24fd8-790d-45d3-8412-2add4a958e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cd85e62d5c14e5395eb980cc79ff142" ma:index="10" nillable="true" ma:taxonomy="true" ma:internalName="acd85e62d5c14e5395eb980cc79ff142" ma:taxonomyFieldName="MetaKeywords" ma:displayName="MetaKeywords" ma:readOnly="false" ma:default="" ma:fieldId="{acd85e62-d5c1-4e53-95eb-980cc79ff142}" ma:taxonomyMulti="true" ma:sspId="f436eb5e-c63d-4189-9248-e6e0fddb7cf9" ma:termSetId="1b81bd74-edac-423f-9865-4ef86d0522e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taDescription" ma:index="12" nillable="true" ma:displayName="MetaDescription" ma:internalName="Meta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58b84c-81a2-4892-86c0-d6dd873f99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a24fd8-790d-45d3-8412-2add4a958e09" elementFormDefault="qualified">
    <xsd:import namespace="http://schemas.microsoft.com/office/2006/documentManagement/types"/>
    <xsd:import namespace="http://schemas.microsoft.com/office/infopath/2007/PartnerControls"/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f436eb5e-c63d-4189-9248-e6e0fddb7cf9" ContentTypeId="0x0101" PreviousValue="false"/>
</file>

<file path=customXml/itemProps1.xml><?xml version="1.0" encoding="utf-8"?>
<ds:datastoreItem xmlns:ds="http://schemas.openxmlformats.org/officeDocument/2006/customXml" ds:itemID="{DE190C99-9272-4E0C-9FEE-34B1895B3A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D02034-26AD-4AAE-B8B5-F2C3BB7F2760}">
  <ds:schemaRefs>
    <ds:schemaRef ds:uri="http://schemas.microsoft.com/office/2006/metadata/properties"/>
    <ds:schemaRef ds:uri="http://schemas.microsoft.com/office/infopath/2007/PartnerControls"/>
    <ds:schemaRef ds:uri="95757e98-2b43-486c-8ee7-8b03e7fccc8c"/>
  </ds:schemaRefs>
</ds:datastoreItem>
</file>

<file path=customXml/itemProps3.xml><?xml version="1.0" encoding="utf-8"?>
<ds:datastoreItem xmlns:ds="http://schemas.openxmlformats.org/officeDocument/2006/customXml" ds:itemID="{A811EC6B-CA9C-482A-920F-5BC1033E4E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757e98-2b43-486c-8ee7-8b03e7fccc8c"/>
    <ds:schemaRef ds:uri="ef58b84c-81a2-4892-86c0-d6dd873f9911"/>
    <ds:schemaRef ds:uri="c4a24fd8-790d-45d3-8412-2add4a958e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9B85D07A-1506-4456-B45B-044AAFDBCD5D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672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Amazon Ember</vt:lpstr>
      <vt:lpstr>Arial</vt:lpstr>
      <vt:lpstr>Calibri</vt:lpstr>
      <vt:lpstr>Calibri Light</vt:lpstr>
      <vt:lpstr>Office Theme</vt:lpstr>
      <vt:lpstr>AWS Cloud Development Kit</vt:lpstr>
      <vt:lpstr>AWS CDK</vt:lpstr>
      <vt:lpstr>Apps, Stacks and Constructs</vt:lpstr>
      <vt:lpstr>Layer 1, Layer 2, Layer 3 Constructs</vt:lpstr>
      <vt:lpstr>The one liner use case that blew my mind…</vt:lpstr>
      <vt:lpstr>Let's get started</vt:lpstr>
      <vt:lpstr>Cognito Custom Constructs</vt:lpstr>
      <vt:lpstr>Useful Cognito Resources</vt:lpstr>
      <vt:lpstr>AWS CDK Pipelines</vt:lpstr>
      <vt:lpstr>AWS CDK Pipelines</vt:lpstr>
      <vt:lpstr>Let's create a CDK pipeline which will deploy our CDK stack, application and test the CDK deployment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Payment Simplification AWS Design</dc:title>
  <dc:creator>Hudson, Richard R</dc:creator>
  <cp:lastModifiedBy>Hudson, Richard R</cp:lastModifiedBy>
  <cp:revision>36</cp:revision>
  <dcterms:created xsi:type="dcterms:W3CDTF">2021-06-30T07:19:39Z</dcterms:created>
  <dcterms:modified xsi:type="dcterms:W3CDTF">2022-04-28T07:06:51Z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0x0101009F4087491DFBCF47A57C6ED3B98F147E</vt:lpwstr>
  </property>
</Properties>
</file>