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notesMasterIdLst>
    <p:notesMasterId r:id="rId24"/>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C6CE3-0CF5-4BC4-A07C-C8035EE539FA}" type="datetimeFigureOut">
              <a:rPr lang="en-US" smtClean="0"/>
              <a:t>11/20/2017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E1327-0118-43CC-9B21-D560E8DEA182}" type="slidenum">
              <a:rPr lang="en-US" smtClean="0"/>
              <a:t>‹#›</a:t>
            </a:fld>
            <a:endParaRPr lang="en-US"/>
          </a:p>
        </p:txBody>
      </p:sp>
    </p:spTree>
    <p:extLst>
      <p:ext uri="{BB962C8B-B14F-4D97-AF65-F5344CB8AC3E}">
        <p14:creationId xmlns:p14="http://schemas.microsoft.com/office/powerpoint/2010/main" val="107154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DE1327-0118-43CC-9B21-D560E8DEA182}" type="slidenum">
              <a:rPr lang="en-US" smtClean="0"/>
              <a:t>1</a:t>
            </a:fld>
            <a:endParaRPr lang="en-US"/>
          </a:p>
        </p:txBody>
      </p:sp>
    </p:spTree>
    <p:extLst>
      <p:ext uri="{BB962C8B-B14F-4D97-AF65-F5344CB8AC3E}">
        <p14:creationId xmlns:p14="http://schemas.microsoft.com/office/powerpoint/2010/main" val="213834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B3444E-FDBE-455D-863F-0CDE2B35A77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26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B3444E-FDBE-455D-863F-0CDE2B35A77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304474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B3444E-FDBE-455D-863F-0CDE2B35A77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197649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B3444E-FDBE-455D-863F-0CDE2B35A77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264780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B3444E-FDBE-455D-863F-0CDE2B35A77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1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B3444E-FDBE-455D-863F-0CDE2B35A77A}"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33554068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B3444E-FDBE-455D-863F-0CDE2B35A77A}"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32655245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B3444E-FDBE-455D-863F-0CDE2B35A77A}" type="datetimeFigureOut">
              <a:rPr lang="en-US" smtClean="0"/>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385639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B3444E-FDBE-455D-863F-0CDE2B35A77A}" type="datetimeFigureOut">
              <a:rPr lang="en-US" smtClean="0"/>
              <a:t>11/20/2017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149140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B3444E-FDBE-455D-863F-0CDE2B35A77A}" type="datetimeFigureOut">
              <a:rPr lang="en-US" smtClean="0"/>
              <a:t>11/20/2017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9C8BF5-C7A9-475B-873A-427F199A0DB7}" type="slidenum">
              <a:rPr lang="en-US" smtClean="0"/>
              <a:t>‹#›</a:t>
            </a:fld>
            <a:endParaRPr lang="en-US"/>
          </a:p>
        </p:txBody>
      </p:sp>
    </p:spTree>
    <p:extLst>
      <p:ext uri="{BB962C8B-B14F-4D97-AF65-F5344CB8AC3E}">
        <p14:creationId xmlns:p14="http://schemas.microsoft.com/office/powerpoint/2010/main" val="631412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B3444E-FDBE-455D-863F-0CDE2B35A77A}"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70737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B3444E-FDBE-455D-863F-0CDE2B35A77A}" type="datetimeFigureOut">
              <a:rPr lang="en-US" smtClean="0"/>
              <a:t>11/20/2017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9C8BF5-C7A9-475B-873A-427F199A0DB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488325"/>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8203" y="202143"/>
            <a:ext cx="1668463" cy="469117"/>
          </a:xfrm>
          <a:prstGeom prst="rect">
            <a:avLst/>
          </a:prstGeom>
        </p:spPr>
      </p:pic>
      <p:sp>
        <p:nvSpPr>
          <p:cNvPr id="10" name="TextBox 9"/>
          <p:cNvSpPr txBox="1"/>
          <p:nvPr/>
        </p:nvSpPr>
        <p:spPr>
          <a:xfrm>
            <a:off x="1047447" y="2109787"/>
            <a:ext cx="9110133" cy="1077218"/>
          </a:xfrm>
          <a:prstGeom prst="rect">
            <a:avLst/>
          </a:prstGeom>
          <a:noFill/>
        </p:spPr>
        <p:txBody>
          <a:bodyPr wrap="square" rtlCol="0">
            <a:spAutoFit/>
          </a:bodyPr>
          <a:lstStyle/>
          <a:p>
            <a:pPr algn="ctr"/>
            <a:r>
              <a:rPr lang="en-US" sz="3200" dirty="0" smtClean="0">
                <a:solidFill>
                  <a:schemeClr val="accent1">
                    <a:lumMod val="75000"/>
                  </a:schemeClr>
                </a:solidFill>
                <a:latin typeface="Algerian" panose="04020705040A02060702" pitchFamily="82" charset="0"/>
              </a:rPr>
              <a:t>PIMA INDIANS-PREDICT THE ONSET OF DIABETES</a:t>
            </a:r>
            <a:endParaRPr lang="en-US" sz="3200" dirty="0">
              <a:solidFill>
                <a:schemeClr val="accent1">
                  <a:lumMod val="75000"/>
                </a:schemeClr>
              </a:solidFill>
              <a:latin typeface="Algerian" panose="04020705040A02060702" pitchFamily="82" charset="0"/>
            </a:endParaRPr>
          </a:p>
        </p:txBody>
      </p:sp>
      <p:sp>
        <p:nvSpPr>
          <p:cNvPr id="13" name="Rounded Rectangle 12"/>
          <p:cNvSpPr/>
          <p:nvPr/>
        </p:nvSpPr>
        <p:spPr bwMode="auto">
          <a:xfrm>
            <a:off x="1188962" y="3807484"/>
            <a:ext cx="9851571" cy="481032"/>
          </a:xfrm>
          <a:prstGeom prst="roundRect">
            <a:avLst/>
          </a:prstGeom>
          <a:solidFill>
            <a:schemeClr val="accent1">
              <a:lumMod val="20000"/>
              <a:lumOff val="80000"/>
            </a:schemeClr>
          </a:solidFill>
          <a:ln>
            <a:headEnd type="none" w="med" len="med"/>
            <a:tailEnd type="none"/>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chemeClr val="accent1">
                    <a:lumMod val="75000"/>
                  </a:schemeClr>
                </a:solidFill>
              </a:rPr>
              <a:t>Author :  Saurabh Anand  Date:  Nov, 15 2017</a:t>
            </a:r>
          </a:p>
          <a:p>
            <a:pPr algn="ctr"/>
            <a:endParaRPr lang="en-US" sz="1600" b="1" dirty="0" smtClean="0">
              <a:solidFill>
                <a:schemeClr val="accent3"/>
              </a:solidFill>
            </a:endParaRPr>
          </a:p>
        </p:txBody>
      </p:sp>
      <p:pic>
        <p:nvPicPr>
          <p:cNvPr id="14" name="Picture 13"/>
          <p:cNvPicPr>
            <a:picLocks noChangeAspect="1"/>
          </p:cNvPicPr>
          <p:nvPr/>
        </p:nvPicPr>
        <p:blipFill>
          <a:blip r:embed="rId4"/>
          <a:stretch>
            <a:fillRect/>
          </a:stretch>
        </p:blipFill>
        <p:spPr>
          <a:xfrm>
            <a:off x="2356152" y="436701"/>
            <a:ext cx="6705600" cy="1487941"/>
          </a:xfrm>
          <a:prstGeom prst="rect">
            <a:avLst/>
          </a:prstGeom>
        </p:spPr>
      </p:pic>
      <p:pic>
        <p:nvPicPr>
          <p:cNvPr id="15" name="Picture 14"/>
          <p:cNvPicPr>
            <a:picLocks noChangeAspect="1"/>
          </p:cNvPicPr>
          <p:nvPr/>
        </p:nvPicPr>
        <p:blipFill>
          <a:blip r:embed="rId5"/>
          <a:stretch>
            <a:fillRect/>
          </a:stretch>
        </p:blipFill>
        <p:spPr>
          <a:xfrm>
            <a:off x="1700212" y="4408713"/>
            <a:ext cx="8791575" cy="1868261"/>
          </a:xfrm>
          <a:prstGeom prst="rect">
            <a:avLst/>
          </a:prstGeom>
        </p:spPr>
      </p:pic>
    </p:spTree>
    <p:extLst>
      <p:ext uri="{BB962C8B-B14F-4D97-AF65-F5344CB8AC3E}">
        <p14:creationId xmlns:p14="http://schemas.microsoft.com/office/powerpoint/2010/main" val="3981175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67983" y="3959702"/>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Introduction </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Background on diabetes and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Target Audience</a:t>
            </a:r>
          </a:p>
          <a:p>
            <a:pPr>
              <a:lnSpc>
                <a:spcPct val="150000"/>
              </a:lnSpc>
              <a:buFont typeface="Wingdings" pitchFamily="2" charset="2"/>
              <a:buChar char="q"/>
            </a:pPr>
            <a:r>
              <a:rPr lang="en-GB"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Acquisition- Small Dataset! Why?</a:t>
            </a:r>
          </a:p>
          <a:p>
            <a:pPr>
              <a:lnSpc>
                <a:spcPct val="150000"/>
              </a:lnSpc>
              <a:buFont typeface="Wingdings" pitchFamily="2" charset="2"/>
              <a:buChar char="q"/>
            </a:pPr>
            <a:r>
              <a:rPr lang="pt-BR"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Wrangling</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Exploratory Data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Machine Learning Algorithms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Result Summary and Conclusion</a:t>
            </a: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3471523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Data Wrangling</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355069" y="1746126"/>
            <a:ext cx="5098673" cy="3870901"/>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fontAlgn="base"/>
            <a:r>
              <a:rPr lang="en-US" sz="1600" b="1" u="sng" dirty="0" smtClean="0">
                <a:solidFill>
                  <a:schemeClr val="accent3"/>
                </a:solidFill>
              </a:rPr>
              <a:t>Steps performed-</a:t>
            </a:r>
          </a:p>
          <a:p>
            <a:pPr lvl="0" fontAlgn="base"/>
            <a:endParaRPr lang="en-US" sz="1600" dirty="0">
              <a:solidFill>
                <a:schemeClr val="accent3"/>
              </a:solidFill>
            </a:endParaRPr>
          </a:p>
          <a:p>
            <a:pPr marL="285750" indent="-285750" fontAlgn="base">
              <a:buFont typeface="Wingdings" panose="05000000000000000000" pitchFamily="2" charset="2"/>
              <a:buChar char="ü"/>
            </a:pPr>
            <a:r>
              <a:rPr lang="en-US" sz="1600" dirty="0">
                <a:solidFill>
                  <a:schemeClr val="accent3"/>
                </a:solidFill>
              </a:rPr>
              <a:t>CSV files was loaded with 768 records </a:t>
            </a:r>
          </a:p>
          <a:p>
            <a:pPr marL="285750" lvl="0" indent="-285750" fontAlgn="base">
              <a:buFont typeface="Wingdings" panose="05000000000000000000" pitchFamily="2" charset="2"/>
              <a:buChar char="ü"/>
            </a:pPr>
            <a:r>
              <a:rPr lang="en-US" sz="1600" dirty="0">
                <a:solidFill>
                  <a:schemeClr val="accent3"/>
                </a:solidFill>
              </a:rPr>
              <a:t>Validated shape of the data</a:t>
            </a:r>
          </a:p>
          <a:p>
            <a:pPr marL="285750" indent="-285750" fontAlgn="base">
              <a:buFont typeface="Wingdings" panose="05000000000000000000" pitchFamily="2" charset="2"/>
              <a:buChar char="ü"/>
            </a:pPr>
            <a:r>
              <a:rPr lang="en-US" sz="1600" dirty="0">
                <a:solidFill>
                  <a:schemeClr val="accent3"/>
                </a:solidFill>
              </a:rPr>
              <a:t>500 negative instances (65.1%) and 258 positive instances (34.9</a:t>
            </a:r>
            <a:r>
              <a:rPr lang="en-US" sz="1600" dirty="0" smtClean="0">
                <a:solidFill>
                  <a:schemeClr val="accent3"/>
                </a:solidFill>
              </a:rPr>
              <a:t>%) was found</a:t>
            </a:r>
            <a:endParaRPr lang="en-US" sz="1600" dirty="0">
              <a:solidFill>
                <a:schemeClr val="accent3"/>
              </a:solidFill>
            </a:endParaRPr>
          </a:p>
          <a:p>
            <a:pPr marL="285750" indent="-285750" fontAlgn="base">
              <a:buFont typeface="Wingdings" panose="05000000000000000000" pitchFamily="2" charset="2"/>
              <a:buChar char="ü"/>
            </a:pPr>
            <a:r>
              <a:rPr lang="en-US" sz="1600" dirty="0">
                <a:solidFill>
                  <a:schemeClr val="accent3"/>
                </a:solidFill>
              </a:rPr>
              <a:t>Some attributes where a zero value exist seem to be errors in the data (e.g. Glucose, BMI and blood pressure)</a:t>
            </a:r>
          </a:p>
          <a:p>
            <a:pPr marL="285750" indent="-285750">
              <a:buFont typeface="Wingdings" panose="05000000000000000000" pitchFamily="2" charset="2"/>
              <a:buChar char="ü"/>
            </a:pPr>
            <a:r>
              <a:rPr lang="en-US" sz="1600" dirty="0">
                <a:solidFill>
                  <a:schemeClr val="accent3"/>
                </a:solidFill>
              </a:rPr>
              <a:t>Filled in missing values, mostly ‘0’ observed for Glucose, BMI and blood pressure. To fill in missing values, mode was used for each attributes for better analysis purpose.</a:t>
            </a:r>
          </a:p>
          <a:p>
            <a:pPr marL="285750" indent="-285750">
              <a:buFont typeface="Wingdings" panose="05000000000000000000" pitchFamily="2" charset="2"/>
              <a:buChar char="ü"/>
            </a:pPr>
            <a:endParaRPr lang="en-US" sz="1600" dirty="0" smtClean="0">
              <a:solidFill>
                <a:schemeClr val="accent3"/>
              </a:solidFill>
            </a:endParaRPr>
          </a:p>
        </p:txBody>
      </p:sp>
      <p:pic>
        <p:nvPicPr>
          <p:cNvPr id="3" name="Picture 2"/>
          <p:cNvPicPr>
            <a:picLocks noChangeAspect="1"/>
          </p:cNvPicPr>
          <p:nvPr/>
        </p:nvPicPr>
        <p:blipFill>
          <a:blip r:embed="rId3"/>
          <a:stretch>
            <a:fillRect/>
          </a:stretch>
        </p:blipFill>
        <p:spPr>
          <a:xfrm>
            <a:off x="6795646" y="1621970"/>
            <a:ext cx="5189525" cy="3995057"/>
          </a:xfrm>
          <a:prstGeom prst="rect">
            <a:avLst/>
          </a:prstGeom>
        </p:spPr>
      </p:pic>
    </p:spTree>
    <p:extLst>
      <p:ext uri="{BB962C8B-B14F-4D97-AF65-F5344CB8AC3E}">
        <p14:creationId xmlns:p14="http://schemas.microsoft.com/office/powerpoint/2010/main" val="1444348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5069" y="4558416"/>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Introduction </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Background on diabetes and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Target Audience</a:t>
            </a:r>
          </a:p>
          <a:p>
            <a:pPr>
              <a:lnSpc>
                <a:spcPct val="150000"/>
              </a:lnSpc>
              <a:buFont typeface="Wingdings" pitchFamily="2" charset="2"/>
              <a:buChar char="q"/>
            </a:pPr>
            <a:r>
              <a:rPr lang="en-GB"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Acquisition- Small Dataset! Why?</a:t>
            </a:r>
          </a:p>
          <a:p>
            <a:pPr>
              <a:lnSpc>
                <a:spcPct val="150000"/>
              </a:lnSpc>
              <a:buFont typeface="Wingdings" pitchFamily="2" charset="2"/>
              <a:buChar char="q"/>
            </a:pPr>
            <a:r>
              <a:rPr lang="pt-BR"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Wrangling</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Exploratory Data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Machine Learning Algorithms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Result Summary and Conclusion</a:t>
            </a: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2606516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Exploratory Data Analysis</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648982" y="1584163"/>
            <a:ext cx="10693931" cy="409245"/>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r>
              <a:rPr lang="en-US" sz="1600" dirty="0" smtClean="0">
                <a:solidFill>
                  <a:schemeClr val="accent3"/>
                </a:solidFill>
              </a:rPr>
              <a:t>Most </a:t>
            </a:r>
            <a:r>
              <a:rPr lang="en-US" sz="1600" dirty="0">
                <a:solidFill>
                  <a:schemeClr val="accent3"/>
                </a:solidFill>
              </a:rPr>
              <a:t>of the initial data analysis was regarding the shape of the dataset and exploration of each attributes in the data.</a:t>
            </a:r>
          </a:p>
          <a:p>
            <a:pPr lvl="0" fontAlgn="base"/>
            <a:endParaRPr lang="en-US" sz="1600" b="1" u="sng" dirty="0" smtClean="0">
              <a:solidFill>
                <a:schemeClr val="accent3"/>
              </a:solidFill>
            </a:endParaRPr>
          </a:p>
        </p:txBody>
      </p:sp>
      <p:pic>
        <p:nvPicPr>
          <p:cNvPr id="8" name="Picture 7"/>
          <p:cNvPicPr/>
          <p:nvPr/>
        </p:nvPicPr>
        <p:blipFill>
          <a:blip r:embed="rId3"/>
          <a:stretch>
            <a:fillRect/>
          </a:stretch>
        </p:blipFill>
        <p:spPr>
          <a:xfrm>
            <a:off x="931260" y="2385047"/>
            <a:ext cx="5165725" cy="3276600"/>
          </a:xfrm>
          <a:prstGeom prst="rect">
            <a:avLst/>
          </a:prstGeom>
        </p:spPr>
      </p:pic>
      <p:pic>
        <p:nvPicPr>
          <p:cNvPr id="9" name="Picture 8"/>
          <p:cNvPicPr/>
          <p:nvPr/>
        </p:nvPicPr>
        <p:blipFill>
          <a:blip r:embed="rId4"/>
          <a:stretch>
            <a:fillRect/>
          </a:stretch>
        </p:blipFill>
        <p:spPr>
          <a:xfrm>
            <a:off x="6902631" y="2385047"/>
            <a:ext cx="4678680" cy="3178085"/>
          </a:xfrm>
          <a:prstGeom prst="rect">
            <a:avLst/>
          </a:prstGeom>
        </p:spPr>
      </p:pic>
    </p:spTree>
    <p:extLst>
      <p:ext uri="{BB962C8B-B14F-4D97-AF65-F5344CB8AC3E}">
        <p14:creationId xmlns:p14="http://schemas.microsoft.com/office/powerpoint/2010/main" val="2528955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Exploratory Data Analysis(</a:t>
              </a:r>
              <a:r>
                <a:rPr lang="en-US" b="1" dirty="0" err="1" smtClean="0">
                  <a:solidFill>
                    <a:schemeClr val="accent1">
                      <a:lumMod val="75000"/>
                    </a:schemeClr>
                  </a:solidFill>
                </a:rPr>
                <a:t>Contd</a:t>
              </a:r>
              <a:r>
                <a:rPr lang="en-US" b="1" dirty="0" smtClean="0">
                  <a:solidFill>
                    <a:schemeClr val="accent1">
                      <a:lumMod val="75000"/>
                    </a:schemeClr>
                  </a:solidFill>
                </a:rPr>
                <a:t>)</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355069" y="1497234"/>
            <a:ext cx="6034845" cy="4489582"/>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r>
              <a:rPr lang="en-US" sz="1400" b="1" dirty="0" smtClean="0">
                <a:solidFill>
                  <a:schemeClr val="accent3"/>
                </a:solidFill>
              </a:rPr>
              <a:t>Inference-</a:t>
            </a:r>
            <a:endParaRPr lang="en-US" sz="1400" b="1" dirty="0">
              <a:solidFill>
                <a:schemeClr val="accent3"/>
              </a:solidFill>
            </a:endParaRPr>
          </a:p>
          <a:p>
            <a:pPr marL="285750" lvl="0" indent="-285750">
              <a:buFont typeface="Wingdings" panose="05000000000000000000" pitchFamily="2" charset="2"/>
              <a:buChar char="ü"/>
            </a:pPr>
            <a:r>
              <a:rPr lang="en-US" sz="1400" dirty="0">
                <a:solidFill>
                  <a:schemeClr val="accent3"/>
                </a:solidFill>
              </a:rPr>
              <a:t>Graph shows that the glucose ranges from 44 to 200 and there isn't much difference on outcome comparison.</a:t>
            </a:r>
          </a:p>
          <a:p>
            <a:pPr marL="285750" lvl="0" indent="-285750">
              <a:buFont typeface="Wingdings" panose="05000000000000000000" pitchFamily="2" charset="2"/>
              <a:buChar char="ü"/>
            </a:pPr>
            <a:r>
              <a:rPr lang="en-US" sz="1400" dirty="0">
                <a:solidFill>
                  <a:schemeClr val="accent3"/>
                </a:solidFill>
              </a:rPr>
              <a:t>But age and outcome comparison shows that the aged person are there who has '0' outcomes which helps to draw the thought that there is more chances of diabetes among young group of </a:t>
            </a:r>
            <a:r>
              <a:rPr lang="en-US" sz="1400" dirty="0" smtClean="0">
                <a:solidFill>
                  <a:schemeClr val="accent3"/>
                </a:solidFill>
              </a:rPr>
              <a:t>Pima Indians </a:t>
            </a:r>
            <a:r>
              <a:rPr lang="en-US" sz="1400" dirty="0">
                <a:solidFill>
                  <a:schemeClr val="accent3"/>
                </a:solidFill>
              </a:rPr>
              <a:t>females.</a:t>
            </a:r>
          </a:p>
          <a:p>
            <a:pPr marL="285750" lvl="0" indent="-285750">
              <a:buFont typeface="Wingdings" panose="05000000000000000000" pitchFamily="2" charset="2"/>
              <a:buChar char="ü"/>
            </a:pPr>
            <a:r>
              <a:rPr lang="en-US" sz="1400" dirty="0">
                <a:solidFill>
                  <a:schemeClr val="accent3"/>
                </a:solidFill>
              </a:rPr>
              <a:t>Insulin level shows that person having onset of diabetes has high insulin level.</a:t>
            </a:r>
          </a:p>
          <a:p>
            <a:pPr marL="285750" lvl="0" indent="-285750">
              <a:buFont typeface="Wingdings" panose="05000000000000000000" pitchFamily="2" charset="2"/>
              <a:buChar char="ü"/>
            </a:pPr>
            <a:r>
              <a:rPr lang="en-US" sz="1400" dirty="0">
                <a:solidFill>
                  <a:schemeClr val="accent3"/>
                </a:solidFill>
              </a:rPr>
              <a:t>Also there seems to be an outlier in skin thickness for people having positive outcome.</a:t>
            </a:r>
          </a:p>
          <a:p>
            <a:pPr marL="285750" lvl="0" indent="-285750">
              <a:buFont typeface="Wingdings" panose="05000000000000000000" pitchFamily="2" charset="2"/>
              <a:buChar char="ü"/>
            </a:pPr>
            <a:r>
              <a:rPr lang="en-US" sz="1400" dirty="0">
                <a:solidFill>
                  <a:schemeClr val="accent3"/>
                </a:solidFill>
              </a:rPr>
              <a:t>Looking onto </a:t>
            </a:r>
            <a:r>
              <a:rPr lang="en-US" sz="1400" dirty="0" smtClean="0">
                <a:solidFill>
                  <a:schemeClr val="accent3"/>
                </a:solidFill>
              </a:rPr>
              <a:t>pregnancies </a:t>
            </a:r>
            <a:r>
              <a:rPr lang="en-US" sz="1400" dirty="0">
                <a:solidFill>
                  <a:schemeClr val="accent3"/>
                </a:solidFill>
              </a:rPr>
              <a:t>plot it seems like there are more pregnant Pima </a:t>
            </a:r>
            <a:r>
              <a:rPr lang="en-US" sz="1400" dirty="0" smtClean="0">
                <a:solidFill>
                  <a:schemeClr val="accent3"/>
                </a:solidFill>
              </a:rPr>
              <a:t>Indian </a:t>
            </a:r>
            <a:r>
              <a:rPr lang="en-US" sz="1400" dirty="0">
                <a:solidFill>
                  <a:schemeClr val="accent3"/>
                </a:solidFill>
              </a:rPr>
              <a:t>females which has onset of diabetes.</a:t>
            </a:r>
          </a:p>
          <a:p>
            <a:pPr marL="285750" lvl="0" indent="-285750" fontAlgn="base">
              <a:buFont typeface="Wingdings" panose="05000000000000000000" pitchFamily="2" charset="2"/>
              <a:buChar char="ü"/>
            </a:pPr>
            <a:r>
              <a:rPr lang="en-US" sz="1400" dirty="0">
                <a:solidFill>
                  <a:schemeClr val="accent3"/>
                </a:solidFill>
              </a:rPr>
              <a:t>Seems to be no obvious relationship between age and onset of diabetes.</a:t>
            </a:r>
          </a:p>
          <a:p>
            <a:pPr marL="285750" lvl="0" indent="-285750" fontAlgn="base">
              <a:buFont typeface="Wingdings" panose="05000000000000000000" pitchFamily="2" charset="2"/>
              <a:buChar char="ü"/>
            </a:pPr>
            <a:r>
              <a:rPr lang="en-US" sz="1400" dirty="0">
                <a:solidFill>
                  <a:schemeClr val="accent3"/>
                </a:solidFill>
              </a:rPr>
              <a:t>Seems no obvious relationship between pedigree function and onset of diabetes.</a:t>
            </a:r>
          </a:p>
          <a:p>
            <a:pPr marL="285750" indent="-285750">
              <a:buFont typeface="Wingdings" panose="05000000000000000000" pitchFamily="2" charset="2"/>
              <a:buChar char="ü"/>
            </a:pPr>
            <a:r>
              <a:rPr lang="en-US" sz="1400" dirty="0">
                <a:solidFill>
                  <a:schemeClr val="accent3"/>
                </a:solidFill>
              </a:rPr>
              <a:t>It suggest that diabetes is not hereditary, or that the Diabetes Pedigree Function needs work</a:t>
            </a:r>
          </a:p>
          <a:p>
            <a:pPr lvl="0" fontAlgn="base"/>
            <a:endParaRPr lang="en-US" sz="1400" dirty="0">
              <a:solidFill>
                <a:schemeClr val="accent3"/>
              </a:solidFill>
            </a:endParaRPr>
          </a:p>
        </p:txBody>
      </p:sp>
      <p:pic>
        <p:nvPicPr>
          <p:cNvPr id="13" name="Picture 12"/>
          <p:cNvPicPr/>
          <p:nvPr/>
        </p:nvPicPr>
        <p:blipFill>
          <a:blip r:embed="rId3"/>
          <a:stretch>
            <a:fillRect/>
          </a:stretch>
        </p:blipFill>
        <p:spPr>
          <a:xfrm>
            <a:off x="6771776" y="1410305"/>
            <a:ext cx="5310505" cy="4663440"/>
          </a:xfrm>
          <a:prstGeom prst="rect">
            <a:avLst/>
          </a:prstGeom>
        </p:spPr>
      </p:pic>
    </p:spTree>
    <p:extLst>
      <p:ext uri="{BB962C8B-B14F-4D97-AF65-F5344CB8AC3E}">
        <p14:creationId xmlns:p14="http://schemas.microsoft.com/office/powerpoint/2010/main" val="2041638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5069" y="5059159"/>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Introduction </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Background on diabetes and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Target Audience</a:t>
            </a:r>
          </a:p>
          <a:p>
            <a:pPr>
              <a:lnSpc>
                <a:spcPct val="150000"/>
              </a:lnSpc>
              <a:buFont typeface="Wingdings" pitchFamily="2" charset="2"/>
              <a:buChar char="q"/>
            </a:pPr>
            <a:r>
              <a:rPr lang="en-GB"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Acquisition- Small Dataset! Why?</a:t>
            </a:r>
          </a:p>
          <a:p>
            <a:pPr>
              <a:lnSpc>
                <a:spcPct val="150000"/>
              </a:lnSpc>
              <a:buFont typeface="Wingdings" pitchFamily="2" charset="2"/>
              <a:buChar char="q"/>
            </a:pPr>
            <a:r>
              <a:rPr lang="pt-BR"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Wrangling</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Exploratory Data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Machine Learning Algorithms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Result Summary and Conclusion</a:t>
            </a: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2422538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Machine Learning</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648982" y="1584163"/>
            <a:ext cx="5708275" cy="2955180"/>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r>
              <a:rPr lang="en-US" sz="1600" dirty="0" smtClean="0">
                <a:solidFill>
                  <a:schemeClr val="accent3"/>
                </a:solidFill>
              </a:rPr>
              <a:t>For </a:t>
            </a:r>
            <a:r>
              <a:rPr lang="en-US" sz="1600" dirty="0">
                <a:solidFill>
                  <a:schemeClr val="accent3"/>
                </a:solidFill>
              </a:rPr>
              <a:t>this study, we’ll take a look at the performance of below algorithms:</a:t>
            </a:r>
          </a:p>
          <a:p>
            <a:pPr marL="285750" lvl="0" indent="-285750">
              <a:buFont typeface="Wingdings" panose="05000000000000000000" pitchFamily="2" charset="2"/>
              <a:buChar char="ü"/>
            </a:pPr>
            <a:r>
              <a:rPr lang="en-US" sz="1600" dirty="0">
                <a:solidFill>
                  <a:schemeClr val="accent3"/>
                </a:solidFill>
              </a:rPr>
              <a:t>Logistics Regression</a:t>
            </a:r>
          </a:p>
          <a:p>
            <a:pPr marL="285750" lvl="0" indent="-285750">
              <a:buFont typeface="Wingdings" panose="05000000000000000000" pitchFamily="2" charset="2"/>
              <a:buChar char="ü"/>
            </a:pPr>
            <a:r>
              <a:rPr lang="en-US" sz="1600" dirty="0">
                <a:solidFill>
                  <a:schemeClr val="accent3"/>
                </a:solidFill>
              </a:rPr>
              <a:t>Linear Discriminant Analysis</a:t>
            </a:r>
          </a:p>
          <a:p>
            <a:pPr marL="285750" lvl="0" indent="-285750">
              <a:buFont typeface="Wingdings" panose="05000000000000000000" pitchFamily="2" charset="2"/>
              <a:buChar char="ü"/>
            </a:pPr>
            <a:r>
              <a:rPr lang="en-US" sz="1600" dirty="0">
                <a:solidFill>
                  <a:schemeClr val="accent3"/>
                </a:solidFill>
              </a:rPr>
              <a:t>K-Nearest Neighbor</a:t>
            </a:r>
          </a:p>
          <a:p>
            <a:pPr marL="285750" lvl="0" indent="-285750">
              <a:buFont typeface="Wingdings" panose="05000000000000000000" pitchFamily="2" charset="2"/>
              <a:buChar char="ü"/>
            </a:pPr>
            <a:r>
              <a:rPr lang="en-US" sz="1600" dirty="0">
                <a:solidFill>
                  <a:schemeClr val="accent3"/>
                </a:solidFill>
              </a:rPr>
              <a:t>Decisions Tree Classifier</a:t>
            </a:r>
          </a:p>
          <a:p>
            <a:pPr marL="285750" lvl="0" indent="-285750">
              <a:buFont typeface="Wingdings" panose="05000000000000000000" pitchFamily="2" charset="2"/>
              <a:buChar char="ü"/>
            </a:pPr>
            <a:r>
              <a:rPr lang="en-US" sz="1600" dirty="0">
                <a:solidFill>
                  <a:schemeClr val="accent3"/>
                </a:solidFill>
              </a:rPr>
              <a:t>Random Forest</a:t>
            </a:r>
          </a:p>
          <a:p>
            <a:pPr marL="285750" lvl="0" indent="-285750">
              <a:buFont typeface="Wingdings" panose="05000000000000000000" pitchFamily="2" charset="2"/>
              <a:buChar char="ü"/>
            </a:pPr>
            <a:r>
              <a:rPr lang="en-US" sz="1600" dirty="0">
                <a:solidFill>
                  <a:schemeClr val="accent3"/>
                </a:solidFill>
              </a:rPr>
              <a:t>Gaussian Naive Bayes</a:t>
            </a:r>
          </a:p>
          <a:p>
            <a:pPr marL="285750" lvl="0" indent="-285750">
              <a:buFont typeface="Wingdings" panose="05000000000000000000" pitchFamily="2" charset="2"/>
              <a:buChar char="ü"/>
            </a:pPr>
            <a:r>
              <a:rPr lang="en-US" sz="1600" dirty="0">
                <a:solidFill>
                  <a:schemeClr val="accent3"/>
                </a:solidFill>
              </a:rPr>
              <a:t>Support Vector Machines</a:t>
            </a:r>
          </a:p>
          <a:p>
            <a:pPr marL="285750" indent="-285750" fontAlgn="base">
              <a:buFont typeface="Wingdings" panose="05000000000000000000" pitchFamily="2" charset="2"/>
              <a:buChar char="ü"/>
            </a:pPr>
            <a:endParaRPr lang="en-US" sz="1600" dirty="0">
              <a:solidFill>
                <a:schemeClr val="accent3"/>
              </a:solidFill>
            </a:endParaRPr>
          </a:p>
          <a:p>
            <a:pPr marL="285750" lvl="0" indent="-285750" fontAlgn="base">
              <a:buFont typeface="Wingdings" panose="05000000000000000000" pitchFamily="2" charset="2"/>
              <a:buChar char="ü"/>
            </a:pPr>
            <a:endParaRPr lang="en-US" sz="1600" dirty="0">
              <a:solidFill>
                <a:schemeClr val="accent3"/>
              </a:solidFill>
            </a:endParaRPr>
          </a:p>
        </p:txBody>
      </p:sp>
      <p:pic>
        <p:nvPicPr>
          <p:cNvPr id="3" name="Picture 2"/>
          <p:cNvPicPr>
            <a:picLocks noChangeAspect="1"/>
          </p:cNvPicPr>
          <p:nvPr/>
        </p:nvPicPr>
        <p:blipFill>
          <a:blip r:embed="rId3"/>
          <a:stretch>
            <a:fillRect/>
          </a:stretch>
        </p:blipFill>
        <p:spPr>
          <a:xfrm>
            <a:off x="438150" y="4743439"/>
            <a:ext cx="11010900" cy="1504950"/>
          </a:xfrm>
          <a:prstGeom prst="rect">
            <a:avLst/>
          </a:prstGeom>
        </p:spPr>
      </p:pic>
      <p:pic>
        <p:nvPicPr>
          <p:cNvPr id="4" name="Picture 3"/>
          <p:cNvPicPr>
            <a:picLocks noChangeAspect="1"/>
          </p:cNvPicPr>
          <p:nvPr/>
        </p:nvPicPr>
        <p:blipFill>
          <a:blip r:embed="rId4"/>
          <a:stretch>
            <a:fillRect/>
          </a:stretch>
        </p:blipFill>
        <p:spPr>
          <a:xfrm>
            <a:off x="7976507" y="1584163"/>
            <a:ext cx="3472543" cy="2955180"/>
          </a:xfrm>
          <a:prstGeom prst="rect">
            <a:avLst/>
          </a:prstGeom>
        </p:spPr>
      </p:pic>
    </p:spTree>
    <p:extLst>
      <p:ext uri="{BB962C8B-B14F-4D97-AF65-F5344CB8AC3E}">
        <p14:creationId xmlns:p14="http://schemas.microsoft.com/office/powerpoint/2010/main" val="4114212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Machine Learning(</a:t>
              </a:r>
              <a:r>
                <a:rPr lang="en-US" b="1" dirty="0" err="1" smtClean="0">
                  <a:solidFill>
                    <a:schemeClr val="accent1">
                      <a:lumMod val="75000"/>
                    </a:schemeClr>
                  </a:solidFill>
                </a:rPr>
                <a:t>Contd</a:t>
              </a:r>
              <a:r>
                <a:rPr lang="en-US" b="1" dirty="0" smtClean="0">
                  <a:solidFill>
                    <a:schemeClr val="accent1">
                      <a:lumMod val="75000"/>
                    </a:schemeClr>
                  </a:solidFill>
                </a:rPr>
                <a:t>)- 80:20(Train and Test Split)</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670755" y="2329543"/>
            <a:ext cx="5153104" cy="2275114"/>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Wingdings" panose="05000000000000000000" pitchFamily="2" charset="2"/>
              <a:buChar char="ü"/>
            </a:pPr>
            <a:r>
              <a:rPr lang="en-US" sz="1600" dirty="0">
                <a:solidFill>
                  <a:schemeClr val="accent3"/>
                </a:solidFill>
              </a:rPr>
              <a:t>The primary goal of the machine learning (ML) section is to identify the best algorithm to predict the accuracy of onset of diabetes with various ML models</a:t>
            </a:r>
          </a:p>
          <a:p>
            <a:endParaRPr lang="en-US" sz="1600" dirty="0">
              <a:solidFill>
                <a:schemeClr val="accent3"/>
              </a:solidFill>
            </a:endParaRPr>
          </a:p>
          <a:p>
            <a:pPr marL="285750" indent="-285750">
              <a:buFont typeface="Wingdings" panose="05000000000000000000" pitchFamily="2" charset="2"/>
              <a:buChar char="ü"/>
            </a:pPr>
            <a:r>
              <a:rPr lang="en-US" sz="1600" dirty="0">
                <a:solidFill>
                  <a:schemeClr val="accent3"/>
                </a:solidFill>
              </a:rPr>
              <a:t>For validating the accuracy through each ML model, data has been split into Train and Test (80:20)</a:t>
            </a:r>
          </a:p>
          <a:p>
            <a:r>
              <a:rPr lang="en-US" sz="1600" dirty="0">
                <a:solidFill>
                  <a:schemeClr val="accent3"/>
                </a:solidFill>
              </a:rPr>
              <a:t> </a:t>
            </a:r>
          </a:p>
          <a:p>
            <a:pPr marL="285750" indent="-285750" fontAlgn="base">
              <a:buFont typeface="Wingdings" panose="05000000000000000000" pitchFamily="2" charset="2"/>
              <a:buChar char="ü"/>
            </a:pPr>
            <a:endParaRPr lang="en-US" sz="1600" dirty="0">
              <a:solidFill>
                <a:schemeClr val="accent3"/>
              </a:solidFill>
            </a:endParaRPr>
          </a:p>
          <a:p>
            <a:pPr marL="285750" lvl="0" indent="-285750" fontAlgn="base">
              <a:buFont typeface="Wingdings" panose="05000000000000000000" pitchFamily="2" charset="2"/>
              <a:buChar char="ü"/>
            </a:pPr>
            <a:endParaRPr lang="en-US" sz="1600" dirty="0">
              <a:solidFill>
                <a:schemeClr val="accent3"/>
              </a:solidFill>
            </a:endParaRPr>
          </a:p>
        </p:txBody>
      </p:sp>
      <p:pic>
        <p:nvPicPr>
          <p:cNvPr id="9" name="Picture 8"/>
          <p:cNvPicPr/>
          <p:nvPr/>
        </p:nvPicPr>
        <p:blipFill>
          <a:blip r:embed="rId3"/>
          <a:stretch>
            <a:fillRect/>
          </a:stretch>
        </p:blipFill>
        <p:spPr>
          <a:xfrm>
            <a:off x="6417660" y="1584163"/>
            <a:ext cx="5567511" cy="4174380"/>
          </a:xfrm>
          <a:prstGeom prst="rect">
            <a:avLst/>
          </a:prstGeom>
        </p:spPr>
      </p:pic>
    </p:spTree>
    <p:extLst>
      <p:ext uri="{BB962C8B-B14F-4D97-AF65-F5344CB8AC3E}">
        <p14:creationId xmlns:p14="http://schemas.microsoft.com/office/powerpoint/2010/main" val="161091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Machine Learning(</a:t>
              </a:r>
              <a:r>
                <a:rPr lang="en-US" b="1" dirty="0" err="1" smtClean="0">
                  <a:solidFill>
                    <a:schemeClr val="accent1">
                      <a:lumMod val="75000"/>
                    </a:schemeClr>
                  </a:solidFill>
                </a:rPr>
                <a:t>Contd</a:t>
              </a:r>
              <a:r>
                <a:rPr lang="en-US" b="1" dirty="0" smtClean="0">
                  <a:solidFill>
                    <a:schemeClr val="accent1">
                      <a:lumMod val="75000"/>
                    </a:schemeClr>
                  </a:solidFill>
                </a:rPr>
                <a:t>)- 80:20 (Train and Test Split)</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578269" y="1621972"/>
            <a:ext cx="5153104" cy="1415142"/>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solidFill>
                  <a:schemeClr val="accent3"/>
                </a:solidFill>
              </a:rPr>
              <a:t>ML algorithm was applied first on train data and the depending upon the performance of the model, test data was fit to validate the accuracy. </a:t>
            </a:r>
          </a:p>
          <a:p>
            <a:pPr marL="285750" indent="-285750" fontAlgn="base">
              <a:buFont typeface="Wingdings" panose="05000000000000000000" pitchFamily="2" charset="2"/>
              <a:buChar char="ü"/>
            </a:pPr>
            <a:endParaRPr lang="en-US" sz="1600" dirty="0">
              <a:solidFill>
                <a:schemeClr val="accent3"/>
              </a:solidFill>
            </a:endParaRPr>
          </a:p>
          <a:p>
            <a:pPr marL="285750" lvl="0" indent="-285750" fontAlgn="base">
              <a:buFont typeface="Wingdings" panose="05000000000000000000" pitchFamily="2" charset="2"/>
              <a:buChar char="ü"/>
            </a:pPr>
            <a:endParaRPr lang="en-US" sz="1600" dirty="0">
              <a:solidFill>
                <a:schemeClr val="accent3"/>
              </a:solidFill>
            </a:endParaRPr>
          </a:p>
        </p:txBody>
      </p:sp>
      <p:pic>
        <p:nvPicPr>
          <p:cNvPr id="8" name="Picture 7"/>
          <p:cNvPicPr/>
          <p:nvPr/>
        </p:nvPicPr>
        <p:blipFill>
          <a:blip r:embed="rId3"/>
          <a:stretch>
            <a:fillRect/>
          </a:stretch>
        </p:blipFill>
        <p:spPr>
          <a:xfrm>
            <a:off x="227573" y="3279019"/>
            <a:ext cx="5943600" cy="2697238"/>
          </a:xfrm>
          <a:prstGeom prst="rect">
            <a:avLst/>
          </a:prstGeom>
        </p:spPr>
      </p:pic>
      <p:pic>
        <p:nvPicPr>
          <p:cNvPr id="3" name="Picture 2"/>
          <p:cNvPicPr>
            <a:picLocks noChangeAspect="1"/>
          </p:cNvPicPr>
          <p:nvPr/>
        </p:nvPicPr>
        <p:blipFill>
          <a:blip r:embed="rId4"/>
          <a:stretch>
            <a:fillRect/>
          </a:stretch>
        </p:blipFill>
        <p:spPr>
          <a:xfrm>
            <a:off x="6645728" y="1621972"/>
            <a:ext cx="4953000" cy="3929742"/>
          </a:xfrm>
          <a:prstGeom prst="rect">
            <a:avLst/>
          </a:prstGeom>
        </p:spPr>
      </p:pic>
    </p:spTree>
    <p:extLst>
      <p:ext uri="{BB962C8B-B14F-4D97-AF65-F5344CB8AC3E}">
        <p14:creationId xmlns:p14="http://schemas.microsoft.com/office/powerpoint/2010/main" val="179681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Machine Learning(</a:t>
              </a:r>
              <a:r>
                <a:rPr lang="en-US" b="1" dirty="0" err="1" smtClean="0">
                  <a:solidFill>
                    <a:schemeClr val="accent1">
                      <a:lumMod val="75000"/>
                    </a:schemeClr>
                  </a:solidFill>
                </a:rPr>
                <a:t>Contd</a:t>
              </a:r>
              <a:r>
                <a:rPr lang="en-US" b="1" dirty="0" smtClean="0">
                  <a:solidFill>
                    <a:schemeClr val="accent1">
                      <a:lumMod val="75000"/>
                    </a:schemeClr>
                  </a:solidFill>
                </a:rPr>
                <a:t>)-Test data fit</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787537" y="1681627"/>
            <a:ext cx="9534073" cy="868438"/>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solidFill>
                  <a:schemeClr val="accent3"/>
                </a:solidFill>
              </a:rPr>
              <a:t>Based on above visualization, as these are above 75% accuracy, so I planned to fit test data into LR, LDA and RF model. Out of all best performance comes out from Random forest classifier model.</a:t>
            </a:r>
          </a:p>
          <a:p>
            <a:pPr marL="285750" indent="-285750" fontAlgn="base">
              <a:buFont typeface="Wingdings" panose="05000000000000000000" pitchFamily="2" charset="2"/>
              <a:buChar char="ü"/>
            </a:pPr>
            <a:endParaRPr lang="en-US" sz="1600" dirty="0">
              <a:solidFill>
                <a:schemeClr val="accent3"/>
              </a:solidFill>
            </a:endParaRPr>
          </a:p>
          <a:p>
            <a:pPr marL="285750" lvl="0" indent="-285750" fontAlgn="base">
              <a:buFont typeface="Wingdings" panose="05000000000000000000" pitchFamily="2" charset="2"/>
              <a:buChar char="ü"/>
            </a:pPr>
            <a:endParaRPr lang="en-US" sz="1600" dirty="0">
              <a:solidFill>
                <a:schemeClr val="accent3"/>
              </a:solidFill>
            </a:endParaRPr>
          </a:p>
        </p:txBody>
      </p:sp>
      <p:pic>
        <p:nvPicPr>
          <p:cNvPr id="9" name="Picture 8"/>
          <p:cNvPicPr/>
          <p:nvPr/>
        </p:nvPicPr>
        <p:blipFill>
          <a:blip r:embed="rId3"/>
          <a:stretch>
            <a:fillRect/>
          </a:stretch>
        </p:blipFill>
        <p:spPr>
          <a:xfrm>
            <a:off x="697750" y="2934517"/>
            <a:ext cx="11088777" cy="3226797"/>
          </a:xfrm>
          <a:prstGeom prst="rect">
            <a:avLst/>
          </a:prstGeom>
        </p:spPr>
      </p:pic>
    </p:spTree>
    <p:extLst>
      <p:ext uri="{BB962C8B-B14F-4D97-AF65-F5344CB8AC3E}">
        <p14:creationId xmlns:p14="http://schemas.microsoft.com/office/powerpoint/2010/main" val="2088405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402" y="1216501"/>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Introduction </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Background on diabetes and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Target Audience</a:t>
            </a:r>
          </a:p>
          <a:p>
            <a:pPr>
              <a:lnSpc>
                <a:spcPct val="150000"/>
              </a:lnSpc>
              <a:buFont typeface="Wingdings" pitchFamily="2" charset="2"/>
              <a:buChar char="q"/>
            </a:pPr>
            <a:r>
              <a:rPr lang="en-GB"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Acquisition- Small Dataset! Why?</a:t>
            </a:r>
          </a:p>
          <a:p>
            <a:pPr>
              <a:lnSpc>
                <a:spcPct val="150000"/>
              </a:lnSpc>
              <a:buFont typeface="Wingdings" pitchFamily="2" charset="2"/>
              <a:buChar char="q"/>
            </a:pPr>
            <a:r>
              <a:rPr lang="pt-BR"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Wrangling</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Exploratory Data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Machine Learning Algorithms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Result Summary and Conclusion</a:t>
            </a: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3418229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5069" y="5570788"/>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Introduction </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Background on diabetes and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Target Audience</a:t>
            </a:r>
          </a:p>
          <a:p>
            <a:pPr>
              <a:lnSpc>
                <a:spcPct val="150000"/>
              </a:lnSpc>
              <a:buFont typeface="Wingdings" pitchFamily="2" charset="2"/>
              <a:buChar char="q"/>
            </a:pPr>
            <a:r>
              <a:rPr lang="en-GB"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Acquisition- Small Dataset! Why?</a:t>
            </a:r>
          </a:p>
          <a:p>
            <a:pPr>
              <a:lnSpc>
                <a:spcPct val="150000"/>
              </a:lnSpc>
              <a:buFont typeface="Wingdings" pitchFamily="2" charset="2"/>
              <a:buChar char="q"/>
            </a:pPr>
            <a:r>
              <a:rPr lang="pt-BR"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Wrangling</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Exploratory Data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Machine Learning Algorithms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Result Summary and Conclusion</a:t>
            </a: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1806106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Result Summary and Conclusion</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147300" y="1500188"/>
            <a:ext cx="6347398" cy="4527422"/>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Wingdings" panose="05000000000000000000" pitchFamily="2" charset="2"/>
              <a:buChar char="ü"/>
            </a:pPr>
            <a:r>
              <a:rPr lang="en-US" sz="1600" dirty="0" smtClean="0">
                <a:solidFill>
                  <a:schemeClr val="accent3"/>
                </a:solidFill>
              </a:rPr>
              <a:t>After </a:t>
            </a:r>
            <a:r>
              <a:rPr lang="en-US" sz="1600" dirty="0">
                <a:solidFill>
                  <a:schemeClr val="accent3"/>
                </a:solidFill>
              </a:rPr>
              <a:t>performing a cross-validation on the dataset, I focused on analyzing the algorithms which has more accuracy. </a:t>
            </a:r>
          </a:p>
          <a:p>
            <a:pPr marL="285750" indent="-285750">
              <a:buFont typeface="Wingdings" panose="05000000000000000000" pitchFamily="2" charset="2"/>
              <a:buChar char="ü"/>
            </a:pPr>
            <a:r>
              <a:rPr lang="en-US" sz="1600" dirty="0">
                <a:solidFill>
                  <a:schemeClr val="accent3"/>
                </a:solidFill>
              </a:rPr>
              <a:t>Based on testing, accuracy will determine the percentage of instances that were correctly classified by the algorithm. This was an important start of my analysis since gave me a baseline of how each algorithm performs.</a:t>
            </a:r>
          </a:p>
          <a:p>
            <a:pPr marL="285750" indent="-285750">
              <a:buFont typeface="Wingdings" panose="05000000000000000000" pitchFamily="2" charset="2"/>
              <a:buChar char="ü"/>
            </a:pPr>
            <a:r>
              <a:rPr lang="en-US" sz="1600" dirty="0">
                <a:solidFill>
                  <a:schemeClr val="accent3"/>
                </a:solidFill>
              </a:rPr>
              <a:t>I believe it was very interesting to see how our algorithms predict on this scale.</a:t>
            </a:r>
          </a:p>
          <a:p>
            <a:pPr marL="285750" indent="-285750">
              <a:buFont typeface="Wingdings" panose="05000000000000000000" pitchFamily="2" charset="2"/>
              <a:buChar char="ü"/>
            </a:pPr>
            <a:r>
              <a:rPr lang="en-US" sz="1600" dirty="0">
                <a:solidFill>
                  <a:schemeClr val="accent3"/>
                </a:solidFill>
              </a:rPr>
              <a:t>The data here suggests that Logistic Regression, LDA and RF performs the best on the standard, while other performed comparatively low. However, there is no clear winner between any of the algorithms.</a:t>
            </a:r>
          </a:p>
          <a:p>
            <a:pPr marL="285750" indent="-285750">
              <a:buFont typeface="Wingdings" panose="05000000000000000000" pitchFamily="2" charset="2"/>
              <a:buChar char="ü"/>
            </a:pPr>
            <a:r>
              <a:rPr lang="en-US" sz="1600" dirty="0">
                <a:solidFill>
                  <a:schemeClr val="accent3"/>
                </a:solidFill>
              </a:rPr>
              <a:t>I strongly believe that all algorithms will perform rather similarly because we are dealing with a small dataset for classification. However, the 3 algorithms should all perform better than the class baseline prediction that gave an accuracy above 75%.</a:t>
            </a:r>
          </a:p>
          <a:p>
            <a:endParaRPr lang="en-US" sz="1600" dirty="0">
              <a:solidFill>
                <a:schemeClr val="accent3"/>
              </a:solidFill>
            </a:endParaRPr>
          </a:p>
          <a:p>
            <a:pPr marL="285750" lvl="0" indent="-285750" fontAlgn="base">
              <a:buFont typeface="Wingdings" panose="05000000000000000000" pitchFamily="2" charset="2"/>
              <a:buChar char="ü"/>
            </a:pPr>
            <a:endParaRPr lang="en-US" sz="1600" dirty="0">
              <a:solidFill>
                <a:schemeClr val="accent3"/>
              </a:solidFill>
            </a:endParaRPr>
          </a:p>
        </p:txBody>
      </p:sp>
      <p:pic>
        <p:nvPicPr>
          <p:cNvPr id="3" name="Picture 2"/>
          <p:cNvPicPr>
            <a:picLocks noChangeAspect="1"/>
          </p:cNvPicPr>
          <p:nvPr/>
        </p:nvPicPr>
        <p:blipFill>
          <a:blip r:embed="rId3"/>
          <a:stretch>
            <a:fillRect/>
          </a:stretch>
        </p:blipFill>
        <p:spPr>
          <a:xfrm>
            <a:off x="7184571" y="1500188"/>
            <a:ext cx="4800600" cy="4160383"/>
          </a:xfrm>
          <a:prstGeom prst="rect">
            <a:avLst/>
          </a:prstGeom>
        </p:spPr>
      </p:pic>
    </p:spTree>
    <p:extLst>
      <p:ext uri="{BB962C8B-B14F-4D97-AF65-F5344CB8AC3E}">
        <p14:creationId xmlns:p14="http://schemas.microsoft.com/office/powerpoint/2010/main" val="3033918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pic>
        <p:nvPicPr>
          <p:cNvPr id="4" name="Picture 3"/>
          <p:cNvPicPr>
            <a:picLocks noChangeAspect="1"/>
          </p:cNvPicPr>
          <p:nvPr/>
        </p:nvPicPr>
        <p:blipFill>
          <a:blip r:embed="rId3"/>
          <a:stretch>
            <a:fillRect/>
          </a:stretch>
        </p:blipFill>
        <p:spPr>
          <a:xfrm>
            <a:off x="1641022" y="846364"/>
            <a:ext cx="7886700" cy="4838700"/>
          </a:xfrm>
          <a:prstGeom prst="rect">
            <a:avLst/>
          </a:prstGeom>
        </p:spPr>
      </p:pic>
    </p:spTree>
    <p:extLst>
      <p:ext uri="{BB962C8B-B14F-4D97-AF65-F5344CB8AC3E}">
        <p14:creationId xmlns:p14="http://schemas.microsoft.com/office/powerpoint/2010/main" val="1241183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lvl="0" indent="0" fontAlgn="auto">
                <a:lnSpc>
                  <a:spcPct val="100000"/>
                </a:lnSpc>
                <a:spcBef>
                  <a:spcPts val="0"/>
                </a:spcBef>
                <a:spcAft>
                  <a:spcPts val="0"/>
                </a:spcAft>
                <a:buClrTx/>
                <a:buSzTx/>
                <a:buFontTx/>
                <a:buNone/>
                <a:tabLst/>
                <a:defRPr/>
              </a:pPr>
              <a:r>
                <a:rPr lang="en-US" b="1" dirty="0">
                  <a:solidFill>
                    <a:schemeClr val="accent1">
                      <a:lumMod val="75000"/>
                    </a:schemeClr>
                  </a:solidFill>
                </a:rPr>
                <a:t>Background and Description</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3" name="Group 12"/>
          <p:cNvGrpSpPr/>
          <p:nvPr/>
        </p:nvGrpSpPr>
        <p:grpSpPr>
          <a:xfrm>
            <a:off x="507555" y="1841543"/>
            <a:ext cx="8890871" cy="3860347"/>
            <a:chOff x="457200" y="1600199"/>
            <a:chExt cx="8153400" cy="4114801"/>
          </a:xfrm>
        </p:grpSpPr>
        <p:sp>
          <p:nvSpPr>
            <p:cNvPr id="14" name="Rounded Rectangle 13"/>
            <p:cNvSpPr/>
            <p:nvPr/>
          </p:nvSpPr>
          <p:spPr bwMode="auto">
            <a:xfrm>
              <a:off x="533400" y="1600199"/>
              <a:ext cx="7086600" cy="1099457"/>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smtClean="0">
                  <a:solidFill>
                    <a:schemeClr val="accent3"/>
                  </a:solidFill>
                </a:rPr>
                <a:t>Background</a:t>
              </a:r>
            </a:p>
            <a:p>
              <a:r>
                <a:rPr lang="en-US" sz="1600" dirty="0">
                  <a:solidFill>
                    <a:schemeClr val="accent3"/>
                  </a:solidFill>
                </a:rPr>
                <a:t>Diabetes is a group of metabolic diseases in which there are high blood </a:t>
              </a:r>
            </a:p>
            <a:p>
              <a:r>
                <a:rPr lang="en-US" sz="1600" dirty="0">
                  <a:solidFill>
                    <a:schemeClr val="accent3"/>
                  </a:solidFill>
                </a:rPr>
                <a:t>sugar levels over a prolonged period</a:t>
              </a:r>
            </a:p>
          </p:txBody>
        </p:sp>
        <p:sp>
          <p:nvSpPr>
            <p:cNvPr id="15" name="Rounded Rectangle 14"/>
            <p:cNvSpPr/>
            <p:nvPr/>
          </p:nvSpPr>
          <p:spPr bwMode="auto">
            <a:xfrm>
              <a:off x="457200" y="2895600"/>
              <a:ext cx="8153400" cy="2819400"/>
            </a:xfrm>
            <a:prstGeom prst="roundRect">
              <a:avLst/>
            </a:prstGeom>
            <a:no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600" dirty="0" smtClean="0">
                <a:solidFill>
                  <a:schemeClr val="accent3"/>
                </a:solidFill>
              </a:endParaRPr>
            </a:p>
            <a:p>
              <a:r>
                <a:rPr lang="en-US" sz="1600" b="1" dirty="0" smtClean="0">
                  <a:solidFill>
                    <a:schemeClr val="accent3"/>
                  </a:solidFill>
                </a:rPr>
                <a:t>Description</a:t>
              </a:r>
              <a:endParaRPr lang="en-US" sz="1600" b="1" dirty="0" smtClean="0">
                <a:solidFill>
                  <a:schemeClr val="accent3"/>
                </a:solidFill>
              </a:endParaRPr>
            </a:p>
            <a:p>
              <a:pPr marL="742950" lvl="1" indent="-285750" algn="l">
                <a:buFont typeface="Wingdings" pitchFamily="2" charset="2"/>
                <a:buChar char="ü"/>
              </a:pPr>
              <a:r>
                <a:rPr lang="en-US" sz="1600" dirty="0">
                  <a:solidFill>
                    <a:schemeClr val="accent3"/>
                  </a:solidFill>
                </a:rPr>
                <a:t>Project emphasizes on onset of diabetes in Pima Indians</a:t>
              </a:r>
            </a:p>
            <a:p>
              <a:pPr marL="742950" lvl="1" indent="-285750" algn="l">
                <a:buFont typeface="Wingdings" pitchFamily="2" charset="2"/>
                <a:buChar char="ü"/>
              </a:pPr>
              <a:r>
                <a:rPr lang="en-US" sz="1600" dirty="0">
                  <a:solidFill>
                    <a:schemeClr val="accent3"/>
                  </a:solidFill>
                </a:rPr>
                <a:t>Dataset gathered from UCI ML repository</a:t>
              </a:r>
            </a:p>
            <a:p>
              <a:pPr marL="742950" lvl="1" indent="-285750">
                <a:buFont typeface="Wingdings" pitchFamily="2" charset="2"/>
                <a:buChar char="ü"/>
              </a:pPr>
              <a:r>
                <a:rPr lang="en-US" sz="1600" dirty="0">
                  <a:solidFill>
                    <a:schemeClr val="accent3"/>
                  </a:solidFill>
                </a:rPr>
                <a:t>Data content of at least 21 </a:t>
              </a:r>
              <a:r>
                <a:rPr lang="en-US" sz="1600" dirty="0" err="1">
                  <a:solidFill>
                    <a:schemeClr val="accent3"/>
                  </a:solidFill>
                </a:rPr>
                <a:t>yr</a:t>
              </a:r>
              <a:r>
                <a:rPr lang="en-US" sz="1600" dirty="0">
                  <a:solidFill>
                    <a:schemeClr val="accent3"/>
                  </a:solidFill>
                </a:rPr>
                <a:t> old female of Pima Indian heritage</a:t>
              </a:r>
            </a:p>
            <a:p>
              <a:pPr marL="742950" lvl="1" indent="-285750">
                <a:buFont typeface="Wingdings" pitchFamily="2" charset="2"/>
                <a:buChar char="ü"/>
              </a:pPr>
              <a:r>
                <a:rPr lang="en-US" sz="1600" dirty="0">
                  <a:solidFill>
                    <a:schemeClr val="accent3"/>
                  </a:solidFill>
                </a:rPr>
                <a:t>Depicts the onset of diabetes in various ethnic group in US, </a:t>
              </a:r>
            </a:p>
            <a:p>
              <a:pPr lvl="1"/>
              <a:r>
                <a:rPr lang="en-US" sz="1600" dirty="0">
                  <a:solidFill>
                    <a:schemeClr val="accent3"/>
                  </a:solidFill>
                </a:rPr>
                <a:t>      Pima Indians being the highest</a:t>
              </a:r>
            </a:p>
            <a:p>
              <a:pPr marL="742950" lvl="1" indent="-285750">
                <a:buFont typeface="Wingdings" pitchFamily="2" charset="2"/>
                <a:buChar char="ü"/>
              </a:pPr>
              <a:endParaRPr lang="en-US" sz="1600" dirty="0"/>
            </a:p>
            <a:p>
              <a:pPr lvl="1" algn="l"/>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p:txBody>
        </p:sp>
      </p:grpSp>
      <p:pic>
        <p:nvPicPr>
          <p:cNvPr id="3" name="Picture 2"/>
          <p:cNvPicPr>
            <a:picLocks noChangeAspect="1"/>
          </p:cNvPicPr>
          <p:nvPr/>
        </p:nvPicPr>
        <p:blipFill>
          <a:blip r:embed="rId3"/>
          <a:stretch>
            <a:fillRect/>
          </a:stretch>
        </p:blipFill>
        <p:spPr>
          <a:xfrm>
            <a:off x="7164026" y="1841543"/>
            <a:ext cx="793431" cy="948493"/>
          </a:xfrm>
          <a:prstGeom prst="rect">
            <a:avLst/>
          </a:prstGeom>
        </p:spPr>
      </p:pic>
      <p:pic>
        <p:nvPicPr>
          <p:cNvPr id="18" name="Picture 17"/>
          <p:cNvPicPr/>
          <p:nvPr/>
        </p:nvPicPr>
        <p:blipFill>
          <a:blip r:embed="rId4"/>
          <a:stretch>
            <a:fillRect/>
          </a:stretch>
        </p:blipFill>
        <p:spPr>
          <a:xfrm>
            <a:off x="6789852" y="3232679"/>
            <a:ext cx="5293291" cy="2634205"/>
          </a:xfrm>
          <a:prstGeom prst="rect">
            <a:avLst/>
          </a:prstGeom>
        </p:spPr>
      </p:pic>
    </p:spTree>
    <p:extLst>
      <p:ext uri="{BB962C8B-B14F-4D97-AF65-F5344CB8AC3E}">
        <p14:creationId xmlns:p14="http://schemas.microsoft.com/office/powerpoint/2010/main" val="2380608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5069" y="2305074"/>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Introduction </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Background on diabetes and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Objective and Target Audience</a:t>
            </a:r>
          </a:p>
          <a:p>
            <a:pPr>
              <a:lnSpc>
                <a:spcPct val="150000"/>
              </a:lnSpc>
              <a:buFont typeface="Wingdings" pitchFamily="2" charset="2"/>
              <a:buChar char="q"/>
            </a:pPr>
            <a:r>
              <a:rPr lang="en-GB"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Acquisition- Small Dataset! Why?</a:t>
            </a:r>
          </a:p>
          <a:p>
            <a:pPr>
              <a:lnSpc>
                <a:spcPct val="150000"/>
              </a:lnSpc>
              <a:buFont typeface="Wingdings" pitchFamily="2" charset="2"/>
              <a:buChar char="q"/>
            </a:pPr>
            <a:r>
              <a:rPr lang="pt-BR"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Wrangling</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Exploratory Data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Machine Learning Algorithms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Result Summary and Conclusion</a:t>
            </a: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354879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defRPr/>
              </a:pPr>
              <a:r>
                <a:rPr lang="en-US" b="1" dirty="0">
                  <a:solidFill>
                    <a:schemeClr val="accent1">
                      <a:lumMod val="75000"/>
                    </a:schemeClr>
                  </a:solidFill>
                </a:rPr>
                <a:t>Objective and Target Audience</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355069" y="2991510"/>
            <a:ext cx="5098673" cy="2625519"/>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smtClean="0">
                <a:solidFill>
                  <a:schemeClr val="accent3"/>
                </a:solidFill>
              </a:rPr>
              <a:t>PIMA Indians Female diabetics-</a:t>
            </a:r>
          </a:p>
          <a:p>
            <a:endParaRPr lang="en-US" sz="1600" dirty="0">
              <a:solidFill>
                <a:schemeClr val="accent3"/>
              </a:solidFill>
            </a:endParaRPr>
          </a:p>
          <a:p>
            <a:pPr marL="285750" indent="-285750">
              <a:buFont typeface="Wingdings" panose="05000000000000000000" pitchFamily="2" charset="2"/>
              <a:buChar char="ü"/>
            </a:pPr>
            <a:r>
              <a:rPr lang="en-US" sz="1600" dirty="0" smtClean="0">
                <a:solidFill>
                  <a:schemeClr val="accent3"/>
                </a:solidFill>
              </a:rPr>
              <a:t>768 Female diabetics patient info in dataset</a:t>
            </a:r>
          </a:p>
          <a:p>
            <a:pPr marL="285750" indent="-285750">
              <a:buFont typeface="Wingdings" panose="05000000000000000000" pitchFamily="2" charset="2"/>
              <a:buChar char="ü"/>
            </a:pPr>
            <a:r>
              <a:rPr lang="en-US" sz="1600" dirty="0">
                <a:solidFill>
                  <a:schemeClr val="accent3"/>
                </a:solidFill>
              </a:rPr>
              <a:t>Predict the probability that individual females have diabetes </a:t>
            </a:r>
          </a:p>
          <a:p>
            <a:pPr marL="285750" indent="-285750">
              <a:buFont typeface="Wingdings" panose="05000000000000000000" pitchFamily="2" charset="2"/>
              <a:buChar char="ü"/>
            </a:pPr>
            <a:r>
              <a:rPr lang="en-US" sz="1600" dirty="0" smtClean="0">
                <a:solidFill>
                  <a:schemeClr val="accent3"/>
                </a:solidFill>
              </a:rPr>
              <a:t>Detect </a:t>
            </a:r>
            <a:r>
              <a:rPr lang="en-US" sz="1600" dirty="0">
                <a:solidFill>
                  <a:schemeClr val="accent3"/>
                </a:solidFill>
              </a:rPr>
              <a:t>subgroups of characteristics that are at higher risk of diabetes</a:t>
            </a:r>
          </a:p>
        </p:txBody>
      </p:sp>
      <p:pic>
        <p:nvPicPr>
          <p:cNvPr id="16" name="Picture 15"/>
          <p:cNvPicPr/>
          <p:nvPr/>
        </p:nvPicPr>
        <p:blipFill>
          <a:blip r:embed="rId3"/>
          <a:stretch>
            <a:fillRect/>
          </a:stretch>
        </p:blipFill>
        <p:spPr>
          <a:xfrm>
            <a:off x="5940651" y="2921239"/>
            <a:ext cx="5470525" cy="2766060"/>
          </a:xfrm>
          <a:prstGeom prst="rect">
            <a:avLst/>
          </a:prstGeom>
        </p:spPr>
      </p:pic>
      <p:sp>
        <p:nvSpPr>
          <p:cNvPr id="18" name="Rounded Rectangle 17"/>
          <p:cNvSpPr/>
          <p:nvPr/>
        </p:nvSpPr>
        <p:spPr bwMode="auto">
          <a:xfrm>
            <a:off x="355069" y="1619910"/>
            <a:ext cx="10672160" cy="927347"/>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smtClean="0">
                <a:solidFill>
                  <a:schemeClr val="accent3"/>
                </a:solidFill>
              </a:rPr>
              <a:t>Objective</a:t>
            </a:r>
          </a:p>
          <a:p>
            <a:r>
              <a:rPr lang="en-US" sz="1600" dirty="0" smtClean="0">
                <a:solidFill>
                  <a:schemeClr val="accent3"/>
                </a:solidFill>
              </a:rPr>
              <a:t>Final </a:t>
            </a:r>
            <a:r>
              <a:rPr lang="en-US" sz="1600" dirty="0">
                <a:solidFill>
                  <a:schemeClr val="accent3"/>
                </a:solidFill>
              </a:rPr>
              <a:t>objective of the analysis is to make predictions on whether a person is to suffer the diabetes given the features in the dataset by determining the accuracy using various Machine learning models</a:t>
            </a:r>
          </a:p>
        </p:txBody>
      </p:sp>
    </p:spTree>
    <p:extLst>
      <p:ext uri="{BB962C8B-B14F-4D97-AF65-F5344CB8AC3E}">
        <p14:creationId xmlns:p14="http://schemas.microsoft.com/office/powerpoint/2010/main" val="2231752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5069" y="2860245"/>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Introduction </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Background on diabetes and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Target Audience</a:t>
            </a:r>
          </a:p>
          <a:p>
            <a:pPr>
              <a:lnSpc>
                <a:spcPct val="150000"/>
              </a:lnSpc>
              <a:buFont typeface="Wingdings" pitchFamily="2" charset="2"/>
              <a:buChar char="q"/>
            </a:pPr>
            <a:r>
              <a:rPr lang="en-GB"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Acquisition- Small Dataset! Why?</a:t>
            </a:r>
          </a:p>
          <a:p>
            <a:pPr>
              <a:lnSpc>
                <a:spcPct val="150000"/>
              </a:lnSpc>
              <a:buFont typeface="Wingdings" pitchFamily="2" charset="2"/>
              <a:buChar char="q"/>
            </a:pPr>
            <a:r>
              <a:rPr lang="pt-BR"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Wrangling</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Exploratory Data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Machine Learning Algorithms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Result Summary and Conclusion</a:t>
            </a: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352372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a:solidFill>
                    <a:schemeClr val="accent1">
                      <a:lumMod val="75000"/>
                    </a:schemeClr>
                  </a:solidFill>
                </a:rPr>
                <a:t>Data Acquisition- Small dataset! Why?</a:t>
              </a: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355069" y="1746126"/>
            <a:ext cx="5098673" cy="3365747"/>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600" dirty="0">
              <a:solidFill>
                <a:schemeClr val="accent3"/>
              </a:solidFill>
            </a:endParaRPr>
          </a:p>
          <a:p>
            <a:pPr marL="285750" indent="-285750">
              <a:buFont typeface="Wingdings" panose="05000000000000000000" pitchFamily="2" charset="2"/>
              <a:buChar char="ü"/>
            </a:pPr>
            <a:r>
              <a:rPr lang="en-US" sz="1600" dirty="0">
                <a:solidFill>
                  <a:schemeClr val="accent3"/>
                </a:solidFill>
              </a:rPr>
              <a:t>Dataset for 768 patients with 9 variables</a:t>
            </a:r>
          </a:p>
          <a:p>
            <a:pPr marL="285750" indent="-285750">
              <a:buFont typeface="Wingdings" panose="05000000000000000000" pitchFamily="2" charset="2"/>
              <a:buChar char="ü"/>
            </a:pPr>
            <a:r>
              <a:rPr lang="en-US" sz="1600" dirty="0">
                <a:solidFill>
                  <a:schemeClr val="accent3"/>
                </a:solidFill>
              </a:rPr>
              <a:t>Researcher argued “</a:t>
            </a:r>
            <a:r>
              <a:rPr lang="en-US" sz="1600" b="1" i="1" dirty="0">
                <a:solidFill>
                  <a:schemeClr val="accent3"/>
                </a:solidFill>
              </a:rPr>
              <a:t>the sample size is small, the form of underlying functional relationship is not known, and the underlying functional relationships involve complex interactions and inter correlations among a number of variables</a:t>
            </a:r>
            <a:r>
              <a:rPr lang="en-US" sz="1600" dirty="0">
                <a:solidFill>
                  <a:schemeClr val="accent3"/>
                </a:solidFill>
              </a:rPr>
              <a:t>“</a:t>
            </a:r>
          </a:p>
          <a:p>
            <a:pPr marL="285750" indent="-285750">
              <a:buFont typeface="Wingdings" panose="05000000000000000000" pitchFamily="2" charset="2"/>
              <a:buChar char="ü"/>
            </a:pPr>
            <a:r>
              <a:rPr lang="en-US" sz="1600" dirty="0">
                <a:solidFill>
                  <a:schemeClr val="accent3"/>
                </a:solidFill>
              </a:rPr>
              <a:t>Dataset to understand the correlations among number of variables using various machine learning models.</a:t>
            </a:r>
          </a:p>
        </p:txBody>
      </p:sp>
      <p:pic>
        <p:nvPicPr>
          <p:cNvPr id="3" name="Picture 2"/>
          <p:cNvPicPr>
            <a:picLocks noChangeAspect="1"/>
          </p:cNvPicPr>
          <p:nvPr/>
        </p:nvPicPr>
        <p:blipFill>
          <a:blip r:embed="rId3"/>
          <a:stretch>
            <a:fillRect/>
          </a:stretch>
        </p:blipFill>
        <p:spPr>
          <a:xfrm>
            <a:off x="5540826" y="1685925"/>
            <a:ext cx="6531429" cy="3486150"/>
          </a:xfrm>
          <a:prstGeom prst="rect">
            <a:avLst/>
          </a:prstGeom>
        </p:spPr>
      </p:pic>
    </p:spTree>
    <p:extLst>
      <p:ext uri="{BB962C8B-B14F-4D97-AF65-F5344CB8AC3E}">
        <p14:creationId xmlns:p14="http://schemas.microsoft.com/office/powerpoint/2010/main" val="1634769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67983" y="3393645"/>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Introduction </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Background on diabetes and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Target Audience</a:t>
            </a:r>
          </a:p>
          <a:p>
            <a:pPr>
              <a:lnSpc>
                <a:spcPct val="150000"/>
              </a:lnSpc>
              <a:buFont typeface="Wingdings" pitchFamily="2" charset="2"/>
              <a:buChar char="q"/>
            </a:pPr>
            <a:r>
              <a:rPr lang="en-GB"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Acquisition- Small Dataset! Why?</a:t>
            </a:r>
          </a:p>
          <a:p>
            <a:pPr>
              <a:lnSpc>
                <a:spcPct val="150000"/>
              </a:lnSpc>
              <a:buFont typeface="Wingdings" pitchFamily="2" charset="2"/>
              <a:buChar char="q"/>
            </a:pPr>
            <a:r>
              <a:rPr lang="pt-BR"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Description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Wrangling</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Exploratory Data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Machine Learning Algorithms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Result Summary and Conclusion</a:t>
            </a: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2079915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Data Description</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355069" y="1746126"/>
            <a:ext cx="5098673" cy="3365747"/>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fontAlgn="base"/>
            <a:r>
              <a:rPr lang="en-US" sz="1600" dirty="0" smtClean="0">
                <a:solidFill>
                  <a:schemeClr val="accent3"/>
                </a:solidFill>
              </a:rPr>
              <a:t>Dataset for 768 patients with 9 variables</a:t>
            </a:r>
          </a:p>
          <a:p>
            <a:pPr marL="285750" lvl="0" indent="-285750" fontAlgn="base">
              <a:buFont typeface="Wingdings" panose="05000000000000000000" pitchFamily="2" charset="2"/>
              <a:buChar char="ü"/>
            </a:pPr>
            <a:r>
              <a:rPr lang="en-US" sz="1600" b="1" dirty="0" smtClean="0">
                <a:solidFill>
                  <a:schemeClr val="accent3"/>
                </a:solidFill>
              </a:rPr>
              <a:t>Pregnancies</a:t>
            </a:r>
            <a:r>
              <a:rPr lang="en-US" sz="1600" dirty="0">
                <a:solidFill>
                  <a:schemeClr val="accent3"/>
                </a:solidFill>
              </a:rPr>
              <a:t>: Number of times pregnant</a:t>
            </a:r>
          </a:p>
          <a:p>
            <a:pPr marL="285750" lvl="0" indent="-285750" fontAlgn="base">
              <a:buFont typeface="Wingdings" panose="05000000000000000000" pitchFamily="2" charset="2"/>
              <a:buChar char="ü"/>
            </a:pPr>
            <a:r>
              <a:rPr lang="en-US" sz="1600" b="1" dirty="0">
                <a:solidFill>
                  <a:schemeClr val="accent3"/>
                </a:solidFill>
              </a:rPr>
              <a:t>Glucose</a:t>
            </a:r>
            <a:r>
              <a:rPr lang="en-US" sz="1600" dirty="0">
                <a:solidFill>
                  <a:schemeClr val="accent3"/>
                </a:solidFill>
              </a:rPr>
              <a:t>: Plasma glucose concentration a 2 hours in an oral glucose tolerance test</a:t>
            </a:r>
          </a:p>
          <a:p>
            <a:pPr marL="285750" lvl="0" indent="-285750" fontAlgn="base">
              <a:buFont typeface="Wingdings" panose="05000000000000000000" pitchFamily="2" charset="2"/>
              <a:buChar char="ü"/>
            </a:pPr>
            <a:r>
              <a:rPr lang="en-US" sz="1600" b="1" dirty="0">
                <a:solidFill>
                  <a:schemeClr val="accent3"/>
                </a:solidFill>
              </a:rPr>
              <a:t>Blood Pressure</a:t>
            </a:r>
            <a:r>
              <a:rPr lang="en-US" sz="1600" dirty="0">
                <a:solidFill>
                  <a:schemeClr val="accent3"/>
                </a:solidFill>
              </a:rPr>
              <a:t>: Diastolic blood pressure (mm Hg)</a:t>
            </a:r>
          </a:p>
          <a:p>
            <a:pPr marL="285750" lvl="0" indent="-285750" fontAlgn="base">
              <a:buFont typeface="Wingdings" panose="05000000000000000000" pitchFamily="2" charset="2"/>
              <a:buChar char="ü"/>
            </a:pPr>
            <a:r>
              <a:rPr lang="en-US" sz="1600" b="1" dirty="0">
                <a:solidFill>
                  <a:schemeClr val="accent3"/>
                </a:solidFill>
              </a:rPr>
              <a:t>Skin Thickness</a:t>
            </a:r>
            <a:r>
              <a:rPr lang="en-US" sz="1600" dirty="0">
                <a:solidFill>
                  <a:schemeClr val="accent3"/>
                </a:solidFill>
              </a:rPr>
              <a:t>: Triceps skin fold thickness (mm)</a:t>
            </a:r>
          </a:p>
          <a:p>
            <a:pPr marL="285750" lvl="0" indent="-285750" fontAlgn="base">
              <a:buFont typeface="Wingdings" panose="05000000000000000000" pitchFamily="2" charset="2"/>
              <a:buChar char="ü"/>
            </a:pPr>
            <a:r>
              <a:rPr lang="en-US" sz="1600" b="1" dirty="0">
                <a:solidFill>
                  <a:schemeClr val="accent3"/>
                </a:solidFill>
              </a:rPr>
              <a:t>Insulin</a:t>
            </a:r>
            <a:r>
              <a:rPr lang="en-US" sz="1600" dirty="0">
                <a:solidFill>
                  <a:schemeClr val="accent3"/>
                </a:solidFill>
              </a:rPr>
              <a:t>: 2-Hour serum insulin (mu U/ml)</a:t>
            </a:r>
          </a:p>
          <a:p>
            <a:pPr marL="285750" lvl="0" indent="-285750" fontAlgn="base">
              <a:buFont typeface="Wingdings" panose="05000000000000000000" pitchFamily="2" charset="2"/>
              <a:buChar char="ü"/>
            </a:pPr>
            <a:r>
              <a:rPr lang="en-US" sz="1600" b="1" dirty="0">
                <a:solidFill>
                  <a:schemeClr val="accent3"/>
                </a:solidFill>
              </a:rPr>
              <a:t>BMI</a:t>
            </a:r>
            <a:r>
              <a:rPr lang="en-US" sz="1600" dirty="0">
                <a:solidFill>
                  <a:schemeClr val="accent3"/>
                </a:solidFill>
              </a:rPr>
              <a:t>: Body mass index (weight in kg/(height in m)^2)</a:t>
            </a:r>
          </a:p>
          <a:p>
            <a:pPr marL="285750" lvl="0" indent="-285750" fontAlgn="base">
              <a:buFont typeface="Wingdings" panose="05000000000000000000" pitchFamily="2" charset="2"/>
              <a:buChar char="ü"/>
            </a:pPr>
            <a:r>
              <a:rPr lang="en-US" sz="1600" b="1" dirty="0">
                <a:solidFill>
                  <a:schemeClr val="accent3"/>
                </a:solidFill>
              </a:rPr>
              <a:t>Diabetes Pedigree Function</a:t>
            </a:r>
          </a:p>
          <a:p>
            <a:pPr marL="285750" lvl="0" indent="-285750" fontAlgn="base">
              <a:buFont typeface="Wingdings" panose="05000000000000000000" pitchFamily="2" charset="2"/>
              <a:buChar char="ü"/>
            </a:pPr>
            <a:r>
              <a:rPr lang="en-US" sz="1600" b="1" dirty="0">
                <a:solidFill>
                  <a:schemeClr val="accent3"/>
                </a:solidFill>
              </a:rPr>
              <a:t>Age</a:t>
            </a:r>
            <a:r>
              <a:rPr lang="en-US" sz="1600" dirty="0">
                <a:solidFill>
                  <a:schemeClr val="accent3"/>
                </a:solidFill>
              </a:rPr>
              <a:t>: Age (years)</a:t>
            </a:r>
          </a:p>
          <a:p>
            <a:pPr marL="285750" lvl="0" indent="-285750" fontAlgn="base">
              <a:buFont typeface="Wingdings" panose="05000000000000000000" pitchFamily="2" charset="2"/>
              <a:buChar char="ü"/>
            </a:pPr>
            <a:r>
              <a:rPr lang="en-US" sz="1600" b="1" dirty="0">
                <a:solidFill>
                  <a:schemeClr val="accent3"/>
                </a:solidFill>
              </a:rPr>
              <a:t>Outcome: </a:t>
            </a:r>
            <a:r>
              <a:rPr lang="en-US" sz="1600" dirty="0">
                <a:solidFill>
                  <a:schemeClr val="accent3"/>
                </a:solidFill>
              </a:rPr>
              <a:t>Class variable (0 or 1)</a:t>
            </a:r>
          </a:p>
          <a:p>
            <a:pPr marL="285750" indent="-285750">
              <a:buFont typeface="Wingdings" panose="05000000000000000000" pitchFamily="2" charset="2"/>
              <a:buChar char="ü"/>
            </a:pPr>
            <a:endParaRPr lang="en-US" sz="1600" dirty="0" smtClean="0">
              <a:solidFill>
                <a:schemeClr val="accent3"/>
              </a:solidFill>
            </a:endParaRPr>
          </a:p>
        </p:txBody>
      </p:sp>
      <p:pic>
        <p:nvPicPr>
          <p:cNvPr id="8" name="Picture 7"/>
          <p:cNvPicPr/>
          <p:nvPr/>
        </p:nvPicPr>
        <p:blipFill>
          <a:blip r:embed="rId3"/>
          <a:stretch>
            <a:fillRect/>
          </a:stretch>
        </p:blipFill>
        <p:spPr>
          <a:xfrm>
            <a:off x="5613761" y="1788786"/>
            <a:ext cx="6458495" cy="3367193"/>
          </a:xfrm>
          <a:prstGeom prst="rect">
            <a:avLst/>
          </a:prstGeom>
        </p:spPr>
      </p:pic>
    </p:spTree>
    <p:extLst>
      <p:ext uri="{BB962C8B-B14F-4D97-AF65-F5344CB8AC3E}">
        <p14:creationId xmlns:p14="http://schemas.microsoft.com/office/powerpoint/2010/main" val="4278874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517</TotalTime>
  <Words>1226</Words>
  <Application>Microsoft Office PowerPoint</Application>
  <PresentationFormat>Widescreen</PresentationFormat>
  <Paragraphs>164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Anand</dc:creator>
  <cp:lastModifiedBy>Saurabh Anand</cp:lastModifiedBy>
  <cp:revision>19</cp:revision>
  <dcterms:created xsi:type="dcterms:W3CDTF">2017-11-19T19:27:49Z</dcterms:created>
  <dcterms:modified xsi:type="dcterms:W3CDTF">2017-11-20T04:05:46Z</dcterms:modified>
</cp:coreProperties>
</file>