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notesMasterIdLst>
    <p:notesMasterId r:id="rId33"/>
  </p:notes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5" r:id="rId23"/>
    <p:sldId id="281" r:id="rId24"/>
    <p:sldId id="282" r:id="rId25"/>
    <p:sldId id="283" r:id="rId26"/>
    <p:sldId id="284" r:id="rId27"/>
    <p:sldId id="286" r:id="rId28"/>
    <p:sldId id="287" r:id="rId29"/>
    <p:sldId id="291"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C6CE3-0CF5-4BC4-A07C-C8035EE539FA}" type="datetimeFigureOut">
              <a:rPr lang="en-US" smtClean="0"/>
              <a:t>12/24/2017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E1327-0118-43CC-9B21-D560E8DEA182}" type="slidenum">
              <a:rPr lang="en-US" smtClean="0"/>
              <a:t>‹#›</a:t>
            </a:fld>
            <a:endParaRPr lang="en-US"/>
          </a:p>
        </p:txBody>
      </p:sp>
    </p:spTree>
    <p:extLst>
      <p:ext uri="{BB962C8B-B14F-4D97-AF65-F5344CB8AC3E}">
        <p14:creationId xmlns:p14="http://schemas.microsoft.com/office/powerpoint/2010/main" val="107154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DE1327-0118-43CC-9B21-D560E8DEA182}" type="slidenum">
              <a:rPr lang="en-US" smtClean="0"/>
              <a:t>1</a:t>
            </a:fld>
            <a:endParaRPr lang="en-US"/>
          </a:p>
        </p:txBody>
      </p:sp>
    </p:spTree>
    <p:extLst>
      <p:ext uri="{BB962C8B-B14F-4D97-AF65-F5344CB8AC3E}">
        <p14:creationId xmlns:p14="http://schemas.microsoft.com/office/powerpoint/2010/main" val="213834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26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04474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197649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B3444E-FDBE-455D-863F-0CDE2B35A77A}"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264780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B3444E-FDBE-455D-863F-0CDE2B35A77A}"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8BF5-C7A9-475B-873A-427F199A0D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1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B3444E-FDBE-455D-863F-0CDE2B35A77A}"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3554068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B3444E-FDBE-455D-863F-0CDE2B35A77A}" type="datetimeFigureOut">
              <a:rPr lang="en-US" smtClean="0"/>
              <a:t>12/24/2017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2655245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B3444E-FDBE-455D-863F-0CDE2B35A77A}" type="datetimeFigureOut">
              <a:rPr lang="en-US" smtClean="0"/>
              <a:t>12/24/2017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385639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B3444E-FDBE-455D-863F-0CDE2B35A77A}" type="datetimeFigureOut">
              <a:rPr lang="en-US" smtClean="0"/>
              <a:t>12/24/2017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149140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B3444E-FDBE-455D-863F-0CDE2B35A77A}" type="datetimeFigureOut">
              <a:rPr lang="en-US" smtClean="0"/>
              <a:t>12/24/2017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9C8BF5-C7A9-475B-873A-427F199A0DB7}" type="slidenum">
              <a:rPr lang="en-US" smtClean="0"/>
              <a:t>‹#›</a:t>
            </a:fld>
            <a:endParaRPr lang="en-US"/>
          </a:p>
        </p:txBody>
      </p:sp>
    </p:spTree>
    <p:extLst>
      <p:ext uri="{BB962C8B-B14F-4D97-AF65-F5344CB8AC3E}">
        <p14:creationId xmlns:p14="http://schemas.microsoft.com/office/powerpoint/2010/main" val="631412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3444E-FDBE-455D-863F-0CDE2B35A77A}"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8BF5-C7A9-475B-873A-427F199A0DB7}" type="slidenum">
              <a:rPr lang="en-US" smtClean="0"/>
              <a:t>‹#›</a:t>
            </a:fld>
            <a:endParaRPr lang="en-US"/>
          </a:p>
        </p:txBody>
      </p:sp>
    </p:spTree>
    <p:extLst>
      <p:ext uri="{BB962C8B-B14F-4D97-AF65-F5344CB8AC3E}">
        <p14:creationId xmlns:p14="http://schemas.microsoft.com/office/powerpoint/2010/main" val="70737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B3444E-FDBE-455D-863F-0CDE2B35A77A}" type="datetimeFigureOut">
              <a:rPr lang="en-US" smtClean="0"/>
              <a:t>12/24/2017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9C8BF5-C7A9-475B-873A-427F199A0DB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488325"/>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8203" y="202143"/>
            <a:ext cx="1668463" cy="469117"/>
          </a:xfrm>
          <a:prstGeom prst="rect">
            <a:avLst/>
          </a:prstGeom>
        </p:spPr>
      </p:pic>
      <p:sp>
        <p:nvSpPr>
          <p:cNvPr id="10" name="TextBox 9"/>
          <p:cNvSpPr txBox="1"/>
          <p:nvPr/>
        </p:nvSpPr>
        <p:spPr>
          <a:xfrm>
            <a:off x="1230046" y="2044839"/>
            <a:ext cx="9110133" cy="1077218"/>
          </a:xfrm>
          <a:prstGeom prst="rect">
            <a:avLst/>
          </a:prstGeom>
          <a:noFill/>
        </p:spPr>
        <p:txBody>
          <a:bodyPr wrap="square" rtlCol="0">
            <a:spAutoFit/>
          </a:bodyPr>
          <a:lstStyle/>
          <a:p>
            <a:pPr algn="ctr"/>
            <a:r>
              <a:rPr lang="en-US" sz="3200" dirty="0" smtClean="0">
                <a:solidFill>
                  <a:schemeClr val="accent1">
                    <a:lumMod val="75000"/>
                  </a:schemeClr>
                </a:solidFill>
                <a:latin typeface="Algerian" panose="04020705040A02060702" pitchFamily="82" charset="0"/>
              </a:rPr>
              <a:t>E-commerce dataset- customer segmentation</a:t>
            </a:r>
          </a:p>
        </p:txBody>
      </p:sp>
      <p:sp>
        <p:nvSpPr>
          <p:cNvPr id="13" name="Rounded Rectangle 12"/>
          <p:cNvSpPr/>
          <p:nvPr/>
        </p:nvSpPr>
        <p:spPr bwMode="auto">
          <a:xfrm>
            <a:off x="1163562" y="3237479"/>
            <a:ext cx="9851571" cy="481032"/>
          </a:xfrm>
          <a:prstGeom prst="roundRect">
            <a:avLst/>
          </a:prstGeom>
          <a:solidFill>
            <a:schemeClr val="accent1">
              <a:lumMod val="20000"/>
              <a:lumOff val="80000"/>
            </a:schemeClr>
          </a:solidFill>
          <a:ln>
            <a:headEnd type="none" w="med" len="med"/>
            <a:tailEnd type="none"/>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accent1">
                    <a:lumMod val="75000"/>
                  </a:schemeClr>
                </a:solidFill>
              </a:rPr>
              <a:t>Author :  Saurabh Anand  Date:  </a:t>
            </a:r>
            <a:r>
              <a:rPr lang="en-US" b="1" dirty="0" smtClean="0">
                <a:solidFill>
                  <a:schemeClr val="accent1">
                    <a:lumMod val="75000"/>
                  </a:schemeClr>
                </a:solidFill>
              </a:rPr>
              <a:t>Dec</a:t>
            </a:r>
            <a:r>
              <a:rPr lang="en-US" b="1" dirty="0" smtClean="0">
                <a:solidFill>
                  <a:schemeClr val="accent1">
                    <a:lumMod val="75000"/>
                  </a:schemeClr>
                </a:solidFill>
              </a:rPr>
              <a:t>, 20 </a:t>
            </a:r>
            <a:r>
              <a:rPr lang="en-US" b="1" dirty="0">
                <a:solidFill>
                  <a:schemeClr val="accent1">
                    <a:lumMod val="75000"/>
                  </a:schemeClr>
                </a:solidFill>
              </a:rPr>
              <a:t>2017</a:t>
            </a:r>
          </a:p>
          <a:p>
            <a:pPr algn="ctr"/>
            <a:endParaRPr lang="en-US" sz="1600" b="1" dirty="0" smtClean="0">
              <a:solidFill>
                <a:schemeClr val="accent3"/>
              </a:solidFill>
            </a:endParaRPr>
          </a:p>
        </p:txBody>
      </p:sp>
      <p:pic>
        <p:nvPicPr>
          <p:cNvPr id="14" name="Picture 13"/>
          <p:cNvPicPr>
            <a:picLocks noChangeAspect="1"/>
          </p:cNvPicPr>
          <p:nvPr/>
        </p:nvPicPr>
        <p:blipFill>
          <a:blip r:embed="rId4"/>
          <a:stretch>
            <a:fillRect/>
          </a:stretch>
        </p:blipFill>
        <p:spPr>
          <a:xfrm>
            <a:off x="2356152" y="436701"/>
            <a:ext cx="6705600" cy="1487941"/>
          </a:xfrm>
          <a:prstGeom prst="rect">
            <a:avLst/>
          </a:prstGeom>
        </p:spPr>
      </p:pic>
      <p:pic>
        <p:nvPicPr>
          <p:cNvPr id="7" name="Picture 6"/>
          <p:cNvPicPr>
            <a:picLocks noChangeAspect="1"/>
          </p:cNvPicPr>
          <p:nvPr/>
        </p:nvPicPr>
        <p:blipFill>
          <a:blip r:embed="rId5"/>
          <a:stretch>
            <a:fillRect/>
          </a:stretch>
        </p:blipFill>
        <p:spPr>
          <a:xfrm>
            <a:off x="1041400" y="3926894"/>
            <a:ext cx="10075333" cy="2357836"/>
          </a:xfrm>
          <a:prstGeom prst="rect">
            <a:avLst/>
          </a:prstGeom>
        </p:spPr>
      </p:pic>
    </p:spTree>
    <p:extLst>
      <p:ext uri="{BB962C8B-B14F-4D97-AF65-F5344CB8AC3E}">
        <p14:creationId xmlns:p14="http://schemas.microsoft.com/office/powerpoint/2010/main" val="398117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3189234"/>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882229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smtClean="0">
                  <a:solidFill>
                    <a:schemeClr val="accent1">
                      <a:lumMod val="75000"/>
                    </a:schemeClr>
                  </a:solidFill>
                  <a:latin typeface="Arial" panose="020B0604020202020204" pitchFamily="34" charset="0"/>
                </a:rPr>
                <a:t>Data Preparation</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50150" y="1788787"/>
            <a:ext cx="10021050" cy="1259214"/>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accent3"/>
                </a:solidFill>
                <a:latin typeface="Arial" panose="020B0604020202020204" pitchFamily="34" charset="0"/>
              </a:rPr>
              <a:t>Acquired data was loaded and was prepared for analysis. As, we can see the dataset contains most of the transactional record from UK, so we will create a </a:t>
            </a:r>
            <a:r>
              <a:rPr lang="en-US" sz="1400" dirty="0" err="1">
                <a:solidFill>
                  <a:schemeClr val="accent3"/>
                </a:solidFill>
                <a:latin typeface="Arial" panose="020B0604020202020204" pitchFamily="34" charset="0"/>
              </a:rPr>
              <a:t>dataframe</a:t>
            </a:r>
            <a:r>
              <a:rPr lang="en-US" sz="1400" dirty="0">
                <a:solidFill>
                  <a:schemeClr val="accent3"/>
                </a:solidFill>
                <a:latin typeface="Arial" panose="020B0604020202020204" pitchFamily="34" charset="0"/>
              </a:rPr>
              <a:t> for international transaction </a:t>
            </a:r>
            <a:r>
              <a:rPr lang="en-US" sz="1400" dirty="0" err="1">
                <a:solidFill>
                  <a:schemeClr val="accent3"/>
                </a:solidFill>
                <a:latin typeface="Arial" panose="020B0604020202020204" pitchFamily="34" charset="0"/>
              </a:rPr>
              <a:t>i.e</a:t>
            </a:r>
            <a:r>
              <a:rPr lang="en-US" sz="1400" dirty="0">
                <a:solidFill>
                  <a:schemeClr val="accent3"/>
                </a:solidFill>
                <a:latin typeface="Arial" panose="020B0604020202020204" pitchFamily="34" charset="0"/>
              </a:rPr>
              <a:t> other than United Kingdom for our analysis and solution</a:t>
            </a:r>
          </a:p>
          <a:p>
            <a:endParaRPr lang="en-US" sz="1600" dirty="0">
              <a:solidFill>
                <a:schemeClr val="accent3"/>
              </a:solidFill>
            </a:endParaRPr>
          </a:p>
        </p:txBody>
      </p:sp>
      <p:pic>
        <p:nvPicPr>
          <p:cNvPr id="4" name="Picture 3"/>
          <p:cNvPicPr>
            <a:picLocks noChangeAspect="1"/>
          </p:cNvPicPr>
          <p:nvPr/>
        </p:nvPicPr>
        <p:blipFill>
          <a:blip r:embed="rId3"/>
          <a:stretch>
            <a:fillRect/>
          </a:stretch>
        </p:blipFill>
        <p:spPr>
          <a:xfrm>
            <a:off x="3039670" y="3166533"/>
            <a:ext cx="5359399" cy="2624667"/>
          </a:xfrm>
          <a:prstGeom prst="rect">
            <a:avLst/>
          </a:prstGeom>
        </p:spPr>
      </p:pic>
    </p:spTree>
    <p:extLst>
      <p:ext uri="{BB962C8B-B14F-4D97-AF65-F5344CB8AC3E}">
        <p14:creationId xmlns:p14="http://schemas.microsoft.com/office/powerpoint/2010/main" val="4264475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3676069"/>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84565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Data Wrangling and Exploratory Data </a:t>
              </a:r>
              <a:r>
                <a:rPr lang="en-US" sz="1400" b="1" dirty="0" smtClean="0">
                  <a:solidFill>
                    <a:schemeClr val="accent1">
                      <a:lumMod val="75000"/>
                    </a:schemeClr>
                  </a:solidFill>
                  <a:latin typeface="Arial" panose="020B0604020202020204" pitchFamily="34" charset="0"/>
                </a:rPr>
                <a:t>Analysis</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50150" y="1788788"/>
            <a:ext cx="10021050" cy="505680"/>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accent3"/>
                </a:solidFill>
              </a:rPr>
              <a:t>Even though we eventually want customer-level data, it's still helpful to do some basic exploratory analysis at the transaction level</a:t>
            </a:r>
          </a:p>
        </p:txBody>
      </p:sp>
      <p:pic>
        <p:nvPicPr>
          <p:cNvPr id="8" name="Picture 7"/>
          <p:cNvPicPr/>
          <p:nvPr/>
        </p:nvPicPr>
        <p:blipFill>
          <a:blip r:embed="rId3"/>
          <a:stretch>
            <a:fillRect/>
          </a:stretch>
        </p:blipFill>
        <p:spPr>
          <a:xfrm>
            <a:off x="948584" y="2802467"/>
            <a:ext cx="5942965" cy="3200399"/>
          </a:xfrm>
          <a:prstGeom prst="rect">
            <a:avLst/>
          </a:prstGeom>
        </p:spPr>
      </p:pic>
    </p:spTree>
    <p:extLst>
      <p:ext uri="{BB962C8B-B14F-4D97-AF65-F5344CB8AC3E}">
        <p14:creationId xmlns:p14="http://schemas.microsoft.com/office/powerpoint/2010/main" val="1287305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Data </a:t>
              </a:r>
              <a:r>
                <a:rPr lang="en-US" sz="1400" b="1" dirty="0" smtClean="0">
                  <a:solidFill>
                    <a:schemeClr val="accent1">
                      <a:lumMod val="75000"/>
                    </a:schemeClr>
                  </a:solidFill>
                  <a:latin typeface="Arial" panose="020B0604020202020204" pitchFamily="34" charset="0"/>
                </a:rPr>
                <a:t>Cleaning</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50150" y="1788787"/>
            <a:ext cx="10021050" cy="1343880"/>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a:solidFill>
                  <a:schemeClr val="accent3"/>
                </a:solidFill>
              </a:rPr>
              <a:t>Data Cleaning-</a:t>
            </a:r>
            <a:endParaRPr lang="en-US" sz="1400" b="1" dirty="0">
              <a:solidFill>
                <a:schemeClr val="accent3"/>
              </a:solidFill>
            </a:endParaRPr>
          </a:p>
          <a:p>
            <a:pPr marL="742950" lvl="1" indent="-285750">
              <a:buFont typeface="Wingdings" panose="05000000000000000000" pitchFamily="2" charset="2"/>
              <a:buChar char="ü"/>
            </a:pPr>
            <a:r>
              <a:rPr lang="en-US" sz="1400" dirty="0">
                <a:solidFill>
                  <a:schemeClr val="accent3"/>
                </a:solidFill>
              </a:rPr>
              <a:t>Drop observations with missing customer ID's</a:t>
            </a:r>
          </a:p>
          <a:p>
            <a:pPr marL="742950" lvl="1" indent="-285750">
              <a:buFont typeface="Wingdings" panose="05000000000000000000" pitchFamily="2" charset="2"/>
              <a:buChar char="ü"/>
            </a:pPr>
            <a:r>
              <a:rPr lang="en-US" sz="1400" dirty="0">
                <a:solidFill>
                  <a:schemeClr val="accent3"/>
                </a:solidFill>
              </a:rPr>
              <a:t>Convert the </a:t>
            </a:r>
            <a:r>
              <a:rPr lang="en-US" sz="1400" dirty="0" err="1">
                <a:solidFill>
                  <a:schemeClr val="accent3"/>
                </a:solidFill>
              </a:rPr>
              <a:t>CustomerID's</a:t>
            </a:r>
            <a:r>
              <a:rPr lang="en-US" sz="1400" dirty="0">
                <a:solidFill>
                  <a:schemeClr val="accent3"/>
                </a:solidFill>
              </a:rPr>
              <a:t> and Invoice IDs from floats into strings</a:t>
            </a:r>
          </a:p>
          <a:p>
            <a:pPr marL="742950" lvl="1" indent="-285750">
              <a:buFont typeface="Wingdings" panose="05000000000000000000" pitchFamily="2" charset="2"/>
              <a:buChar char="ü"/>
            </a:pPr>
            <a:r>
              <a:rPr lang="en-US" sz="1400" dirty="0">
                <a:solidFill>
                  <a:schemeClr val="accent3"/>
                </a:solidFill>
              </a:rPr>
              <a:t>Saved the cleaned dataset into CSV</a:t>
            </a:r>
          </a:p>
          <a:p>
            <a:endParaRPr lang="en-US" sz="1600" dirty="0">
              <a:solidFill>
                <a:schemeClr val="accent3"/>
              </a:solidFill>
            </a:endParaRPr>
          </a:p>
        </p:txBody>
      </p:sp>
      <p:pic>
        <p:nvPicPr>
          <p:cNvPr id="9" name="Picture 8"/>
          <p:cNvPicPr/>
          <p:nvPr/>
        </p:nvPicPr>
        <p:blipFill>
          <a:blip r:embed="rId3"/>
          <a:stretch>
            <a:fillRect/>
          </a:stretch>
        </p:blipFill>
        <p:spPr>
          <a:xfrm>
            <a:off x="1189300" y="3255221"/>
            <a:ext cx="4246300" cy="2375111"/>
          </a:xfrm>
          <a:prstGeom prst="rect">
            <a:avLst/>
          </a:prstGeom>
        </p:spPr>
      </p:pic>
    </p:spTree>
    <p:extLst>
      <p:ext uri="{BB962C8B-B14F-4D97-AF65-F5344CB8AC3E}">
        <p14:creationId xmlns:p14="http://schemas.microsoft.com/office/powerpoint/2010/main" val="4069073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Data </a:t>
              </a:r>
              <a:r>
                <a:rPr lang="en-US" sz="1400" b="1" dirty="0" smtClean="0">
                  <a:solidFill>
                    <a:schemeClr val="accent1">
                      <a:lumMod val="75000"/>
                    </a:schemeClr>
                  </a:solidFill>
                  <a:latin typeface="Arial" panose="020B0604020202020204" pitchFamily="34" charset="0"/>
                </a:rPr>
                <a:t>Aggregation</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16283" y="1788786"/>
            <a:ext cx="10021050" cy="1716413"/>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accent3"/>
                </a:solidFill>
              </a:rPr>
              <a:t>For the better analysis purpose all the possible data combination were done and data was rolled up at customer level following below steps</a:t>
            </a:r>
          </a:p>
          <a:p>
            <a:pPr marL="742950" lvl="1" indent="-285750">
              <a:buFont typeface="Wingdings" panose="05000000000000000000" pitchFamily="2" charset="2"/>
              <a:buChar char="ü"/>
            </a:pPr>
            <a:r>
              <a:rPr lang="en-US" sz="1400" dirty="0">
                <a:solidFill>
                  <a:schemeClr val="accent3"/>
                </a:solidFill>
              </a:rPr>
              <a:t>Aggregating product data by customer</a:t>
            </a:r>
          </a:p>
          <a:p>
            <a:pPr marL="742950" lvl="1" indent="-285750">
              <a:buFont typeface="Wingdings" panose="05000000000000000000" pitchFamily="2" charset="2"/>
              <a:buChar char="ü"/>
            </a:pPr>
            <a:r>
              <a:rPr lang="en-US" sz="1400" dirty="0">
                <a:solidFill>
                  <a:schemeClr val="accent3"/>
                </a:solidFill>
              </a:rPr>
              <a:t>Aggregate sales data by customer</a:t>
            </a:r>
          </a:p>
          <a:p>
            <a:pPr marL="742950" lvl="1" indent="-285750">
              <a:buFont typeface="Wingdings" panose="05000000000000000000" pitchFamily="2" charset="2"/>
              <a:buChar char="ü"/>
            </a:pPr>
            <a:r>
              <a:rPr lang="en-US" sz="1400" dirty="0">
                <a:solidFill>
                  <a:schemeClr val="accent3"/>
                </a:solidFill>
              </a:rPr>
              <a:t>Aggregating Cart data to Customer level</a:t>
            </a:r>
          </a:p>
          <a:p>
            <a:pPr marL="742950" lvl="1" indent="-285750">
              <a:buFont typeface="Wingdings" panose="05000000000000000000" pitchFamily="2" charset="2"/>
              <a:buChar char="ü"/>
            </a:pPr>
            <a:r>
              <a:rPr lang="en-US" sz="1400" dirty="0">
                <a:solidFill>
                  <a:schemeClr val="accent3"/>
                </a:solidFill>
              </a:rPr>
              <a:t>Joining All data frames created above and converted into a csv ‘</a:t>
            </a:r>
            <a:r>
              <a:rPr lang="en-US" sz="1400" i="1" dirty="0">
                <a:solidFill>
                  <a:schemeClr val="accent3"/>
                </a:solidFill>
              </a:rPr>
              <a:t>Customer_df_analysis.csv’</a:t>
            </a:r>
            <a:endParaRPr lang="en-US" sz="1400" dirty="0">
              <a:solidFill>
                <a:schemeClr val="accent3"/>
              </a:solidFill>
            </a:endParaRPr>
          </a:p>
          <a:p>
            <a:endParaRPr lang="en-US" sz="1400" dirty="0">
              <a:solidFill>
                <a:schemeClr val="accent3"/>
              </a:solidFill>
            </a:endParaRPr>
          </a:p>
        </p:txBody>
      </p:sp>
      <p:pic>
        <p:nvPicPr>
          <p:cNvPr id="8" name="Picture 7"/>
          <p:cNvPicPr/>
          <p:nvPr/>
        </p:nvPicPr>
        <p:blipFill>
          <a:blip r:embed="rId3"/>
          <a:stretch>
            <a:fillRect/>
          </a:stretch>
        </p:blipFill>
        <p:spPr>
          <a:xfrm>
            <a:off x="2184400" y="3745019"/>
            <a:ext cx="5943600" cy="2195830"/>
          </a:xfrm>
          <a:prstGeom prst="rect">
            <a:avLst/>
          </a:prstGeom>
        </p:spPr>
      </p:pic>
    </p:spTree>
    <p:extLst>
      <p:ext uri="{BB962C8B-B14F-4D97-AF65-F5344CB8AC3E}">
        <p14:creationId xmlns:p14="http://schemas.microsoft.com/office/powerpoint/2010/main" val="116619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4201002"/>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958082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3"/>
                  </a:solidFill>
                </a:rPr>
                <a:t>Dimensionality </a:t>
              </a:r>
              <a:r>
                <a:rPr lang="en-US" sz="1400" b="1" dirty="0" smtClean="0">
                  <a:solidFill>
                    <a:schemeClr val="accent3"/>
                  </a:solidFill>
                </a:rPr>
                <a:t>Reduction</a:t>
              </a:r>
              <a:endParaRPr lang="en-US" sz="1400" dirty="0">
                <a:solidFill>
                  <a:schemeClr val="accent3"/>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16283" y="1788786"/>
            <a:ext cx="10021050" cy="297794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accent3"/>
                </a:solidFill>
              </a:rPr>
              <a:t>As, our client wishes to incorporate information about </a:t>
            </a:r>
            <a:r>
              <a:rPr lang="en-US" sz="1400" b="1" dirty="0">
                <a:solidFill>
                  <a:schemeClr val="accent3"/>
                </a:solidFill>
              </a:rPr>
              <a:t>specific item purchases</a:t>
            </a:r>
            <a:r>
              <a:rPr lang="en-US" sz="1400" dirty="0">
                <a:solidFill>
                  <a:schemeClr val="accent3"/>
                </a:solidFill>
              </a:rPr>
              <a:t> into the clusters. For example, our model should be more likely to group together customers who buy similar items.</a:t>
            </a:r>
          </a:p>
          <a:p>
            <a:pPr marL="342900" lvl="0" indent="-342900">
              <a:buFont typeface="Wingdings" panose="05000000000000000000" pitchFamily="2" charset="2"/>
              <a:buChar char="ü"/>
            </a:pPr>
            <a:r>
              <a:rPr lang="en-US" sz="1400" dirty="0">
                <a:solidFill>
                  <a:schemeClr val="accent3"/>
                </a:solidFill>
              </a:rPr>
              <a:t>Now, we prepared individual item features for our clustering algorithms.</a:t>
            </a:r>
          </a:p>
          <a:p>
            <a:pPr marL="342900" indent="-342900">
              <a:buFont typeface="Wingdings" panose="05000000000000000000" pitchFamily="2" charset="2"/>
              <a:buChar char="ü"/>
            </a:pPr>
            <a:r>
              <a:rPr lang="en-US" sz="1400" dirty="0">
                <a:solidFill>
                  <a:schemeClr val="accent3"/>
                </a:solidFill>
              </a:rPr>
              <a:t>We'll introduce a simple way to reduce the number of dimensions by applying </a:t>
            </a:r>
            <a:r>
              <a:rPr lang="en-US" sz="1400" dirty="0" smtClean="0">
                <a:solidFill>
                  <a:schemeClr val="accent3"/>
                </a:solidFill>
              </a:rPr>
              <a:t>thresholds</a:t>
            </a:r>
          </a:p>
          <a:p>
            <a:endParaRPr lang="en-US" sz="1400" dirty="0">
              <a:solidFill>
                <a:schemeClr val="accent3"/>
              </a:solidFill>
            </a:endParaRPr>
          </a:p>
          <a:p>
            <a:r>
              <a:rPr lang="en-US" sz="1400" dirty="0">
                <a:solidFill>
                  <a:schemeClr val="accent3"/>
                </a:solidFill>
              </a:rPr>
              <a:t>Below are the steps used as a part of dimensionality reduction-</a:t>
            </a:r>
          </a:p>
          <a:p>
            <a:r>
              <a:rPr lang="en-US" sz="1400" dirty="0">
                <a:solidFill>
                  <a:schemeClr val="accent3"/>
                </a:solidFill>
              </a:rPr>
              <a:t> </a:t>
            </a:r>
          </a:p>
          <a:p>
            <a:pPr lvl="0"/>
            <a:r>
              <a:rPr lang="en-US" sz="1400" dirty="0">
                <a:solidFill>
                  <a:schemeClr val="accent3"/>
                </a:solidFill>
              </a:rPr>
              <a:t>Import Cleaned dataset</a:t>
            </a:r>
          </a:p>
          <a:p>
            <a:pPr marL="742950" lvl="1" indent="-285750">
              <a:buFont typeface="Wingdings" panose="05000000000000000000" pitchFamily="2" charset="2"/>
              <a:buChar char="ü"/>
            </a:pPr>
            <a:r>
              <a:rPr lang="en-US" sz="1400" dirty="0">
                <a:solidFill>
                  <a:schemeClr val="accent3"/>
                </a:solidFill>
              </a:rPr>
              <a:t>Applied Toy example on sample data for reduce dimensionality</a:t>
            </a:r>
          </a:p>
          <a:p>
            <a:pPr marL="742950" lvl="1" indent="-285750">
              <a:buFont typeface="Wingdings" panose="05000000000000000000" pitchFamily="2" charset="2"/>
              <a:buChar char="ü"/>
            </a:pPr>
            <a:r>
              <a:rPr lang="en-US" sz="1400" dirty="0">
                <a:solidFill>
                  <a:schemeClr val="accent3"/>
                </a:solidFill>
              </a:rPr>
              <a:t>Applied Toy example to entire dataset- High Dimensionality</a:t>
            </a:r>
          </a:p>
          <a:p>
            <a:pPr marL="742950" lvl="1" indent="-285750">
              <a:buFont typeface="Wingdings" panose="05000000000000000000" pitchFamily="2" charset="2"/>
              <a:buChar char="ü"/>
            </a:pPr>
            <a:r>
              <a:rPr lang="en-US" sz="1400" dirty="0">
                <a:solidFill>
                  <a:schemeClr val="accent3"/>
                </a:solidFill>
              </a:rPr>
              <a:t>Created a Threshold to reduce dimensionality of entire </a:t>
            </a:r>
            <a:r>
              <a:rPr lang="en-US" sz="1400" dirty="0" err="1">
                <a:solidFill>
                  <a:schemeClr val="accent3"/>
                </a:solidFill>
              </a:rPr>
              <a:t>dataframe</a:t>
            </a:r>
            <a:endParaRPr lang="en-US" sz="1400" dirty="0">
              <a:solidFill>
                <a:schemeClr val="accent3"/>
              </a:solidFill>
            </a:endParaRPr>
          </a:p>
          <a:p>
            <a:r>
              <a:rPr lang="en-US" sz="1400" dirty="0"/>
              <a:t> </a:t>
            </a:r>
          </a:p>
          <a:p>
            <a:endParaRPr lang="en-US" sz="1400" dirty="0">
              <a:solidFill>
                <a:schemeClr val="accent3"/>
              </a:solidFill>
            </a:endParaRPr>
          </a:p>
        </p:txBody>
      </p:sp>
      <p:pic>
        <p:nvPicPr>
          <p:cNvPr id="9" name="Picture 8"/>
          <p:cNvPicPr/>
          <p:nvPr/>
        </p:nvPicPr>
        <p:blipFill>
          <a:blip r:embed="rId3"/>
          <a:stretch>
            <a:fillRect/>
          </a:stretch>
        </p:blipFill>
        <p:spPr>
          <a:xfrm>
            <a:off x="2302934" y="4930140"/>
            <a:ext cx="5943600" cy="1163320"/>
          </a:xfrm>
          <a:prstGeom prst="rect">
            <a:avLst/>
          </a:prstGeom>
        </p:spPr>
      </p:pic>
    </p:spTree>
    <p:extLst>
      <p:ext uri="{BB962C8B-B14F-4D97-AF65-F5344CB8AC3E}">
        <p14:creationId xmlns:p14="http://schemas.microsoft.com/office/powerpoint/2010/main" val="930092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4742869"/>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687887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3"/>
                  </a:solidFill>
                </a:rPr>
                <a:t>Principle Component </a:t>
              </a:r>
              <a:r>
                <a:rPr lang="en-US" sz="1400" b="1" dirty="0" smtClean="0">
                  <a:solidFill>
                    <a:schemeClr val="accent3"/>
                  </a:solidFill>
                </a:rPr>
                <a:t>Analysis</a:t>
              </a:r>
              <a:endParaRPr lang="en-US" sz="1400" b="1" dirty="0">
                <a:solidFill>
                  <a:schemeClr val="accent3"/>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16283" y="1788786"/>
            <a:ext cx="10021050" cy="3655281"/>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accent3"/>
                </a:solidFill>
              </a:rPr>
              <a:t>Principal Component Analysis, or PCA, is a popular dimensionality reduction technique.</a:t>
            </a:r>
          </a:p>
          <a:p>
            <a:r>
              <a:rPr lang="en-US" sz="1400" dirty="0">
                <a:solidFill>
                  <a:schemeClr val="accent3"/>
                </a:solidFill>
              </a:rPr>
              <a:t>PCA seeks to create new features by finding linear combinations of your original ones. These new features, called </a:t>
            </a:r>
            <a:r>
              <a:rPr lang="en-US" sz="1400" b="1" dirty="0">
                <a:solidFill>
                  <a:schemeClr val="accent3"/>
                </a:solidFill>
              </a:rPr>
              <a:t>principal components</a:t>
            </a:r>
            <a:r>
              <a:rPr lang="en-US" sz="1400" dirty="0">
                <a:solidFill>
                  <a:schemeClr val="accent3"/>
                </a:solidFill>
              </a:rPr>
              <a:t>, are meant to maximize the </a:t>
            </a:r>
            <a:r>
              <a:rPr lang="en-US" sz="1400" b="1" dirty="0">
                <a:solidFill>
                  <a:schemeClr val="accent3"/>
                </a:solidFill>
              </a:rPr>
              <a:t>"explained variance,"</a:t>
            </a:r>
            <a:r>
              <a:rPr lang="en-US" sz="1400" dirty="0">
                <a:solidFill>
                  <a:schemeClr val="accent3"/>
                </a:solidFill>
              </a:rPr>
              <a:t> which we'll explain further in the module</a:t>
            </a:r>
            <a:r>
              <a:rPr lang="en-US" sz="1400" dirty="0" smtClean="0">
                <a:solidFill>
                  <a:schemeClr val="accent3"/>
                </a:solidFill>
              </a:rPr>
              <a:t>.</a:t>
            </a:r>
          </a:p>
          <a:p>
            <a:endParaRPr lang="en-US" sz="1400" dirty="0">
              <a:solidFill>
                <a:schemeClr val="accent3"/>
              </a:solidFill>
            </a:endParaRPr>
          </a:p>
          <a:p>
            <a:pPr marL="742950" lvl="1" indent="-285750">
              <a:buFont typeface="Wingdings" panose="05000000000000000000" pitchFamily="2" charset="2"/>
              <a:buChar char="ü"/>
            </a:pPr>
            <a:r>
              <a:rPr lang="en-US" sz="1400" dirty="0">
                <a:solidFill>
                  <a:schemeClr val="accent3"/>
                </a:solidFill>
              </a:rPr>
              <a:t>Here, we'll prepare individual item features for our clustering algorithms, except this time we'll use PCA instead of thresholding.</a:t>
            </a:r>
          </a:p>
          <a:p>
            <a:pPr marL="742950" lvl="1" indent="-285750">
              <a:buFont typeface="Wingdings" panose="05000000000000000000" pitchFamily="2" charset="2"/>
              <a:buChar char="ü"/>
            </a:pPr>
            <a:r>
              <a:rPr lang="en-US" sz="1400" dirty="0">
                <a:solidFill>
                  <a:schemeClr val="accent3"/>
                </a:solidFill>
              </a:rPr>
              <a:t>PCA is especially effective when you have many correlated features.</a:t>
            </a:r>
          </a:p>
          <a:p>
            <a:r>
              <a:rPr lang="en-US" sz="1400" dirty="0">
                <a:solidFill>
                  <a:schemeClr val="accent3"/>
                </a:solidFill>
              </a:rPr>
              <a:t> </a:t>
            </a:r>
          </a:p>
          <a:p>
            <a:r>
              <a:rPr lang="en-US" sz="1400" dirty="0">
                <a:solidFill>
                  <a:schemeClr val="accent3"/>
                </a:solidFill>
              </a:rPr>
              <a:t>Note- PCA creates new features that replace the original ones.</a:t>
            </a:r>
          </a:p>
          <a:p>
            <a:r>
              <a:rPr lang="en-US" sz="1400" dirty="0">
                <a:solidFill>
                  <a:schemeClr val="accent3"/>
                </a:solidFill>
              </a:rPr>
              <a:t> </a:t>
            </a:r>
          </a:p>
          <a:p>
            <a:r>
              <a:rPr lang="en-US" sz="1400" u="sng" dirty="0">
                <a:solidFill>
                  <a:schemeClr val="accent3"/>
                </a:solidFill>
              </a:rPr>
              <a:t>Below are the steps performed</a:t>
            </a:r>
            <a:endParaRPr lang="en-US" sz="1400" dirty="0">
              <a:solidFill>
                <a:schemeClr val="accent3"/>
              </a:solidFill>
            </a:endParaRPr>
          </a:p>
          <a:p>
            <a:r>
              <a:rPr lang="en-US" sz="1400" dirty="0">
                <a:solidFill>
                  <a:schemeClr val="accent3"/>
                </a:solidFill>
              </a:rPr>
              <a:t> </a:t>
            </a:r>
          </a:p>
          <a:p>
            <a:pPr marL="285750" lvl="0" indent="-285750">
              <a:buFont typeface="Wingdings" panose="05000000000000000000" pitchFamily="2" charset="2"/>
              <a:buChar char="ü"/>
            </a:pPr>
            <a:r>
              <a:rPr lang="en-US" sz="1400" dirty="0">
                <a:solidFill>
                  <a:schemeClr val="accent3"/>
                </a:solidFill>
              </a:rPr>
              <a:t>Item data - Principal Component Analysis</a:t>
            </a:r>
          </a:p>
          <a:p>
            <a:pPr marL="285750" lvl="0" indent="-285750">
              <a:buFont typeface="Wingdings" panose="05000000000000000000" pitchFamily="2" charset="2"/>
              <a:buChar char="ü"/>
            </a:pPr>
            <a:r>
              <a:rPr lang="en-US" sz="1400" dirty="0">
                <a:solidFill>
                  <a:schemeClr val="accent3"/>
                </a:solidFill>
              </a:rPr>
              <a:t>Explained Variance</a:t>
            </a:r>
          </a:p>
          <a:p>
            <a:pPr marL="285750" lvl="0" indent="-285750">
              <a:buFont typeface="Wingdings" panose="05000000000000000000" pitchFamily="2" charset="2"/>
              <a:buChar char="ü"/>
            </a:pPr>
            <a:r>
              <a:rPr lang="en-US" sz="1400" dirty="0">
                <a:solidFill>
                  <a:schemeClr val="accent3"/>
                </a:solidFill>
              </a:rPr>
              <a:t>Dimensionality Reduction</a:t>
            </a:r>
          </a:p>
          <a:p>
            <a:endParaRPr lang="en-US" sz="1400" dirty="0">
              <a:solidFill>
                <a:schemeClr val="accent3"/>
              </a:solidFill>
            </a:endParaRPr>
          </a:p>
          <a:p>
            <a:endParaRPr lang="en-US" sz="1400" dirty="0">
              <a:solidFill>
                <a:schemeClr val="accent3"/>
              </a:solidFill>
            </a:endParaRPr>
          </a:p>
        </p:txBody>
      </p:sp>
    </p:spTree>
    <p:extLst>
      <p:ext uri="{BB962C8B-B14F-4D97-AF65-F5344CB8AC3E}">
        <p14:creationId xmlns:p14="http://schemas.microsoft.com/office/powerpoint/2010/main" val="2574830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1216501"/>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418229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3"/>
                  </a:solidFill>
                </a:rPr>
                <a:t>Principle Component </a:t>
              </a:r>
              <a:r>
                <a:rPr lang="en-US" sz="1400" b="1" dirty="0" smtClean="0">
                  <a:solidFill>
                    <a:schemeClr val="accent3"/>
                  </a:solidFill>
                </a:rPr>
                <a:t>Analysis(</a:t>
              </a:r>
              <a:r>
                <a:rPr lang="en-US" sz="1400" b="1" dirty="0" err="1" smtClean="0">
                  <a:solidFill>
                    <a:schemeClr val="accent3"/>
                  </a:solidFill>
                </a:rPr>
                <a:t>Contd</a:t>
              </a:r>
              <a:r>
                <a:rPr lang="en-US" sz="1400" b="1" dirty="0" smtClean="0">
                  <a:solidFill>
                    <a:schemeClr val="accent3"/>
                  </a:solidFill>
                </a:rPr>
                <a:t>)</a:t>
              </a:r>
              <a:endParaRPr lang="en-US" sz="1400" b="1" dirty="0">
                <a:solidFill>
                  <a:schemeClr val="accent3"/>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16283" y="1623902"/>
            <a:ext cx="10021050" cy="1699481"/>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a:solidFill>
                  <a:schemeClr val="accent3"/>
                </a:solidFill>
              </a:rPr>
              <a:t>Item data - Principal Component Analysis</a:t>
            </a:r>
            <a:endParaRPr lang="en-US" sz="1400" dirty="0">
              <a:solidFill>
                <a:schemeClr val="accent3"/>
              </a:solidFill>
            </a:endParaRPr>
          </a:p>
          <a:p>
            <a:r>
              <a:rPr lang="en-US" sz="1400" dirty="0">
                <a:solidFill>
                  <a:schemeClr val="accent3"/>
                </a:solidFill>
              </a:rPr>
              <a:t> </a:t>
            </a:r>
          </a:p>
          <a:p>
            <a:pPr marL="285750" indent="-285750">
              <a:buFont typeface="Wingdings" panose="05000000000000000000" pitchFamily="2" charset="2"/>
              <a:buChar char="ü"/>
            </a:pPr>
            <a:r>
              <a:rPr lang="en-US" sz="1400" dirty="0">
                <a:solidFill>
                  <a:schemeClr val="accent3"/>
                </a:solidFill>
              </a:rPr>
              <a:t>Scaled </a:t>
            </a:r>
            <a:r>
              <a:rPr lang="en-US" sz="1400" dirty="0" err="1">
                <a:solidFill>
                  <a:schemeClr val="accent3"/>
                </a:solidFill>
              </a:rPr>
              <a:t>item_data</a:t>
            </a:r>
            <a:r>
              <a:rPr lang="en-US" sz="1400" dirty="0">
                <a:solidFill>
                  <a:schemeClr val="accent3"/>
                </a:solidFill>
              </a:rPr>
              <a:t>, which we saved before and named it ‘</a:t>
            </a:r>
            <a:r>
              <a:rPr lang="en-US" sz="1400" dirty="0" err="1">
                <a:solidFill>
                  <a:schemeClr val="accent3"/>
                </a:solidFill>
              </a:rPr>
              <a:t>item_data_scaled</a:t>
            </a:r>
            <a:r>
              <a:rPr lang="en-US" sz="1400" dirty="0" smtClean="0">
                <a:solidFill>
                  <a:schemeClr val="accent3"/>
                </a:solidFill>
              </a:rPr>
              <a:t>’</a:t>
            </a:r>
          </a:p>
          <a:p>
            <a:pPr marL="285750" indent="-285750">
              <a:buFont typeface="Wingdings" panose="05000000000000000000" pitchFamily="2" charset="2"/>
              <a:buChar char="ü"/>
            </a:pPr>
            <a:r>
              <a:rPr lang="en-US" sz="1400" dirty="0">
                <a:solidFill>
                  <a:schemeClr val="accent3"/>
                </a:solidFill>
              </a:rPr>
              <a:t>Next, initialize and fit an instance of the PCA transformation and generate new "principal component features" from </a:t>
            </a:r>
            <a:r>
              <a:rPr lang="en-US" sz="1400" dirty="0" err="1">
                <a:solidFill>
                  <a:schemeClr val="accent3"/>
                </a:solidFill>
              </a:rPr>
              <a:t>item_data_scaled</a:t>
            </a:r>
            <a:r>
              <a:rPr lang="en-US" sz="1400" dirty="0">
                <a:solidFill>
                  <a:schemeClr val="accent3"/>
                </a:solidFill>
              </a:rPr>
              <a:t>.</a:t>
            </a:r>
            <a:endParaRPr lang="en-US" sz="1400" dirty="0" smtClean="0">
              <a:solidFill>
                <a:schemeClr val="accent3"/>
              </a:solidFill>
            </a:endParaRPr>
          </a:p>
          <a:p>
            <a:endParaRPr lang="en-US" sz="1400" dirty="0"/>
          </a:p>
          <a:p>
            <a:endParaRPr lang="en-US" sz="1400" dirty="0" smtClean="0"/>
          </a:p>
          <a:p>
            <a:endParaRPr lang="en-US" sz="1400" dirty="0" smtClean="0"/>
          </a:p>
          <a:p>
            <a:endParaRPr lang="en-US" sz="1400" dirty="0" smtClean="0"/>
          </a:p>
          <a:p>
            <a:endParaRPr lang="en-US" sz="1400" dirty="0"/>
          </a:p>
          <a:p>
            <a:r>
              <a:rPr lang="en-US" sz="1400" dirty="0"/>
              <a:t> </a:t>
            </a:r>
          </a:p>
          <a:p>
            <a:endParaRPr lang="en-US" sz="1400" dirty="0">
              <a:solidFill>
                <a:schemeClr val="accent3"/>
              </a:solidFill>
            </a:endParaRPr>
          </a:p>
          <a:p>
            <a:endParaRPr lang="en-US" sz="1400" dirty="0">
              <a:solidFill>
                <a:schemeClr val="accent3"/>
              </a:solidFill>
            </a:endParaRPr>
          </a:p>
        </p:txBody>
      </p:sp>
      <p:pic>
        <p:nvPicPr>
          <p:cNvPr id="13" name="Picture 12"/>
          <p:cNvPicPr/>
          <p:nvPr/>
        </p:nvPicPr>
        <p:blipFill>
          <a:blip r:embed="rId3"/>
          <a:stretch>
            <a:fillRect/>
          </a:stretch>
        </p:blipFill>
        <p:spPr>
          <a:xfrm>
            <a:off x="1397635" y="3567218"/>
            <a:ext cx="5942330" cy="2348230"/>
          </a:xfrm>
          <a:prstGeom prst="rect">
            <a:avLst/>
          </a:prstGeom>
        </p:spPr>
      </p:pic>
    </p:spTree>
    <p:extLst>
      <p:ext uri="{BB962C8B-B14F-4D97-AF65-F5344CB8AC3E}">
        <p14:creationId xmlns:p14="http://schemas.microsoft.com/office/powerpoint/2010/main" val="1323758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3"/>
                  </a:solidFill>
                </a:rPr>
                <a:t>Principle Component </a:t>
              </a:r>
              <a:r>
                <a:rPr lang="en-US" sz="1400" b="1" dirty="0" smtClean="0">
                  <a:solidFill>
                    <a:schemeClr val="accent3"/>
                  </a:solidFill>
                </a:rPr>
                <a:t>Analysis(</a:t>
              </a:r>
              <a:r>
                <a:rPr lang="en-US" sz="1400" b="1" dirty="0" err="1" smtClean="0">
                  <a:solidFill>
                    <a:schemeClr val="accent3"/>
                  </a:solidFill>
                </a:rPr>
                <a:t>Contd</a:t>
              </a:r>
              <a:r>
                <a:rPr lang="en-US" sz="1400" b="1" dirty="0" smtClean="0">
                  <a:solidFill>
                    <a:schemeClr val="accent3"/>
                  </a:solidFill>
                </a:rPr>
                <a:t>)</a:t>
              </a:r>
              <a:endParaRPr lang="en-US" sz="1400" b="1" dirty="0">
                <a:solidFill>
                  <a:schemeClr val="accent3"/>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16283" y="1623902"/>
            <a:ext cx="10021050" cy="1699481"/>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a:solidFill>
                  <a:schemeClr val="accent3"/>
                </a:solidFill>
              </a:rPr>
              <a:t>Explained Variance</a:t>
            </a:r>
            <a:endParaRPr lang="en-US" sz="1400" dirty="0">
              <a:solidFill>
                <a:schemeClr val="accent3"/>
              </a:solidFill>
            </a:endParaRPr>
          </a:p>
          <a:p>
            <a:r>
              <a:rPr lang="en-US" sz="1400" dirty="0">
                <a:solidFill>
                  <a:schemeClr val="accent3"/>
                </a:solidFill>
              </a:rPr>
              <a:t> </a:t>
            </a:r>
          </a:p>
          <a:p>
            <a:r>
              <a:rPr lang="en-US" sz="1400" dirty="0">
                <a:solidFill>
                  <a:schemeClr val="accent3"/>
                </a:solidFill>
              </a:rPr>
              <a:t>It's very helpful to calculate and plot the explained </a:t>
            </a:r>
            <a:r>
              <a:rPr lang="en-US" sz="1400" dirty="0" smtClean="0">
                <a:solidFill>
                  <a:schemeClr val="accent3"/>
                </a:solidFill>
              </a:rPr>
              <a:t>variance. This </a:t>
            </a:r>
            <a:r>
              <a:rPr lang="en-US" sz="1400" dirty="0">
                <a:solidFill>
                  <a:schemeClr val="accent3"/>
                </a:solidFill>
              </a:rPr>
              <a:t>will tell us the total amount of variance we'd capture if we kept up to the n-</a:t>
            </a:r>
            <a:r>
              <a:rPr lang="en-US" sz="1400" dirty="0" err="1">
                <a:solidFill>
                  <a:schemeClr val="accent3"/>
                </a:solidFill>
              </a:rPr>
              <a:t>th</a:t>
            </a:r>
            <a:r>
              <a:rPr lang="en-US" sz="1400" dirty="0">
                <a:solidFill>
                  <a:schemeClr val="accent3"/>
                </a:solidFill>
              </a:rPr>
              <a:t> component.</a:t>
            </a:r>
          </a:p>
          <a:p>
            <a:pPr marL="285750" lvl="0" indent="-285750">
              <a:buFont typeface="Wingdings" panose="05000000000000000000" pitchFamily="2" charset="2"/>
              <a:buChar char="ü"/>
            </a:pPr>
            <a:r>
              <a:rPr lang="en-US" sz="1400" dirty="0">
                <a:solidFill>
                  <a:schemeClr val="accent3"/>
                </a:solidFill>
              </a:rPr>
              <a:t>First, we'll use </a:t>
            </a:r>
            <a:r>
              <a:rPr lang="en-US" sz="1400" dirty="0" err="1">
                <a:solidFill>
                  <a:schemeClr val="accent3"/>
                </a:solidFill>
              </a:rPr>
              <a:t>np.cumsum</a:t>
            </a:r>
            <a:r>
              <a:rPr lang="en-US" sz="1400" dirty="0">
                <a:solidFill>
                  <a:schemeClr val="accent3"/>
                </a:solidFill>
              </a:rPr>
              <a:t>() to calculate the cumulative explained variance.</a:t>
            </a:r>
          </a:p>
          <a:p>
            <a:pPr marL="285750" indent="-285750">
              <a:buFont typeface="Wingdings" panose="05000000000000000000" pitchFamily="2" charset="2"/>
              <a:buChar char="ü"/>
            </a:pPr>
            <a:r>
              <a:rPr lang="en-US" sz="1400" dirty="0">
                <a:solidFill>
                  <a:schemeClr val="accent3"/>
                </a:solidFill>
              </a:rPr>
              <a:t>Then, we'll plot it so we can see how many features we'd need to keep in order to capture most of the original variance</a:t>
            </a:r>
            <a:r>
              <a:rPr lang="en-US" sz="1400" dirty="0" smtClean="0">
                <a:solidFill>
                  <a:schemeClr val="accent3"/>
                </a:solidFill>
              </a:rPr>
              <a:t>.</a:t>
            </a:r>
          </a:p>
          <a:p>
            <a:pPr marL="285750" indent="-285750">
              <a:buFont typeface="Wingdings" panose="05000000000000000000" pitchFamily="2" charset="2"/>
              <a:buChar char="ü"/>
            </a:pPr>
            <a:r>
              <a:rPr lang="en-US" sz="1400" dirty="0">
                <a:solidFill>
                  <a:schemeClr val="accent3"/>
                </a:solidFill>
              </a:rPr>
              <a:t>Initialize and fit another PCA transformation with 150 components and save it as ‘pca_item_data.csv</a:t>
            </a:r>
            <a:r>
              <a:rPr lang="en-US" sz="1400" dirty="0"/>
              <a:t>’</a:t>
            </a:r>
          </a:p>
          <a:p>
            <a:pPr marL="285750" indent="-285750">
              <a:buFont typeface="Wingdings" panose="05000000000000000000" pitchFamily="2" charset="2"/>
              <a:buChar char="ü"/>
            </a:pPr>
            <a:endParaRPr lang="en-US" sz="1400" dirty="0" smtClean="0"/>
          </a:p>
          <a:p>
            <a:endParaRPr lang="en-US" sz="1400" dirty="0" smtClean="0"/>
          </a:p>
          <a:p>
            <a:endParaRPr lang="en-US" sz="1400" dirty="0" smtClean="0"/>
          </a:p>
          <a:p>
            <a:endParaRPr lang="en-US" sz="1400" dirty="0"/>
          </a:p>
          <a:p>
            <a:r>
              <a:rPr lang="en-US" sz="1400" dirty="0"/>
              <a:t> </a:t>
            </a:r>
          </a:p>
          <a:p>
            <a:endParaRPr lang="en-US" sz="1400" dirty="0">
              <a:solidFill>
                <a:schemeClr val="accent3"/>
              </a:solidFill>
            </a:endParaRPr>
          </a:p>
          <a:p>
            <a:endParaRPr lang="en-US" sz="1400" dirty="0">
              <a:solidFill>
                <a:schemeClr val="accent3"/>
              </a:solidFill>
            </a:endParaRPr>
          </a:p>
        </p:txBody>
      </p:sp>
      <p:pic>
        <p:nvPicPr>
          <p:cNvPr id="9" name="Picture 8"/>
          <p:cNvPicPr/>
          <p:nvPr/>
        </p:nvPicPr>
        <p:blipFill>
          <a:blip r:embed="rId3"/>
          <a:stretch>
            <a:fillRect/>
          </a:stretch>
        </p:blipFill>
        <p:spPr>
          <a:xfrm>
            <a:off x="1189300" y="3468051"/>
            <a:ext cx="4402667" cy="2771039"/>
          </a:xfrm>
          <a:prstGeom prst="rect">
            <a:avLst/>
          </a:prstGeom>
        </p:spPr>
      </p:pic>
      <p:pic>
        <p:nvPicPr>
          <p:cNvPr id="15" name="Picture 14"/>
          <p:cNvPicPr/>
          <p:nvPr/>
        </p:nvPicPr>
        <p:blipFill>
          <a:blip r:embed="rId4"/>
          <a:stretch>
            <a:fillRect/>
          </a:stretch>
        </p:blipFill>
        <p:spPr>
          <a:xfrm>
            <a:off x="5969000" y="3722053"/>
            <a:ext cx="5054600" cy="2043748"/>
          </a:xfrm>
          <a:prstGeom prst="rect">
            <a:avLst/>
          </a:prstGeom>
        </p:spPr>
      </p:pic>
    </p:spTree>
    <p:extLst>
      <p:ext uri="{BB962C8B-B14F-4D97-AF65-F5344CB8AC3E}">
        <p14:creationId xmlns:p14="http://schemas.microsoft.com/office/powerpoint/2010/main" val="204654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5149269"/>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2956098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 Cluster Analysis- Machine Learning </a:t>
              </a:r>
              <a:r>
                <a:rPr lang="en-US" sz="1400" b="1" dirty="0" smtClean="0">
                  <a:solidFill>
                    <a:schemeClr val="accent1">
                      <a:lumMod val="75000"/>
                    </a:schemeClr>
                  </a:solidFill>
                  <a:latin typeface="Arial" panose="020B0604020202020204" pitchFamily="34" charset="0"/>
                </a:rPr>
                <a:t>Algorithm</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16283" y="1623902"/>
            <a:ext cx="10021050" cy="4404365"/>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smtClean="0">
                <a:solidFill>
                  <a:schemeClr val="accent3"/>
                </a:solidFill>
              </a:rPr>
              <a:t>Cluster Analysis</a:t>
            </a:r>
            <a:endParaRPr lang="en-US" sz="1400" dirty="0">
              <a:solidFill>
                <a:schemeClr val="accent3"/>
              </a:solidFill>
            </a:endParaRPr>
          </a:p>
          <a:p>
            <a:r>
              <a:rPr lang="en-US" sz="1400" dirty="0">
                <a:solidFill>
                  <a:schemeClr val="accent3"/>
                </a:solidFill>
              </a:rPr>
              <a:t> </a:t>
            </a:r>
          </a:p>
          <a:p>
            <a:r>
              <a:rPr lang="en-US" sz="1400" dirty="0">
                <a:solidFill>
                  <a:schemeClr val="accent3"/>
                </a:solidFill>
              </a:rPr>
              <a:t>For clustering problems, the chosen input features are usually more important than which algorithm you use.</a:t>
            </a:r>
          </a:p>
          <a:p>
            <a:r>
              <a:rPr lang="en-US" sz="1400" dirty="0">
                <a:solidFill>
                  <a:schemeClr val="accent3"/>
                </a:solidFill>
              </a:rPr>
              <a:t>Here, we'll apply the K-Means algorithm to 3 different feature sets for </a:t>
            </a:r>
            <a:r>
              <a:rPr lang="en-US" sz="1400" dirty="0" smtClean="0">
                <a:solidFill>
                  <a:schemeClr val="accent3"/>
                </a:solidFill>
              </a:rPr>
              <a:t>comparison</a:t>
            </a:r>
          </a:p>
          <a:p>
            <a:endParaRPr lang="en-US" sz="1400" dirty="0">
              <a:solidFill>
                <a:schemeClr val="accent3"/>
              </a:solidFill>
            </a:endParaRPr>
          </a:p>
          <a:p>
            <a:r>
              <a:rPr lang="en-US" sz="1400" b="1" dirty="0">
                <a:solidFill>
                  <a:schemeClr val="accent3"/>
                </a:solidFill>
              </a:rPr>
              <a:t>Import 3 CSV files we've saved before</a:t>
            </a:r>
            <a:endParaRPr lang="en-US" sz="1400" dirty="0">
              <a:solidFill>
                <a:schemeClr val="accent3"/>
              </a:solidFill>
            </a:endParaRPr>
          </a:p>
          <a:p>
            <a:pPr marL="742950" lvl="1" indent="-285750">
              <a:buFont typeface="Wingdings" panose="05000000000000000000" pitchFamily="2" charset="2"/>
              <a:buChar char="ü"/>
            </a:pPr>
            <a:r>
              <a:rPr lang="en-US" sz="1400" dirty="0">
                <a:solidFill>
                  <a:schemeClr val="accent3"/>
                </a:solidFill>
              </a:rPr>
              <a:t>'Customer_df_analysis.csv' as </a:t>
            </a:r>
            <a:r>
              <a:rPr lang="en-US" sz="1400" dirty="0" err="1">
                <a:solidFill>
                  <a:schemeClr val="accent3"/>
                </a:solidFill>
              </a:rPr>
              <a:t>base_df</a:t>
            </a:r>
            <a:r>
              <a:rPr lang="en-US" sz="1400" dirty="0">
                <a:solidFill>
                  <a:schemeClr val="accent3"/>
                </a:solidFill>
              </a:rPr>
              <a:t>. </a:t>
            </a:r>
          </a:p>
          <a:p>
            <a:pPr marL="742950" lvl="1" indent="-285750">
              <a:buFont typeface="Wingdings" panose="05000000000000000000" pitchFamily="2" charset="2"/>
              <a:buChar char="ü"/>
            </a:pPr>
            <a:r>
              <a:rPr lang="en-US" sz="1400" dirty="0">
                <a:solidFill>
                  <a:schemeClr val="accent3"/>
                </a:solidFill>
              </a:rPr>
              <a:t>'threshold_item_data.csv' as </a:t>
            </a:r>
            <a:r>
              <a:rPr lang="en-US" sz="1400" dirty="0" err="1">
                <a:solidFill>
                  <a:schemeClr val="accent3"/>
                </a:solidFill>
              </a:rPr>
              <a:t>threshold_item_data</a:t>
            </a:r>
            <a:r>
              <a:rPr lang="en-US" sz="1400" dirty="0">
                <a:solidFill>
                  <a:schemeClr val="accent3"/>
                </a:solidFill>
              </a:rPr>
              <a:t>. </a:t>
            </a:r>
          </a:p>
          <a:p>
            <a:pPr marL="742950" lvl="1" indent="-285750">
              <a:buFont typeface="Wingdings" panose="05000000000000000000" pitchFamily="2" charset="2"/>
              <a:buChar char="ü"/>
            </a:pPr>
            <a:r>
              <a:rPr lang="en-US" sz="1400" dirty="0">
                <a:solidFill>
                  <a:schemeClr val="accent3"/>
                </a:solidFill>
              </a:rPr>
              <a:t>'pca_item_data.csv' as </a:t>
            </a:r>
            <a:r>
              <a:rPr lang="en-US" sz="1400" dirty="0" err="1">
                <a:solidFill>
                  <a:schemeClr val="accent3"/>
                </a:solidFill>
              </a:rPr>
              <a:t>pca_item_data</a:t>
            </a:r>
            <a:r>
              <a:rPr lang="en-US" sz="1400" dirty="0">
                <a:solidFill>
                  <a:schemeClr val="accent3"/>
                </a:solidFill>
              </a:rPr>
              <a:t>.</a:t>
            </a:r>
          </a:p>
          <a:p>
            <a:endParaRPr lang="en-US" sz="1400" dirty="0" smtClean="0">
              <a:solidFill>
                <a:schemeClr val="accent3"/>
              </a:solidFill>
            </a:endParaRPr>
          </a:p>
          <a:p>
            <a:r>
              <a:rPr lang="en-US" sz="1400" b="1" dirty="0">
                <a:solidFill>
                  <a:schemeClr val="accent3"/>
                </a:solidFill>
              </a:rPr>
              <a:t>Feature1-</a:t>
            </a:r>
            <a:r>
              <a:rPr lang="en-US" sz="1400" dirty="0">
                <a:solidFill>
                  <a:schemeClr val="accent3"/>
                </a:solidFill>
              </a:rPr>
              <a:t> Result after applying K-Means algorithm to </a:t>
            </a:r>
            <a:r>
              <a:rPr lang="en-US" sz="1400" dirty="0" err="1">
                <a:solidFill>
                  <a:schemeClr val="accent3"/>
                </a:solidFill>
              </a:rPr>
              <a:t>base_df</a:t>
            </a:r>
            <a:r>
              <a:rPr lang="en-US" sz="1400" dirty="0">
                <a:solidFill>
                  <a:schemeClr val="accent3"/>
                </a:solidFill>
              </a:rPr>
              <a:t> with </a:t>
            </a:r>
            <a:r>
              <a:rPr lang="en-US" sz="1400" dirty="0" err="1">
                <a:solidFill>
                  <a:schemeClr val="accent3"/>
                </a:solidFill>
              </a:rPr>
              <a:t>random_seed</a:t>
            </a:r>
            <a:r>
              <a:rPr lang="en-US" sz="1400" dirty="0">
                <a:solidFill>
                  <a:schemeClr val="accent3"/>
                </a:solidFill>
              </a:rPr>
              <a:t>=126 and three cluster</a:t>
            </a:r>
          </a:p>
          <a:p>
            <a:r>
              <a:rPr lang="en-US" sz="1400" b="1" dirty="0">
                <a:solidFill>
                  <a:schemeClr val="accent3"/>
                </a:solidFill>
              </a:rPr>
              <a:t>Feature2-</a:t>
            </a:r>
            <a:r>
              <a:rPr lang="en-US" sz="1400" dirty="0">
                <a:solidFill>
                  <a:schemeClr val="accent3"/>
                </a:solidFill>
              </a:rPr>
              <a:t> Result after applying K-Means algorithm to </a:t>
            </a:r>
            <a:r>
              <a:rPr lang="en-US" sz="1400" dirty="0" err="1">
                <a:solidFill>
                  <a:schemeClr val="accent3"/>
                </a:solidFill>
              </a:rPr>
              <a:t>threshold_item_data</a:t>
            </a:r>
            <a:r>
              <a:rPr lang="en-US" sz="1400" dirty="0">
                <a:solidFill>
                  <a:schemeClr val="accent3"/>
                </a:solidFill>
              </a:rPr>
              <a:t> with </a:t>
            </a:r>
            <a:r>
              <a:rPr lang="en-US" sz="1400" dirty="0" err="1">
                <a:solidFill>
                  <a:schemeClr val="accent3"/>
                </a:solidFill>
              </a:rPr>
              <a:t>random_seed</a:t>
            </a:r>
            <a:r>
              <a:rPr lang="en-US" sz="1400" dirty="0">
                <a:solidFill>
                  <a:schemeClr val="accent3"/>
                </a:solidFill>
              </a:rPr>
              <a:t>=126 and three cluster</a:t>
            </a:r>
          </a:p>
          <a:p>
            <a:r>
              <a:rPr lang="en-US" sz="1400" b="1" dirty="0">
                <a:solidFill>
                  <a:schemeClr val="accent3"/>
                </a:solidFill>
              </a:rPr>
              <a:t>Feature3-</a:t>
            </a:r>
            <a:r>
              <a:rPr lang="en-US" sz="1400" dirty="0">
                <a:solidFill>
                  <a:schemeClr val="accent3"/>
                </a:solidFill>
              </a:rPr>
              <a:t> Result after applying K-Means algorithm to </a:t>
            </a:r>
            <a:r>
              <a:rPr lang="en-US" sz="1400" dirty="0" err="1">
                <a:solidFill>
                  <a:schemeClr val="accent3"/>
                </a:solidFill>
              </a:rPr>
              <a:t>pca_item_data</a:t>
            </a:r>
            <a:r>
              <a:rPr lang="en-US" sz="1400" dirty="0">
                <a:solidFill>
                  <a:schemeClr val="accent3"/>
                </a:solidFill>
              </a:rPr>
              <a:t> with </a:t>
            </a:r>
            <a:r>
              <a:rPr lang="en-US" sz="1400" dirty="0" err="1">
                <a:solidFill>
                  <a:schemeClr val="accent3"/>
                </a:solidFill>
              </a:rPr>
              <a:t>random_seed</a:t>
            </a:r>
            <a:r>
              <a:rPr lang="en-US" sz="1400" dirty="0">
                <a:solidFill>
                  <a:schemeClr val="accent3"/>
                </a:solidFill>
              </a:rPr>
              <a:t>=126 and three cluster</a:t>
            </a:r>
          </a:p>
          <a:p>
            <a:endParaRPr lang="en-US" sz="1400" dirty="0">
              <a:solidFill>
                <a:schemeClr val="accent3"/>
              </a:solidFill>
            </a:endParaRPr>
          </a:p>
          <a:p>
            <a:pPr marL="285750" indent="-285750">
              <a:buFont typeface="Wingdings" panose="05000000000000000000" pitchFamily="2" charset="2"/>
              <a:buChar char="ü"/>
            </a:pPr>
            <a:endParaRPr lang="en-US" sz="1400" dirty="0" smtClean="0"/>
          </a:p>
          <a:p>
            <a:endParaRPr lang="en-US" sz="1400" dirty="0" smtClean="0"/>
          </a:p>
          <a:p>
            <a:endParaRPr lang="en-US" sz="1400" dirty="0" smtClean="0"/>
          </a:p>
          <a:p>
            <a:endParaRPr lang="en-US" sz="1400" dirty="0"/>
          </a:p>
          <a:p>
            <a:r>
              <a:rPr lang="en-US" sz="1400" dirty="0"/>
              <a:t> </a:t>
            </a:r>
          </a:p>
          <a:p>
            <a:endParaRPr lang="en-US" sz="1400" dirty="0">
              <a:solidFill>
                <a:schemeClr val="accent3"/>
              </a:solidFill>
            </a:endParaRPr>
          </a:p>
          <a:p>
            <a:endParaRPr lang="en-US" sz="1400" dirty="0">
              <a:solidFill>
                <a:schemeClr val="accent3"/>
              </a:solidFill>
            </a:endParaRPr>
          </a:p>
        </p:txBody>
      </p:sp>
    </p:spTree>
    <p:extLst>
      <p:ext uri="{BB962C8B-B14F-4D97-AF65-F5344CB8AC3E}">
        <p14:creationId xmlns:p14="http://schemas.microsoft.com/office/powerpoint/2010/main" val="625311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193706"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Cluster Analysis- Machine Learning </a:t>
              </a:r>
              <a:r>
                <a:rPr lang="en-US" sz="1400" b="1" dirty="0">
                  <a:solidFill>
                    <a:schemeClr val="accent1">
                      <a:lumMod val="75000"/>
                    </a:schemeClr>
                  </a:solidFill>
                  <a:latin typeface="Arial" panose="020B0604020202020204" pitchFamily="34" charset="0"/>
                </a:rPr>
                <a:t>Algorithm(</a:t>
              </a:r>
              <a:r>
                <a:rPr lang="en-US" sz="1400" b="1" dirty="0" err="1">
                  <a:solidFill>
                    <a:schemeClr val="accent1">
                      <a:lumMod val="75000"/>
                    </a:schemeClr>
                  </a:solidFill>
                  <a:latin typeface="Arial" panose="020B0604020202020204" pitchFamily="34" charset="0"/>
                </a:rPr>
                <a:t>Contd</a:t>
              </a:r>
              <a:r>
                <a:rPr lang="en-US" sz="1400" b="1" dirty="0">
                  <a:solidFill>
                    <a:schemeClr val="accent1">
                      <a:lumMod val="75000"/>
                    </a:schemeClr>
                  </a:solidFill>
                  <a:latin typeface="Arial" panose="020B0604020202020204" pitchFamily="34" charset="0"/>
                </a:rPr>
                <a:t>)</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16283" y="1623902"/>
            <a:ext cx="10021050" cy="96689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smtClean="0">
                <a:solidFill>
                  <a:schemeClr val="accent3"/>
                </a:solidFill>
              </a:rPr>
              <a:t>Cluster Analysis- Feature 1</a:t>
            </a:r>
          </a:p>
          <a:p>
            <a:endParaRPr lang="en-US" sz="1400" b="1" u="sng" dirty="0">
              <a:solidFill>
                <a:schemeClr val="accent3"/>
              </a:solidFill>
            </a:endParaRPr>
          </a:p>
          <a:p>
            <a:r>
              <a:rPr lang="en-US" sz="1400" dirty="0" smtClean="0">
                <a:solidFill>
                  <a:schemeClr val="accent3"/>
                </a:solidFill>
              </a:rPr>
              <a:t>Result </a:t>
            </a:r>
            <a:r>
              <a:rPr lang="en-US" sz="1400" dirty="0">
                <a:solidFill>
                  <a:schemeClr val="accent3"/>
                </a:solidFill>
              </a:rPr>
              <a:t>after applying K-Means algorithm to </a:t>
            </a:r>
            <a:r>
              <a:rPr lang="en-US" sz="1400" dirty="0" err="1">
                <a:solidFill>
                  <a:schemeClr val="accent3"/>
                </a:solidFill>
              </a:rPr>
              <a:t>base_df</a:t>
            </a:r>
            <a:r>
              <a:rPr lang="en-US" sz="1400" dirty="0">
                <a:solidFill>
                  <a:schemeClr val="accent3"/>
                </a:solidFill>
              </a:rPr>
              <a:t> with </a:t>
            </a:r>
            <a:r>
              <a:rPr lang="en-US" sz="1400" dirty="0" err="1">
                <a:solidFill>
                  <a:schemeClr val="accent3"/>
                </a:solidFill>
              </a:rPr>
              <a:t>random_seed</a:t>
            </a:r>
            <a:r>
              <a:rPr lang="en-US" sz="1400" dirty="0">
                <a:solidFill>
                  <a:schemeClr val="accent3"/>
                </a:solidFill>
              </a:rPr>
              <a:t>=126 and three cluster</a:t>
            </a:r>
          </a:p>
          <a:p>
            <a:endParaRPr lang="en-US" sz="1400" dirty="0">
              <a:solidFill>
                <a:schemeClr val="accent3"/>
              </a:solidFill>
            </a:endParaRPr>
          </a:p>
          <a:p>
            <a:r>
              <a:rPr lang="en-US" sz="1400" dirty="0">
                <a:solidFill>
                  <a:schemeClr val="accent3"/>
                </a:solidFill>
              </a:rPr>
              <a:t> </a:t>
            </a:r>
          </a:p>
          <a:p>
            <a:endParaRPr lang="en-US" sz="1400" dirty="0">
              <a:solidFill>
                <a:schemeClr val="accent3"/>
              </a:solidFill>
            </a:endParaRPr>
          </a:p>
          <a:p>
            <a:pPr marL="285750" indent="-285750">
              <a:buFont typeface="Wingdings" panose="05000000000000000000" pitchFamily="2" charset="2"/>
              <a:buChar char="ü"/>
            </a:pPr>
            <a:endParaRPr lang="en-US" sz="1400" dirty="0" smtClean="0"/>
          </a:p>
          <a:p>
            <a:endParaRPr lang="en-US" sz="1400" dirty="0" smtClean="0"/>
          </a:p>
          <a:p>
            <a:endParaRPr lang="en-US" sz="1400" dirty="0" smtClean="0"/>
          </a:p>
          <a:p>
            <a:endParaRPr lang="en-US" sz="1400" dirty="0"/>
          </a:p>
          <a:p>
            <a:r>
              <a:rPr lang="en-US" sz="1400" dirty="0"/>
              <a:t> </a:t>
            </a:r>
          </a:p>
          <a:p>
            <a:endParaRPr lang="en-US" sz="1400" dirty="0">
              <a:solidFill>
                <a:schemeClr val="accent3"/>
              </a:solidFill>
            </a:endParaRPr>
          </a:p>
          <a:p>
            <a:endParaRPr lang="en-US" sz="1400" dirty="0">
              <a:solidFill>
                <a:schemeClr val="accent3"/>
              </a:solidFill>
            </a:endParaRPr>
          </a:p>
        </p:txBody>
      </p:sp>
      <p:pic>
        <p:nvPicPr>
          <p:cNvPr id="7" name="Picture 6"/>
          <p:cNvPicPr/>
          <p:nvPr/>
        </p:nvPicPr>
        <p:blipFill>
          <a:blip r:embed="rId3"/>
          <a:stretch>
            <a:fillRect/>
          </a:stretch>
        </p:blipFill>
        <p:spPr>
          <a:xfrm>
            <a:off x="1329267" y="2834634"/>
            <a:ext cx="5943600" cy="2597150"/>
          </a:xfrm>
          <a:prstGeom prst="rect">
            <a:avLst/>
          </a:prstGeom>
        </p:spPr>
      </p:pic>
    </p:spTree>
    <p:extLst>
      <p:ext uri="{BB962C8B-B14F-4D97-AF65-F5344CB8AC3E}">
        <p14:creationId xmlns:p14="http://schemas.microsoft.com/office/powerpoint/2010/main" val="1440311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14" name="Rounded Rectangle 13"/>
          <p:cNvSpPr/>
          <p:nvPr/>
        </p:nvSpPr>
        <p:spPr bwMode="auto">
          <a:xfrm>
            <a:off x="816283" y="1623902"/>
            <a:ext cx="10021050" cy="96689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smtClean="0">
                <a:solidFill>
                  <a:schemeClr val="accent3"/>
                </a:solidFill>
              </a:rPr>
              <a:t>Cluster Analysis- Feature 2</a:t>
            </a:r>
          </a:p>
          <a:p>
            <a:endParaRPr lang="en-US" sz="1400" b="1" u="sng" dirty="0">
              <a:solidFill>
                <a:schemeClr val="accent3"/>
              </a:solidFill>
            </a:endParaRPr>
          </a:p>
          <a:p>
            <a:r>
              <a:rPr lang="en-US" sz="1400" dirty="0">
                <a:solidFill>
                  <a:schemeClr val="accent3"/>
                </a:solidFill>
              </a:rPr>
              <a:t>Result after applying K-Means algorithm to </a:t>
            </a:r>
            <a:r>
              <a:rPr lang="en-US" sz="1400" dirty="0" err="1">
                <a:solidFill>
                  <a:schemeClr val="accent3"/>
                </a:solidFill>
              </a:rPr>
              <a:t>threshold_item_data</a:t>
            </a:r>
            <a:r>
              <a:rPr lang="en-US" sz="1400" dirty="0">
                <a:solidFill>
                  <a:schemeClr val="accent3"/>
                </a:solidFill>
              </a:rPr>
              <a:t> with </a:t>
            </a:r>
            <a:r>
              <a:rPr lang="en-US" sz="1400" dirty="0" err="1">
                <a:solidFill>
                  <a:schemeClr val="accent3"/>
                </a:solidFill>
              </a:rPr>
              <a:t>random_seed</a:t>
            </a:r>
            <a:r>
              <a:rPr lang="en-US" sz="1400" dirty="0">
                <a:solidFill>
                  <a:schemeClr val="accent3"/>
                </a:solidFill>
              </a:rPr>
              <a:t>=126 and three cluster</a:t>
            </a:r>
          </a:p>
          <a:p>
            <a:r>
              <a:rPr lang="en-US" sz="1400" dirty="0">
                <a:solidFill>
                  <a:schemeClr val="accent3"/>
                </a:solidFill>
              </a:rPr>
              <a:t> </a:t>
            </a:r>
          </a:p>
          <a:p>
            <a:endParaRPr lang="en-US" sz="1400" dirty="0">
              <a:solidFill>
                <a:schemeClr val="accent3"/>
              </a:solidFill>
            </a:endParaRPr>
          </a:p>
          <a:p>
            <a:pPr marL="285750" indent="-285750">
              <a:buFont typeface="Wingdings" panose="05000000000000000000" pitchFamily="2" charset="2"/>
              <a:buChar char="ü"/>
            </a:pPr>
            <a:endParaRPr lang="en-US" sz="1400" dirty="0" smtClean="0"/>
          </a:p>
          <a:p>
            <a:endParaRPr lang="en-US" sz="1400" dirty="0" smtClean="0"/>
          </a:p>
          <a:p>
            <a:endParaRPr lang="en-US" sz="1400" dirty="0" smtClean="0"/>
          </a:p>
          <a:p>
            <a:endParaRPr lang="en-US" sz="1400" dirty="0"/>
          </a:p>
          <a:p>
            <a:r>
              <a:rPr lang="en-US" sz="1400" dirty="0"/>
              <a:t> </a:t>
            </a:r>
          </a:p>
          <a:p>
            <a:endParaRPr lang="en-US" sz="1400" dirty="0">
              <a:solidFill>
                <a:schemeClr val="accent3"/>
              </a:solidFill>
            </a:endParaRPr>
          </a:p>
          <a:p>
            <a:endParaRPr lang="en-US" sz="1400" dirty="0">
              <a:solidFill>
                <a:schemeClr val="accent3"/>
              </a:solidFill>
            </a:endParaRPr>
          </a:p>
        </p:txBody>
      </p:sp>
      <p:pic>
        <p:nvPicPr>
          <p:cNvPr id="8" name="Picture 7"/>
          <p:cNvPicPr/>
          <p:nvPr/>
        </p:nvPicPr>
        <p:blipFill>
          <a:blip r:embed="rId3"/>
          <a:stretch>
            <a:fillRect/>
          </a:stretch>
        </p:blipFill>
        <p:spPr>
          <a:xfrm>
            <a:off x="1270000" y="2758122"/>
            <a:ext cx="5943600" cy="3068955"/>
          </a:xfrm>
          <a:prstGeom prst="rect">
            <a:avLst/>
          </a:prstGeom>
        </p:spPr>
      </p:pic>
      <p:grpSp>
        <p:nvGrpSpPr>
          <p:cNvPr id="16" name="Group 15"/>
          <p:cNvGrpSpPr/>
          <p:nvPr/>
        </p:nvGrpSpPr>
        <p:grpSpPr>
          <a:xfrm>
            <a:off x="193706" y="987902"/>
            <a:ext cx="11757598" cy="392165"/>
            <a:chOff x="-5865" y="1562380"/>
            <a:chExt cx="9149865" cy="355600"/>
          </a:xfrm>
          <a:solidFill>
            <a:schemeClr val="accent1">
              <a:lumMod val="20000"/>
              <a:lumOff val="80000"/>
            </a:schemeClr>
          </a:solidFill>
        </p:grpSpPr>
        <p:sp>
          <p:nvSpPr>
            <p:cNvPr id="17" name="Rectangle 1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Cluster Analysis- Machine Learning </a:t>
              </a:r>
              <a:r>
                <a:rPr lang="en-US" sz="1400" b="1" dirty="0">
                  <a:solidFill>
                    <a:schemeClr val="accent1">
                      <a:lumMod val="75000"/>
                    </a:schemeClr>
                  </a:solidFill>
                  <a:latin typeface="Arial" panose="020B0604020202020204" pitchFamily="34" charset="0"/>
                </a:rPr>
                <a:t>Algorithm(</a:t>
              </a:r>
              <a:r>
                <a:rPr lang="en-US" sz="1400" b="1" dirty="0" err="1">
                  <a:solidFill>
                    <a:schemeClr val="accent1">
                      <a:lumMod val="75000"/>
                    </a:schemeClr>
                  </a:solidFill>
                  <a:latin typeface="Arial" panose="020B0604020202020204" pitchFamily="34" charset="0"/>
                </a:rPr>
                <a:t>Contd</a:t>
              </a:r>
              <a:r>
                <a:rPr lang="en-US" sz="1400" b="1" dirty="0">
                  <a:solidFill>
                    <a:schemeClr val="accent1">
                      <a:lumMod val="75000"/>
                    </a:schemeClr>
                  </a:solidFill>
                  <a:latin typeface="Arial" panose="020B0604020202020204" pitchFamily="34" charset="0"/>
                </a:rPr>
                <a:t>)</a:t>
              </a:r>
              <a:endParaRPr lang="en-US" sz="1400" b="1" dirty="0">
                <a:solidFill>
                  <a:schemeClr val="accent1">
                    <a:lumMod val="75000"/>
                  </a:schemeClr>
                </a:solidFill>
                <a:latin typeface="Arial" panose="020B0604020202020204" pitchFamily="34" charset="0"/>
              </a:endParaRPr>
            </a:p>
          </p:txBody>
        </p:sp>
        <p:sp>
          <p:nvSpPr>
            <p:cNvPr id="18" name="Rectangle 1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387462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14" name="Rounded Rectangle 13"/>
          <p:cNvSpPr/>
          <p:nvPr/>
        </p:nvSpPr>
        <p:spPr bwMode="auto">
          <a:xfrm>
            <a:off x="816283" y="1623902"/>
            <a:ext cx="10021050" cy="96689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smtClean="0">
                <a:solidFill>
                  <a:schemeClr val="accent3"/>
                </a:solidFill>
              </a:rPr>
              <a:t>Cluster Analysis- Feature 3</a:t>
            </a:r>
          </a:p>
          <a:p>
            <a:endParaRPr lang="en-US" sz="1400" b="1" u="sng" dirty="0">
              <a:solidFill>
                <a:schemeClr val="accent3"/>
              </a:solidFill>
            </a:endParaRPr>
          </a:p>
          <a:p>
            <a:r>
              <a:rPr lang="en-US" sz="1400" dirty="0">
                <a:solidFill>
                  <a:schemeClr val="accent3"/>
                </a:solidFill>
              </a:rPr>
              <a:t>Result after applying K-Means algorithm to </a:t>
            </a:r>
            <a:r>
              <a:rPr lang="en-US" sz="1400" dirty="0" err="1">
                <a:solidFill>
                  <a:schemeClr val="accent3"/>
                </a:solidFill>
              </a:rPr>
              <a:t>pca_item_data</a:t>
            </a:r>
            <a:r>
              <a:rPr lang="en-US" sz="1400" dirty="0">
                <a:solidFill>
                  <a:schemeClr val="accent3"/>
                </a:solidFill>
              </a:rPr>
              <a:t> with </a:t>
            </a:r>
            <a:r>
              <a:rPr lang="en-US" sz="1400" dirty="0" err="1">
                <a:solidFill>
                  <a:schemeClr val="accent3"/>
                </a:solidFill>
              </a:rPr>
              <a:t>random_seed</a:t>
            </a:r>
            <a:r>
              <a:rPr lang="en-US" sz="1400" dirty="0">
                <a:solidFill>
                  <a:schemeClr val="accent3"/>
                </a:solidFill>
              </a:rPr>
              <a:t>=126 and three cluster</a:t>
            </a:r>
            <a:endParaRPr lang="en-US" sz="1400" dirty="0">
              <a:solidFill>
                <a:schemeClr val="accent3"/>
              </a:solidFill>
            </a:endParaRPr>
          </a:p>
          <a:p>
            <a:pPr marL="285750" indent="-285750">
              <a:buFont typeface="Wingdings" panose="05000000000000000000" pitchFamily="2" charset="2"/>
              <a:buChar char="ü"/>
            </a:pPr>
            <a:endParaRPr lang="en-US" sz="1400" dirty="0" smtClean="0"/>
          </a:p>
          <a:p>
            <a:endParaRPr lang="en-US" sz="1400" dirty="0" smtClean="0"/>
          </a:p>
          <a:p>
            <a:endParaRPr lang="en-US" sz="1400" dirty="0" smtClean="0"/>
          </a:p>
          <a:p>
            <a:endParaRPr lang="en-US" sz="1400" dirty="0"/>
          </a:p>
          <a:p>
            <a:r>
              <a:rPr lang="en-US" sz="1400" dirty="0"/>
              <a:t> </a:t>
            </a:r>
          </a:p>
          <a:p>
            <a:endParaRPr lang="en-US" sz="1400" dirty="0">
              <a:solidFill>
                <a:schemeClr val="accent3"/>
              </a:solidFill>
            </a:endParaRPr>
          </a:p>
          <a:p>
            <a:endParaRPr lang="en-US" sz="1400" dirty="0">
              <a:solidFill>
                <a:schemeClr val="accent3"/>
              </a:solidFill>
            </a:endParaRPr>
          </a:p>
        </p:txBody>
      </p:sp>
      <p:pic>
        <p:nvPicPr>
          <p:cNvPr id="9" name="Picture 8"/>
          <p:cNvPicPr/>
          <p:nvPr/>
        </p:nvPicPr>
        <p:blipFill>
          <a:blip r:embed="rId3"/>
          <a:stretch>
            <a:fillRect/>
          </a:stretch>
        </p:blipFill>
        <p:spPr>
          <a:xfrm>
            <a:off x="1189300" y="2695999"/>
            <a:ext cx="5943600" cy="3074670"/>
          </a:xfrm>
          <a:prstGeom prst="rect">
            <a:avLst/>
          </a:prstGeom>
        </p:spPr>
      </p:pic>
      <p:grpSp>
        <p:nvGrpSpPr>
          <p:cNvPr id="17" name="Group 16"/>
          <p:cNvGrpSpPr/>
          <p:nvPr/>
        </p:nvGrpSpPr>
        <p:grpSpPr>
          <a:xfrm>
            <a:off x="193706" y="987902"/>
            <a:ext cx="11757598" cy="392165"/>
            <a:chOff x="-5865" y="1562380"/>
            <a:chExt cx="9149865" cy="355600"/>
          </a:xfrm>
          <a:solidFill>
            <a:schemeClr val="accent1">
              <a:lumMod val="20000"/>
              <a:lumOff val="80000"/>
            </a:schemeClr>
          </a:solidFill>
        </p:grpSpPr>
        <p:sp>
          <p:nvSpPr>
            <p:cNvPr id="18" name="Rectangle 17"/>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Cluster Analysis- Machine Learning </a:t>
              </a:r>
              <a:r>
                <a:rPr lang="en-US" sz="1400" b="1" dirty="0">
                  <a:solidFill>
                    <a:schemeClr val="accent1">
                      <a:lumMod val="75000"/>
                    </a:schemeClr>
                  </a:solidFill>
                  <a:latin typeface="Arial" panose="020B0604020202020204" pitchFamily="34" charset="0"/>
                </a:rPr>
                <a:t>Algorithm(</a:t>
              </a:r>
              <a:r>
                <a:rPr lang="en-US" sz="1400" b="1" dirty="0" err="1">
                  <a:solidFill>
                    <a:schemeClr val="accent1">
                      <a:lumMod val="75000"/>
                    </a:schemeClr>
                  </a:solidFill>
                  <a:latin typeface="Arial" panose="020B0604020202020204" pitchFamily="34" charset="0"/>
                </a:rPr>
                <a:t>Contd</a:t>
              </a:r>
              <a:r>
                <a:rPr lang="en-US" sz="1400" b="1" dirty="0">
                  <a:solidFill>
                    <a:schemeClr val="accent1">
                      <a:lumMod val="75000"/>
                    </a:schemeClr>
                  </a:solidFill>
                  <a:latin typeface="Arial" panose="020B0604020202020204" pitchFamily="34" charset="0"/>
                </a:rPr>
                <a:t>)</a:t>
              </a:r>
              <a:endParaRPr lang="en-US" sz="1400" b="1" dirty="0">
                <a:solidFill>
                  <a:schemeClr val="accent1">
                    <a:lumMod val="75000"/>
                  </a:schemeClr>
                </a:solidFill>
                <a:latin typeface="Arial" panose="020B0604020202020204" pitchFamily="34" charset="0"/>
              </a:endParaRPr>
            </a:p>
          </p:txBody>
        </p:sp>
        <p:sp>
          <p:nvSpPr>
            <p:cNvPr id="19" name="Rectangle 18"/>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798293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14" name="Rounded Rectangle 13"/>
          <p:cNvSpPr/>
          <p:nvPr/>
        </p:nvSpPr>
        <p:spPr bwMode="auto">
          <a:xfrm>
            <a:off x="816283" y="1623902"/>
            <a:ext cx="10021050" cy="966897"/>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smtClean="0">
                <a:solidFill>
                  <a:schemeClr val="accent3"/>
                </a:solidFill>
              </a:rPr>
              <a:t>Cluster Analysis- Feature 3</a:t>
            </a:r>
          </a:p>
          <a:p>
            <a:endParaRPr lang="en-US" sz="1400" b="1" u="sng" dirty="0">
              <a:solidFill>
                <a:schemeClr val="accent3"/>
              </a:solidFill>
            </a:endParaRPr>
          </a:p>
          <a:p>
            <a:r>
              <a:rPr lang="en-US" sz="1400" dirty="0">
                <a:solidFill>
                  <a:schemeClr val="accent3"/>
                </a:solidFill>
              </a:rPr>
              <a:t>Result after applying K-Means algorithm to </a:t>
            </a:r>
            <a:r>
              <a:rPr lang="en-US" sz="1400" dirty="0" err="1">
                <a:solidFill>
                  <a:schemeClr val="accent3"/>
                </a:solidFill>
              </a:rPr>
              <a:t>pca_item_data</a:t>
            </a:r>
            <a:r>
              <a:rPr lang="en-US" sz="1400" dirty="0">
                <a:solidFill>
                  <a:schemeClr val="accent3"/>
                </a:solidFill>
              </a:rPr>
              <a:t> with </a:t>
            </a:r>
            <a:r>
              <a:rPr lang="en-US" sz="1400" dirty="0" err="1">
                <a:solidFill>
                  <a:schemeClr val="accent3"/>
                </a:solidFill>
              </a:rPr>
              <a:t>random_seed</a:t>
            </a:r>
            <a:r>
              <a:rPr lang="en-US" sz="1400" dirty="0">
                <a:solidFill>
                  <a:schemeClr val="accent3"/>
                </a:solidFill>
              </a:rPr>
              <a:t>=126 and three cluster</a:t>
            </a:r>
            <a:endParaRPr lang="en-US" sz="1400" dirty="0">
              <a:solidFill>
                <a:schemeClr val="accent3"/>
              </a:solidFill>
            </a:endParaRPr>
          </a:p>
          <a:p>
            <a:pPr marL="285750" indent="-285750">
              <a:buFont typeface="Wingdings" panose="05000000000000000000" pitchFamily="2" charset="2"/>
              <a:buChar char="ü"/>
            </a:pPr>
            <a:endParaRPr lang="en-US" sz="1400" dirty="0" smtClean="0"/>
          </a:p>
          <a:p>
            <a:endParaRPr lang="en-US" sz="1400" dirty="0" smtClean="0"/>
          </a:p>
          <a:p>
            <a:endParaRPr lang="en-US" sz="1400" dirty="0" smtClean="0"/>
          </a:p>
          <a:p>
            <a:endParaRPr lang="en-US" sz="1400" dirty="0"/>
          </a:p>
          <a:p>
            <a:r>
              <a:rPr lang="en-US" sz="1400" dirty="0"/>
              <a:t> </a:t>
            </a:r>
          </a:p>
          <a:p>
            <a:endParaRPr lang="en-US" sz="1400" dirty="0">
              <a:solidFill>
                <a:schemeClr val="accent3"/>
              </a:solidFill>
            </a:endParaRPr>
          </a:p>
          <a:p>
            <a:endParaRPr lang="en-US" sz="1400" dirty="0">
              <a:solidFill>
                <a:schemeClr val="accent3"/>
              </a:solidFill>
            </a:endParaRPr>
          </a:p>
        </p:txBody>
      </p:sp>
      <p:pic>
        <p:nvPicPr>
          <p:cNvPr id="9" name="Picture 8"/>
          <p:cNvPicPr/>
          <p:nvPr/>
        </p:nvPicPr>
        <p:blipFill>
          <a:blip r:embed="rId3"/>
          <a:stretch>
            <a:fillRect/>
          </a:stretch>
        </p:blipFill>
        <p:spPr>
          <a:xfrm>
            <a:off x="1189300" y="2695999"/>
            <a:ext cx="5943600" cy="3074670"/>
          </a:xfrm>
          <a:prstGeom prst="rect">
            <a:avLst/>
          </a:prstGeom>
        </p:spPr>
      </p:pic>
      <p:grpSp>
        <p:nvGrpSpPr>
          <p:cNvPr id="17" name="Group 16"/>
          <p:cNvGrpSpPr/>
          <p:nvPr/>
        </p:nvGrpSpPr>
        <p:grpSpPr>
          <a:xfrm>
            <a:off x="193706" y="987902"/>
            <a:ext cx="11757598" cy="392165"/>
            <a:chOff x="-5865" y="1562380"/>
            <a:chExt cx="9149865" cy="355600"/>
          </a:xfrm>
          <a:solidFill>
            <a:schemeClr val="accent1">
              <a:lumMod val="20000"/>
              <a:lumOff val="80000"/>
            </a:schemeClr>
          </a:solidFill>
        </p:grpSpPr>
        <p:sp>
          <p:nvSpPr>
            <p:cNvPr id="18" name="Rectangle 17"/>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Cluster Analysis- Machine Learning </a:t>
              </a:r>
              <a:r>
                <a:rPr lang="en-US" sz="1400" b="1" dirty="0">
                  <a:solidFill>
                    <a:schemeClr val="accent1">
                      <a:lumMod val="75000"/>
                    </a:schemeClr>
                  </a:solidFill>
                  <a:latin typeface="Arial" panose="020B0604020202020204" pitchFamily="34" charset="0"/>
                </a:rPr>
                <a:t>Algorithm(</a:t>
              </a:r>
              <a:r>
                <a:rPr lang="en-US" sz="1400" b="1" dirty="0" err="1">
                  <a:solidFill>
                    <a:schemeClr val="accent1">
                      <a:lumMod val="75000"/>
                    </a:schemeClr>
                  </a:solidFill>
                  <a:latin typeface="Arial" panose="020B0604020202020204" pitchFamily="34" charset="0"/>
                </a:rPr>
                <a:t>Contd</a:t>
              </a:r>
              <a:r>
                <a:rPr lang="en-US" sz="1400" b="1" dirty="0">
                  <a:solidFill>
                    <a:schemeClr val="accent1">
                      <a:lumMod val="75000"/>
                    </a:schemeClr>
                  </a:solidFill>
                  <a:latin typeface="Arial" panose="020B0604020202020204" pitchFamily="34" charset="0"/>
                </a:rPr>
                <a:t>)</a:t>
              </a:r>
              <a:endParaRPr lang="en-US" sz="1400" b="1" dirty="0">
                <a:solidFill>
                  <a:schemeClr val="accent1">
                    <a:lumMod val="75000"/>
                  </a:schemeClr>
                </a:solidFill>
                <a:latin typeface="Arial" panose="020B0604020202020204" pitchFamily="34" charset="0"/>
              </a:endParaRPr>
            </a:p>
          </p:txBody>
        </p:sp>
        <p:sp>
          <p:nvSpPr>
            <p:cNvPr id="19" name="Rectangle 18"/>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60675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14" name="Rounded Rectangle 13"/>
          <p:cNvSpPr/>
          <p:nvPr/>
        </p:nvSpPr>
        <p:spPr bwMode="auto">
          <a:xfrm>
            <a:off x="816283" y="1623902"/>
            <a:ext cx="10021050" cy="4209631"/>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accent3"/>
                </a:solidFill>
              </a:rPr>
              <a:t>Comparing features developed before using </a:t>
            </a:r>
            <a:r>
              <a:rPr lang="en-US" sz="1400" dirty="0" err="1">
                <a:solidFill>
                  <a:schemeClr val="accent3"/>
                </a:solidFill>
              </a:rPr>
              <a:t>scikit</a:t>
            </a:r>
            <a:r>
              <a:rPr lang="en-US" sz="1400" dirty="0">
                <a:solidFill>
                  <a:schemeClr val="accent3"/>
                </a:solidFill>
              </a:rPr>
              <a:t> learn- adjusted </a:t>
            </a:r>
            <a:r>
              <a:rPr lang="en-US" sz="1400" dirty="0" err="1">
                <a:solidFill>
                  <a:schemeClr val="accent3"/>
                </a:solidFill>
              </a:rPr>
              <a:t>randon</a:t>
            </a:r>
            <a:r>
              <a:rPr lang="en-US" sz="1400" dirty="0">
                <a:solidFill>
                  <a:schemeClr val="accent3"/>
                </a:solidFill>
              </a:rPr>
              <a:t> score as below-</a:t>
            </a:r>
          </a:p>
          <a:p>
            <a:endParaRPr lang="en-US" sz="1400" dirty="0">
              <a:solidFill>
                <a:schemeClr val="accent3"/>
              </a:solidFill>
            </a:endParaRPr>
          </a:p>
          <a:p>
            <a:r>
              <a:rPr lang="en-US" sz="1400" b="1" dirty="0">
                <a:solidFill>
                  <a:schemeClr val="accent3"/>
                </a:solidFill>
              </a:rPr>
              <a:t>1.Compare </a:t>
            </a:r>
            <a:r>
              <a:rPr lang="en-US" sz="1400" b="1" dirty="0" err="1">
                <a:solidFill>
                  <a:schemeClr val="accent3"/>
                </a:solidFill>
              </a:rPr>
              <a:t>base_df.cluster</a:t>
            </a:r>
            <a:r>
              <a:rPr lang="en-US" sz="1400" b="1" dirty="0">
                <a:solidFill>
                  <a:schemeClr val="accent3"/>
                </a:solidFill>
              </a:rPr>
              <a:t> and </a:t>
            </a:r>
            <a:r>
              <a:rPr lang="en-US" sz="1400" b="1" dirty="0" err="1" smtClean="0">
                <a:solidFill>
                  <a:schemeClr val="accent3"/>
                </a:solidFill>
              </a:rPr>
              <a:t>threshold_df.cluster</a:t>
            </a:r>
            <a:endParaRPr lang="en-US" sz="1400" b="1" dirty="0" smtClean="0">
              <a:solidFill>
                <a:schemeClr val="accent3"/>
              </a:solidFill>
            </a:endParaRPr>
          </a:p>
          <a:p>
            <a:endParaRPr lang="en-US" sz="1400" b="1" u="sng" dirty="0">
              <a:solidFill>
                <a:schemeClr val="accent3"/>
              </a:solidFill>
            </a:endParaRPr>
          </a:p>
          <a:p>
            <a:endParaRPr lang="en-US" sz="1400" dirty="0">
              <a:solidFill>
                <a:schemeClr val="accent3"/>
              </a:solidFill>
            </a:endParaRPr>
          </a:p>
          <a:p>
            <a:endParaRPr lang="en-US" sz="1400" dirty="0" smtClean="0">
              <a:solidFill>
                <a:schemeClr val="accent3"/>
              </a:solidFill>
            </a:endParaRPr>
          </a:p>
          <a:p>
            <a:endParaRPr lang="en-US" sz="1400" dirty="0" smtClean="0">
              <a:solidFill>
                <a:schemeClr val="accent3"/>
              </a:solidFill>
            </a:endParaRPr>
          </a:p>
          <a:p>
            <a:endParaRPr lang="en-US" sz="1400" dirty="0" smtClean="0">
              <a:solidFill>
                <a:schemeClr val="accent3"/>
              </a:solidFill>
            </a:endParaRPr>
          </a:p>
          <a:p>
            <a:endParaRPr lang="en-US" sz="1400" dirty="0">
              <a:solidFill>
                <a:schemeClr val="accent3"/>
              </a:solidFill>
            </a:endParaRPr>
          </a:p>
          <a:p>
            <a:r>
              <a:rPr lang="en-US" sz="1400" dirty="0">
                <a:solidFill>
                  <a:schemeClr val="accent3"/>
                </a:solidFill>
              </a:rPr>
              <a:t> </a:t>
            </a:r>
            <a:endParaRPr lang="en-US" sz="1400" dirty="0" smtClean="0">
              <a:solidFill>
                <a:schemeClr val="accent3"/>
              </a:solidFill>
            </a:endParaRPr>
          </a:p>
          <a:p>
            <a:r>
              <a:rPr lang="en-US" sz="1400" b="1" dirty="0">
                <a:solidFill>
                  <a:schemeClr val="accent3"/>
                </a:solidFill>
              </a:rPr>
              <a:t>2. Compare </a:t>
            </a:r>
            <a:r>
              <a:rPr lang="en-US" sz="1400" b="1" dirty="0" err="1">
                <a:solidFill>
                  <a:schemeClr val="accent3"/>
                </a:solidFill>
              </a:rPr>
              <a:t>base_df.cluster</a:t>
            </a:r>
            <a:r>
              <a:rPr lang="en-US" sz="1400" b="1" dirty="0">
                <a:solidFill>
                  <a:schemeClr val="accent3"/>
                </a:solidFill>
              </a:rPr>
              <a:t> and </a:t>
            </a:r>
            <a:r>
              <a:rPr lang="en-US" sz="1400" b="1" dirty="0" err="1">
                <a:solidFill>
                  <a:schemeClr val="accent3"/>
                </a:solidFill>
              </a:rPr>
              <a:t>pca_df.cluster</a:t>
            </a:r>
            <a:endParaRPr lang="en-US" sz="1400" dirty="0">
              <a:solidFill>
                <a:schemeClr val="accent3"/>
              </a:solidFill>
            </a:endParaRPr>
          </a:p>
          <a:p>
            <a:endParaRPr lang="en-US" sz="1400" dirty="0" smtClean="0">
              <a:solidFill>
                <a:schemeClr val="accent3"/>
              </a:solidFill>
            </a:endParaRPr>
          </a:p>
          <a:p>
            <a:endParaRPr lang="en-US" sz="1400" dirty="0">
              <a:solidFill>
                <a:schemeClr val="accent3"/>
              </a:solidFill>
            </a:endParaRPr>
          </a:p>
          <a:p>
            <a:endParaRPr lang="en-US" sz="1400" dirty="0">
              <a:solidFill>
                <a:schemeClr val="accent3"/>
              </a:solidFill>
            </a:endParaRPr>
          </a:p>
          <a:p>
            <a:endParaRPr lang="en-US" sz="1400" dirty="0">
              <a:solidFill>
                <a:schemeClr val="accent3"/>
              </a:solidFill>
            </a:endParaRPr>
          </a:p>
        </p:txBody>
      </p:sp>
      <p:grpSp>
        <p:nvGrpSpPr>
          <p:cNvPr id="17" name="Group 16"/>
          <p:cNvGrpSpPr/>
          <p:nvPr/>
        </p:nvGrpSpPr>
        <p:grpSpPr>
          <a:xfrm>
            <a:off x="193706" y="987902"/>
            <a:ext cx="11757598" cy="392165"/>
            <a:chOff x="-5865" y="1562380"/>
            <a:chExt cx="9149865" cy="355600"/>
          </a:xfrm>
          <a:solidFill>
            <a:schemeClr val="accent1">
              <a:lumMod val="20000"/>
              <a:lumOff val="80000"/>
            </a:schemeClr>
          </a:solidFill>
        </p:grpSpPr>
        <p:sp>
          <p:nvSpPr>
            <p:cNvPr id="18" name="Rectangle 17"/>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smtClean="0">
                  <a:solidFill>
                    <a:schemeClr val="accent1">
                      <a:lumMod val="75000"/>
                    </a:schemeClr>
                  </a:solidFill>
                  <a:latin typeface="Arial" panose="020B0604020202020204" pitchFamily="34" charset="0"/>
                </a:rPr>
                <a:t>Model Comparison</a:t>
              </a:r>
              <a:endParaRPr lang="en-US" sz="1400" b="1" dirty="0">
                <a:solidFill>
                  <a:schemeClr val="accent1">
                    <a:lumMod val="75000"/>
                  </a:schemeClr>
                </a:solidFill>
                <a:latin typeface="Arial" panose="020B0604020202020204" pitchFamily="34" charset="0"/>
              </a:endParaRPr>
            </a:p>
          </p:txBody>
        </p:sp>
        <p:sp>
          <p:nvSpPr>
            <p:cNvPr id="19" name="Rectangle 18"/>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8" name="Picture 7"/>
          <p:cNvPicPr/>
          <p:nvPr/>
        </p:nvPicPr>
        <p:blipFill>
          <a:blip r:embed="rId3"/>
          <a:stretch>
            <a:fillRect/>
          </a:stretch>
        </p:blipFill>
        <p:spPr>
          <a:xfrm>
            <a:off x="3124200" y="2984182"/>
            <a:ext cx="5943600" cy="889635"/>
          </a:xfrm>
          <a:prstGeom prst="rect">
            <a:avLst/>
          </a:prstGeom>
        </p:spPr>
      </p:pic>
      <p:pic>
        <p:nvPicPr>
          <p:cNvPr id="10" name="Picture 9"/>
          <p:cNvPicPr/>
          <p:nvPr/>
        </p:nvPicPr>
        <p:blipFill>
          <a:blip r:embed="rId4"/>
          <a:stretch>
            <a:fillRect/>
          </a:stretch>
        </p:blipFill>
        <p:spPr>
          <a:xfrm>
            <a:off x="3411993" y="4516913"/>
            <a:ext cx="5943600" cy="885190"/>
          </a:xfrm>
          <a:prstGeom prst="rect">
            <a:avLst/>
          </a:prstGeom>
        </p:spPr>
      </p:pic>
    </p:spTree>
    <p:extLst>
      <p:ext uri="{BB962C8B-B14F-4D97-AF65-F5344CB8AC3E}">
        <p14:creationId xmlns:p14="http://schemas.microsoft.com/office/powerpoint/2010/main" val="357517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5069" y="5760404"/>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644440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Know the Client – Problem Statement and </a:t>
              </a:r>
              <a:r>
                <a:rPr lang="en-US" sz="1400" b="1" dirty="0" smtClean="0">
                  <a:solidFill>
                    <a:schemeClr val="accent1">
                      <a:lumMod val="75000"/>
                    </a:schemeClr>
                  </a:solidFill>
                  <a:latin typeface="Arial" panose="020B0604020202020204" pitchFamily="34" charset="0"/>
                </a:rPr>
                <a:t>Required Solution</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3" name="Group 12"/>
          <p:cNvGrpSpPr/>
          <p:nvPr/>
        </p:nvGrpSpPr>
        <p:grpSpPr>
          <a:xfrm>
            <a:off x="507555" y="1702719"/>
            <a:ext cx="8441713" cy="3999172"/>
            <a:chOff x="457200" y="1452224"/>
            <a:chExt cx="7741498" cy="4262776"/>
          </a:xfrm>
        </p:grpSpPr>
        <p:sp>
          <p:nvSpPr>
            <p:cNvPr id="14" name="Rounded Rectangle 13"/>
            <p:cNvSpPr/>
            <p:nvPr/>
          </p:nvSpPr>
          <p:spPr bwMode="auto">
            <a:xfrm>
              <a:off x="596959" y="1452224"/>
              <a:ext cx="7601739" cy="1051729"/>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smtClean="0">
                  <a:solidFill>
                    <a:schemeClr val="accent3"/>
                  </a:solidFill>
                </a:rPr>
                <a:t>Client Introduction</a:t>
              </a:r>
              <a:endParaRPr lang="en-US" sz="1600" b="1" dirty="0" smtClean="0">
                <a:solidFill>
                  <a:schemeClr val="accent3"/>
                </a:solidFill>
              </a:endParaRPr>
            </a:p>
            <a:p>
              <a:r>
                <a:rPr lang="en-US" sz="1400" dirty="0">
                  <a:solidFill>
                    <a:schemeClr val="accent3"/>
                  </a:solidFill>
                </a:rPr>
                <a:t>Our client is an online retailer based in the UK. </a:t>
              </a:r>
              <a:r>
                <a:rPr lang="en-US" sz="1400" dirty="0">
                  <a:solidFill>
                    <a:schemeClr val="accent3"/>
                  </a:solidFill>
                </a:rPr>
                <a:t>They sell all-occasion gifts, </a:t>
              </a:r>
              <a:r>
                <a:rPr lang="en-US" sz="1400" dirty="0" smtClean="0">
                  <a:solidFill>
                    <a:schemeClr val="accent3"/>
                  </a:solidFill>
                </a:rPr>
                <a:t>and</a:t>
              </a:r>
            </a:p>
            <a:p>
              <a:r>
                <a:rPr lang="en-US" sz="1400" dirty="0" smtClean="0">
                  <a:solidFill>
                    <a:schemeClr val="accent3"/>
                  </a:solidFill>
                </a:rPr>
                <a:t>many </a:t>
              </a:r>
              <a:r>
                <a:rPr lang="en-US" sz="1400" dirty="0">
                  <a:solidFill>
                    <a:schemeClr val="accent3"/>
                  </a:solidFill>
                </a:rPr>
                <a:t>of their customers are wholesalers.</a:t>
              </a:r>
            </a:p>
          </p:txBody>
        </p:sp>
        <p:sp>
          <p:nvSpPr>
            <p:cNvPr id="15" name="Rounded Rectangle 14"/>
            <p:cNvSpPr/>
            <p:nvPr/>
          </p:nvSpPr>
          <p:spPr bwMode="auto">
            <a:xfrm>
              <a:off x="457200" y="3230251"/>
              <a:ext cx="5404418" cy="2484749"/>
            </a:xfrm>
            <a:prstGeom prst="roundRect">
              <a:avLst/>
            </a:prstGeom>
            <a:no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smtClean="0">
                  <a:solidFill>
                    <a:schemeClr val="accent3"/>
                  </a:solidFill>
                </a:rPr>
                <a:t>Problem statement and Required Solution</a:t>
              </a:r>
            </a:p>
            <a:p>
              <a:endParaRPr lang="en-US" sz="1600" b="1" dirty="0" smtClean="0">
                <a:solidFill>
                  <a:schemeClr val="accent3"/>
                </a:solidFill>
              </a:endParaRPr>
            </a:p>
            <a:p>
              <a:pPr marL="285750" lvl="0" indent="-285750">
                <a:buFont typeface="Wingdings" panose="05000000000000000000" pitchFamily="2" charset="2"/>
                <a:buChar char="ü"/>
              </a:pPr>
              <a:r>
                <a:rPr lang="en-US" sz="1400" dirty="0">
                  <a:solidFill>
                    <a:schemeClr val="accent3"/>
                  </a:solidFill>
                </a:rPr>
                <a:t>Most of their customers are from the UK, but they have a small percent of customers from other countries.</a:t>
              </a:r>
            </a:p>
            <a:p>
              <a:pPr marL="285750" lvl="0" indent="-285750">
                <a:buFont typeface="Wingdings" panose="05000000000000000000" pitchFamily="2" charset="2"/>
                <a:buChar char="ü"/>
              </a:pPr>
              <a:r>
                <a:rPr lang="en-US" sz="1400" dirty="0">
                  <a:solidFill>
                    <a:schemeClr val="accent3"/>
                  </a:solidFill>
                </a:rPr>
                <a:t>They want to create groups of these international customers based on their previous purchase patterns.</a:t>
              </a:r>
            </a:p>
            <a:p>
              <a:pPr marL="285750" indent="-285750">
                <a:buFont typeface="Wingdings" panose="05000000000000000000" pitchFamily="2" charset="2"/>
                <a:buChar char="ü"/>
              </a:pPr>
              <a:r>
                <a:rPr lang="en-US" sz="1400" dirty="0">
                  <a:solidFill>
                    <a:schemeClr val="accent3"/>
                  </a:solidFill>
                </a:rPr>
                <a:t>Their goal is to provide more tailored services and improve the way they market to these international customers</a:t>
              </a:r>
              <a:endParaRPr lang="en-US" sz="1400" dirty="0">
                <a:solidFill>
                  <a:schemeClr val="accent3"/>
                </a:solidFill>
              </a:endParaRPr>
            </a:p>
            <a:p>
              <a:pPr lvl="1" algn="l"/>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p:txBody>
        </p:sp>
      </p:grpSp>
      <p:pic>
        <p:nvPicPr>
          <p:cNvPr id="5" name="Picture 4"/>
          <p:cNvPicPr>
            <a:picLocks noChangeAspect="1"/>
          </p:cNvPicPr>
          <p:nvPr/>
        </p:nvPicPr>
        <p:blipFill>
          <a:blip r:embed="rId3"/>
          <a:stretch>
            <a:fillRect/>
          </a:stretch>
        </p:blipFill>
        <p:spPr>
          <a:xfrm>
            <a:off x="7661276" y="1747494"/>
            <a:ext cx="1198052" cy="941917"/>
          </a:xfrm>
          <a:prstGeom prst="rect">
            <a:avLst/>
          </a:prstGeom>
        </p:spPr>
      </p:pic>
      <p:pic>
        <p:nvPicPr>
          <p:cNvPr id="16" name="Picture 15"/>
          <p:cNvPicPr/>
          <p:nvPr/>
        </p:nvPicPr>
        <p:blipFill>
          <a:blip r:embed="rId4"/>
          <a:stretch>
            <a:fillRect/>
          </a:stretch>
        </p:blipFill>
        <p:spPr>
          <a:xfrm>
            <a:off x="6832422" y="3370795"/>
            <a:ext cx="5152750" cy="2698524"/>
          </a:xfrm>
          <a:prstGeom prst="rect">
            <a:avLst/>
          </a:prstGeom>
        </p:spPr>
      </p:pic>
    </p:spTree>
    <p:extLst>
      <p:ext uri="{BB962C8B-B14F-4D97-AF65-F5344CB8AC3E}">
        <p14:creationId xmlns:p14="http://schemas.microsoft.com/office/powerpoint/2010/main" val="2380608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r>
                <a:rPr lang="en-US" b="1" dirty="0" smtClean="0">
                  <a:solidFill>
                    <a:schemeClr val="accent1">
                      <a:lumMod val="75000"/>
                    </a:schemeClr>
                  </a:solidFill>
                </a:rPr>
                <a:t>Result Summary and Conclusion</a:t>
              </a:r>
              <a:endParaRPr lang="en-US" b="1" dirty="0">
                <a:solidFill>
                  <a:schemeClr val="accent1">
                    <a:lumMod val="75000"/>
                  </a:schemeClr>
                </a:solidFill>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147300" y="1500188"/>
            <a:ext cx="6347398" cy="4003145"/>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Wingdings" panose="05000000000000000000" pitchFamily="2" charset="2"/>
              <a:buChar char="ü"/>
            </a:pPr>
            <a:r>
              <a:rPr lang="en-US" sz="1600" dirty="0" smtClean="0">
                <a:solidFill>
                  <a:schemeClr val="accent3"/>
                </a:solidFill>
              </a:rPr>
              <a:t>The first stage of this work consisted in dimensionality reduction to incorporate specific item purchases and build a platform to apply clustering algorithm.</a:t>
            </a:r>
          </a:p>
          <a:p>
            <a:pPr marL="285750" indent="-285750">
              <a:buFont typeface="Wingdings" panose="05000000000000000000" pitchFamily="2" charset="2"/>
              <a:buChar char="ü"/>
            </a:pPr>
            <a:r>
              <a:rPr lang="en-US" sz="1600" dirty="0" smtClean="0">
                <a:solidFill>
                  <a:schemeClr val="accent3"/>
                </a:solidFill>
              </a:rPr>
              <a:t>The second stage of this work was aimed to perform principle component analysis which is a unique way of dimensionality reduction and </a:t>
            </a:r>
            <a:r>
              <a:rPr lang="en-US" sz="1600" dirty="0">
                <a:solidFill>
                  <a:schemeClr val="accent3"/>
                </a:solidFill>
              </a:rPr>
              <a:t>prepare individual item features for our clustering </a:t>
            </a:r>
            <a:r>
              <a:rPr lang="en-US" sz="1600" dirty="0" smtClean="0">
                <a:solidFill>
                  <a:schemeClr val="accent3"/>
                </a:solidFill>
              </a:rPr>
              <a:t>algorithms</a:t>
            </a:r>
          </a:p>
          <a:p>
            <a:pPr marL="285750" indent="-285750">
              <a:buFont typeface="Wingdings" panose="05000000000000000000" pitchFamily="2" charset="2"/>
              <a:buChar char="ü"/>
            </a:pPr>
            <a:r>
              <a:rPr lang="en-US" sz="1600" dirty="0" smtClean="0">
                <a:solidFill>
                  <a:schemeClr val="accent3"/>
                </a:solidFill>
              </a:rPr>
              <a:t>In the final stage, we applied K-Means algorithm to the different features built and performed the model comparison.</a:t>
            </a:r>
          </a:p>
          <a:p>
            <a:pPr marL="285750" indent="-285750">
              <a:buFont typeface="Wingdings" panose="05000000000000000000" pitchFamily="2" charset="2"/>
              <a:buChar char="ü"/>
            </a:pPr>
            <a:r>
              <a:rPr lang="en-US" sz="1600" dirty="0" smtClean="0">
                <a:solidFill>
                  <a:schemeClr val="accent3"/>
                </a:solidFill>
              </a:rPr>
              <a:t>Based on the adjusted random score while comparing base and threshold cluster with that of  PCA, and it was found that base data frame was much closer to PCA data frame.</a:t>
            </a:r>
          </a:p>
          <a:p>
            <a:pPr marL="285750" indent="-285750">
              <a:buFont typeface="Wingdings" panose="05000000000000000000" pitchFamily="2" charset="2"/>
              <a:buChar char="ü"/>
            </a:pPr>
            <a:r>
              <a:rPr lang="en-US" sz="1600" dirty="0">
                <a:solidFill>
                  <a:schemeClr val="accent3"/>
                </a:solidFill>
              </a:rPr>
              <a:t>The performance of the classifier therefore seems correct given the potential shortcomings of the current model</a:t>
            </a:r>
            <a:endParaRPr lang="en-US" sz="1600" dirty="0" smtClean="0">
              <a:solidFill>
                <a:schemeClr val="accent3"/>
              </a:solidFill>
            </a:endParaRPr>
          </a:p>
          <a:p>
            <a:endParaRPr lang="en-US" sz="1600" dirty="0">
              <a:solidFill>
                <a:schemeClr val="accent3"/>
              </a:solidFill>
            </a:endParaRPr>
          </a:p>
          <a:p>
            <a:endParaRPr lang="en-US" sz="1600" dirty="0">
              <a:solidFill>
                <a:schemeClr val="accent3"/>
              </a:solidFill>
            </a:endParaRPr>
          </a:p>
          <a:p>
            <a:pPr marL="285750" lvl="0" indent="-285750" fontAlgn="base">
              <a:buFont typeface="Wingdings" panose="05000000000000000000" pitchFamily="2" charset="2"/>
              <a:buChar char="ü"/>
            </a:pPr>
            <a:endParaRPr lang="en-US" sz="1600" dirty="0">
              <a:solidFill>
                <a:schemeClr val="accent3"/>
              </a:solidFill>
            </a:endParaRPr>
          </a:p>
        </p:txBody>
      </p:sp>
      <p:pic>
        <p:nvPicPr>
          <p:cNvPr id="3" name="Picture 2"/>
          <p:cNvPicPr>
            <a:picLocks noChangeAspect="1"/>
          </p:cNvPicPr>
          <p:nvPr/>
        </p:nvPicPr>
        <p:blipFill>
          <a:blip r:embed="rId3"/>
          <a:stretch>
            <a:fillRect/>
          </a:stretch>
        </p:blipFill>
        <p:spPr>
          <a:xfrm>
            <a:off x="7184571" y="1500188"/>
            <a:ext cx="4800600" cy="4160383"/>
          </a:xfrm>
          <a:prstGeom prst="rect">
            <a:avLst/>
          </a:prstGeom>
        </p:spPr>
      </p:pic>
    </p:spTree>
    <p:extLst>
      <p:ext uri="{BB962C8B-B14F-4D97-AF65-F5344CB8AC3E}">
        <p14:creationId xmlns:p14="http://schemas.microsoft.com/office/powerpoint/2010/main" val="1683672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pic>
        <p:nvPicPr>
          <p:cNvPr id="4" name="Picture 3"/>
          <p:cNvPicPr>
            <a:picLocks noChangeAspect="1"/>
          </p:cNvPicPr>
          <p:nvPr/>
        </p:nvPicPr>
        <p:blipFill>
          <a:blip r:embed="rId3"/>
          <a:stretch>
            <a:fillRect/>
          </a:stretch>
        </p:blipFill>
        <p:spPr>
          <a:xfrm>
            <a:off x="1641022" y="846364"/>
            <a:ext cx="7886700" cy="4838700"/>
          </a:xfrm>
          <a:prstGeom prst="rect">
            <a:avLst/>
          </a:prstGeom>
        </p:spPr>
      </p:pic>
    </p:spTree>
    <p:extLst>
      <p:ext uri="{BB962C8B-B14F-4D97-AF65-F5344CB8AC3E}">
        <p14:creationId xmlns:p14="http://schemas.microsoft.com/office/powerpoint/2010/main" val="3903992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1682168"/>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2531761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dirty="0">
                  <a:solidFill>
                    <a:schemeClr val="accent1">
                      <a:lumMod val="75000"/>
                    </a:schemeClr>
                  </a:solidFill>
                  <a:latin typeface="Arial" panose="020B0604020202020204" pitchFamily="34" charset="0"/>
                </a:rPr>
                <a:t>What’s the client current approach</a:t>
              </a:r>
              <a:r>
                <a:rPr lang="en-US" sz="1400" dirty="0" smtClean="0">
                  <a:solidFill>
                    <a:schemeClr val="accent1">
                      <a:lumMod val="75000"/>
                    </a:schemeClr>
                  </a:solidFill>
                  <a:latin typeface="Arial" panose="020B0604020202020204" pitchFamily="34" charset="0"/>
                </a:rPr>
                <a:t>?</a:t>
              </a:r>
              <a:endParaRPr lang="en-US" sz="1400"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50151" y="1764306"/>
            <a:ext cx="7650382" cy="2581413"/>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chemeClr val="accent3"/>
                </a:solidFill>
              </a:rPr>
              <a:t>Currently, the retailer simply groups their international customers by country. As you'll see in the project, this is quite inefficient because</a:t>
            </a:r>
            <a:r>
              <a:rPr lang="en-US" sz="1600" dirty="0" smtClean="0">
                <a:solidFill>
                  <a:schemeClr val="accent3"/>
                </a:solidFill>
              </a:rPr>
              <a:t>:</a:t>
            </a:r>
          </a:p>
          <a:p>
            <a:endParaRPr lang="en-US" sz="1600" dirty="0">
              <a:solidFill>
                <a:schemeClr val="accent3"/>
              </a:solidFill>
            </a:endParaRPr>
          </a:p>
          <a:p>
            <a:pPr marL="742950" lvl="1" indent="-285750">
              <a:buFont typeface="Wingdings" panose="05000000000000000000" pitchFamily="2" charset="2"/>
              <a:buChar char="ü"/>
            </a:pPr>
            <a:r>
              <a:rPr lang="en-US" sz="1600" dirty="0">
                <a:solidFill>
                  <a:schemeClr val="accent3"/>
                </a:solidFill>
              </a:rPr>
              <a:t>There's a large number of countries (which </a:t>
            </a:r>
            <a:r>
              <a:rPr lang="en-US" sz="1600" dirty="0" smtClean="0">
                <a:solidFill>
                  <a:schemeClr val="accent3"/>
                </a:solidFill>
              </a:rPr>
              <a:t>defeats </a:t>
            </a:r>
            <a:r>
              <a:rPr lang="en-US" sz="1600" dirty="0">
                <a:solidFill>
                  <a:schemeClr val="accent3"/>
                </a:solidFill>
              </a:rPr>
              <a:t>the purpose of creating groups</a:t>
            </a:r>
            <a:r>
              <a:rPr lang="en-US" sz="1600" dirty="0" smtClean="0">
                <a:solidFill>
                  <a:schemeClr val="accent3"/>
                </a:solidFill>
              </a:rPr>
              <a:t>)</a:t>
            </a:r>
            <a:endParaRPr lang="en-US" sz="1600" dirty="0">
              <a:solidFill>
                <a:schemeClr val="accent3"/>
              </a:solidFill>
            </a:endParaRPr>
          </a:p>
          <a:p>
            <a:pPr marL="742950" lvl="1" indent="-285750">
              <a:buFont typeface="Wingdings" panose="05000000000000000000" pitchFamily="2" charset="2"/>
              <a:buChar char="ü"/>
            </a:pPr>
            <a:r>
              <a:rPr lang="en-US" sz="1600" dirty="0">
                <a:solidFill>
                  <a:schemeClr val="accent3"/>
                </a:solidFill>
              </a:rPr>
              <a:t>Some countries have very few customers.</a:t>
            </a:r>
          </a:p>
          <a:p>
            <a:pPr marL="742950" lvl="1" indent="-285750">
              <a:buFont typeface="Wingdings" panose="05000000000000000000" pitchFamily="2" charset="2"/>
              <a:buChar char="ü"/>
            </a:pPr>
            <a:r>
              <a:rPr lang="en-US" sz="1600" dirty="0">
                <a:solidFill>
                  <a:schemeClr val="accent3"/>
                </a:solidFill>
              </a:rPr>
              <a:t>This approach treats large and small customers the same, regardless of their purchase patterns</a:t>
            </a:r>
          </a:p>
        </p:txBody>
      </p:sp>
      <p:pic>
        <p:nvPicPr>
          <p:cNvPr id="3" name="Picture 2"/>
          <p:cNvPicPr>
            <a:picLocks noChangeAspect="1"/>
          </p:cNvPicPr>
          <p:nvPr/>
        </p:nvPicPr>
        <p:blipFill>
          <a:blip r:embed="rId3"/>
          <a:stretch>
            <a:fillRect/>
          </a:stretch>
        </p:blipFill>
        <p:spPr>
          <a:xfrm>
            <a:off x="8564562" y="1958314"/>
            <a:ext cx="3495675" cy="2193395"/>
          </a:xfrm>
          <a:prstGeom prst="rect">
            <a:avLst/>
          </a:prstGeom>
        </p:spPr>
      </p:pic>
    </p:spTree>
    <p:extLst>
      <p:ext uri="{BB962C8B-B14F-4D97-AF65-F5344CB8AC3E}">
        <p14:creationId xmlns:p14="http://schemas.microsoft.com/office/powerpoint/2010/main" val="3604733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2198635"/>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607223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a:solidFill>
                    <a:schemeClr val="accent1">
                      <a:lumMod val="75000"/>
                    </a:schemeClr>
                  </a:solidFill>
                  <a:latin typeface="Arial" panose="020B0604020202020204" pitchFamily="34" charset="0"/>
                </a:rPr>
                <a:t>Project </a:t>
              </a:r>
              <a:r>
                <a:rPr lang="en-US" sz="1400" b="1" dirty="0" smtClean="0">
                  <a:solidFill>
                    <a:schemeClr val="accent1">
                      <a:lumMod val="75000"/>
                    </a:schemeClr>
                  </a:solidFill>
                  <a:latin typeface="Arial" panose="020B0604020202020204" pitchFamily="34" charset="0"/>
                </a:rPr>
                <a:t>Objective</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50150" y="2204572"/>
            <a:ext cx="5191420" cy="2960094"/>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solidFill>
                  <a:schemeClr val="accent3"/>
                </a:solidFill>
              </a:rPr>
              <a:t>The retailer has hired us to help them create customer clusters, </a:t>
            </a:r>
            <a:r>
              <a:rPr lang="en-US" sz="1600" dirty="0" smtClean="0">
                <a:solidFill>
                  <a:schemeClr val="accent3"/>
                </a:solidFill>
              </a:rPr>
              <a:t>i.e. "customer </a:t>
            </a:r>
            <a:r>
              <a:rPr lang="en-US" sz="1600" dirty="0">
                <a:solidFill>
                  <a:schemeClr val="accent3"/>
                </a:solidFill>
              </a:rPr>
              <a:t>segments," through a data-driven approach.</a:t>
            </a:r>
          </a:p>
          <a:p>
            <a:pPr marL="285750" lvl="0" indent="-285750">
              <a:buFont typeface="Wingdings" panose="05000000000000000000" pitchFamily="2" charset="2"/>
              <a:buChar char="ü"/>
            </a:pPr>
            <a:r>
              <a:rPr lang="en-US" sz="1600" dirty="0">
                <a:solidFill>
                  <a:schemeClr val="accent3"/>
                </a:solidFill>
              </a:rPr>
              <a:t>They've provided us a dataset of past purchase data at the transaction level.</a:t>
            </a:r>
          </a:p>
          <a:p>
            <a:pPr marL="285750" lvl="0" indent="-285750">
              <a:buFont typeface="Wingdings" panose="05000000000000000000" pitchFamily="2" charset="2"/>
              <a:buChar char="ü"/>
            </a:pPr>
            <a:r>
              <a:rPr lang="en-US" sz="1600" dirty="0">
                <a:solidFill>
                  <a:schemeClr val="accent3"/>
                </a:solidFill>
              </a:rPr>
              <a:t>Our task is to build a clustering model using that dataset.</a:t>
            </a:r>
          </a:p>
          <a:p>
            <a:pPr marL="285750" lvl="0" indent="-285750">
              <a:buFont typeface="Wingdings" panose="05000000000000000000" pitchFamily="2" charset="2"/>
              <a:buChar char="ü"/>
            </a:pPr>
            <a:r>
              <a:rPr lang="en-US" sz="1600" dirty="0">
                <a:solidFill>
                  <a:schemeClr val="accent3"/>
                </a:solidFill>
              </a:rPr>
              <a:t>Our clustering model should factor in both </a:t>
            </a:r>
            <a:r>
              <a:rPr lang="en-US" sz="1600" b="1" dirty="0">
                <a:solidFill>
                  <a:schemeClr val="accent3"/>
                </a:solidFill>
              </a:rPr>
              <a:t>aggregate sales patterns</a:t>
            </a:r>
            <a:r>
              <a:rPr lang="en-US" sz="1600" dirty="0">
                <a:solidFill>
                  <a:schemeClr val="accent3"/>
                </a:solidFill>
              </a:rPr>
              <a:t> and </a:t>
            </a:r>
            <a:r>
              <a:rPr lang="en-US" sz="1600" b="1" dirty="0">
                <a:solidFill>
                  <a:schemeClr val="accent3"/>
                </a:solidFill>
              </a:rPr>
              <a:t>specific items purchased</a:t>
            </a:r>
            <a:r>
              <a:rPr lang="en-US" sz="1600" dirty="0">
                <a:solidFill>
                  <a:schemeClr val="accent3"/>
                </a:solidFill>
              </a:rPr>
              <a:t>.</a:t>
            </a:r>
          </a:p>
          <a:p>
            <a:endParaRPr lang="en-US" sz="1600" dirty="0">
              <a:solidFill>
                <a:schemeClr val="accent3"/>
              </a:solidFill>
            </a:endParaRPr>
          </a:p>
        </p:txBody>
      </p:sp>
      <p:pic>
        <p:nvPicPr>
          <p:cNvPr id="8" name="Picture 7"/>
          <p:cNvPicPr/>
          <p:nvPr/>
        </p:nvPicPr>
        <p:blipFill>
          <a:blip r:embed="rId3"/>
          <a:stretch>
            <a:fillRect/>
          </a:stretch>
        </p:blipFill>
        <p:spPr>
          <a:xfrm>
            <a:off x="6502399" y="1608667"/>
            <a:ext cx="5482772" cy="3818465"/>
          </a:xfrm>
          <a:prstGeom prst="rect">
            <a:avLst/>
          </a:prstGeom>
        </p:spPr>
      </p:pic>
    </p:spTree>
    <p:extLst>
      <p:ext uri="{BB962C8B-B14F-4D97-AF65-F5344CB8AC3E}">
        <p14:creationId xmlns:p14="http://schemas.microsoft.com/office/powerpoint/2010/main" val="876977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402" y="2723568"/>
            <a:ext cx="11757598" cy="392165"/>
            <a:chOff x="-5865" y="1562380"/>
            <a:chExt cx="9149865" cy="355600"/>
          </a:xfrm>
          <a:solidFill>
            <a:schemeClr val="accent1">
              <a:lumMod val="20000"/>
              <a:lumOff val="80000"/>
            </a:schemeClr>
          </a:solidFill>
        </p:grpSpPr>
        <p:sp>
          <p:nvSpPr>
            <p:cNvPr id="7" name="Rectangle 6"/>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Rectangle 7"/>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pic>
        <p:nvPicPr>
          <p:cNvPr id="2" name="Picture 1"/>
          <p:cNvPicPr>
            <a:picLocks noChangeAspect="1"/>
          </p:cNvPicPr>
          <p:nvPr/>
        </p:nvPicPr>
        <p:blipFill>
          <a:blip r:embed="rId2"/>
          <a:stretch>
            <a:fillRect/>
          </a:stretch>
        </p:blipFill>
        <p:spPr>
          <a:xfrm>
            <a:off x="355069" y="110066"/>
            <a:ext cx="1668463" cy="469117"/>
          </a:xfrm>
          <a:prstGeom prst="rect">
            <a:avLst/>
          </a:prstGeom>
        </p:spPr>
      </p:pic>
      <p:sp>
        <p:nvSpPr>
          <p:cNvPr id="4" name="Content Placeholder 2"/>
          <p:cNvSpPr txBox="1">
            <a:spLocks/>
          </p:cNvSpPr>
          <p:nvPr/>
        </p:nvSpPr>
        <p:spPr>
          <a:xfrm>
            <a:off x="1311804" y="1199569"/>
            <a:ext cx="8229600" cy="4953000"/>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itchFamily="2" charset="2"/>
              <a:buChar char="q"/>
            </a:pPr>
            <a:r>
              <a:rPr lang="en-US" sz="1600" dirty="0" smtClean="0">
                <a:solidFill>
                  <a:schemeClr val="accent1">
                    <a:lumMod val="75000"/>
                  </a:schemeClr>
                </a:solidFill>
              </a:rPr>
              <a:t>  </a:t>
            </a:r>
            <a:r>
              <a:rPr lang="en-US" sz="1600" dirty="0" smtClean="0">
                <a:solidFill>
                  <a:schemeClr val="accent1">
                    <a:lumMod val="75000"/>
                  </a:schemeClr>
                </a:solidFill>
                <a:latin typeface="Arial" panose="020B0604020202020204" pitchFamily="34" charset="0"/>
              </a:rPr>
              <a:t>Know the Client – Problem Statement and Solution</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What’s the client current approach?</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Project Objective</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Acquisition and Description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Data </a:t>
            </a:r>
            <a:r>
              <a:rPr lang="en-US" sz="1600" dirty="0" smtClean="0">
                <a:solidFill>
                  <a:schemeClr val="accent1">
                    <a:lumMod val="75000"/>
                  </a:schemeClr>
                </a:solidFill>
                <a:latin typeface="Arial" panose="020B0604020202020204" pitchFamily="34" charset="0"/>
              </a:rPr>
              <a:t>Preparation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Data Wrangling and Exploratory Data Analysis</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Dimensionality Reduction</a:t>
            </a: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Principle Component Analysis</a:t>
            </a:r>
          </a:p>
          <a:p>
            <a:pPr>
              <a:lnSpc>
                <a:spcPct val="150000"/>
              </a:lnSpc>
              <a:buFont typeface="Wingdings" pitchFamily="2" charset="2"/>
              <a:buChar char="q"/>
            </a:pPr>
            <a:r>
              <a:rPr lang="en-US" sz="1600" dirty="0" smtClean="0">
                <a:solidFill>
                  <a:schemeClr val="accent1">
                    <a:lumMod val="75000"/>
                  </a:schemeClr>
                </a:solidFill>
                <a:latin typeface="Arial" panose="020B0604020202020204" pitchFamily="34" charset="0"/>
              </a:rPr>
              <a:t>Cluster Analysis- Machine Learning Algorithm</a:t>
            </a:r>
          </a:p>
          <a:p>
            <a:pPr>
              <a:lnSpc>
                <a:spcPct val="150000"/>
              </a:lnSpc>
              <a:buFont typeface="Wingdings" pitchFamily="2" charset="2"/>
              <a:buChar char="q"/>
            </a:pPr>
            <a:r>
              <a:rPr lang="en-US" sz="1600" dirty="0">
                <a:solidFill>
                  <a:schemeClr val="accent1">
                    <a:lumMod val="75000"/>
                  </a:schemeClr>
                </a:solidFill>
                <a:latin typeface="Arial" panose="020B0604020202020204" pitchFamily="34" charset="0"/>
              </a:rPr>
              <a:t> </a:t>
            </a:r>
            <a:r>
              <a:rPr lang="en-US" sz="1600" dirty="0" smtClean="0">
                <a:solidFill>
                  <a:schemeClr val="accent1">
                    <a:lumMod val="75000"/>
                  </a:schemeClr>
                </a:solidFill>
                <a:latin typeface="Arial" panose="020B0604020202020204" pitchFamily="34" charset="0"/>
              </a:rPr>
              <a:t>Conclusion and Summary</a:t>
            </a:r>
          </a:p>
          <a:p>
            <a:pPr>
              <a:lnSpc>
                <a:spcPct val="150000"/>
              </a:lnSpc>
              <a:buFont typeface="Wingdings" pitchFamily="2" charset="2"/>
              <a:buChar char="q"/>
            </a:pPr>
            <a:endParaRPr lang="en-US" sz="1600" dirty="0" smtClean="0">
              <a:solidFill>
                <a:schemeClr val="accent1">
                  <a:lumMod val="75000"/>
                </a:schemeClr>
              </a:solidFill>
              <a:latin typeface="Arial" panose="020B0604020202020204" pitchFamily="34" charset="0"/>
            </a:endParaRPr>
          </a:p>
          <a:p>
            <a:pPr>
              <a:lnSpc>
                <a:spcPct val="150000"/>
              </a:lnSpc>
              <a:buFont typeface="Wingdings" pitchFamily="2" charset="2"/>
              <a:buChar char="q"/>
            </a:pPr>
            <a:endParaRPr lang="en-US" sz="1600" dirty="0">
              <a:solidFill>
                <a:schemeClr val="accent1">
                  <a:lumMod val="75000"/>
                </a:schemeClr>
              </a:solidFill>
              <a:latin typeface="Arial" panose="020B0604020202020204" pitchFamily="34" charset="0"/>
            </a:endParaRPr>
          </a:p>
        </p:txBody>
      </p:sp>
      <p:sp>
        <p:nvSpPr>
          <p:cNvPr id="5" name="Title 1"/>
          <p:cNvSpPr txBox="1">
            <a:spLocks/>
          </p:cNvSpPr>
          <p:nvPr/>
        </p:nvSpPr>
        <p:spPr>
          <a:xfrm>
            <a:off x="1082147" y="770466"/>
            <a:ext cx="8275637" cy="37830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smtClean="0">
                <a:solidFill>
                  <a:schemeClr val="accent2">
                    <a:lumMod val="75000"/>
                  </a:schemeClr>
                </a:solidFill>
                <a:latin typeface="Arial" panose="020B0604020202020204" pitchFamily="34" charset="0"/>
              </a:rPr>
              <a:t>Contents</a:t>
            </a:r>
            <a:endParaRPr 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3803700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069" y="110066"/>
            <a:ext cx="1668463" cy="469117"/>
          </a:xfrm>
          <a:prstGeom prst="rect">
            <a:avLst/>
          </a:prstGeom>
        </p:spPr>
      </p:pic>
      <p:grpSp>
        <p:nvGrpSpPr>
          <p:cNvPr id="10" name="Group 9"/>
          <p:cNvGrpSpPr/>
          <p:nvPr/>
        </p:nvGrpSpPr>
        <p:grpSpPr>
          <a:xfrm>
            <a:off x="227573" y="987902"/>
            <a:ext cx="11757598" cy="392165"/>
            <a:chOff x="-5865" y="1562380"/>
            <a:chExt cx="9149865" cy="355600"/>
          </a:xfrm>
          <a:solidFill>
            <a:schemeClr val="accent1">
              <a:lumMod val="20000"/>
              <a:lumOff val="80000"/>
            </a:schemeClr>
          </a:solidFill>
        </p:grpSpPr>
        <p:sp>
          <p:nvSpPr>
            <p:cNvPr id="11" name="Rectangle 10"/>
            <p:cNvSpPr/>
            <p:nvPr/>
          </p:nvSpPr>
          <p:spPr bwMode="auto">
            <a:xfrm>
              <a:off x="478630" y="1562380"/>
              <a:ext cx="8665370" cy="355600"/>
            </a:xfrm>
            <a:prstGeom prst="rect">
              <a:avLst/>
            </a:prstGeom>
            <a:grp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en-US" sz="1400" b="1" dirty="0" smtClean="0">
                  <a:solidFill>
                    <a:schemeClr val="accent1">
                      <a:lumMod val="75000"/>
                    </a:schemeClr>
                  </a:solidFill>
                  <a:latin typeface="Arial" panose="020B0604020202020204" pitchFamily="34" charset="0"/>
                </a:rPr>
                <a:t>Data Acquisition and Description</a:t>
              </a:r>
              <a:endParaRPr lang="en-US" sz="1400" b="1" dirty="0">
                <a:solidFill>
                  <a:schemeClr val="accent1">
                    <a:lumMod val="75000"/>
                  </a:schemeClr>
                </a:solidFill>
                <a:latin typeface="Arial" panose="020B0604020202020204" pitchFamily="34" charset="0"/>
              </a:endParaRPr>
            </a:p>
          </p:txBody>
        </p:sp>
        <p:sp>
          <p:nvSpPr>
            <p:cNvPr id="12" name="Rectangle 11"/>
            <p:cNvSpPr/>
            <p:nvPr/>
          </p:nvSpPr>
          <p:spPr bwMode="auto">
            <a:xfrm>
              <a:off x="-5865" y="1562380"/>
              <a:ext cx="435769" cy="355600"/>
            </a:xfrm>
            <a:prstGeom prst="rect">
              <a:avLst/>
            </a:prstGeom>
            <a:grp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4" name="Rounded Rectangle 13"/>
          <p:cNvSpPr/>
          <p:nvPr/>
        </p:nvSpPr>
        <p:spPr bwMode="auto">
          <a:xfrm>
            <a:off x="850150" y="1788786"/>
            <a:ext cx="5191420" cy="1673161"/>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u="sng" dirty="0" smtClean="0">
                <a:solidFill>
                  <a:schemeClr val="accent3"/>
                </a:solidFill>
              </a:rPr>
              <a:t>Data Acquisition</a:t>
            </a:r>
          </a:p>
          <a:p>
            <a:endParaRPr lang="en-US" sz="1400" dirty="0" smtClean="0">
              <a:solidFill>
                <a:schemeClr val="accent3"/>
              </a:solidFill>
            </a:endParaRPr>
          </a:p>
          <a:p>
            <a:r>
              <a:rPr lang="en-US" sz="1400" dirty="0" smtClean="0">
                <a:solidFill>
                  <a:schemeClr val="accent3"/>
                </a:solidFill>
              </a:rPr>
              <a:t>This </a:t>
            </a:r>
            <a:r>
              <a:rPr lang="en-US" sz="1400" dirty="0">
                <a:solidFill>
                  <a:schemeClr val="accent3"/>
                </a:solidFill>
              </a:rPr>
              <a:t>is a transnational data set which contains all the transactions occurring between 01/12/2010 and 09/12/2011 for a UK-based and registered non-store online retail. The company mainly sells unique all-occasion gifts. Many customers of the company are wholesalers</a:t>
            </a:r>
          </a:p>
          <a:p>
            <a:endParaRPr lang="en-US" sz="1600" dirty="0">
              <a:solidFill>
                <a:schemeClr val="accent3"/>
              </a:solidFill>
            </a:endParaRPr>
          </a:p>
        </p:txBody>
      </p:sp>
      <p:sp>
        <p:nvSpPr>
          <p:cNvPr id="9" name="Rounded Rectangle 8"/>
          <p:cNvSpPr/>
          <p:nvPr/>
        </p:nvSpPr>
        <p:spPr bwMode="auto">
          <a:xfrm>
            <a:off x="6417660" y="1651000"/>
            <a:ext cx="5191420" cy="4334933"/>
          </a:xfrm>
          <a:prstGeom prst="roundRect">
            <a:avLst/>
          </a:prstGeom>
          <a:solidFill>
            <a:schemeClr val="bg1"/>
          </a:solidFill>
          <a:ln w="12700" cap="flat" cmpd="sng" algn="ctr">
            <a:noFill/>
            <a:prstDash val="solid"/>
            <a:round/>
            <a:headEnd type="none" w="med" len="med"/>
            <a:tailEnd type="none"/>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r>
              <a:rPr lang="en-US" sz="1400" b="1" dirty="0" smtClean="0">
                <a:solidFill>
                  <a:schemeClr val="accent3"/>
                </a:solidFill>
              </a:rPr>
              <a:t>Data Description </a:t>
            </a:r>
          </a:p>
          <a:p>
            <a:pPr lvl="0"/>
            <a:endParaRPr lang="en-US" sz="1400" b="1" dirty="0" smtClean="0">
              <a:solidFill>
                <a:schemeClr val="accent3"/>
              </a:solidFill>
            </a:endParaRPr>
          </a:p>
          <a:p>
            <a:pPr marL="285750" lvl="0" indent="-285750">
              <a:buFont typeface="Wingdings" panose="05000000000000000000" pitchFamily="2" charset="2"/>
              <a:buChar char="ü"/>
            </a:pPr>
            <a:r>
              <a:rPr lang="en-US" sz="1400" b="1" dirty="0" err="1" smtClean="0">
                <a:solidFill>
                  <a:schemeClr val="accent3"/>
                </a:solidFill>
              </a:rPr>
              <a:t>InvoiceNo</a:t>
            </a:r>
            <a:r>
              <a:rPr lang="en-US" sz="1400" dirty="0">
                <a:solidFill>
                  <a:schemeClr val="accent3"/>
                </a:solidFill>
              </a:rPr>
              <a:t>: Invoice number. Nominal, a 6-digit integral number uniquely assigned to each transaction. If this code starts with letter 'c', it indicates a cancellation. </a:t>
            </a:r>
          </a:p>
          <a:p>
            <a:pPr marL="285750" lvl="0" indent="-285750">
              <a:buFont typeface="Wingdings" panose="05000000000000000000" pitchFamily="2" charset="2"/>
              <a:buChar char="ü"/>
            </a:pPr>
            <a:r>
              <a:rPr lang="en-US" sz="1400" b="1" dirty="0" err="1">
                <a:solidFill>
                  <a:schemeClr val="accent3"/>
                </a:solidFill>
              </a:rPr>
              <a:t>StockCode</a:t>
            </a:r>
            <a:r>
              <a:rPr lang="en-US" sz="1400" dirty="0">
                <a:solidFill>
                  <a:schemeClr val="accent3"/>
                </a:solidFill>
              </a:rPr>
              <a:t>: Product (item) code. Nominal, a 5-digit integral number uniquely assigned to each distinct product. </a:t>
            </a:r>
          </a:p>
          <a:p>
            <a:pPr marL="285750" lvl="0" indent="-285750">
              <a:buFont typeface="Wingdings" panose="05000000000000000000" pitchFamily="2" charset="2"/>
              <a:buChar char="ü"/>
            </a:pPr>
            <a:r>
              <a:rPr lang="en-US" sz="1400" b="1" dirty="0">
                <a:solidFill>
                  <a:schemeClr val="accent3"/>
                </a:solidFill>
              </a:rPr>
              <a:t>Description</a:t>
            </a:r>
            <a:r>
              <a:rPr lang="en-US" sz="1400" dirty="0">
                <a:solidFill>
                  <a:schemeClr val="accent3"/>
                </a:solidFill>
              </a:rPr>
              <a:t>: Product (item) name. Nominal. </a:t>
            </a:r>
          </a:p>
          <a:p>
            <a:pPr marL="285750" lvl="0" indent="-285750">
              <a:buFont typeface="Wingdings" panose="05000000000000000000" pitchFamily="2" charset="2"/>
              <a:buChar char="ü"/>
            </a:pPr>
            <a:r>
              <a:rPr lang="en-US" sz="1400" b="1" dirty="0">
                <a:solidFill>
                  <a:schemeClr val="accent3"/>
                </a:solidFill>
              </a:rPr>
              <a:t>Quantity</a:t>
            </a:r>
            <a:r>
              <a:rPr lang="en-US" sz="1400" dirty="0">
                <a:solidFill>
                  <a:schemeClr val="accent3"/>
                </a:solidFill>
              </a:rPr>
              <a:t>: The quantities of each product (item) per transaction. Numeric. </a:t>
            </a:r>
          </a:p>
          <a:p>
            <a:pPr marL="285750" lvl="0" indent="-285750">
              <a:buFont typeface="Wingdings" panose="05000000000000000000" pitchFamily="2" charset="2"/>
              <a:buChar char="ü"/>
            </a:pPr>
            <a:r>
              <a:rPr lang="en-US" sz="1400" b="1" dirty="0" err="1">
                <a:solidFill>
                  <a:schemeClr val="accent3"/>
                </a:solidFill>
              </a:rPr>
              <a:t>InvoiceDate</a:t>
            </a:r>
            <a:r>
              <a:rPr lang="en-US" sz="1400" dirty="0">
                <a:solidFill>
                  <a:schemeClr val="accent3"/>
                </a:solidFill>
              </a:rPr>
              <a:t>: Invoice Date and time. Numeric, the day and time when each transaction was generated. </a:t>
            </a:r>
          </a:p>
          <a:p>
            <a:pPr marL="285750" lvl="0" indent="-285750">
              <a:buFont typeface="Wingdings" panose="05000000000000000000" pitchFamily="2" charset="2"/>
              <a:buChar char="ü"/>
            </a:pPr>
            <a:r>
              <a:rPr lang="en-US" sz="1400" b="1" dirty="0" err="1">
                <a:solidFill>
                  <a:schemeClr val="accent3"/>
                </a:solidFill>
              </a:rPr>
              <a:t>UnitPrice</a:t>
            </a:r>
            <a:r>
              <a:rPr lang="en-US" sz="1400" dirty="0">
                <a:solidFill>
                  <a:schemeClr val="accent3"/>
                </a:solidFill>
              </a:rPr>
              <a:t>: Unit price. Numeric, Product price per unit in sterling. </a:t>
            </a:r>
          </a:p>
          <a:p>
            <a:pPr marL="285750" lvl="0" indent="-285750">
              <a:buFont typeface="Wingdings" panose="05000000000000000000" pitchFamily="2" charset="2"/>
              <a:buChar char="ü"/>
            </a:pPr>
            <a:r>
              <a:rPr lang="en-US" sz="1400" b="1" dirty="0" err="1">
                <a:solidFill>
                  <a:schemeClr val="accent3"/>
                </a:solidFill>
              </a:rPr>
              <a:t>CustomerID</a:t>
            </a:r>
            <a:r>
              <a:rPr lang="en-US" sz="1400" dirty="0">
                <a:solidFill>
                  <a:schemeClr val="accent3"/>
                </a:solidFill>
              </a:rPr>
              <a:t>: Customer number. Nominal, a 5-digit integral number uniquely assigned to each customer. </a:t>
            </a:r>
          </a:p>
          <a:p>
            <a:pPr marL="285750" indent="-285750">
              <a:buFont typeface="Wingdings" panose="05000000000000000000" pitchFamily="2" charset="2"/>
              <a:buChar char="ü"/>
            </a:pPr>
            <a:r>
              <a:rPr lang="en-US" sz="1400" b="1" dirty="0">
                <a:solidFill>
                  <a:schemeClr val="accent3"/>
                </a:solidFill>
              </a:rPr>
              <a:t>Country</a:t>
            </a:r>
            <a:r>
              <a:rPr lang="en-US" sz="1400" dirty="0">
                <a:solidFill>
                  <a:schemeClr val="accent3"/>
                </a:solidFill>
              </a:rPr>
              <a:t>: Country name. Nominal, the name of the country where each customer resides</a:t>
            </a:r>
          </a:p>
        </p:txBody>
      </p:sp>
      <p:pic>
        <p:nvPicPr>
          <p:cNvPr id="3" name="Picture 2"/>
          <p:cNvPicPr>
            <a:picLocks noChangeAspect="1"/>
          </p:cNvPicPr>
          <p:nvPr/>
        </p:nvPicPr>
        <p:blipFill>
          <a:blip r:embed="rId3"/>
          <a:stretch>
            <a:fillRect/>
          </a:stretch>
        </p:blipFill>
        <p:spPr>
          <a:xfrm>
            <a:off x="749458" y="3708399"/>
            <a:ext cx="5292112" cy="2099733"/>
          </a:xfrm>
          <a:prstGeom prst="rect">
            <a:avLst/>
          </a:prstGeom>
        </p:spPr>
      </p:pic>
    </p:spTree>
    <p:extLst>
      <p:ext uri="{BB962C8B-B14F-4D97-AF65-F5344CB8AC3E}">
        <p14:creationId xmlns:p14="http://schemas.microsoft.com/office/powerpoint/2010/main" val="1842250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811</TotalTime>
  <Words>1402</Words>
  <Application>Microsoft Office PowerPoint</Application>
  <PresentationFormat>Widescreen</PresentationFormat>
  <Paragraphs>294</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Anand</dc:creator>
  <cp:lastModifiedBy>Saurabh Anand</cp:lastModifiedBy>
  <cp:revision>38</cp:revision>
  <dcterms:created xsi:type="dcterms:W3CDTF">2017-11-19T19:27:49Z</dcterms:created>
  <dcterms:modified xsi:type="dcterms:W3CDTF">2017-12-24T09:02:29Z</dcterms:modified>
</cp:coreProperties>
</file>