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e699a1999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e699a1999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e699a199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e699a199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e699a199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e699a199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e699a199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e699a199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e699a199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e699a199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e699a199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e699a199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e699a199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e699a199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e699a199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e699a199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e699a199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e699a199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www.investopedia.com/ask/answers/011915/what-average-profit-margin-utility-company.as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BCG TechHack : Team 7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Saurabh Annadate and Tanya Tandon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Analyses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Following additional analyses could be conducted to evaluate the problem further: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Evaluate ROI from different variable price modeling and discount combinations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Construct Clusters for churning clients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PowerCo intents to reduce churn rate for </a:t>
            </a:r>
            <a:r>
              <a:rPr lang="en" sz="2000"/>
              <a:t>SME enterprises..</a:t>
            </a:r>
            <a:endParaRPr sz="2000"/>
          </a:p>
        </p:txBody>
      </p:sp>
      <p:sp>
        <p:nvSpPr>
          <p:cNvPr id="61" name="Google Shape;61;p14"/>
          <p:cNvSpPr txBox="1"/>
          <p:nvPr/>
        </p:nvSpPr>
        <p:spPr>
          <a:xfrm>
            <a:off x="1367750" y="871375"/>
            <a:ext cx="63534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432550" y="1278825"/>
            <a:ext cx="7926900" cy="3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PROBEM: Recent </a:t>
            </a:r>
            <a:r>
              <a:rPr lang="en"/>
              <a:t>liberalization</a:t>
            </a:r>
            <a:r>
              <a:rPr lang="en"/>
              <a:t> of the energy market in europe is inducing a more intense </a:t>
            </a:r>
            <a:r>
              <a:rPr lang="en"/>
              <a:t>competition</a:t>
            </a:r>
            <a:r>
              <a:rPr lang="en"/>
              <a:t> between energy providers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MISSION: BCG has identified the drivers of the problem and will be suggesting a </a:t>
            </a:r>
            <a:r>
              <a:rPr lang="en"/>
              <a:t>strategy</a:t>
            </a:r>
            <a:r>
              <a:rPr lang="en"/>
              <a:t> to counter it.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</a:t>
            </a:r>
            <a:r>
              <a:rPr lang="en"/>
              <a:t>first</a:t>
            </a:r>
            <a:r>
              <a:rPr lang="en"/>
              <a:t> identified the  features that were the cause of major churns.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build and fit a predictive model to assess potential churning customers and have suggested a </a:t>
            </a:r>
            <a:r>
              <a:rPr lang="en"/>
              <a:t>strategy</a:t>
            </a:r>
            <a:r>
              <a:rPr lang="en"/>
              <a:t> based on our findings.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used historical data and logistic regression for our findings.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46175" y="1330075"/>
            <a:ext cx="74922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2"/>
                </a:solidFill>
              </a:rPr>
              <a:t>25% of churning clients are present in 37 zip codes..</a:t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593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50% of the churning clients are from Biscay province of Spain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We have clients in</a:t>
            </a:r>
            <a:r>
              <a:rPr lang="en" sz="1700">
                <a:solidFill>
                  <a:srgbClr val="000000"/>
                </a:solidFill>
              </a:rPr>
              <a:t> 5,344 Zipcodes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367750" y="871375"/>
            <a:ext cx="63534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175" y="1866575"/>
            <a:ext cx="5040975" cy="3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~ 25% churns happen in Wholesale and Retail Traders ( G ISIC code )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200" y="1664325"/>
            <a:ext cx="4595201" cy="27645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5745300" y="1955850"/>
            <a:ext cx="2275500" cy="21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47</a:t>
            </a:r>
            <a:r>
              <a:rPr lang="en" sz="1200"/>
              <a:t>: </a:t>
            </a:r>
            <a:r>
              <a:rPr lang="en" sz="1200">
                <a:highlight>
                  <a:srgbClr val="FFFFFF"/>
                </a:highlight>
              </a:rPr>
              <a:t>Wholesale and retail trade and repair of motor vehicles and motorcycles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48</a:t>
            </a:r>
            <a:r>
              <a:rPr lang="en" sz="1200"/>
              <a:t>: </a:t>
            </a:r>
            <a:r>
              <a:rPr lang="en" sz="1200">
                <a:highlight>
                  <a:srgbClr val="FFFFFF"/>
                </a:highlight>
              </a:rPr>
              <a:t>Wholesale trade, except of motor vehicles and motorcycles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49</a:t>
            </a:r>
            <a:r>
              <a:rPr lang="en" sz="1200"/>
              <a:t>: </a:t>
            </a:r>
            <a:r>
              <a:rPr lang="en" sz="1200">
                <a:highlight>
                  <a:srgbClr val="FFFFFF"/>
                </a:highlight>
              </a:rPr>
              <a:t>Retail trade, except of motor vehicles and motorcycles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93 % churns happen for companies between 3-6 year old companies</a:t>
            </a:r>
            <a:endParaRPr sz="20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697" y="1534075"/>
            <a:ext cx="5458275" cy="33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915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Simple Logistic Regression was used to model the probability of a customer to churn</a:t>
            </a:r>
            <a:endParaRPr sz="20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247" y="1726325"/>
            <a:ext cx="6262175" cy="275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 confirms..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429325" y="1355325"/>
            <a:ext cx="17172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782900" y="1700475"/>
            <a:ext cx="48489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429325" y="1186950"/>
            <a:ext cx="1650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479825" y="1119625"/>
            <a:ext cx="8131800" cy="3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429325" y="1279550"/>
            <a:ext cx="1448100" cy="4545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Cons_gas_12m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2340250" y="1346900"/>
            <a:ext cx="723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2289750" y="1186525"/>
            <a:ext cx="51771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higher the gas consumption of an SME enterprise in the last year the less likely they are to churn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530350" y="2087700"/>
            <a:ext cx="14481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429325" y="1902325"/>
            <a:ext cx="1448100" cy="4545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Cons_last month</a:t>
            </a:r>
            <a:endParaRPr sz="1300"/>
          </a:p>
        </p:txBody>
      </p:sp>
      <p:sp>
        <p:nvSpPr>
          <p:cNvPr id="105" name="Google Shape;105;p19"/>
          <p:cNvSpPr txBox="1"/>
          <p:nvPr/>
        </p:nvSpPr>
        <p:spPr>
          <a:xfrm>
            <a:off x="429325" y="2525100"/>
            <a:ext cx="1448100" cy="4545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Contract_length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429325" y="3147875"/>
            <a:ext cx="1448100" cy="4545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mod_flag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429325" y="3770650"/>
            <a:ext cx="1448100" cy="4545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imp_cons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381850" y="4393425"/>
            <a:ext cx="1448100" cy="4545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nb_prod_act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-454575" y="987150"/>
            <a:ext cx="65331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2289750" y="1928675"/>
            <a:ext cx="65331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2778000" y="2205550"/>
            <a:ext cx="48489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2289750" y="1817450"/>
            <a:ext cx="64146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higher the gas consumption of an SME enterprise in the last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 the less likely they are to churn 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2289750" y="2448825"/>
            <a:ext cx="50592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longer the contract length of an SME enterprise the less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likely they are to churn</a:t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2289750" y="3113850"/>
            <a:ext cx="4992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an SME enterprise</a:t>
            </a:r>
            <a:r>
              <a:rPr lang="en"/>
              <a:t>'s contract </a:t>
            </a:r>
            <a:r>
              <a:rPr lang="en"/>
              <a:t>was modified they are less likely to churn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2289750" y="3677950"/>
            <a:ext cx="4992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SME enterprises with higher consumptions are less likely to churn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2651725" y="4461625"/>
            <a:ext cx="4815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2289750" y="4318250"/>
            <a:ext cx="48489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more the number of products a SME own, the less likely they are to churn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/>
        </p:nvSpPr>
        <p:spPr>
          <a:xfrm>
            <a:off x="2651725" y="4461625"/>
            <a:ext cx="4815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Analysis Confirms that offering a 20% discount to customers is not feasible to earn a profit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700" y="1454225"/>
            <a:ext cx="4800600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421275" y="4436150"/>
            <a:ext cx="821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 u="sng"/>
              <a:t>Assumptions:</a:t>
            </a:r>
            <a:endParaRPr b="1" sz="600" u="sng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AutoNum type="arabicPeriod"/>
            </a:pPr>
            <a:r>
              <a:rPr lang="en" sz="600"/>
              <a:t>Total net margin data given used as the profit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AutoNum type="arabicPeriod"/>
            </a:pPr>
            <a:r>
              <a:rPr lang="en" sz="600"/>
              <a:t>Profit % used as 10% for all customers (source: </a:t>
            </a:r>
            <a:r>
              <a:rPr lang="en" sz="600" u="sng">
                <a:solidFill>
                  <a:schemeClr val="hlink"/>
                </a:solidFill>
                <a:hlinkClick r:id="rId4"/>
              </a:rPr>
              <a:t>https://www.investopedia.com/ask/answers/011915/what-average-profit-margin-utility-company.asp</a:t>
            </a:r>
            <a:r>
              <a:rPr lang="en" sz="600"/>
              <a:t>)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AutoNum type="arabicPeriod"/>
            </a:pPr>
            <a:r>
              <a:rPr lang="en" sz="600"/>
              <a:t>Actual Profit = Predicted probability of retention * net Margin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AutoNum type="arabicPeriod"/>
            </a:pPr>
            <a:r>
              <a:rPr lang="en" sz="600"/>
              <a:t>Profit with 30% discount = Sum of Revenue * 0.8 - cost</a:t>
            </a:r>
            <a:endParaRPr sz="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recommendations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412500" y="1304825"/>
            <a:ext cx="2104500" cy="30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303050" y="1136450"/>
            <a:ext cx="1818300" cy="33756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Co needs a variable pricing model pricing which linearly decreases price of energy and power per unit when a longer contract is signed.</a:t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2517000" y="1161700"/>
            <a:ext cx="1818300" cy="33420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Co needs to focus on retaining clients from SME enterprises which have less number of products and have antiquity between 3-6 years.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4823488" y="1172875"/>
            <a:ext cx="1658700" cy="33756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Power Co needs to target on acquiring market for SME enterprises that have higher number of products and services and a higher average power consumption.</a:t>
            </a:r>
            <a:endParaRPr sz="1300"/>
          </a:p>
        </p:txBody>
      </p:sp>
      <p:sp>
        <p:nvSpPr>
          <p:cNvPr id="136" name="Google Shape;136;p21"/>
          <p:cNvSpPr txBox="1"/>
          <p:nvPr/>
        </p:nvSpPr>
        <p:spPr>
          <a:xfrm>
            <a:off x="6953325" y="1195375"/>
            <a:ext cx="1464900" cy="33420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Co should inspect their clients based out of Biscay province and wholesale and retail traders.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