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firstSlideNum="0" strictFirstAndLastChars="0" saveSubsetFonts="1" showSpecialPlsOnTitleSld="0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f6371a0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4f6371a09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f6371a09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4f6371a099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f6371a09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4f6371a099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f6371a099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f6371a09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4f6371a099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64201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64201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8" name="Google Shape;78;p12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664201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664201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664201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664201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tor Page">
  <p:cSld name="Separator P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0" y="1542060"/>
            <a:ext cx="9144000" cy="205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NWU PPT Wide Opt 5 - No Wordmark_Separator.jpg" id="24" name="Google Shape;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64201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ster 2">
  <p:cSld name="Master 2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WU PPT Wide Opt 5 - No Wordmark_Master 2.jpg" id="31" name="Google Shape;3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64201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ster 3">
  <p:cSld name="Master 3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WU PPT Wide Opt 5 - No Wordmark_Master 3.jpg"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64201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664201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64201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64201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5" name="Google Shape;65;p10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10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64201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WU PPT Wide Opt 5 - No Wordmark_Master 1.jpg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64201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WU PPT Wide Opt 5 - No Wordmark_Cover 1.jpg"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>
            <p:ph type="ctrTitle"/>
          </p:nvPr>
        </p:nvSpPr>
        <p:spPr>
          <a:xfrm>
            <a:off x="914733" y="1074371"/>
            <a:ext cx="8229266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ENOVA Data Smackdown</a:t>
            </a:r>
            <a:endParaRPr/>
          </a:p>
        </p:txBody>
      </p:sp>
      <p:sp>
        <p:nvSpPr>
          <p:cNvPr id="108" name="Google Shape;108;p16"/>
          <p:cNvSpPr txBox="1"/>
          <p:nvPr>
            <p:ph idx="1" type="subTitle"/>
          </p:nvPr>
        </p:nvSpPr>
        <p:spPr>
          <a:xfrm>
            <a:off x="914734" y="2176889"/>
            <a:ext cx="82293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Team 7 : Saurabh Anadate, Anjali Verma, Surabhi Seth, Arpan Venugopal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Business Understanding</a:t>
            </a:r>
            <a:endParaRPr/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664201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556650" y="1202375"/>
            <a:ext cx="8229600" cy="31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National real Estate investment company intends to understand what properties to buy and how much to invest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Complication: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Property is purchased remotely without sending anyone to inspect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Budget for repair is based on contractor inputs, which may not exactly be accurate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Approach: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758700" y="3458750"/>
            <a:ext cx="2133600" cy="72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3315500" y="3458750"/>
            <a:ext cx="2133600" cy="72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Classifier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5872300" y="3458750"/>
            <a:ext cx="2133600" cy="72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Value Estimation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Data Preparation</a:t>
            </a:r>
            <a:endParaRPr/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664201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816900" y="1214600"/>
            <a:ext cx="77001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Exploratory analysis </a:t>
            </a:r>
            <a:r>
              <a:rPr lang="en-US">
                <a:solidFill>
                  <a:schemeClr val="dk1"/>
                </a:solidFill>
              </a:rPr>
              <a:t>of the training data set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Data had </a:t>
            </a:r>
            <a:r>
              <a:rPr b="1" lang="en-US">
                <a:solidFill>
                  <a:schemeClr val="dk1"/>
                </a:solidFill>
              </a:rPr>
              <a:t>missing values </a:t>
            </a:r>
            <a:r>
              <a:rPr lang="en-US">
                <a:solidFill>
                  <a:schemeClr val="dk1"/>
                </a:solidFill>
              </a:rPr>
              <a:t>for several features.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Feature variables ‘address_line_2’,  ‘misc_features’, ‘average_neighborhood_price’, ‘floor_of_unit’ were </a:t>
            </a:r>
            <a:r>
              <a:rPr b="1" lang="en-US">
                <a:solidFill>
                  <a:schemeClr val="dk1"/>
                </a:solidFill>
              </a:rPr>
              <a:t>removed</a:t>
            </a:r>
            <a:r>
              <a:rPr lang="en-US">
                <a:solidFill>
                  <a:schemeClr val="dk1"/>
                </a:solidFill>
              </a:rPr>
              <a:t> from the data set owing to more than 70% of the data values being missing because imputation based on a marginal percentage of the data values did not make sense.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Other variables imputed by mean or means based on certain groups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664201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5775"/>
            <a:ext cx="4571924" cy="33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724" y="1215779"/>
            <a:ext cx="4114877" cy="3042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664201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2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521925" y="1512800"/>
            <a:ext cx="8040600" cy="29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Classification (logistic regression)</a:t>
            </a:r>
            <a:r>
              <a:rPr lang="en-US">
                <a:solidFill>
                  <a:schemeClr val="dk1"/>
                </a:solidFill>
              </a:rPr>
              <a:t> model to identify the households that are yielding profits and the households that can be invested in, using the cleaned data set.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Linear regression</a:t>
            </a:r>
            <a:r>
              <a:rPr lang="en-US">
                <a:solidFill>
                  <a:schemeClr val="dk1"/>
                </a:solidFill>
              </a:rPr>
              <a:t> model to predict the final_price for the validation set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Invested the investment amount equally amongst all potential buys.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Calculated profits by using the predicted final price (profit = final price - investment - initial price)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Took the records with highest profits and arranged them in ascending order of initial price such that the initial purchase amount does not exceed 400,000,000.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664201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2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Evaluation </a:t>
            </a:r>
            <a:endParaRPr/>
          </a:p>
        </p:txBody>
      </p:sp>
      <p:sp>
        <p:nvSpPr>
          <p:cNvPr id="147" name="Google Shape;147;p21"/>
          <p:cNvSpPr txBox="1"/>
          <p:nvPr>
            <p:ph idx="4294967295" type="subTitle"/>
          </p:nvPr>
        </p:nvSpPr>
        <p:spPr>
          <a:xfrm>
            <a:off x="298000" y="1159647"/>
            <a:ext cx="8089800" cy="3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ROC curve was looked at to check if the classifier algorithm had a good predictive power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Regression models were evaluated based on AIC using stepwise regression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664201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2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Evaluation contd.. </a:t>
            </a:r>
            <a:endParaRPr/>
          </a:p>
        </p:txBody>
      </p:sp>
      <p:sp>
        <p:nvSpPr>
          <p:cNvPr id="154" name="Google Shape;154;p22"/>
          <p:cNvSpPr txBox="1"/>
          <p:nvPr>
            <p:ph idx="4294967295" type="subTitle"/>
          </p:nvPr>
        </p:nvSpPr>
        <p:spPr>
          <a:xfrm>
            <a:off x="298000" y="1159647"/>
            <a:ext cx="8089800" cy="3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Identified ~top 1000 properties worth $400,000,000.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Profit yield $156,000,000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664201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2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Recommendations and Next Steps</a:t>
            </a:r>
            <a:endParaRPr/>
          </a:p>
        </p:txBody>
      </p:sp>
      <p:sp>
        <p:nvSpPr>
          <p:cNvPr id="162" name="Google Shape;162;p23"/>
          <p:cNvSpPr txBox="1"/>
          <p:nvPr>
            <p:ph idx="4294967295" type="subTitle"/>
          </p:nvPr>
        </p:nvSpPr>
        <p:spPr>
          <a:xfrm>
            <a:off x="298000" y="1259847"/>
            <a:ext cx="8089800" cy="3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More feature sets can be explored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Macro factors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Local Factors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Timeframe in which the profit/loss was made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Advanced models like neural networks and decision trees can be explored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Interpretability of Significant variables need to be checked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Figure out which homes will give the best ROI on upgrade investment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