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E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5AE0-78F2-4C74-8D98-E68435464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355B44-20FF-4E6A-B708-E609E0434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94819-4EB2-442B-BE08-E5B83CD917F1}"/>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FE4BDA5A-528F-4D92-A1F0-2B966AFB0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9220E-3D64-4475-A35D-D373659DCFFD}"/>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283085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E887-68F2-43A4-A897-7F54D86585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5BBE43-8112-4C1A-9C61-17FB89226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293A3-9072-4D5E-8BE6-AF5F093C8633}"/>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969189F8-0150-434A-8F56-CD3A49D64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C0730-0B08-4A05-9F58-6B7610241007}"/>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402249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C5831-7734-4EAE-B347-F27E78921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7534C-D67C-45EC-9C15-CAFA8512B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5B978-6C97-44BF-8FFA-7C0F50ED7D77}"/>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F7DA019F-0A16-4725-B0EA-9A4747B21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4DBA3-4B48-4733-8BEA-3815E704E6DD}"/>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243549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CC52-AFE7-4193-9231-04FC234C2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FEDE3-8815-464E-9716-59A713B17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E96C8-ABA1-4966-8A41-22D857FB86EC}"/>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3F6C8EDD-D449-4DA2-8FB8-8919E7A2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3E666-47B7-4CD1-9417-B53084505306}"/>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39561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FC8-46A2-4AF4-AA7C-4565D72CD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AC917-D6AC-4925-8A38-C505B68CC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4E239A-23DF-4D1B-9558-00F12F39462B}"/>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AAD498D4-F4CB-438A-A00F-1F4CD3168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92C16-9CB6-4FE8-9ADC-F17D2FE2666C}"/>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405081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6B59-6110-46DE-80D3-172371256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4CDC-2037-48ED-A115-54CC1106D3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DFB92-59AA-4705-8E39-2EE337C94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CEF7D-C68E-4D09-BD4D-09B928FDD4C6}"/>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6" name="Footer Placeholder 5">
            <a:extLst>
              <a:ext uri="{FF2B5EF4-FFF2-40B4-BE49-F238E27FC236}">
                <a16:creationId xmlns:a16="http://schemas.microsoft.com/office/drawing/2014/main" id="{1C4B9923-316C-4F88-B17F-DCAB5AF8F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12026-881C-4E58-B673-802556F21D87}"/>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19265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4805-A2D8-4A0E-9FCA-18DE22C4C5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473B32-8792-4EAA-AB8A-A363EA616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D2A3C-8C78-4E11-A126-1CF410653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94D92B-F729-4A98-9BB3-094BE3BC2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EB7AD-3236-45DB-B617-98F48730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DEB047-0099-42CB-90D5-73CE62258185}"/>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8" name="Footer Placeholder 7">
            <a:extLst>
              <a:ext uri="{FF2B5EF4-FFF2-40B4-BE49-F238E27FC236}">
                <a16:creationId xmlns:a16="http://schemas.microsoft.com/office/drawing/2014/main" id="{49F72B6B-83F9-4813-972A-71982E622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75E5B-05AD-4CF7-82EB-176146A97E68}"/>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251066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A2E8-0D01-4684-BD62-95D97B1E5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39839-12E3-43D1-BBD3-FAE4A0778DBB}"/>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4" name="Footer Placeholder 3">
            <a:extLst>
              <a:ext uri="{FF2B5EF4-FFF2-40B4-BE49-F238E27FC236}">
                <a16:creationId xmlns:a16="http://schemas.microsoft.com/office/drawing/2014/main" id="{888427F4-9956-4234-A3B1-FD4AB3FC1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51F74-2605-4574-8F58-2ECEAF55C1ED}"/>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68837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6BC0F-A798-4C25-B9D9-07C4A63313E0}"/>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3" name="Footer Placeholder 2">
            <a:extLst>
              <a:ext uri="{FF2B5EF4-FFF2-40B4-BE49-F238E27FC236}">
                <a16:creationId xmlns:a16="http://schemas.microsoft.com/office/drawing/2014/main" id="{879D7389-18B2-4028-B771-85CC0328D3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147C3-3589-4A84-A8F8-C4278717B67B}"/>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92092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C611-7872-4378-83DB-0942FE5CF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E9E50-7438-4319-AB8E-0EA512865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3451B-2D28-4B1C-A215-D53A9EE7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1538D-023A-4869-9022-4065D10924B6}"/>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6" name="Footer Placeholder 5">
            <a:extLst>
              <a:ext uri="{FF2B5EF4-FFF2-40B4-BE49-F238E27FC236}">
                <a16:creationId xmlns:a16="http://schemas.microsoft.com/office/drawing/2014/main" id="{48C61976-DAAD-45D9-81E8-D9A4E2ED8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D022-1BA2-4C54-9815-BA412FDD38AC}"/>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378518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8B4-0520-4862-ACAE-24932B708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0DCC84-07FF-4992-B957-9FB2753D0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EF84B-1F3B-4D18-8849-1EDC4AD00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9181C-F46A-40F8-994F-CF821FA7760D}"/>
              </a:ext>
            </a:extLst>
          </p:cNvPr>
          <p:cNvSpPr>
            <a:spLocks noGrp="1"/>
          </p:cNvSpPr>
          <p:nvPr>
            <p:ph type="dt" sz="half" idx="10"/>
          </p:nvPr>
        </p:nvSpPr>
        <p:spPr/>
        <p:txBody>
          <a:bodyPr/>
          <a:lstStyle/>
          <a:p>
            <a:fld id="{9E01CC6A-8C42-46B3-B5AD-82B9F73EED1A}" type="datetimeFigureOut">
              <a:rPr lang="en-US" smtClean="0"/>
              <a:t>6/9/2019</a:t>
            </a:fld>
            <a:endParaRPr lang="en-US"/>
          </a:p>
        </p:txBody>
      </p:sp>
      <p:sp>
        <p:nvSpPr>
          <p:cNvPr id="6" name="Footer Placeholder 5">
            <a:extLst>
              <a:ext uri="{FF2B5EF4-FFF2-40B4-BE49-F238E27FC236}">
                <a16:creationId xmlns:a16="http://schemas.microsoft.com/office/drawing/2014/main" id="{20953302-0919-43DF-B2C5-3EFD4BF4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54211-FBFA-4F38-A8C4-8F95D63830C0}"/>
              </a:ext>
            </a:extLst>
          </p:cNvPr>
          <p:cNvSpPr>
            <a:spLocks noGrp="1"/>
          </p:cNvSpPr>
          <p:nvPr>
            <p:ph type="sldNum" sz="quarter" idx="12"/>
          </p:nvPr>
        </p:nvSpPr>
        <p:spPr/>
        <p:txBody>
          <a:bodyPr/>
          <a:lstStyle/>
          <a:p>
            <a:fld id="{CC874B65-24C2-4160-8A79-9193030DD732}" type="slidenum">
              <a:rPr lang="en-US" smtClean="0"/>
              <a:t>‹#›</a:t>
            </a:fld>
            <a:endParaRPr lang="en-US"/>
          </a:p>
        </p:txBody>
      </p:sp>
    </p:spTree>
    <p:extLst>
      <p:ext uri="{BB962C8B-B14F-4D97-AF65-F5344CB8AC3E}">
        <p14:creationId xmlns:p14="http://schemas.microsoft.com/office/powerpoint/2010/main" val="40125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721E6-F09F-4FB7-94D2-486F05647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02EDB-F486-4312-95E4-FA88075DF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7B43A-2DF6-4D61-817B-18FC19C49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1CC6A-8C42-46B3-B5AD-82B9F73EED1A}" type="datetimeFigureOut">
              <a:rPr lang="en-US" smtClean="0"/>
              <a:t>6/9/2019</a:t>
            </a:fld>
            <a:endParaRPr lang="en-US"/>
          </a:p>
        </p:txBody>
      </p:sp>
      <p:sp>
        <p:nvSpPr>
          <p:cNvPr id="5" name="Footer Placeholder 4">
            <a:extLst>
              <a:ext uri="{FF2B5EF4-FFF2-40B4-BE49-F238E27FC236}">
                <a16:creationId xmlns:a16="http://schemas.microsoft.com/office/drawing/2014/main" id="{59FB05FE-96AD-45E5-96A2-439F62A28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4FBE9F-DAD6-4563-B035-68B44EF82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74B65-24C2-4160-8A79-9193030DD732}" type="slidenum">
              <a:rPr lang="en-US" smtClean="0"/>
              <a:t>‹#›</a:t>
            </a:fld>
            <a:endParaRPr lang="en-US"/>
          </a:p>
        </p:txBody>
      </p:sp>
    </p:spTree>
    <p:extLst>
      <p:ext uri="{BB962C8B-B14F-4D97-AF65-F5344CB8AC3E}">
        <p14:creationId xmlns:p14="http://schemas.microsoft.com/office/powerpoint/2010/main" val="359781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house-prices-advanced-regression-techniques/overview"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urabhannadate93/Whats-my-House-worth"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mailto:saurabhannadate2020@u.northwester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D767-9DFB-46AE-9502-A3E7749D5E8D}"/>
              </a:ext>
            </a:extLst>
          </p:cNvPr>
          <p:cNvSpPr>
            <a:spLocks noGrp="1"/>
          </p:cNvSpPr>
          <p:nvPr>
            <p:ph type="ctrTitle"/>
          </p:nvPr>
        </p:nvSpPr>
        <p:spPr>
          <a:xfrm>
            <a:off x="969818" y="1214438"/>
            <a:ext cx="10252364" cy="2387600"/>
          </a:xfrm>
        </p:spPr>
        <p:txBody>
          <a:bodyPr>
            <a:normAutofit/>
          </a:bodyPr>
          <a:lstStyle/>
          <a:p>
            <a:r>
              <a:rPr lang="en-IN" sz="7000" b="1" i="1" dirty="0"/>
              <a:t>What’s my House Worth?</a:t>
            </a:r>
            <a:endParaRPr lang="en-US" sz="7000" b="1" i="1" dirty="0"/>
          </a:p>
        </p:txBody>
      </p:sp>
      <p:sp>
        <p:nvSpPr>
          <p:cNvPr id="3" name="Subtitle 2">
            <a:extLst>
              <a:ext uri="{FF2B5EF4-FFF2-40B4-BE49-F238E27FC236}">
                <a16:creationId xmlns:a16="http://schemas.microsoft.com/office/drawing/2014/main" id="{2C76A1CE-8177-4DC3-A7C6-1A5AAA0CAF51}"/>
              </a:ext>
            </a:extLst>
          </p:cNvPr>
          <p:cNvSpPr>
            <a:spLocks noGrp="1"/>
          </p:cNvSpPr>
          <p:nvPr>
            <p:ph type="subTitle" idx="1"/>
          </p:nvPr>
        </p:nvSpPr>
        <p:spPr/>
        <p:txBody>
          <a:bodyPr/>
          <a:lstStyle/>
          <a:p>
            <a:r>
              <a:rPr lang="en-IN" dirty="0"/>
              <a:t>SAURABH ANNADATE</a:t>
            </a:r>
            <a:endParaRPr lang="en-US" dirty="0"/>
          </a:p>
        </p:txBody>
      </p:sp>
    </p:spTree>
    <p:extLst>
      <p:ext uri="{BB962C8B-B14F-4D97-AF65-F5344CB8AC3E}">
        <p14:creationId xmlns:p14="http://schemas.microsoft.com/office/powerpoint/2010/main" val="139540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10" name="TextBox 9">
            <a:extLst>
              <a:ext uri="{FF2B5EF4-FFF2-40B4-BE49-F238E27FC236}">
                <a16:creationId xmlns:a16="http://schemas.microsoft.com/office/drawing/2014/main" id="{96A5EFF9-D5D0-4713-ABCC-D360EE7C5941}"/>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Motivation for App</a:t>
            </a:r>
            <a:endParaRPr lang="en-US" sz="4000" b="1" i="1" dirty="0">
              <a:solidFill>
                <a:srgbClr val="132E4A"/>
              </a:solidFill>
            </a:endParaRPr>
          </a:p>
        </p:txBody>
      </p:sp>
      <p:sp>
        <p:nvSpPr>
          <p:cNvPr id="15" name="TextBox 14">
            <a:extLst>
              <a:ext uri="{FF2B5EF4-FFF2-40B4-BE49-F238E27FC236}">
                <a16:creationId xmlns:a16="http://schemas.microsoft.com/office/drawing/2014/main" id="{0913FB9F-BFF7-4BEF-990F-984F802E9B8A}"/>
              </a:ext>
            </a:extLst>
          </p:cNvPr>
          <p:cNvSpPr txBox="1"/>
          <p:nvPr/>
        </p:nvSpPr>
        <p:spPr>
          <a:xfrm>
            <a:off x="988291" y="1644072"/>
            <a:ext cx="10612581" cy="3816429"/>
          </a:xfrm>
          <a:prstGeom prst="rect">
            <a:avLst/>
          </a:prstGeom>
          <a:noFill/>
        </p:spPr>
        <p:txBody>
          <a:bodyPr wrap="square" rtlCol="0">
            <a:spAutoFit/>
          </a:bodyPr>
          <a:lstStyle/>
          <a:p>
            <a:pPr marL="285750" indent="-285750">
              <a:buFont typeface="Wingdings" panose="05000000000000000000" pitchFamily="2" charset="2"/>
              <a:buChar char="Ø"/>
            </a:pPr>
            <a:r>
              <a:rPr lang="en-IN" sz="2200" dirty="0"/>
              <a:t>House pricing decisions are often subjective and can lead to bad investment decisions</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Real estate agencies require accurate estimation of the price of a property to decide whether it is undervalued or not</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Individual house buyers would like an objective estimate the worth of a house before making an investment decision</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Mission is to build an app which would help accurately predict the price of a property based on certain characteristics like property type, no. of floors, age etc. which can be deployed as a website as well as an Android/iOS app</a:t>
            </a:r>
            <a:endParaRPr lang="en-US" sz="2200" dirty="0"/>
          </a:p>
        </p:txBody>
      </p:sp>
    </p:spTree>
    <p:extLst>
      <p:ext uri="{BB962C8B-B14F-4D97-AF65-F5344CB8AC3E}">
        <p14:creationId xmlns:p14="http://schemas.microsoft.com/office/powerpoint/2010/main" val="236035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10" name="TextBox 9">
            <a:extLst>
              <a:ext uri="{FF2B5EF4-FFF2-40B4-BE49-F238E27FC236}">
                <a16:creationId xmlns:a16="http://schemas.microsoft.com/office/drawing/2014/main" id="{96A5EFF9-D5D0-4713-ABCC-D360EE7C5941}"/>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App Demo</a:t>
            </a:r>
            <a:endParaRPr lang="en-US" sz="4000" b="1" i="1" dirty="0">
              <a:solidFill>
                <a:srgbClr val="132E4A"/>
              </a:solidFill>
            </a:endParaRPr>
          </a:p>
        </p:txBody>
      </p:sp>
    </p:spTree>
    <p:extLst>
      <p:ext uri="{BB962C8B-B14F-4D97-AF65-F5344CB8AC3E}">
        <p14:creationId xmlns:p14="http://schemas.microsoft.com/office/powerpoint/2010/main" val="411375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3" name="TextBox 2">
            <a:extLst>
              <a:ext uri="{FF2B5EF4-FFF2-40B4-BE49-F238E27FC236}">
                <a16:creationId xmlns:a16="http://schemas.microsoft.com/office/drawing/2014/main" id="{2AEFEC04-C006-45B7-B076-138E1EE27CA5}"/>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Data Analysis</a:t>
            </a:r>
            <a:endParaRPr lang="en-US" sz="4000" b="1" i="1" dirty="0">
              <a:solidFill>
                <a:srgbClr val="132E4A"/>
              </a:solidFill>
            </a:endParaRPr>
          </a:p>
        </p:txBody>
      </p:sp>
      <p:sp>
        <p:nvSpPr>
          <p:cNvPr id="4" name="TextBox 3">
            <a:extLst>
              <a:ext uri="{FF2B5EF4-FFF2-40B4-BE49-F238E27FC236}">
                <a16:creationId xmlns:a16="http://schemas.microsoft.com/office/drawing/2014/main" id="{B74BB672-68AB-41C8-B507-1BD613EE066C}"/>
              </a:ext>
            </a:extLst>
          </p:cNvPr>
          <p:cNvSpPr txBox="1"/>
          <p:nvPr/>
        </p:nvSpPr>
        <p:spPr>
          <a:xfrm>
            <a:off x="988291" y="1847271"/>
            <a:ext cx="6539345" cy="4832092"/>
          </a:xfrm>
          <a:prstGeom prst="rect">
            <a:avLst/>
          </a:prstGeom>
          <a:noFill/>
        </p:spPr>
        <p:txBody>
          <a:bodyPr wrap="square" rtlCol="0">
            <a:spAutoFit/>
          </a:bodyPr>
          <a:lstStyle/>
          <a:p>
            <a:r>
              <a:rPr lang="en-IN" sz="2200" b="1" dirty="0"/>
              <a:t>Input Data:</a:t>
            </a:r>
          </a:p>
          <a:p>
            <a:pPr marL="800100" lvl="1" indent="-342900">
              <a:buFont typeface="Wingdings" panose="05000000000000000000" pitchFamily="2" charset="2"/>
              <a:buChar char="Ø"/>
            </a:pPr>
            <a:r>
              <a:rPr lang="en-IN" sz="2200" dirty="0"/>
              <a:t>Popular Ames Housing Dataset used for analysis</a:t>
            </a:r>
          </a:p>
          <a:p>
            <a:pPr marL="800100" lvl="1" indent="-342900">
              <a:buFont typeface="Wingdings" panose="05000000000000000000" pitchFamily="2" charset="2"/>
              <a:buChar char="Ø"/>
            </a:pPr>
            <a:r>
              <a:rPr lang="en-IN" sz="2200" dirty="0"/>
              <a:t>Source: </a:t>
            </a:r>
            <a:r>
              <a:rPr lang="en-IN" sz="2200" dirty="0">
                <a:hlinkClick r:id="rId3"/>
              </a:rPr>
              <a:t>Kaggle</a:t>
            </a:r>
            <a:endParaRPr lang="en-IN" sz="2200" dirty="0"/>
          </a:p>
          <a:p>
            <a:endParaRPr lang="en-IN" sz="2200" dirty="0"/>
          </a:p>
          <a:p>
            <a:r>
              <a:rPr lang="en-IN" sz="2200" b="1" dirty="0"/>
              <a:t>Details:</a:t>
            </a:r>
          </a:p>
          <a:p>
            <a:pPr marL="914400" lvl="1" indent="-457200">
              <a:buFont typeface="Wingdings" panose="05000000000000000000" pitchFamily="2" charset="2"/>
              <a:buChar char="Ø"/>
            </a:pPr>
            <a:r>
              <a:rPr lang="en-IN" sz="2200" dirty="0"/>
              <a:t>Details of 1,460 properties and their </a:t>
            </a:r>
            <a:r>
              <a:rPr lang="en-IN" sz="2200" dirty="0" err="1"/>
              <a:t>SalePrice</a:t>
            </a:r>
            <a:endParaRPr lang="en-IN" sz="2200" dirty="0"/>
          </a:p>
          <a:p>
            <a:pPr marL="914400" lvl="1" indent="-457200">
              <a:buFont typeface="Wingdings" panose="05000000000000000000" pitchFamily="2" charset="2"/>
              <a:buChar char="Ø"/>
            </a:pPr>
            <a:r>
              <a:rPr lang="en-IN" sz="2200" dirty="0"/>
              <a:t>Attributes include 79 explanatory variables</a:t>
            </a:r>
          </a:p>
          <a:p>
            <a:pPr marL="1257300" lvl="2" indent="-342900">
              <a:buFont typeface="Courier New" panose="02070309020205020404" pitchFamily="49" charset="0"/>
              <a:buChar char="o"/>
            </a:pPr>
            <a:r>
              <a:rPr lang="en-IN" sz="2200" dirty="0"/>
              <a:t>Total Area</a:t>
            </a:r>
          </a:p>
          <a:p>
            <a:pPr marL="1257300" lvl="2" indent="-342900">
              <a:buFont typeface="Courier New" panose="02070309020205020404" pitchFamily="49" charset="0"/>
              <a:buChar char="o"/>
            </a:pPr>
            <a:r>
              <a:rPr lang="en-IN" sz="2200" dirty="0"/>
              <a:t>Garage Area</a:t>
            </a:r>
          </a:p>
          <a:p>
            <a:pPr marL="1257300" lvl="2" indent="-342900">
              <a:buFont typeface="Courier New" panose="02070309020205020404" pitchFamily="49" charset="0"/>
              <a:buChar char="o"/>
            </a:pPr>
            <a:r>
              <a:rPr lang="en-IN" sz="2200" dirty="0"/>
              <a:t>No. of Fireplaces</a:t>
            </a:r>
          </a:p>
          <a:p>
            <a:pPr marL="1257300" lvl="2" indent="-342900">
              <a:buFont typeface="Courier New" panose="02070309020205020404" pitchFamily="49" charset="0"/>
              <a:buChar char="o"/>
            </a:pPr>
            <a:r>
              <a:rPr lang="en-IN" sz="2200" dirty="0"/>
              <a:t>Quality scores</a:t>
            </a:r>
          </a:p>
          <a:p>
            <a:pPr marL="1257300" lvl="2" indent="-342900">
              <a:buFont typeface="Courier New" panose="02070309020205020404" pitchFamily="49" charset="0"/>
              <a:buChar char="o"/>
            </a:pPr>
            <a:r>
              <a:rPr lang="en-IN" sz="2200" dirty="0"/>
              <a:t>…</a:t>
            </a:r>
          </a:p>
          <a:p>
            <a:endParaRPr lang="en-IN" sz="2200" b="1" dirty="0"/>
          </a:p>
          <a:p>
            <a:endParaRPr lang="en-IN" sz="2200" dirty="0"/>
          </a:p>
        </p:txBody>
      </p:sp>
      <p:pic>
        <p:nvPicPr>
          <p:cNvPr id="11" name="Picture 10">
            <a:extLst>
              <a:ext uri="{FF2B5EF4-FFF2-40B4-BE49-F238E27FC236}">
                <a16:creationId xmlns:a16="http://schemas.microsoft.com/office/drawing/2014/main" id="{60C8DA86-AD22-4A8B-A22A-97BE1616B9FE}"/>
              </a:ext>
            </a:extLst>
          </p:cNvPr>
          <p:cNvPicPr>
            <a:picLocks noChangeAspect="1"/>
          </p:cNvPicPr>
          <p:nvPr/>
        </p:nvPicPr>
        <p:blipFill>
          <a:blip r:embed="rId4"/>
          <a:stretch>
            <a:fillRect/>
          </a:stretch>
        </p:blipFill>
        <p:spPr>
          <a:xfrm>
            <a:off x="7616536" y="2312585"/>
            <a:ext cx="4089223" cy="2545741"/>
          </a:xfrm>
          <a:prstGeom prst="rect">
            <a:avLst/>
          </a:prstGeom>
        </p:spPr>
      </p:pic>
    </p:spTree>
    <p:extLst>
      <p:ext uri="{BB962C8B-B14F-4D97-AF65-F5344CB8AC3E}">
        <p14:creationId xmlns:p14="http://schemas.microsoft.com/office/powerpoint/2010/main" val="3708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5" name="TextBox 4">
            <a:extLst>
              <a:ext uri="{FF2B5EF4-FFF2-40B4-BE49-F238E27FC236}">
                <a16:creationId xmlns:a16="http://schemas.microsoft.com/office/drawing/2014/main" id="{B3B8683C-4D4B-4C24-943A-417BBE2CE8C1}"/>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Interesting Insights</a:t>
            </a:r>
            <a:endParaRPr lang="en-US" sz="4000" b="1" i="1" dirty="0">
              <a:solidFill>
                <a:srgbClr val="132E4A"/>
              </a:solidFill>
            </a:endParaRPr>
          </a:p>
        </p:txBody>
      </p:sp>
      <p:sp>
        <p:nvSpPr>
          <p:cNvPr id="6" name="TextBox 5">
            <a:extLst>
              <a:ext uri="{FF2B5EF4-FFF2-40B4-BE49-F238E27FC236}">
                <a16:creationId xmlns:a16="http://schemas.microsoft.com/office/drawing/2014/main" id="{61DE54B0-C07A-4C8C-B297-73EE4990FB3C}"/>
              </a:ext>
            </a:extLst>
          </p:cNvPr>
          <p:cNvSpPr txBox="1"/>
          <p:nvPr/>
        </p:nvSpPr>
        <p:spPr>
          <a:xfrm>
            <a:off x="5109217" y="3423310"/>
            <a:ext cx="6417763" cy="1569660"/>
          </a:xfrm>
          <a:prstGeom prst="rect">
            <a:avLst/>
          </a:prstGeom>
          <a:noFill/>
        </p:spPr>
        <p:txBody>
          <a:bodyPr wrap="square" rtlCol="0">
            <a:spAutoFit/>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Buildings built after 1946 generally tend to have higher prices than older buildings</a:t>
            </a:r>
          </a:p>
          <a:p>
            <a:endParaRPr lang="en-IN" sz="2400" dirty="0"/>
          </a:p>
        </p:txBody>
      </p:sp>
      <p:pic>
        <p:nvPicPr>
          <p:cNvPr id="7" name="Picture 6">
            <a:extLst>
              <a:ext uri="{FF2B5EF4-FFF2-40B4-BE49-F238E27FC236}">
                <a16:creationId xmlns:a16="http://schemas.microsoft.com/office/drawing/2014/main" id="{0F0A0C64-EA9A-46DC-A8C8-8D159A49342B}"/>
              </a:ext>
            </a:extLst>
          </p:cNvPr>
          <p:cNvPicPr>
            <a:picLocks noChangeAspect="1"/>
          </p:cNvPicPr>
          <p:nvPr/>
        </p:nvPicPr>
        <p:blipFill>
          <a:blip r:embed="rId3"/>
          <a:stretch>
            <a:fillRect/>
          </a:stretch>
        </p:blipFill>
        <p:spPr>
          <a:xfrm>
            <a:off x="6641962" y="1658191"/>
            <a:ext cx="2240396" cy="1434998"/>
          </a:xfrm>
          <a:prstGeom prst="rect">
            <a:avLst/>
          </a:prstGeom>
        </p:spPr>
      </p:pic>
      <p:pic>
        <p:nvPicPr>
          <p:cNvPr id="10" name="Picture 9">
            <a:extLst>
              <a:ext uri="{FF2B5EF4-FFF2-40B4-BE49-F238E27FC236}">
                <a16:creationId xmlns:a16="http://schemas.microsoft.com/office/drawing/2014/main" id="{0F8EEF06-63B5-47D6-965D-56E6C5D26939}"/>
              </a:ext>
            </a:extLst>
          </p:cNvPr>
          <p:cNvPicPr>
            <a:picLocks noChangeAspect="1"/>
          </p:cNvPicPr>
          <p:nvPr/>
        </p:nvPicPr>
        <p:blipFill>
          <a:blip r:embed="rId4"/>
          <a:stretch>
            <a:fillRect/>
          </a:stretch>
        </p:blipFill>
        <p:spPr>
          <a:xfrm>
            <a:off x="9071651" y="1705981"/>
            <a:ext cx="2226462" cy="1397240"/>
          </a:xfrm>
          <a:prstGeom prst="rect">
            <a:avLst/>
          </a:prstGeom>
        </p:spPr>
      </p:pic>
      <p:pic>
        <p:nvPicPr>
          <p:cNvPr id="11" name="Picture 10">
            <a:extLst>
              <a:ext uri="{FF2B5EF4-FFF2-40B4-BE49-F238E27FC236}">
                <a16:creationId xmlns:a16="http://schemas.microsoft.com/office/drawing/2014/main" id="{21DADA83-B580-49B8-8F0B-544CA91248BB}"/>
              </a:ext>
            </a:extLst>
          </p:cNvPr>
          <p:cNvPicPr>
            <a:picLocks noChangeAspect="1"/>
          </p:cNvPicPr>
          <p:nvPr/>
        </p:nvPicPr>
        <p:blipFill>
          <a:blip r:embed="rId5"/>
          <a:stretch>
            <a:fillRect/>
          </a:stretch>
        </p:blipFill>
        <p:spPr>
          <a:xfrm>
            <a:off x="458931" y="3729180"/>
            <a:ext cx="4631814" cy="2315908"/>
          </a:xfrm>
          <a:prstGeom prst="rect">
            <a:avLst/>
          </a:prstGeom>
        </p:spPr>
      </p:pic>
      <p:pic>
        <p:nvPicPr>
          <p:cNvPr id="12" name="Picture 11">
            <a:extLst>
              <a:ext uri="{FF2B5EF4-FFF2-40B4-BE49-F238E27FC236}">
                <a16:creationId xmlns:a16="http://schemas.microsoft.com/office/drawing/2014/main" id="{B65CEA5B-4443-49E2-BE00-FB41E65C129C}"/>
              </a:ext>
            </a:extLst>
          </p:cNvPr>
          <p:cNvPicPr>
            <a:picLocks noChangeAspect="1"/>
          </p:cNvPicPr>
          <p:nvPr/>
        </p:nvPicPr>
        <p:blipFill>
          <a:blip r:embed="rId6"/>
          <a:stretch>
            <a:fillRect/>
          </a:stretch>
        </p:blipFill>
        <p:spPr>
          <a:xfrm>
            <a:off x="3457931" y="3833447"/>
            <a:ext cx="1511969" cy="1072662"/>
          </a:xfrm>
          <a:prstGeom prst="rect">
            <a:avLst/>
          </a:prstGeom>
        </p:spPr>
      </p:pic>
      <p:sp>
        <p:nvSpPr>
          <p:cNvPr id="13" name="Rectangle 12">
            <a:extLst>
              <a:ext uri="{FF2B5EF4-FFF2-40B4-BE49-F238E27FC236}">
                <a16:creationId xmlns:a16="http://schemas.microsoft.com/office/drawing/2014/main" id="{514FDA53-5512-44CB-99EA-DC1D5B8825CC}"/>
              </a:ext>
            </a:extLst>
          </p:cNvPr>
          <p:cNvSpPr/>
          <p:nvPr/>
        </p:nvSpPr>
        <p:spPr>
          <a:xfrm>
            <a:off x="356669" y="1688590"/>
            <a:ext cx="6096000" cy="1569660"/>
          </a:xfrm>
          <a:prstGeom prst="rect">
            <a:avLst/>
          </a:prstGeom>
        </p:spPr>
        <p:txBody>
          <a:bodyPr>
            <a:spAutoFit/>
          </a:bodyPr>
          <a:lstStyle/>
          <a:p>
            <a:pPr marL="342900" indent="-342900">
              <a:buFont typeface="Wingdings" panose="05000000000000000000" pitchFamily="2" charset="2"/>
              <a:buChar char="Ø"/>
            </a:pPr>
            <a:r>
              <a:rPr lang="en-IN" sz="2400" dirty="0"/>
              <a:t>The price of a house seems to be strongly dependent on the total above ground square footage as well as the total basement square footage</a:t>
            </a:r>
          </a:p>
        </p:txBody>
      </p:sp>
    </p:spTree>
    <p:extLst>
      <p:ext uri="{BB962C8B-B14F-4D97-AF65-F5344CB8AC3E}">
        <p14:creationId xmlns:p14="http://schemas.microsoft.com/office/powerpoint/2010/main" val="425869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3" name="TextBox 2">
            <a:extLst>
              <a:ext uri="{FF2B5EF4-FFF2-40B4-BE49-F238E27FC236}">
                <a16:creationId xmlns:a16="http://schemas.microsoft.com/office/drawing/2014/main" id="{44D3615B-1927-4E8C-ABAD-2D162DB5C4E9}"/>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Modelling Results</a:t>
            </a:r>
            <a:endParaRPr lang="en-US" sz="4000" b="1" i="1" dirty="0">
              <a:solidFill>
                <a:srgbClr val="132E4A"/>
              </a:solidFill>
            </a:endParaRPr>
          </a:p>
        </p:txBody>
      </p:sp>
      <p:sp>
        <p:nvSpPr>
          <p:cNvPr id="4" name="TextBox 3">
            <a:extLst>
              <a:ext uri="{FF2B5EF4-FFF2-40B4-BE49-F238E27FC236}">
                <a16:creationId xmlns:a16="http://schemas.microsoft.com/office/drawing/2014/main" id="{1974F53A-C395-43AF-A2C6-E332662C2317}"/>
              </a:ext>
            </a:extLst>
          </p:cNvPr>
          <p:cNvSpPr txBox="1"/>
          <p:nvPr/>
        </p:nvSpPr>
        <p:spPr>
          <a:xfrm>
            <a:off x="988291" y="1574709"/>
            <a:ext cx="6889617" cy="5293757"/>
          </a:xfrm>
          <a:prstGeom prst="rect">
            <a:avLst/>
          </a:prstGeom>
          <a:noFill/>
        </p:spPr>
        <p:txBody>
          <a:bodyPr wrap="square" rtlCol="0">
            <a:spAutoFit/>
          </a:bodyPr>
          <a:lstStyle/>
          <a:p>
            <a:pPr marL="342900" indent="-342900">
              <a:buFont typeface="Wingdings" panose="05000000000000000000" pitchFamily="2" charset="2"/>
              <a:buChar char="Ø"/>
            </a:pPr>
            <a:r>
              <a:rPr lang="en-IN" sz="2200" b="1" dirty="0"/>
              <a:t>Random Forest Regressor </a:t>
            </a:r>
            <a:r>
              <a:rPr lang="en-IN" sz="2200" dirty="0"/>
              <a:t>used for modelling</a:t>
            </a:r>
          </a:p>
          <a:p>
            <a:pPr marL="342900" indent="-342900">
              <a:buFont typeface="Wingdings" panose="05000000000000000000" pitchFamily="2" charset="2"/>
              <a:buChar char="Ø"/>
            </a:pPr>
            <a:r>
              <a:rPr lang="en-IN" sz="2200" dirty="0"/>
              <a:t>Quality scores excluded from modelling as these features are subjective or cannot be ascertained without consulting a professional</a:t>
            </a:r>
          </a:p>
          <a:p>
            <a:pPr marL="342900" indent="-342900">
              <a:buFont typeface="Wingdings" panose="05000000000000000000" pitchFamily="2" charset="2"/>
              <a:buChar char="Ø"/>
            </a:pPr>
            <a:r>
              <a:rPr lang="en-IN" sz="2200" dirty="0"/>
              <a:t>Final model contains 10 variables</a:t>
            </a:r>
          </a:p>
          <a:p>
            <a:pPr marL="342900" indent="-342900">
              <a:buFont typeface="Wingdings" panose="05000000000000000000" pitchFamily="2" charset="2"/>
              <a:buChar char="Ø"/>
            </a:pPr>
            <a:r>
              <a:rPr lang="en-IN" sz="2200" dirty="0"/>
              <a:t>Model Performance:</a:t>
            </a:r>
          </a:p>
          <a:p>
            <a:pPr marL="800100" lvl="1" indent="-342900">
              <a:buFont typeface="Courier New" panose="02070309020205020404" pitchFamily="49" charset="0"/>
              <a:buChar char="o"/>
            </a:pPr>
            <a:r>
              <a:rPr lang="en-IN" dirty="0"/>
              <a:t>Model achieved an OOB R</a:t>
            </a:r>
            <a:r>
              <a:rPr lang="en-IN" baseline="30000" dirty="0"/>
              <a:t>2 </a:t>
            </a:r>
            <a:r>
              <a:rPr lang="en-IN" dirty="0"/>
              <a:t>of </a:t>
            </a:r>
            <a:r>
              <a:rPr lang="en-IN" b="1" dirty="0"/>
              <a:t>82%</a:t>
            </a:r>
          </a:p>
          <a:p>
            <a:pPr marL="342900" indent="-342900">
              <a:buFont typeface="Courier New" panose="02070309020205020404" pitchFamily="49" charset="0"/>
              <a:buChar char="o"/>
            </a:pPr>
            <a:r>
              <a:rPr lang="en-IN" sz="2200" dirty="0"/>
              <a:t>Success Criteria:</a:t>
            </a:r>
          </a:p>
          <a:p>
            <a:pPr marL="800100" lvl="1" indent="-342900">
              <a:buFont typeface="Courier New" panose="02070309020205020404" pitchFamily="49" charset="0"/>
              <a:buChar char="o"/>
            </a:pPr>
            <a:r>
              <a:rPr lang="en-IN" b="1" dirty="0"/>
              <a:t>Model Criterion:</a:t>
            </a:r>
            <a:r>
              <a:rPr lang="en-IN" dirty="0"/>
              <a:t> Our model is successful if the R-square evaluation metric exceeds 60%</a:t>
            </a:r>
          </a:p>
          <a:p>
            <a:pPr marL="800100" lvl="1" indent="-342900">
              <a:buFont typeface="Courier New" panose="02070309020205020404" pitchFamily="49" charset="0"/>
              <a:buChar char="o"/>
            </a:pPr>
            <a:r>
              <a:rPr lang="en-IN" b="1" dirty="0"/>
              <a:t>Desired Business Outcomes</a:t>
            </a:r>
            <a:r>
              <a:rPr lang="en-IN" dirty="0"/>
              <a:t>: A Key Performance Indicator of the success of the app would be continual increase in it's adoption to drive business decisions by the various Real Estate agencies and individual consumers. The intention is to deploy the app at a particular location, and based on the performance expand to other areas</a:t>
            </a:r>
            <a:endParaRPr lang="en-IN" sz="2200" dirty="0"/>
          </a:p>
          <a:p>
            <a:pPr marL="800100" lvl="1" indent="-342900">
              <a:buFont typeface="Courier New" panose="02070309020205020404" pitchFamily="49" charset="0"/>
              <a:buChar char="o"/>
            </a:pPr>
            <a:endParaRPr lang="en-IN" sz="2200" dirty="0"/>
          </a:p>
        </p:txBody>
      </p:sp>
      <p:pic>
        <p:nvPicPr>
          <p:cNvPr id="2" name="Picture 1">
            <a:extLst>
              <a:ext uri="{FF2B5EF4-FFF2-40B4-BE49-F238E27FC236}">
                <a16:creationId xmlns:a16="http://schemas.microsoft.com/office/drawing/2014/main" id="{6042AEC4-558E-480C-8B42-CCF455417737}"/>
              </a:ext>
            </a:extLst>
          </p:cNvPr>
          <p:cNvPicPr>
            <a:picLocks noChangeAspect="1"/>
          </p:cNvPicPr>
          <p:nvPr/>
        </p:nvPicPr>
        <p:blipFill rotWithShape="1">
          <a:blip r:embed="rId3"/>
          <a:srcRect l="5334"/>
          <a:stretch/>
        </p:blipFill>
        <p:spPr>
          <a:xfrm>
            <a:off x="7629236" y="2050473"/>
            <a:ext cx="3967148" cy="2458748"/>
          </a:xfrm>
          <a:prstGeom prst="rect">
            <a:avLst/>
          </a:prstGeom>
        </p:spPr>
      </p:pic>
    </p:spTree>
    <p:extLst>
      <p:ext uri="{BB962C8B-B14F-4D97-AF65-F5344CB8AC3E}">
        <p14:creationId xmlns:p14="http://schemas.microsoft.com/office/powerpoint/2010/main" val="8896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76B744-0321-4A97-A807-C3F25455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307" y="5691025"/>
            <a:ext cx="3590693" cy="1166975"/>
          </a:xfrm>
        </p:spPr>
      </p:pic>
      <p:sp>
        <p:nvSpPr>
          <p:cNvPr id="3" name="TextBox 2">
            <a:extLst>
              <a:ext uri="{FF2B5EF4-FFF2-40B4-BE49-F238E27FC236}">
                <a16:creationId xmlns:a16="http://schemas.microsoft.com/office/drawing/2014/main" id="{FB44C2DF-B3D2-45B9-81D0-684417FB52DB}"/>
              </a:ext>
            </a:extLst>
          </p:cNvPr>
          <p:cNvSpPr txBox="1"/>
          <p:nvPr/>
        </p:nvSpPr>
        <p:spPr>
          <a:xfrm>
            <a:off x="988291" y="563418"/>
            <a:ext cx="10520218" cy="707886"/>
          </a:xfrm>
          <a:prstGeom prst="rect">
            <a:avLst/>
          </a:prstGeom>
          <a:noFill/>
        </p:spPr>
        <p:txBody>
          <a:bodyPr wrap="square" rtlCol="0">
            <a:spAutoFit/>
          </a:bodyPr>
          <a:lstStyle/>
          <a:p>
            <a:r>
              <a:rPr lang="en-IN" sz="4000" b="1" i="1" dirty="0">
                <a:solidFill>
                  <a:srgbClr val="132E4A"/>
                </a:solidFill>
              </a:rPr>
              <a:t>References and Contact Info</a:t>
            </a:r>
            <a:endParaRPr lang="en-US" sz="4000" b="1" i="1" dirty="0">
              <a:solidFill>
                <a:srgbClr val="132E4A"/>
              </a:solidFill>
            </a:endParaRPr>
          </a:p>
        </p:txBody>
      </p:sp>
      <p:sp>
        <p:nvSpPr>
          <p:cNvPr id="4" name="TextBox 3">
            <a:extLst>
              <a:ext uri="{FF2B5EF4-FFF2-40B4-BE49-F238E27FC236}">
                <a16:creationId xmlns:a16="http://schemas.microsoft.com/office/drawing/2014/main" id="{4372B800-D951-4AED-8DA9-48B328DA98AB}"/>
              </a:ext>
            </a:extLst>
          </p:cNvPr>
          <p:cNvSpPr txBox="1"/>
          <p:nvPr/>
        </p:nvSpPr>
        <p:spPr>
          <a:xfrm>
            <a:off x="597877" y="1574709"/>
            <a:ext cx="10805746" cy="3693319"/>
          </a:xfrm>
          <a:prstGeom prst="rect">
            <a:avLst/>
          </a:prstGeom>
          <a:noFill/>
        </p:spPr>
        <p:txBody>
          <a:bodyPr wrap="square" rtlCol="0">
            <a:spAutoFit/>
          </a:bodyPr>
          <a:lstStyle/>
          <a:p>
            <a:pPr lvl="1"/>
            <a:r>
              <a:rPr lang="en-IN" sz="2200" dirty="0"/>
              <a:t>For more information on this project, please refer:</a:t>
            </a:r>
          </a:p>
          <a:p>
            <a:pPr marL="1257300" lvl="2" indent="-342900">
              <a:buFont typeface="Wingdings" panose="05000000000000000000" pitchFamily="2" charset="2"/>
              <a:buChar char="Ø"/>
            </a:pPr>
            <a:r>
              <a:rPr lang="en-IN" sz="2200" dirty="0"/>
              <a:t>Project Repo: </a:t>
            </a:r>
            <a:r>
              <a:rPr lang="en-US" sz="2400" dirty="0">
                <a:hlinkClick r:id="rId3"/>
              </a:rPr>
              <a:t>https://github.com/saurabhannadate93/Whats-my-House-worth</a:t>
            </a:r>
            <a:endParaRPr lang="en-US" sz="2400" dirty="0"/>
          </a:p>
          <a:p>
            <a:pPr lvl="1"/>
            <a:endParaRPr lang="en-US" sz="2400" dirty="0"/>
          </a:p>
          <a:p>
            <a:pPr lvl="1"/>
            <a:r>
              <a:rPr lang="en-US" sz="2400" dirty="0"/>
              <a:t>Or contact:</a:t>
            </a:r>
          </a:p>
          <a:p>
            <a:pPr marL="1257300" lvl="2" indent="-342900">
              <a:buFont typeface="Wingdings" panose="05000000000000000000" pitchFamily="2" charset="2"/>
              <a:buChar char="Ø"/>
            </a:pPr>
            <a:r>
              <a:rPr lang="en-IN" sz="2400" dirty="0"/>
              <a:t>Project Owner: Saurabh Annadate</a:t>
            </a:r>
          </a:p>
          <a:p>
            <a:pPr marL="1257300" lvl="2" indent="-342900">
              <a:buFont typeface="Wingdings" panose="05000000000000000000" pitchFamily="2" charset="2"/>
              <a:buChar char="Ø"/>
            </a:pPr>
            <a:r>
              <a:rPr lang="en-US" sz="2400" dirty="0"/>
              <a:t>Email: </a:t>
            </a:r>
            <a:r>
              <a:rPr lang="en-US" sz="2400" dirty="0">
                <a:hlinkClick r:id="rId4"/>
              </a:rPr>
              <a:t>saurabhannadate2020@u.northwestern.edu</a:t>
            </a:r>
            <a:endParaRPr lang="en-US" sz="2400" dirty="0"/>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endParaRPr lang="en-IN" sz="2200" dirty="0"/>
          </a:p>
          <a:p>
            <a:pPr marL="800100" lvl="1" indent="-342900">
              <a:buFont typeface="Wingdings" panose="05000000000000000000" pitchFamily="2" charset="2"/>
              <a:buChar char="Ø"/>
            </a:pPr>
            <a:endParaRPr lang="en-IN" sz="2200" dirty="0"/>
          </a:p>
        </p:txBody>
      </p:sp>
    </p:spTree>
    <p:extLst>
      <p:ext uri="{BB962C8B-B14F-4D97-AF65-F5344CB8AC3E}">
        <p14:creationId xmlns:p14="http://schemas.microsoft.com/office/powerpoint/2010/main" val="169770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349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What’s my House Worth?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Annadate</dc:creator>
  <cp:lastModifiedBy>Saurabh Annadate</cp:lastModifiedBy>
  <cp:revision>40</cp:revision>
  <dcterms:created xsi:type="dcterms:W3CDTF">2019-06-10T03:57:00Z</dcterms:created>
  <dcterms:modified xsi:type="dcterms:W3CDTF">2019-06-10T06:38:12Z</dcterms:modified>
</cp:coreProperties>
</file>