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  <p:sldId id="295" r:id="rId17"/>
    <p:sldId id="294" r:id="rId18"/>
    <p:sldId id="296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97" r:id="rId29"/>
    <p:sldId id="298" r:id="rId30"/>
    <p:sldId id="299" r:id="rId31"/>
    <p:sldId id="280" r:id="rId32"/>
    <p:sldId id="281" r:id="rId33"/>
    <p:sldId id="282" r:id="rId34"/>
    <p:sldId id="283" r:id="rId35"/>
    <p:sldId id="284" r:id="rId36"/>
    <p:sldId id="293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</p:sldIdLst>
  <p:sldSz cx="9144000" cy="5143500" type="screen16x9"/>
  <p:notesSz cx="6858000" cy="9144000"/>
  <p:embeddedFontLst>
    <p:embeddedFont>
      <p:font typeface="Roboto" panose="020B0604020202020204" charset="0"/>
      <p:regular r:id="rId47"/>
      <p:bold r:id="rId48"/>
      <p:italic r:id="rId49"/>
      <p:boldItalic r:id="rId50"/>
    </p:embeddedFont>
    <p:embeddedFont>
      <p:font typeface="Cambria Math" panose="02040503050406030204" pitchFamily="18" charset="0"/>
      <p:regular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1819"/>
    <a:srgbClr val="224144"/>
    <a:srgbClr val="FAFAFA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39C3FF9-81FE-43D8-B29D-B214B34247DE}">
  <a:tblStyle styleId="{539C3FF9-81FE-43D8-B29D-B214B34247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74" autoAdjust="0"/>
  </p:normalViewPr>
  <p:slideViewPr>
    <p:cSldViewPr snapToGrid="0">
      <p:cViewPr varScale="1">
        <p:scale>
          <a:sx n="115" d="100"/>
          <a:sy n="115" d="100"/>
        </p:scale>
        <p:origin x="514" y="67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0393bc292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0393bc292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0393bc292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0393bc292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0393bc292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0393bc292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0393bc292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0393bc292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0393bc292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0393bc292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0393bc29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0393bc29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0393bc29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0393bc29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88927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0393bc29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0393bc29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20989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0393bc29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0393bc29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60202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0393bc292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0393bc292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fe1bea3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fe1bea3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0393bc292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0393bc292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0393bc292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0393bc292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0393bc292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0393bc292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0393bc292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0393bc292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0393bc292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0393bc292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fe1bea38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fe1bea38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01a0811a1_0_10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401a0811a1_0_10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0393bc292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0393bc292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0393bc292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0393bc292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4995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0393bc292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0393bc292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6751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01a0811a1_0_10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01a0811a1_0_10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0393bc292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0393bc292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99249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01a0811a1_0_1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01a0811a1_0_1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fe1bea38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fe1bea38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410e58e0c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410e58e0c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Multiple Linear Regression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</a:pPr>
            <a:r>
              <a:rPr lang="en-IN" dirty="0"/>
              <a:t>An extension of Simple Linear Regression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</a:pPr>
            <a:r>
              <a:rPr lang="en-IN" dirty="0"/>
              <a:t>Develops a relationship between a dependant variable </a:t>
            </a:r>
            <a:r>
              <a:rPr lang="en-IN" dirty="0" err="1"/>
              <a:t>aand</a:t>
            </a:r>
            <a:r>
              <a:rPr lang="en-IN" dirty="0"/>
              <a:t> multiple independent variables</a:t>
            </a:r>
            <a:endParaRPr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410e58e0c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410e58e0c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fe1bea38b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fe1bea38b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fe1bea38b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fe1bea38b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21728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fe1bea38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fe1bea38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fe1bea38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fe1bea38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407f472c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407f472c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fd532738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fd532738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is like teaching machines to learn the relationship between independent variables and the target Variable, similar to a way in whih a teacher provides the feedback to their students on their performance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can divide the supervised learning problem into classification and regression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Learning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Algorithms learn by themselves without any supervision or without any target variable provided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Algorithm finds hidden pattern and relationship in the given data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Categories are DR and Clustering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Reinforcement Learning 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Allows machine / Agent to learn its behaviour based on feedback from the environment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Closer to AI methodology rather than frequnetly used machine learning</a:t>
            </a:r>
            <a:endParaRPr/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Popular Games like atari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407f472c07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407f472c07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fe1bea38b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fe1bea38b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fe1bea38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fe1bea38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fe1bea38b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fe1bea38b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c6f90357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c6f90357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0393bc2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0393bc2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fe1bea38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fe1bea38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0393bc292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0393bc292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01a0811a1_0_10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01a0811a1_0_10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0393bc29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0393bc29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83FEA4BF-B65F-4D63-9D7F-B80E14EEAC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M Roman 12" panose="00000500000000000000" pitchFamily="50" charset="0"/>
            </a:endParaRPr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M Roman 12" panose="00000500000000000000" pitchFamily="50" charset="0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latin typeface="LM Roman 12" panose="00000500000000000000" pitchFamily="50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LM Roman 12" panose="00000500000000000000" pitchFamily="50" charset="0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LM Roman 12" panose="00000500000000000000" pitchFamily="50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Related image">
            <a:extLst>
              <a:ext uri="{FF2B5EF4-FFF2-40B4-BE49-F238E27FC236}">
                <a16:creationId xmlns:a16="http://schemas.microsoft.com/office/drawing/2014/main" id="{F0251B5C-6A8E-4CA1-9E88-329068C5AB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latin typeface="LM Roman 12" panose="00000500000000000000" pitchFamily="50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id="{3A1BDBB9-0E6C-4FCF-8F71-812CAB43D35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412" b="43416"/>
          <a:stretch/>
        </p:blipFill>
        <p:spPr bwMode="auto">
          <a:xfrm>
            <a:off x="0" y="-72571"/>
            <a:ext cx="9144000" cy="728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LM Roman 12" panose="00000500000000000000" pitchFamily="50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 dirty="0"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elated image">
            <a:extLst>
              <a:ext uri="{FF2B5EF4-FFF2-40B4-BE49-F238E27FC236}">
                <a16:creationId xmlns:a16="http://schemas.microsoft.com/office/drawing/2014/main" id="{BFA1CE04-137C-4749-A3EC-11808B3A480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M Roman 12" panose="00000500000000000000" pitchFamily="50" charset="0"/>
            </a:endParaRPr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M Roman 12" panose="00000500000000000000" pitchFamily="50" charset="0"/>
            </a:endParaRPr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LM Roman 12" panose="00000500000000000000" pitchFamily="50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  <a:latin typeface="LM Roman 12" panose="00000500000000000000" pitchFamily="50" charset="0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LM Roman 12" panose="00000500000000000000" pitchFamily="50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Related image">
            <a:extLst>
              <a:ext uri="{FF2B5EF4-FFF2-40B4-BE49-F238E27FC236}">
                <a16:creationId xmlns:a16="http://schemas.microsoft.com/office/drawing/2014/main" id="{253866C6-88B5-47B8-A3D3-3BE4236466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latin typeface="LM Roman 12" panose="00000500000000000000" pitchFamily="50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 dirty="0"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  <a:latin typeface="LM Roman 12" panose="00000500000000000000" pitchFamily="50" charset="0"/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M Roman 12" panose="00000500000000000000" pitchFamily="50" charset="0"/>
            </a:endParaRPr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M Roman 12" panose="00000500000000000000" pitchFamily="50" charset="0"/>
            </a:endParaRPr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  <a:latin typeface="LM Roman 12" panose="00000500000000000000" pitchFamily="50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LM Roman 12" panose="00000500000000000000" pitchFamily="50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9511500" y="751915"/>
            <a:ext cx="3837000" cy="403007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  <a:latin typeface="LM Roman 12" panose="00000500000000000000" pitchFamily="50" charset="0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  <a:latin typeface="LM Roman 12" panose="00000500000000000000" pitchFamily="50" charset="0"/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6150" name="Picture 6" descr="Related image">
            <a:extLst>
              <a:ext uri="{FF2B5EF4-FFF2-40B4-BE49-F238E27FC236}">
                <a16:creationId xmlns:a16="http://schemas.microsoft.com/office/drawing/2014/main" id="{11B1482A-62B9-4685-83D7-984AFEE4C6B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4572000" y="-25419"/>
            <a:ext cx="4572000" cy="560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M Roman 12" panose="00000500000000000000" pitchFamily="50" charset="0"/>
              </a:rPr>
              <a:t>Hands-on Machine Learning with Python</a:t>
            </a:r>
            <a:endParaRPr dirty="0">
              <a:latin typeface="LM Roman 12" panose="00000500000000000000" pitchFamily="50" charset="0"/>
            </a:endParaRP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M Roman 12" panose="00000500000000000000" pitchFamily="50" charset="0"/>
              </a:rPr>
              <a:t>Saurabh Bhatt</a:t>
            </a:r>
            <a:endParaRPr dirty="0">
              <a:latin typeface="LM Roman 12" panose="00000500000000000000" pitchFamily="5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Codes for Creating Virtual Environment</a:t>
            </a:r>
            <a:endParaRPr/>
          </a:p>
        </p:txBody>
      </p:sp>
      <p:pic>
        <p:nvPicPr>
          <p:cNvPr id="167" name="Google Shape;16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5388" y="747750"/>
            <a:ext cx="5672317" cy="421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Codes for Creating Virtual Environment</a:t>
            </a:r>
            <a:endParaRPr/>
          </a:p>
        </p:txBody>
      </p:sp>
      <p:pic>
        <p:nvPicPr>
          <p:cNvPr id="173" name="Google Shape;17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5000" y="747750"/>
            <a:ext cx="5254011" cy="421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>
            <a:spLocks noGrp="1"/>
          </p:cNvSpPr>
          <p:nvPr>
            <p:ph type="body" idx="2"/>
          </p:nvPr>
        </p:nvSpPr>
        <p:spPr>
          <a:xfrm>
            <a:off x="4939500" y="355550"/>
            <a:ext cx="3837000" cy="442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Workspace / Virtual Environment</a:t>
            </a:r>
            <a:endParaRPr/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Importing Data</a:t>
            </a:r>
            <a:endParaRPr/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Quick look on the data structure</a:t>
            </a:r>
            <a:endParaRPr/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a test set</a:t>
            </a:r>
            <a:endParaRPr/>
          </a:p>
        </p:txBody>
      </p:sp>
      <p:sp>
        <p:nvSpPr>
          <p:cNvPr id="179" name="Google Shape;179;p2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23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the data</a:t>
            </a:r>
            <a:endParaRPr/>
          </a:p>
        </p:txBody>
      </p:sp>
      <p:sp>
        <p:nvSpPr>
          <p:cNvPr id="180" name="Google Shape;180;p24"/>
          <p:cNvSpPr/>
          <p:nvPr/>
        </p:nvSpPr>
        <p:spPr>
          <a:xfrm>
            <a:off x="5006700" y="1689475"/>
            <a:ext cx="3702600" cy="740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>
            <a:spLocks noGrp="1"/>
          </p:cNvSpPr>
          <p:nvPr>
            <p:ph type="body" idx="2"/>
          </p:nvPr>
        </p:nvSpPr>
        <p:spPr>
          <a:xfrm>
            <a:off x="4939500" y="355550"/>
            <a:ext cx="3837000" cy="442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Workspace / Virtual Environment</a:t>
            </a:r>
            <a:endParaRPr/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Importing Data</a:t>
            </a:r>
            <a:endParaRPr/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Quick look on the data structure</a:t>
            </a:r>
            <a:endParaRPr/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a test set</a:t>
            </a:r>
            <a:endParaRPr/>
          </a:p>
        </p:txBody>
      </p:sp>
      <p:sp>
        <p:nvSpPr>
          <p:cNvPr id="192" name="Google Shape;192;p2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23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the data</a:t>
            </a:r>
            <a:endParaRPr/>
          </a:p>
        </p:txBody>
      </p:sp>
      <p:sp>
        <p:nvSpPr>
          <p:cNvPr id="193" name="Google Shape;193;p26"/>
          <p:cNvSpPr/>
          <p:nvPr/>
        </p:nvSpPr>
        <p:spPr>
          <a:xfrm>
            <a:off x="5006700" y="2886175"/>
            <a:ext cx="3702600" cy="740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look on the data structure</a:t>
            </a:r>
            <a:endParaRPr/>
          </a:p>
        </p:txBody>
      </p:sp>
      <p:sp>
        <p:nvSpPr>
          <p:cNvPr id="3" name="Google Shape;154;p20">
            <a:extLst>
              <a:ext uri="{FF2B5EF4-FFF2-40B4-BE49-F238E27FC236}">
                <a16:creationId xmlns:a16="http://schemas.microsoft.com/office/drawing/2014/main" id="{F6F16B7B-98D2-44AB-AFEF-13A42B2DFB83}"/>
              </a:ext>
            </a:extLst>
          </p:cNvPr>
          <p:cNvSpPr txBox="1">
            <a:spLocks/>
          </p:cNvSpPr>
          <p:nvPr/>
        </p:nvSpPr>
        <p:spPr>
          <a:xfrm>
            <a:off x="377999" y="796638"/>
            <a:ext cx="8381687" cy="39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IN" dirty="0">
                <a:solidFill>
                  <a:srgbClr val="224144"/>
                </a:solidFill>
                <a:latin typeface="LM Roman 12" panose="00000500000000000000" pitchFamily="50" charset="0"/>
              </a:rPr>
              <a:t>The data is related with direct marketing campaigns of a Portuguese Banking Institution.</a:t>
            </a:r>
          </a:p>
          <a:p>
            <a:pPr algn="just">
              <a:lnSpc>
                <a:spcPct val="100000"/>
              </a:lnSpc>
            </a:pPr>
            <a:endParaRPr lang="en-IN" dirty="0">
              <a:solidFill>
                <a:srgbClr val="224144"/>
              </a:solidFill>
              <a:latin typeface="LM Roman 12" panose="00000500000000000000" pitchFamily="50" charset="0"/>
            </a:endParaRPr>
          </a:p>
          <a:p>
            <a:pPr algn="just">
              <a:lnSpc>
                <a:spcPct val="100000"/>
              </a:lnSpc>
            </a:pPr>
            <a:r>
              <a:rPr lang="en-IN" dirty="0">
                <a:solidFill>
                  <a:srgbClr val="224144"/>
                </a:solidFill>
                <a:latin typeface="LM Roman 12" panose="00000500000000000000" pitchFamily="50" charset="0"/>
              </a:rPr>
              <a:t>These marketing campaigns are based on phone calls</a:t>
            </a:r>
          </a:p>
          <a:p>
            <a:pPr algn="just">
              <a:lnSpc>
                <a:spcPct val="100000"/>
              </a:lnSpc>
            </a:pPr>
            <a:endParaRPr lang="en-IN" dirty="0">
              <a:solidFill>
                <a:srgbClr val="224144"/>
              </a:solidFill>
              <a:latin typeface="LM Roman 12" panose="00000500000000000000" pitchFamily="50" charset="0"/>
            </a:endParaRPr>
          </a:p>
          <a:p>
            <a:pPr algn="just">
              <a:lnSpc>
                <a:spcPct val="100000"/>
              </a:lnSpc>
            </a:pPr>
            <a:endParaRPr lang="en-IN" dirty="0">
              <a:solidFill>
                <a:srgbClr val="224144"/>
              </a:solidFill>
              <a:latin typeface="LM Roman 12" panose="00000500000000000000" pitchFamily="50" charset="0"/>
            </a:endParaRPr>
          </a:p>
          <a:p>
            <a:pPr algn="just">
              <a:lnSpc>
                <a:spcPct val="100000"/>
              </a:lnSpc>
            </a:pPr>
            <a:r>
              <a:rPr lang="en-IN" dirty="0">
                <a:solidFill>
                  <a:srgbClr val="224144"/>
                </a:solidFill>
                <a:latin typeface="LM Roman 12" panose="00000500000000000000" pitchFamily="50" charset="0"/>
              </a:rPr>
              <a:t>Classification goal is to predict if the client will subscribe a term deposit (variable y)</a:t>
            </a:r>
          </a:p>
          <a:p>
            <a:pPr algn="just">
              <a:lnSpc>
                <a:spcPct val="100000"/>
              </a:lnSpc>
            </a:pPr>
            <a:endParaRPr lang="en-IN" dirty="0">
              <a:solidFill>
                <a:srgbClr val="224144"/>
              </a:solidFill>
              <a:latin typeface="LM Roman 12" panose="00000500000000000000" pitchFamily="50" charset="0"/>
            </a:endParaRPr>
          </a:p>
          <a:p>
            <a:pPr algn="just">
              <a:lnSpc>
                <a:spcPct val="100000"/>
              </a:lnSpc>
            </a:pPr>
            <a:endParaRPr lang="en-IN" dirty="0">
              <a:solidFill>
                <a:srgbClr val="224144"/>
              </a:solidFill>
              <a:latin typeface="LM Roman 12" panose="00000500000000000000" pitchFamily="50" charset="0"/>
            </a:endParaRPr>
          </a:p>
          <a:p>
            <a:pPr algn="just">
              <a:lnSpc>
                <a:spcPct val="100000"/>
              </a:lnSpc>
            </a:pPr>
            <a:r>
              <a:rPr lang="en-IN" dirty="0">
                <a:solidFill>
                  <a:srgbClr val="224144"/>
                </a:solidFill>
                <a:latin typeface="LM Roman 12" panose="00000500000000000000" pitchFamily="50" charset="0"/>
              </a:rPr>
              <a:t>Find the data on below link:</a:t>
            </a:r>
          </a:p>
          <a:p>
            <a:pPr lvl="1" algn="just">
              <a:lnSpc>
                <a:spcPct val="100000"/>
              </a:lnSpc>
            </a:pPr>
            <a:r>
              <a:rPr lang="en-IN" dirty="0">
                <a:solidFill>
                  <a:srgbClr val="224144"/>
                </a:solidFill>
                <a:latin typeface="LM Roman 12" panose="00000500000000000000" pitchFamily="50" charset="0"/>
              </a:rPr>
              <a:t>https://archive.ics.uci.edu/ml/datasets/bank+marketing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Information about data features – 1</a:t>
            </a:r>
            <a:endParaRPr dirty="0"/>
          </a:p>
        </p:txBody>
      </p:sp>
      <p:sp>
        <p:nvSpPr>
          <p:cNvPr id="4" name="Google Shape;154;p20">
            <a:extLst>
              <a:ext uri="{FF2B5EF4-FFF2-40B4-BE49-F238E27FC236}">
                <a16:creationId xmlns:a16="http://schemas.microsoft.com/office/drawing/2014/main" id="{AE3A26DB-B171-4FC0-8F7D-067C4CF3DFA3}"/>
              </a:ext>
            </a:extLst>
          </p:cNvPr>
          <p:cNvSpPr txBox="1">
            <a:spLocks/>
          </p:cNvSpPr>
          <p:nvPr/>
        </p:nvSpPr>
        <p:spPr>
          <a:xfrm>
            <a:off x="377999" y="796638"/>
            <a:ext cx="8381687" cy="39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IN" sz="1600" dirty="0">
                <a:solidFill>
                  <a:srgbClr val="224144"/>
                </a:solidFill>
                <a:latin typeface="LM Roman 12" panose="00000500000000000000" pitchFamily="50" charset="0"/>
              </a:rPr>
              <a:t>Bank – Client Data</a:t>
            </a:r>
          </a:p>
          <a:p>
            <a:pPr lvl="1" algn="just">
              <a:lnSpc>
                <a:spcPct val="100000"/>
              </a:lnSpc>
              <a:buFont typeface="+mj-lt"/>
              <a:buAutoNum type="arabicPeriod"/>
            </a:pPr>
            <a:r>
              <a:rPr lang="en-IN" sz="1200" dirty="0">
                <a:solidFill>
                  <a:srgbClr val="224144"/>
                </a:solidFill>
                <a:latin typeface="LM Roman 12" panose="00000500000000000000" pitchFamily="50" charset="0"/>
              </a:rPr>
              <a:t>age (numeric)</a:t>
            </a:r>
          </a:p>
          <a:p>
            <a:pPr lvl="1" algn="just">
              <a:lnSpc>
                <a:spcPct val="100000"/>
              </a:lnSpc>
              <a:buFont typeface="+mj-lt"/>
              <a:buAutoNum type="arabicPeriod"/>
            </a:pPr>
            <a:r>
              <a:rPr lang="en-IN" sz="1200" dirty="0">
                <a:solidFill>
                  <a:srgbClr val="224144"/>
                </a:solidFill>
                <a:latin typeface="LM Roman 12" panose="00000500000000000000" pitchFamily="50" charset="0"/>
              </a:rPr>
              <a:t>job (categorical: 'admin.’, 'blue-collar’, 'entrepreneur’, 'housemaid’, 'management’, 'retired’, 'self-employed’, 'services’, 'student’, 'technician’, 'unemployed’, 'unknown')</a:t>
            </a:r>
          </a:p>
          <a:p>
            <a:pPr lvl="1" algn="just">
              <a:lnSpc>
                <a:spcPct val="100000"/>
              </a:lnSpc>
              <a:buFont typeface="+mj-lt"/>
              <a:buAutoNum type="arabicPeriod"/>
            </a:pPr>
            <a:r>
              <a:rPr lang="en-IN" sz="1200" dirty="0">
                <a:solidFill>
                  <a:srgbClr val="224144"/>
                </a:solidFill>
                <a:latin typeface="LM Roman 12" panose="00000500000000000000" pitchFamily="50" charset="0"/>
              </a:rPr>
              <a:t>marital : marital status (categorical: 'divorced’, 'married’, 'single’, 'unknown'; note: 'divorced' means divorced or widowed)</a:t>
            </a:r>
          </a:p>
          <a:p>
            <a:pPr lvl="1" algn="just">
              <a:lnSpc>
                <a:spcPct val="100000"/>
              </a:lnSpc>
              <a:buFont typeface="+mj-lt"/>
              <a:buAutoNum type="arabicPeriod"/>
            </a:pPr>
            <a:r>
              <a:rPr lang="en-IN" sz="1200" dirty="0">
                <a:solidFill>
                  <a:srgbClr val="224144"/>
                </a:solidFill>
                <a:latin typeface="LM Roman 12" panose="00000500000000000000" pitchFamily="50" charset="0"/>
              </a:rPr>
              <a:t>education (categorical: 'basic.4y’, 'basic.6y’, 'basic.9y’, '</a:t>
            </a:r>
            <a:r>
              <a:rPr lang="en-IN" sz="1200" dirty="0" err="1">
                <a:solidFill>
                  <a:srgbClr val="224144"/>
                </a:solidFill>
                <a:latin typeface="LM Roman 12" panose="00000500000000000000" pitchFamily="50" charset="0"/>
              </a:rPr>
              <a:t>high.school</a:t>
            </a:r>
            <a:r>
              <a:rPr lang="en-IN" sz="1200" dirty="0">
                <a:solidFill>
                  <a:srgbClr val="224144"/>
                </a:solidFill>
                <a:latin typeface="LM Roman 12" panose="00000500000000000000" pitchFamily="50" charset="0"/>
              </a:rPr>
              <a:t>’, 'illiterate’, '</a:t>
            </a:r>
            <a:r>
              <a:rPr lang="en-IN" sz="1200" dirty="0" err="1">
                <a:solidFill>
                  <a:srgbClr val="224144"/>
                </a:solidFill>
                <a:latin typeface="LM Roman 12" panose="00000500000000000000" pitchFamily="50" charset="0"/>
              </a:rPr>
              <a:t>professional.course</a:t>
            </a:r>
            <a:r>
              <a:rPr lang="en-IN" sz="1200" dirty="0">
                <a:solidFill>
                  <a:srgbClr val="224144"/>
                </a:solidFill>
                <a:latin typeface="LM Roman 12" panose="00000500000000000000" pitchFamily="50" charset="0"/>
              </a:rPr>
              <a:t>’, '</a:t>
            </a:r>
            <a:r>
              <a:rPr lang="en-IN" sz="1200" dirty="0" err="1">
                <a:solidFill>
                  <a:srgbClr val="224144"/>
                </a:solidFill>
                <a:latin typeface="LM Roman 12" panose="00000500000000000000" pitchFamily="50" charset="0"/>
              </a:rPr>
              <a:t>university.degree</a:t>
            </a:r>
            <a:r>
              <a:rPr lang="en-IN" sz="1200" dirty="0">
                <a:solidFill>
                  <a:srgbClr val="224144"/>
                </a:solidFill>
                <a:latin typeface="LM Roman 12" panose="00000500000000000000" pitchFamily="50" charset="0"/>
              </a:rPr>
              <a:t>’, 'unknown')</a:t>
            </a:r>
          </a:p>
          <a:p>
            <a:pPr lvl="1" algn="just">
              <a:lnSpc>
                <a:spcPct val="100000"/>
              </a:lnSpc>
              <a:buFont typeface="+mj-lt"/>
              <a:buAutoNum type="arabicPeriod"/>
            </a:pPr>
            <a:r>
              <a:rPr lang="en-IN" sz="1200" dirty="0">
                <a:solidFill>
                  <a:srgbClr val="224144"/>
                </a:solidFill>
                <a:latin typeface="LM Roman 12" panose="00000500000000000000" pitchFamily="50" charset="0"/>
              </a:rPr>
              <a:t>default: has credit in default? (categorical: 'no’, 'yes’, 'unknown')</a:t>
            </a:r>
          </a:p>
          <a:p>
            <a:pPr lvl="1" algn="just">
              <a:lnSpc>
                <a:spcPct val="100000"/>
              </a:lnSpc>
              <a:buFont typeface="+mj-lt"/>
              <a:buAutoNum type="arabicPeriod"/>
            </a:pPr>
            <a:r>
              <a:rPr lang="en-IN" sz="1200" dirty="0">
                <a:solidFill>
                  <a:srgbClr val="224144"/>
                </a:solidFill>
                <a:latin typeface="LM Roman 12" panose="00000500000000000000" pitchFamily="50" charset="0"/>
              </a:rPr>
              <a:t>housing: has housing loan? (categorical: 'no’, '</a:t>
            </a:r>
            <a:r>
              <a:rPr lang="en-IN" sz="1200" dirty="0" err="1">
                <a:solidFill>
                  <a:srgbClr val="224144"/>
                </a:solidFill>
                <a:latin typeface="LM Roman 12" panose="00000500000000000000" pitchFamily="50" charset="0"/>
              </a:rPr>
              <a:t>yes','unknown</a:t>
            </a:r>
            <a:r>
              <a:rPr lang="en-IN" sz="1200" dirty="0">
                <a:solidFill>
                  <a:srgbClr val="224144"/>
                </a:solidFill>
                <a:latin typeface="LM Roman 12" panose="00000500000000000000" pitchFamily="50" charset="0"/>
              </a:rPr>
              <a:t>')</a:t>
            </a:r>
          </a:p>
          <a:p>
            <a:pPr lvl="1" algn="just">
              <a:lnSpc>
                <a:spcPct val="100000"/>
              </a:lnSpc>
              <a:buFont typeface="+mj-lt"/>
              <a:buAutoNum type="arabicPeriod"/>
            </a:pPr>
            <a:r>
              <a:rPr lang="en-IN" sz="1200" dirty="0">
                <a:solidFill>
                  <a:srgbClr val="224144"/>
                </a:solidFill>
                <a:latin typeface="LM Roman 12" panose="00000500000000000000" pitchFamily="50" charset="0"/>
              </a:rPr>
              <a:t>loan: has personal loan? (categorical: 'no’, 'yes’, 'unknown')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Information about data features – 2</a:t>
            </a:r>
            <a:endParaRPr dirty="0"/>
          </a:p>
        </p:txBody>
      </p:sp>
      <p:sp>
        <p:nvSpPr>
          <p:cNvPr id="4" name="Google Shape;154;p20">
            <a:extLst>
              <a:ext uri="{FF2B5EF4-FFF2-40B4-BE49-F238E27FC236}">
                <a16:creationId xmlns:a16="http://schemas.microsoft.com/office/drawing/2014/main" id="{AE3A26DB-B171-4FC0-8F7D-067C4CF3DFA3}"/>
              </a:ext>
            </a:extLst>
          </p:cNvPr>
          <p:cNvSpPr txBox="1">
            <a:spLocks/>
          </p:cNvSpPr>
          <p:nvPr/>
        </p:nvSpPr>
        <p:spPr>
          <a:xfrm>
            <a:off x="377999" y="796638"/>
            <a:ext cx="8381687" cy="39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IN" sz="1600" dirty="0">
                <a:solidFill>
                  <a:srgbClr val="224144"/>
                </a:solidFill>
                <a:latin typeface="LM Roman 12" panose="00000500000000000000" pitchFamily="50" charset="0"/>
              </a:rPr>
              <a:t>related with the last contact of the current campaign:</a:t>
            </a:r>
          </a:p>
          <a:p>
            <a:pPr lvl="1" algn="just">
              <a:lnSpc>
                <a:spcPct val="100000"/>
              </a:lnSpc>
            </a:pPr>
            <a:r>
              <a:rPr lang="en-IN" sz="1200" dirty="0">
                <a:solidFill>
                  <a:srgbClr val="224144"/>
                </a:solidFill>
                <a:latin typeface="LM Roman 12" panose="00000500000000000000" pitchFamily="50" charset="0"/>
              </a:rPr>
              <a:t>contact: contact communication type (categorical: 'cellular’, 'telephone') </a:t>
            </a:r>
          </a:p>
          <a:p>
            <a:pPr lvl="1" algn="just">
              <a:lnSpc>
                <a:spcPct val="100000"/>
              </a:lnSpc>
            </a:pPr>
            <a:r>
              <a:rPr lang="en-IN" sz="1200" dirty="0">
                <a:solidFill>
                  <a:srgbClr val="224144"/>
                </a:solidFill>
                <a:latin typeface="LM Roman 12" panose="00000500000000000000" pitchFamily="50" charset="0"/>
              </a:rPr>
              <a:t>month: last contact month of year (categorical: '</a:t>
            </a:r>
            <a:r>
              <a:rPr lang="en-IN" sz="1200" dirty="0" err="1">
                <a:solidFill>
                  <a:srgbClr val="224144"/>
                </a:solidFill>
                <a:latin typeface="LM Roman 12" panose="00000500000000000000" pitchFamily="50" charset="0"/>
              </a:rPr>
              <a:t>jan</a:t>
            </a:r>
            <a:r>
              <a:rPr lang="en-IN" sz="1200" dirty="0">
                <a:solidFill>
                  <a:srgbClr val="224144"/>
                </a:solidFill>
                <a:latin typeface="LM Roman 12" panose="00000500000000000000" pitchFamily="50" charset="0"/>
              </a:rPr>
              <a:t>', '</a:t>
            </a:r>
            <a:r>
              <a:rPr lang="en-IN" sz="1200" dirty="0" err="1">
                <a:solidFill>
                  <a:srgbClr val="224144"/>
                </a:solidFill>
                <a:latin typeface="LM Roman 12" panose="00000500000000000000" pitchFamily="50" charset="0"/>
              </a:rPr>
              <a:t>feb</a:t>
            </a:r>
            <a:r>
              <a:rPr lang="en-IN" sz="1200" dirty="0">
                <a:solidFill>
                  <a:srgbClr val="224144"/>
                </a:solidFill>
                <a:latin typeface="LM Roman 12" panose="00000500000000000000" pitchFamily="50" charset="0"/>
              </a:rPr>
              <a:t>', 'mar', ..., '</a:t>
            </a:r>
            <a:r>
              <a:rPr lang="en-IN" sz="1200" dirty="0" err="1">
                <a:solidFill>
                  <a:srgbClr val="224144"/>
                </a:solidFill>
                <a:latin typeface="LM Roman 12" panose="00000500000000000000" pitchFamily="50" charset="0"/>
              </a:rPr>
              <a:t>nov</a:t>
            </a:r>
            <a:r>
              <a:rPr lang="en-IN" sz="1200" dirty="0">
                <a:solidFill>
                  <a:srgbClr val="224144"/>
                </a:solidFill>
                <a:latin typeface="LM Roman 12" panose="00000500000000000000" pitchFamily="50" charset="0"/>
              </a:rPr>
              <a:t>', '</a:t>
            </a:r>
            <a:r>
              <a:rPr lang="en-IN" sz="1200" dirty="0" err="1">
                <a:solidFill>
                  <a:srgbClr val="224144"/>
                </a:solidFill>
                <a:latin typeface="LM Roman 12" panose="00000500000000000000" pitchFamily="50" charset="0"/>
              </a:rPr>
              <a:t>dec</a:t>
            </a:r>
            <a:r>
              <a:rPr lang="en-IN" sz="1200" dirty="0">
                <a:solidFill>
                  <a:srgbClr val="224144"/>
                </a:solidFill>
                <a:latin typeface="LM Roman 12" panose="00000500000000000000" pitchFamily="50" charset="0"/>
              </a:rPr>
              <a:t>’)</a:t>
            </a:r>
          </a:p>
          <a:p>
            <a:pPr lvl="1" algn="just">
              <a:lnSpc>
                <a:spcPct val="100000"/>
              </a:lnSpc>
            </a:pPr>
            <a:r>
              <a:rPr lang="en-IN" sz="1200" dirty="0">
                <a:solidFill>
                  <a:srgbClr val="224144"/>
                </a:solidFill>
                <a:latin typeface="LM Roman 12" panose="00000500000000000000" pitchFamily="50" charset="0"/>
              </a:rPr>
              <a:t>day of week: last contact day of the week (categorical: 'mon’, '</a:t>
            </a:r>
            <a:r>
              <a:rPr lang="en-IN" sz="1200" dirty="0" err="1">
                <a:solidFill>
                  <a:srgbClr val="224144"/>
                </a:solidFill>
                <a:latin typeface="LM Roman 12" panose="00000500000000000000" pitchFamily="50" charset="0"/>
              </a:rPr>
              <a:t>tue</a:t>
            </a:r>
            <a:r>
              <a:rPr lang="en-IN" sz="1200" dirty="0">
                <a:solidFill>
                  <a:srgbClr val="224144"/>
                </a:solidFill>
                <a:latin typeface="LM Roman 12" panose="00000500000000000000" pitchFamily="50" charset="0"/>
              </a:rPr>
              <a:t>’, 'wed’, '</a:t>
            </a:r>
            <a:r>
              <a:rPr lang="en-IN" sz="1200" dirty="0" err="1">
                <a:solidFill>
                  <a:srgbClr val="224144"/>
                </a:solidFill>
                <a:latin typeface="LM Roman 12" panose="00000500000000000000" pitchFamily="50" charset="0"/>
              </a:rPr>
              <a:t>thu</a:t>
            </a:r>
            <a:r>
              <a:rPr lang="en-IN" sz="1200" dirty="0">
                <a:solidFill>
                  <a:srgbClr val="224144"/>
                </a:solidFill>
                <a:latin typeface="LM Roman 12" panose="00000500000000000000" pitchFamily="50" charset="0"/>
              </a:rPr>
              <a:t>’, '</a:t>
            </a:r>
            <a:r>
              <a:rPr lang="en-IN" sz="1200" dirty="0" err="1">
                <a:solidFill>
                  <a:srgbClr val="224144"/>
                </a:solidFill>
                <a:latin typeface="LM Roman 12" panose="00000500000000000000" pitchFamily="50" charset="0"/>
              </a:rPr>
              <a:t>fri</a:t>
            </a:r>
            <a:r>
              <a:rPr lang="en-IN" sz="1200" dirty="0">
                <a:solidFill>
                  <a:srgbClr val="224144"/>
                </a:solidFill>
                <a:latin typeface="LM Roman 12" panose="00000500000000000000" pitchFamily="50" charset="0"/>
              </a:rPr>
              <a:t>')</a:t>
            </a:r>
          </a:p>
          <a:p>
            <a:pPr lvl="1" algn="just">
              <a:lnSpc>
                <a:spcPct val="100000"/>
              </a:lnSpc>
            </a:pPr>
            <a:r>
              <a:rPr lang="en-IN" sz="1200" dirty="0">
                <a:solidFill>
                  <a:srgbClr val="224144"/>
                </a:solidFill>
                <a:latin typeface="LM Roman 12" panose="00000500000000000000" pitchFamily="50" charset="0"/>
              </a:rPr>
              <a:t>duration: last contact duration, in seconds (numeric). Important note: this attribute highly affects the output target (e.g., if duration=0 then y='no'). Yet, the duration is not known before a call is performed. Also, after the end of the call y is obviously known. Thus, this input should only be included for benchmark purposes and should be discarded if the intention is to have a realistic predictive model.</a:t>
            </a:r>
          </a:p>
        </p:txBody>
      </p:sp>
    </p:spTree>
    <p:extLst>
      <p:ext uri="{BB962C8B-B14F-4D97-AF65-F5344CB8AC3E}">
        <p14:creationId xmlns:p14="http://schemas.microsoft.com/office/powerpoint/2010/main" val="3252544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Information about data features – 3  </a:t>
            </a:r>
            <a:endParaRPr dirty="0"/>
          </a:p>
        </p:txBody>
      </p:sp>
      <p:sp>
        <p:nvSpPr>
          <p:cNvPr id="4" name="Google Shape;154;p20">
            <a:extLst>
              <a:ext uri="{FF2B5EF4-FFF2-40B4-BE49-F238E27FC236}">
                <a16:creationId xmlns:a16="http://schemas.microsoft.com/office/drawing/2014/main" id="{AE3A26DB-B171-4FC0-8F7D-067C4CF3DFA3}"/>
              </a:ext>
            </a:extLst>
          </p:cNvPr>
          <p:cNvSpPr txBox="1">
            <a:spLocks/>
          </p:cNvSpPr>
          <p:nvPr/>
        </p:nvSpPr>
        <p:spPr>
          <a:xfrm>
            <a:off x="377999" y="796638"/>
            <a:ext cx="8381687" cy="39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IN" sz="1600" dirty="0">
                <a:solidFill>
                  <a:srgbClr val="224144"/>
                </a:solidFill>
                <a:latin typeface="LM Roman 12" panose="00000500000000000000" pitchFamily="50" charset="0"/>
              </a:rPr>
              <a:t>other attributes:</a:t>
            </a:r>
          </a:p>
          <a:p>
            <a:pPr lvl="1" algn="just">
              <a:lnSpc>
                <a:spcPct val="100000"/>
              </a:lnSpc>
            </a:pPr>
            <a:r>
              <a:rPr lang="en-IN" sz="1200" dirty="0">
                <a:solidFill>
                  <a:srgbClr val="224144"/>
                </a:solidFill>
                <a:latin typeface="LM Roman 12" panose="00000500000000000000" pitchFamily="50" charset="0"/>
              </a:rPr>
              <a:t>campaign: number of contacts performed during this campaign and for this client (numeric, includes last contact)</a:t>
            </a:r>
          </a:p>
          <a:p>
            <a:pPr lvl="1" algn="just">
              <a:lnSpc>
                <a:spcPct val="100000"/>
              </a:lnSpc>
            </a:pPr>
            <a:r>
              <a:rPr lang="en-IN" sz="1200" dirty="0" err="1">
                <a:solidFill>
                  <a:srgbClr val="224144"/>
                </a:solidFill>
                <a:latin typeface="LM Roman 12" panose="00000500000000000000" pitchFamily="50" charset="0"/>
              </a:rPr>
              <a:t>pdays</a:t>
            </a:r>
            <a:r>
              <a:rPr lang="en-IN" sz="1200" dirty="0">
                <a:solidFill>
                  <a:srgbClr val="224144"/>
                </a:solidFill>
                <a:latin typeface="LM Roman 12" panose="00000500000000000000" pitchFamily="50" charset="0"/>
              </a:rPr>
              <a:t>: number of days that passed by after the client was last contacted from a previous campaign (numeric; 999 means client was not previously contacted)</a:t>
            </a:r>
          </a:p>
          <a:p>
            <a:pPr lvl="1" algn="just">
              <a:lnSpc>
                <a:spcPct val="100000"/>
              </a:lnSpc>
            </a:pPr>
            <a:r>
              <a:rPr lang="en-IN" sz="1200" dirty="0">
                <a:solidFill>
                  <a:srgbClr val="224144"/>
                </a:solidFill>
                <a:latin typeface="LM Roman 12" panose="00000500000000000000" pitchFamily="50" charset="0"/>
              </a:rPr>
              <a:t>previous: number of contacts performed before this campaign and for this client (numeric)</a:t>
            </a:r>
          </a:p>
          <a:p>
            <a:pPr lvl="1" algn="just">
              <a:lnSpc>
                <a:spcPct val="100000"/>
              </a:lnSpc>
            </a:pPr>
            <a:r>
              <a:rPr lang="en-IN" sz="1200" dirty="0" err="1">
                <a:solidFill>
                  <a:srgbClr val="224144"/>
                </a:solidFill>
                <a:latin typeface="LM Roman 12" panose="00000500000000000000" pitchFamily="50" charset="0"/>
              </a:rPr>
              <a:t>poutcome</a:t>
            </a:r>
            <a:r>
              <a:rPr lang="en-IN" sz="1200" dirty="0">
                <a:solidFill>
                  <a:srgbClr val="224144"/>
                </a:solidFill>
                <a:latin typeface="LM Roman 12" panose="00000500000000000000" pitchFamily="50" charset="0"/>
              </a:rPr>
              <a:t>: outcome of the previous marketing campaign (categorical: 'failure','</a:t>
            </a:r>
            <a:r>
              <a:rPr lang="en-IN" sz="1200" dirty="0" err="1">
                <a:solidFill>
                  <a:srgbClr val="224144"/>
                </a:solidFill>
                <a:latin typeface="LM Roman 12" panose="00000500000000000000" pitchFamily="50" charset="0"/>
              </a:rPr>
              <a:t>nonexistent</a:t>
            </a:r>
            <a:r>
              <a:rPr lang="en-IN" sz="1200" dirty="0">
                <a:solidFill>
                  <a:srgbClr val="224144"/>
                </a:solidFill>
                <a:latin typeface="LM Roman 12" panose="00000500000000000000" pitchFamily="50" charset="0"/>
              </a:rPr>
              <a:t>','success’)</a:t>
            </a:r>
          </a:p>
        </p:txBody>
      </p:sp>
    </p:spTree>
    <p:extLst>
      <p:ext uri="{BB962C8B-B14F-4D97-AF65-F5344CB8AC3E}">
        <p14:creationId xmlns:p14="http://schemas.microsoft.com/office/powerpoint/2010/main" val="2869220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Information about data features – 4</a:t>
            </a:r>
            <a:endParaRPr dirty="0"/>
          </a:p>
        </p:txBody>
      </p:sp>
      <p:sp>
        <p:nvSpPr>
          <p:cNvPr id="4" name="Google Shape;154;p20">
            <a:extLst>
              <a:ext uri="{FF2B5EF4-FFF2-40B4-BE49-F238E27FC236}">
                <a16:creationId xmlns:a16="http://schemas.microsoft.com/office/drawing/2014/main" id="{AE3A26DB-B171-4FC0-8F7D-067C4CF3DFA3}"/>
              </a:ext>
            </a:extLst>
          </p:cNvPr>
          <p:cNvSpPr txBox="1">
            <a:spLocks/>
          </p:cNvSpPr>
          <p:nvPr/>
        </p:nvSpPr>
        <p:spPr>
          <a:xfrm>
            <a:off x="377999" y="796638"/>
            <a:ext cx="8381687" cy="39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IN" sz="1600" dirty="0">
                <a:solidFill>
                  <a:srgbClr val="224144"/>
                </a:solidFill>
                <a:latin typeface="LM Roman 12" panose="00000500000000000000" pitchFamily="50" charset="0"/>
              </a:rPr>
              <a:t>social and economic context attributes</a:t>
            </a:r>
          </a:p>
          <a:p>
            <a:pPr lvl="1" algn="just">
              <a:lnSpc>
                <a:spcPct val="100000"/>
              </a:lnSpc>
            </a:pPr>
            <a:r>
              <a:rPr lang="en-IN" sz="1200" dirty="0" err="1">
                <a:solidFill>
                  <a:srgbClr val="224144"/>
                </a:solidFill>
                <a:latin typeface="LM Roman 12" panose="00000500000000000000" pitchFamily="50" charset="0"/>
              </a:rPr>
              <a:t>emp.var.rate</a:t>
            </a:r>
            <a:r>
              <a:rPr lang="en-IN" sz="1200" dirty="0">
                <a:solidFill>
                  <a:srgbClr val="224144"/>
                </a:solidFill>
                <a:latin typeface="LM Roman 12" panose="00000500000000000000" pitchFamily="50" charset="0"/>
              </a:rPr>
              <a:t>: employment variation rate - quarterly indicator (numeric)</a:t>
            </a:r>
          </a:p>
          <a:p>
            <a:pPr lvl="1" algn="just">
              <a:lnSpc>
                <a:spcPct val="100000"/>
              </a:lnSpc>
            </a:pPr>
            <a:r>
              <a:rPr lang="en-IN" sz="1200" dirty="0" err="1">
                <a:solidFill>
                  <a:srgbClr val="224144"/>
                </a:solidFill>
                <a:latin typeface="LM Roman 12" panose="00000500000000000000" pitchFamily="50" charset="0"/>
              </a:rPr>
              <a:t>cons.price.idx</a:t>
            </a:r>
            <a:r>
              <a:rPr lang="en-IN" sz="1200" dirty="0">
                <a:solidFill>
                  <a:srgbClr val="224144"/>
                </a:solidFill>
                <a:latin typeface="LM Roman 12" panose="00000500000000000000" pitchFamily="50" charset="0"/>
              </a:rPr>
              <a:t>: consumer price index - monthly indicator (numeric) </a:t>
            </a:r>
          </a:p>
          <a:p>
            <a:pPr lvl="1" algn="just">
              <a:lnSpc>
                <a:spcPct val="100000"/>
              </a:lnSpc>
            </a:pPr>
            <a:r>
              <a:rPr lang="en-IN" sz="1200" dirty="0" err="1">
                <a:solidFill>
                  <a:srgbClr val="224144"/>
                </a:solidFill>
                <a:latin typeface="LM Roman 12" panose="00000500000000000000" pitchFamily="50" charset="0"/>
              </a:rPr>
              <a:t>cons.conf.idx</a:t>
            </a:r>
            <a:r>
              <a:rPr lang="en-IN" sz="1200" dirty="0">
                <a:solidFill>
                  <a:srgbClr val="224144"/>
                </a:solidFill>
                <a:latin typeface="LM Roman 12" panose="00000500000000000000" pitchFamily="50" charset="0"/>
              </a:rPr>
              <a:t>: consumer confidence index - monthly indicator (numeric) </a:t>
            </a:r>
          </a:p>
          <a:p>
            <a:pPr lvl="1" algn="just">
              <a:lnSpc>
                <a:spcPct val="100000"/>
              </a:lnSpc>
            </a:pPr>
            <a:r>
              <a:rPr lang="en-IN" sz="1200" dirty="0">
                <a:solidFill>
                  <a:srgbClr val="224144"/>
                </a:solidFill>
                <a:latin typeface="LM Roman 12" panose="00000500000000000000" pitchFamily="50" charset="0"/>
              </a:rPr>
              <a:t>euribor3m: </a:t>
            </a:r>
            <a:r>
              <a:rPr lang="en-IN" sz="1200" dirty="0" err="1">
                <a:solidFill>
                  <a:srgbClr val="224144"/>
                </a:solidFill>
                <a:latin typeface="LM Roman 12" panose="00000500000000000000" pitchFamily="50" charset="0"/>
              </a:rPr>
              <a:t>euribor</a:t>
            </a:r>
            <a:r>
              <a:rPr lang="en-IN" sz="1200" dirty="0">
                <a:solidFill>
                  <a:srgbClr val="224144"/>
                </a:solidFill>
                <a:latin typeface="LM Roman 12" panose="00000500000000000000" pitchFamily="50" charset="0"/>
              </a:rPr>
              <a:t> 3 month rate - daily indicator (numeric)</a:t>
            </a:r>
          </a:p>
          <a:p>
            <a:pPr lvl="1" algn="just">
              <a:lnSpc>
                <a:spcPct val="100000"/>
              </a:lnSpc>
            </a:pPr>
            <a:r>
              <a:rPr lang="en-IN" sz="1200" dirty="0" err="1">
                <a:solidFill>
                  <a:srgbClr val="224144"/>
                </a:solidFill>
                <a:latin typeface="LM Roman 12" panose="00000500000000000000" pitchFamily="50" charset="0"/>
              </a:rPr>
              <a:t>nr.employed</a:t>
            </a:r>
            <a:r>
              <a:rPr lang="en-IN" sz="1200" dirty="0">
                <a:solidFill>
                  <a:srgbClr val="224144"/>
                </a:solidFill>
                <a:latin typeface="LM Roman 12" panose="00000500000000000000" pitchFamily="50" charset="0"/>
              </a:rPr>
              <a:t>: number of employees - quarterly indicator (numeric)</a:t>
            </a:r>
          </a:p>
          <a:p>
            <a:pPr algn="just">
              <a:lnSpc>
                <a:spcPct val="100000"/>
              </a:lnSpc>
            </a:pPr>
            <a:endParaRPr lang="en-IN" sz="1600" dirty="0">
              <a:solidFill>
                <a:srgbClr val="224144"/>
              </a:solidFill>
              <a:latin typeface="LM Roman 12" panose="00000500000000000000" pitchFamily="50" charset="0"/>
            </a:endParaRPr>
          </a:p>
          <a:p>
            <a:pPr algn="just">
              <a:lnSpc>
                <a:spcPct val="100000"/>
              </a:lnSpc>
            </a:pPr>
            <a:endParaRPr lang="en-IN" sz="1600" dirty="0">
              <a:solidFill>
                <a:srgbClr val="224144"/>
              </a:solidFill>
              <a:latin typeface="LM Roman 12" panose="00000500000000000000" pitchFamily="50" charset="0"/>
            </a:endParaRPr>
          </a:p>
          <a:p>
            <a:pPr algn="just">
              <a:lnSpc>
                <a:spcPct val="100000"/>
              </a:lnSpc>
            </a:pPr>
            <a:r>
              <a:rPr lang="en-IN" sz="1600" dirty="0">
                <a:solidFill>
                  <a:srgbClr val="224144"/>
                </a:solidFill>
                <a:latin typeface="LM Roman 12" panose="00000500000000000000" pitchFamily="50" charset="0"/>
              </a:rPr>
              <a:t>Output variable (desired target):</a:t>
            </a:r>
          </a:p>
          <a:p>
            <a:pPr lvl="1" algn="just">
              <a:lnSpc>
                <a:spcPct val="100000"/>
              </a:lnSpc>
            </a:pPr>
            <a:r>
              <a:rPr lang="en-IN" sz="1200" dirty="0">
                <a:solidFill>
                  <a:srgbClr val="224144"/>
                </a:solidFill>
                <a:latin typeface="LM Roman 12" panose="00000500000000000000" pitchFamily="50" charset="0"/>
              </a:rPr>
              <a:t>y - has the client subscribed a term deposit? (binary: 'yes’, 'no')</a:t>
            </a:r>
          </a:p>
        </p:txBody>
      </p:sp>
    </p:spTree>
    <p:extLst>
      <p:ext uri="{BB962C8B-B14F-4D97-AF65-F5344CB8AC3E}">
        <p14:creationId xmlns:p14="http://schemas.microsoft.com/office/powerpoint/2010/main" val="3984062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Codes...</a:t>
            </a:r>
            <a:endParaRPr/>
          </a:p>
        </p:txBody>
      </p:sp>
      <p:pic>
        <p:nvPicPr>
          <p:cNvPr id="204" name="Google Shape;20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8839201" cy="3154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211564" y="1613286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Saurabh Bhatt</a:t>
            </a:r>
            <a:endParaRPr sz="2800"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211560" y="2416486"/>
            <a:ext cx="2974325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Data Scientist @ Fractal Analytics</a:t>
            </a:r>
            <a:endParaRPr sz="1400"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3698400" y="724200"/>
            <a:ext cx="5078100" cy="3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800" dirty="0">
                <a:solidFill>
                  <a:schemeClr val="dk2"/>
                </a:solidFill>
              </a:rPr>
              <a:t>5+ years of experience in the field of </a:t>
            </a:r>
            <a:r>
              <a:rPr lang="en-IN" sz="1800" dirty="0">
                <a:solidFill>
                  <a:schemeClr val="dk2"/>
                </a:solidFill>
              </a:rPr>
              <a:t>R</a:t>
            </a:r>
            <a:r>
              <a:rPr lang="en" sz="1800" dirty="0">
                <a:solidFill>
                  <a:schemeClr val="dk2"/>
                </a:solidFill>
              </a:rPr>
              <a:t>etail and 2+ years of experience in the field of Data Science</a:t>
            </a:r>
            <a:endParaRPr sz="1800" dirty="0">
              <a:solidFill>
                <a:schemeClr val="dk2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  <a:p>
            <a:pPr marL="457200" lvl="0" indent="-3048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800" dirty="0">
                <a:solidFill>
                  <a:schemeClr val="dk2"/>
                </a:solidFill>
              </a:rPr>
              <a:t>Worked mostly on Statistical Learning and Machine learning</a:t>
            </a:r>
            <a:endParaRPr sz="1800" dirty="0">
              <a:solidFill>
                <a:schemeClr val="dk2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  <a:p>
            <a:pPr marL="457200" lvl="0" indent="-3048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800" dirty="0">
                <a:solidFill>
                  <a:schemeClr val="dk2"/>
                </a:solidFill>
              </a:rPr>
              <a:t>Currently working on Bayesian Networks</a:t>
            </a:r>
            <a:endParaRPr sz="1800" dirty="0">
              <a:solidFill>
                <a:schemeClr val="dk2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Codes...</a:t>
            </a:r>
            <a:endParaRPr/>
          </a:p>
        </p:txBody>
      </p:sp>
      <p:pic>
        <p:nvPicPr>
          <p:cNvPr id="210" name="Google Shape;21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8839201" cy="3918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Codes...</a:t>
            </a:r>
            <a:endParaRPr/>
          </a:p>
        </p:txBody>
      </p:sp>
      <p:pic>
        <p:nvPicPr>
          <p:cNvPr id="216" name="Google Shape;21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9788" y="1181725"/>
            <a:ext cx="534352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Codes...</a:t>
            </a:r>
            <a:endParaRPr/>
          </a:p>
        </p:txBody>
      </p:sp>
      <p:pic>
        <p:nvPicPr>
          <p:cNvPr id="222" name="Google Shape;22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8839199" cy="4041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>
            <a:spLocks noGrp="1"/>
          </p:cNvSpPr>
          <p:nvPr>
            <p:ph type="body" idx="2"/>
          </p:nvPr>
        </p:nvSpPr>
        <p:spPr>
          <a:xfrm>
            <a:off x="4939500" y="355550"/>
            <a:ext cx="3837000" cy="442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Workspace / Virtual Environment</a:t>
            </a:r>
            <a:endParaRPr/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Importing Data</a:t>
            </a:r>
            <a:endParaRPr/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Quick look on the data structure</a:t>
            </a:r>
            <a:endParaRPr/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a test set</a:t>
            </a:r>
            <a:endParaRPr/>
          </a:p>
        </p:txBody>
      </p:sp>
      <p:sp>
        <p:nvSpPr>
          <p:cNvPr id="228" name="Google Shape;228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23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the data</a:t>
            </a:r>
            <a:endParaRPr/>
          </a:p>
        </p:txBody>
      </p:sp>
      <p:sp>
        <p:nvSpPr>
          <p:cNvPr id="229" name="Google Shape;229;p32"/>
          <p:cNvSpPr/>
          <p:nvPr/>
        </p:nvSpPr>
        <p:spPr>
          <a:xfrm>
            <a:off x="5006700" y="4047550"/>
            <a:ext cx="3702600" cy="740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test set</a:t>
            </a:r>
            <a:endParaRPr/>
          </a:p>
        </p:txBody>
      </p:sp>
      <p:sp>
        <p:nvSpPr>
          <p:cNvPr id="235" name="Google Shape;235;p33"/>
          <p:cNvSpPr/>
          <p:nvPr/>
        </p:nvSpPr>
        <p:spPr>
          <a:xfrm>
            <a:off x="3650225" y="1082600"/>
            <a:ext cx="5107800" cy="639900"/>
          </a:xfrm>
          <a:prstGeom prst="rect">
            <a:avLst/>
          </a:prstGeom>
          <a:noFill/>
          <a:ln w="9525" cap="flat" cmpd="sng">
            <a:solidFill>
              <a:srgbClr val="0C18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4144"/>
                </a:solidFill>
                <a:latin typeface="LM Roman 12" panose="00000500000000000000" pitchFamily="50" charset="0"/>
              </a:rPr>
              <a:t>Complete Data</a:t>
            </a:r>
            <a:endParaRPr>
              <a:solidFill>
                <a:srgbClr val="224144"/>
              </a:solidFill>
              <a:latin typeface="LM Roman 12" panose="00000500000000000000" pitchFamily="50" charset="0"/>
            </a:endParaRPr>
          </a:p>
        </p:txBody>
      </p:sp>
      <p:sp>
        <p:nvSpPr>
          <p:cNvPr id="236" name="Google Shape;236;p33"/>
          <p:cNvSpPr/>
          <p:nvPr/>
        </p:nvSpPr>
        <p:spPr>
          <a:xfrm>
            <a:off x="3650225" y="2339839"/>
            <a:ext cx="3567300" cy="639900"/>
          </a:xfrm>
          <a:prstGeom prst="rect">
            <a:avLst/>
          </a:prstGeom>
          <a:noFill/>
          <a:ln w="9525" cap="flat" cmpd="sng">
            <a:solidFill>
              <a:srgbClr val="0C18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4144"/>
                </a:solidFill>
                <a:latin typeface="LM Roman 12" panose="00000500000000000000" pitchFamily="50" charset="0"/>
              </a:rPr>
              <a:t>Train Data</a:t>
            </a:r>
            <a:endParaRPr>
              <a:solidFill>
                <a:srgbClr val="224144"/>
              </a:solidFill>
              <a:latin typeface="LM Roman 12" panose="00000500000000000000" pitchFamily="50" charset="0"/>
            </a:endParaRPr>
          </a:p>
        </p:txBody>
      </p:sp>
      <p:sp>
        <p:nvSpPr>
          <p:cNvPr id="237" name="Google Shape;237;p33"/>
          <p:cNvSpPr/>
          <p:nvPr/>
        </p:nvSpPr>
        <p:spPr>
          <a:xfrm>
            <a:off x="7217525" y="2339839"/>
            <a:ext cx="1540500" cy="639900"/>
          </a:xfrm>
          <a:prstGeom prst="rect">
            <a:avLst/>
          </a:prstGeom>
          <a:solidFill>
            <a:srgbClr val="224144"/>
          </a:solidFill>
          <a:ln w="9525" cap="flat" cmpd="sng">
            <a:solidFill>
              <a:srgbClr val="0C18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M Roman 12" panose="00000500000000000000" pitchFamily="50" charset="0"/>
              </a:rPr>
              <a:t>Test Data</a:t>
            </a:r>
            <a:endParaRPr>
              <a:solidFill>
                <a:srgbClr val="FFFFFF"/>
              </a:solidFill>
              <a:latin typeface="LM Roman 12" panose="00000500000000000000" pitchFamily="50" charset="0"/>
            </a:endParaRPr>
          </a:p>
        </p:txBody>
      </p:sp>
      <p:sp>
        <p:nvSpPr>
          <p:cNvPr id="238" name="Google Shape;238;p33"/>
          <p:cNvSpPr/>
          <p:nvPr/>
        </p:nvSpPr>
        <p:spPr>
          <a:xfrm>
            <a:off x="6026375" y="1881827"/>
            <a:ext cx="355500" cy="313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224144"/>
          </a:solidFill>
          <a:ln w="9525" cap="flat" cmpd="sng">
            <a:solidFill>
              <a:srgbClr val="0C18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24144"/>
              </a:solidFill>
              <a:latin typeface="LM Roman 12" panose="00000500000000000000" pitchFamily="50" charset="0"/>
            </a:endParaRPr>
          </a:p>
        </p:txBody>
      </p:sp>
      <p:sp>
        <p:nvSpPr>
          <p:cNvPr id="239" name="Google Shape;239;p33"/>
          <p:cNvSpPr/>
          <p:nvPr/>
        </p:nvSpPr>
        <p:spPr>
          <a:xfrm>
            <a:off x="3650225" y="3582564"/>
            <a:ext cx="2376000" cy="639900"/>
          </a:xfrm>
          <a:prstGeom prst="rect">
            <a:avLst/>
          </a:prstGeom>
          <a:noFill/>
          <a:ln w="9525" cap="flat" cmpd="sng">
            <a:solidFill>
              <a:srgbClr val="0C18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4144"/>
                </a:solidFill>
                <a:latin typeface="LM Roman 12" panose="00000500000000000000" pitchFamily="50" charset="0"/>
              </a:rPr>
              <a:t>Training Set</a:t>
            </a:r>
            <a:endParaRPr>
              <a:solidFill>
                <a:srgbClr val="224144"/>
              </a:solidFill>
              <a:latin typeface="LM Roman 12" panose="00000500000000000000" pitchFamily="50" charset="0"/>
            </a:endParaRPr>
          </a:p>
        </p:txBody>
      </p:sp>
      <p:sp>
        <p:nvSpPr>
          <p:cNvPr id="240" name="Google Shape;240;p33"/>
          <p:cNvSpPr/>
          <p:nvPr/>
        </p:nvSpPr>
        <p:spPr>
          <a:xfrm>
            <a:off x="7217525" y="3582564"/>
            <a:ext cx="1540500" cy="639900"/>
          </a:xfrm>
          <a:prstGeom prst="rect">
            <a:avLst/>
          </a:prstGeom>
          <a:solidFill>
            <a:srgbClr val="224144"/>
          </a:solidFill>
          <a:ln w="9525" cap="flat" cmpd="sng">
            <a:solidFill>
              <a:srgbClr val="0C18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M Roman 12" panose="00000500000000000000" pitchFamily="50" charset="0"/>
              </a:rPr>
              <a:t>Test Data</a:t>
            </a:r>
            <a:endParaRPr>
              <a:solidFill>
                <a:srgbClr val="FFFFFF"/>
              </a:solidFill>
              <a:latin typeface="LM Roman 12" panose="00000500000000000000" pitchFamily="50" charset="0"/>
            </a:endParaRPr>
          </a:p>
        </p:txBody>
      </p:sp>
      <p:sp>
        <p:nvSpPr>
          <p:cNvPr id="241" name="Google Shape;241;p33"/>
          <p:cNvSpPr/>
          <p:nvPr/>
        </p:nvSpPr>
        <p:spPr>
          <a:xfrm>
            <a:off x="6026225" y="3582564"/>
            <a:ext cx="1191300" cy="6399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0C18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4144"/>
                </a:solidFill>
                <a:latin typeface="LM Roman 12" panose="00000500000000000000" pitchFamily="50" charset="0"/>
              </a:rPr>
              <a:t>Validation Set</a:t>
            </a:r>
            <a:endParaRPr>
              <a:solidFill>
                <a:srgbClr val="224144"/>
              </a:solidFill>
              <a:latin typeface="LM Roman 12" panose="00000500000000000000" pitchFamily="50" charset="0"/>
            </a:endParaRPr>
          </a:p>
        </p:txBody>
      </p:sp>
      <p:sp>
        <p:nvSpPr>
          <p:cNvPr id="242" name="Google Shape;242;p33"/>
          <p:cNvSpPr/>
          <p:nvPr/>
        </p:nvSpPr>
        <p:spPr>
          <a:xfrm>
            <a:off x="6026375" y="3124539"/>
            <a:ext cx="355500" cy="313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224144"/>
          </a:solidFill>
          <a:ln w="9525" cap="flat" cmpd="sng">
            <a:solidFill>
              <a:srgbClr val="0C18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24144"/>
              </a:solidFill>
              <a:latin typeface="LM Roman 12" panose="00000500000000000000" pitchFamily="50" charset="0"/>
            </a:endParaRPr>
          </a:p>
        </p:txBody>
      </p:sp>
      <p:sp>
        <p:nvSpPr>
          <p:cNvPr id="11" name="Google Shape;279;p39">
            <a:extLst>
              <a:ext uri="{FF2B5EF4-FFF2-40B4-BE49-F238E27FC236}">
                <a16:creationId xmlns:a16="http://schemas.microsoft.com/office/drawing/2014/main" id="{A795A789-B709-4C10-8ADE-3C5AB81934F4}"/>
              </a:ext>
            </a:extLst>
          </p:cNvPr>
          <p:cNvSpPr txBox="1">
            <a:spLocks/>
          </p:cNvSpPr>
          <p:nvPr/>
        </p:nvSpPr>
        <p:spPr>
          <a:xfrm>
            <a:off x="98250" y="1458686"/>
            <a:ext cx="3421464" cy="2510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IN" sz="1400" dirty="0">
                <a:solidFill>
                  <a:srgbClr val="224144"/>
                </a:solidFill>
                <a:latin typeface="LM Roman 12" panose="00000500000000000000" pitchFamily="50" charset="0"/>
              </a:rPr>
              <a:t>Ratio is dependent on the size of the data</a:t>
            </a:r>
          </a:p>
          <a:p>
            <a:pPr algn="just">
              <a:lnSpc>
                <a:spcPct val="100000"/>
              </a:lnSpc>
            </a:pPr>
            <a:endParaRPr lang="en-IN" sz="1400" dirty="0">
              <a:solidFill>
                <a:srgbClr val="224144"/>
              </a:solidFill>
              <a:latin typeface="LM Roman 12" panose="00000500000000000000" pitchFamily="50" charset="0"/>
            </a:endParaRPr>
          </a:p>
          <a:p>
            <a:pPr algn="just">
              <a:lnSpc>
                <a:spcPct val="100000"/>
              </a:lnSpc>
            </a:pPr>
            <a:r>
              <a:rPr lang="en-IN" sz="1400" dirty="0">
                <a:solidFill>
                  <a:srgbClr val="224144"/>
                </a:solidFill>
                <a:latin typeface="LM Roman 12" panose="00000500000000000000" pitchFamily="50" charset="0"/>
              </a:rPr>
              <a:t>The following percentage for (Train : Validation : Test) are considered:</a:t>
            </a:r>
          </a:p>
          <a:p>
            <a:pPr lvl="1" algn="just">
              <a:lnSpc>
                <a:spcPct val="100000"/>
              </a:lnSpc>
            </a:pPr>
            <a:r>
              <a:rPr lang="en-IN" sz="1200" dirty="0">
                <a:solidFill>
                  <a:srgbClr val="224144"/>
                </a:solidFill>
                <a:latin typeface="LM Roman 12" panose="00000500000000000000" pitchFamily="50" charset="0"/>
              </a:rPr>
              <a:t>70:20:10 </a:t>
            </a:r>
          </a:p>
          <a:p>
            <a:pPr lvl="1" algn="just">
              <a:lnSpc>
                <a:spcPct val="100000"/>
              </a:lnSpc>
            </a:pPr>
            <a:r>
              <a:rPr lang="en-IN" sz="1200" dirty="0">
                <a:solidFill>
                  <a:srgbClr val="224144"/>
                </a:solidFill>
                <a:latin typeface="LM Roman 12" panose="00000500000000000000" pitchFamily="50" charset="0"/>
              </a:rPr>
              <a:t>90:5:5</a:t>
            </a:r>
          </a:p>
          <a:p>
            <a:pPr lvl="1" algn="just">
              <a:lnSpc>
                <a:spcPct val="100000"/>
              </a:lnSpc>
            </a:pPr>
            <a:r>
              <a:rPr lang="en-IN" sz="1200" dirty="0">
                <a:solidFill>
                  <a:srgbClr val="224144"/>
                </a:solidFill>
                <a:latin typeface="LM Roman 12" panose="00000500000000000000" pitchFamily="50" charset="0"/>
              </a:rPr>
              <a:t>97:2:1</a:t>
            </a:r>
          </a:p>
          <a:p>
            <a:pPr algn="just">
              <a:lnSpc>
                <a:spcPct val="100000"/>
              </a:lnSpc>
            </a:pPr>
            <a:endParaRPr lang="en-IN" sz="1400" dirty="0">
              <a:solidFill>
                <a:srgbClr val="224144"/>
              </a:solidFill>
              <a:latin typeface="LM Roman 12" panose="00000500000000000000" pitchFamily="50" charset="0"/>
            </a:endParaRPr>
          </a:p>
          <a:p>
            <a:pPr algn="just">
              <a:lnSpc>
                <a:spcPct val="100000"/>
              </a:lnSpc>
            </a:pPr>
            <a:endParaRPr lang="en-IN" sz="1400" dirty="0">
              <a:solidFill>
                <a:srgbClr val="224144"/>
              </a:solidFill>
              <a:latin typeface="LM Roman 12" panose="00000500000000000000" pitchFamily="50" charset="0"/>
            </a:endParaRPr>
          </a:p>
          <a:p>
            <a:pPr indent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Font typeface="Roboto"/>
              <a:buNone/>
            </a:pPr>
            <a:endParaRPr lang="en-IN" sz="1400" dirty="0">
              <a:solidFill>
                <a:srgbClr val="224144"/>
              </a:solidFill>
              <a:latin typeface="LM Roman 12" panose="00000500000000000000" pitchFamily="50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Code...</a:t>
            </a:r>
            <a:endParaRPr dirty="0"/>
          </a:p>
        </p:txBody>
      </p:sp>
      <p:pic>
        <p:nvPicPr>
          <p:cNvPr id="248" name="Google Shape;24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7550" y="1144075"/>
            <a:ext cx="5562600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>
            <a:spLocks noGrp="1"/>
          </p:cNvSpPr>
          <p:nvPr>
            <p:ph type="title"/>
          </p:nvPr>
        </p:nvSpPr>
        <p:spPr>
          <a:xfrm>
            <a:off x="265500" y="928375"/>
            <a:ext cx="4045200" cy="32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Exploration </a:t>
            </a:r>
            <a:br>
              <a:rPr lang="en" dirty="0"/>
            </a:br>
            <a:r>
              <a:rPr lang="en" dirty="0"/>
              <a:t>and 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Visualization</a:t>
            </a:r>
            <a:endParaRPr dirty="0"/>
          </a:p>
        </p:txBody>
      </p:sp>
      <p:sp>
        <p:nvSpPr>
          <p:cNvPr id="254" name="Google Shape;254;p35"/>
          <p:cNvSpPr txBox="1">
            <a:spLocks noGrp="1"/>
          </p:cNvSpPr>
          <p:nvPr>
            <p:ph type="body" idx="2"/>
          </p:nvPr>
        </p:nvSpPr>
        <p:spPr>
          <a:xfrm>
            <a:off x="4939500" y="355550"/>
            <a:ext cx="3837000" cy="442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Data Visualization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Looking for Correlations 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Experimenting with attribute Combinations (Feature Engineering)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23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Preparing data for ML algorithms</a:t>
            </a:r>
            <a:endParaRPr/>
          </a:p>
        </p:txBody>
      </p:sp>
      <p:sp>
        <p:nvSpPr>
          <p:cNvPr id="260" name="Google Shape;260;p36"/>
          <p:cNvSpPr txBox="1">
            <a:spLocks noGrp="1"/>
          </p:cNvSpPr>
          <p:nvPr>
            <p:ph type="body" idx="2"/>
          </p:nvPr>
        </p:nvSpPr>
        <p:spPr>
          <a:xfrm>
            <a:off x="4939500" y="355550"/>
            <a:ext cx="3837000" cy="442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Cleaning / Missing Value Treatment</a:t>
            </a:r>
            <a:endParaRPr/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Handling Text and Categorical Attributes </a:t>
            </a:r>
            <a:endParaRPr/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 Transformations</a:t>
            </a:r>
            <a:endParaRPr/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pipelines</a:t>
            </a:r>
            <a:endParaRPr/>
          </a:p>
        </p:txBody>
      </p:sp>
      <p:sp>
        <p:nvSpPr>
          <p:cNvPr id="4" name="Google Shape;273;p38">
            <a:extLst>
              <a:ext uri="{FF2B5EF4-FFF2-40B4-BE49-F238E27FC236}">
                <a16:creationId xmlns:a16="http://schemas.microsoft.com/office/drawing/2014/main" id="{1CE36BD6-D4D6-4567-8C28-AEB6B15608E0}"/>
              </a:ext>
            </a:extLst>
          </p:cNvPr>
          <p:cNvSpPr/>
          <p:nvPr/>
        </p:nvSpPr>
        <p:spPr>
          <a:xfrm>
            <a:off x="5006700" y="475135"/>
            <a:ext cx="3702600" cy="740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23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Preparing data for ML algorithms</a:t>
            </a:r>
            <a:endParaRPr/>
          </a:p>
        </p:txBody>
      </p:sp>
      <p:sp>
        <p:nvSpPr>
          <p:cNvPr id="260" name="Google Shape;260;p36"/>
          <p:cNvSpPr txBox="1">
            <a:spLocks noGrp="1"/>
          </p:cNvSpPr>
          <p:nvPr>
            <p:ph type="body" idx="2"/>
          </p:nvPr>
        </p:nvSpPr>
        <p:spPr>
          <a:xfrm>
            <a:off x="4939500" y="355550"/>
            <a:ext cx="3837000" cy="442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Cleaning / Missing Value Treatment</a:t>
            </a:r>
            <a:endParaRPr/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Handling Text and Categorical Attributes </a:t>
            </a:r>
            <a:endParaRPr/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 Transformations</a:t>
            </a:r>
            <a:endParaRPr/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pipelines</a:t>
            </a:r>
            <a:endParaRPr/>
          </a:p>
        </p:txBody>
      </p:sp>
      <p:sp>
        <p:nvSpPr>
          <p:cNvPr id="4" name="Google Shape;273;p38">
            <a:extLst>
              <a:ext uri="{FF2B5EF4-FFF2-40B4-BE49-F238E27FC236}">
                <a16:creationId xmlns:a16="http://schemas.microsoft.com/office/drawing/2014/main" id="{1CE36BD6-D4D6-4567-8C28-AEB6B15608E0}"/>
              </a:ext>
            </a:extLst>
          </p:cNvPr>
          <p:cNvSpPr/>
          <p:nvPr/>
        </p:nvSpPr>
        <p:spPr>
          <a:xfrm>
            <a:off x="5073900" y="1825400"/>
            <a:ext cx="3702600" cy="740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07806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23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Preparing data for ML algorithms</a:t>
            </a:r>
            <a:endParaRPr/>
          </a:p>
        </p:txBody>
      </p:sp>
      <p:sp>
        <p:nvSpPr>
          <p:cNvPr id="260" name="Google Shape;260;p36"/>
          <p:cNvSpPr txBox="1">
            <a:spLocks noGrp="1"/>
          </p:cNvSpPr>
          <p:nvPr>
            <p:ph type="body" idx="2"/>
          </p:nvPr>
        </p:nvSpPr>
        <p:spPr>
          <a:xfrm>
            <a:off x="4939500" y="355550"/>
            <a:ext cx="3837000" cy="442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Cleaning / Missing Value Treatment</a:t>
            </a:r>
            <a:endParaRPr/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Handling Text and Categorical Attributes </a:t>
            </a:r>
            <a:endParaRPr/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 Transformations</a:t>
            </a:r>
            <a:endParaRPr/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pipelines</a:t>
            </a:r>
            <a:endParaRPr/>
          </a:p>
        </p:txBody>
      </p:sp>
      <p:sp>
        <p:nvSpPr>
          <p:cNvPr id="4" name="Google Shape;273;p38">
            <a:extLst>
              <a:ext uri="{FF2B5EF4-FFF2-40B4-BE49-F238E27FC236}">
                <a16:creationId xmlns:a16="http://schemas.microsoft.com/office/drawing/2014/main" id="{1CE36BD6-D4D6-4567-8C28-AEB6B15608E0}"/>
              </a:ext>
            </a:extLst>
          </p:cNvPr>
          <p:cNvSpPr/>
          <p:nvPr/>
        </p:nvSpPr>
        <p:spPr>
          <a:xfrm>
            <a:off x="5006700" y="3052683"/>
            <a:ext cx="3702600" cy="740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3615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Prerequisite</a:t>
            </a:r>
            <a:endParaRPr dirty="0"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Must have things</a:t>
            </a:r>
            <a:endParaRPr dirty="0"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LM Roman 12" panose="00000500000000000000" pitchFamily="50" charset="0"/>
              </a:rPr>
              <a:t>Anaconda should be installed with python *.* version</a:t>
            </a:r>
            <a:endParaRPr dirty="0">
              <a:latin typeface="LM Roman 12" panose="00000500000000000000" pitchFamily="50" charset="0"/>
            </a:endParaRPr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LM Roman 12" panose="00000500000000000000" pitchFamily="50" charset="0"/>
            </a:endParaRPr>
          </a:p>
          <a:p>
            <a:pPr marL="457200" lvl="0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LM Roman 12" panose="00000500000000000000" pitchFamily="50" charset="0"/>
              </a:rPr>
              <a:t>Basic understanding of Matrix Algebra</a:t>
            </a:r>
            <a:endParaRPr dirty="0">
              <a:latin typeface="LM Roman 12" panose="00000500000000000000" pitchFamily="50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23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Preparing data for ML algorithms</a:t>
            </a:r>
            <a:endParaRPr/>
          </a:p>
        </p:txBody>
      </p:sp>
      <p:sp>
        <p:nvSpPr>
          <p:cNvPr id="260" name="Google Shape;260;p36"/>
          <p:cNvSpPr txBox="1">
            <a:spLocks noGrp="1"/>
          </p:cNvSpPr>
          <p:nvPr>
            <p:ph type="body" idx="2"/>
          </p:nvPr>
        </p:nvSpPr>
        <p:spPr>
          <a:xfrm>
            <a:off x="4939500" y="355550"/>
            <a:ext cx="3837000" cy="442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Cleaning / Missing Value Treatment</a:t>
            </a:r>
            <a:endParaRPr/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Handling Text and Categorical Attributes </a:t>
            </a:r>
            <a:endParaRPr/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 Transformations</a:t>
            </a:r>
            <a:endParaRPr/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pipelines</a:t>
            </a:r>
            <a:endParaRPr/>
          </a:p>
        </p:txBody>
      </p:sp>
      <p:sp>
        <p:nvSpPr>
          <p:cNvPr id="4" name="Google Shape;273;p38">
            <a:extLst>
              <a:ext uri="{FF2B5EF4-FFF2-40B4-BE49-F238E27FC236}">
                <a16:creationId xmlns:a16="http://schemas.microsoft.com/office/drawing/2014/main" id="{1CE36BD6-D4D6-4567-8C28-AEB6B15608E0}"/>
              </a:ext>
            </a:extLst>
          </p:cNvPr>
          <p:cNvSpPr/>
          <p:nvPr/>
        </p:nvSpPr>
        <p:spPr>
          <a:xfrm>
            <a:off x="5006700" y="4063763"/>
            <a:ext cx="3702600" cy="740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7849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23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and Fine-Tuning 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</a:t>
            </a:r>
            <a:endParaRPr/>
          </a:p>
        </p:txBody>
      </p:sp>
      <p:sp>
        <p:nvSpPr>
          <p:cNvPr id="266" name="Google Shape;266;p37"/>
          <p:cNvSpPr txBox="1">
            <a:spLocks noGrp="1"/>
          </p:cNvSpPr>
          <p:nvPr>
            <p:ph type="body" idx="2"/>
          </p:nvPr>
        </p:nvSpPr>
        <p:spPr>
          <a:xfrm>
            <a:off x="4939500" y="355550"/>
            <a:ext cx="3837000" cy="442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Training and evaluating on the training set</a:t>
            </a:r>
            <a:endParaRPr lang="en-IN" dirty="0"/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lang="en-IN" dirty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Better evaluation using Cross-Validation</a:t>
            </a:r>
            <a:endParaRPr lang="en-IN" dirty="0"/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lang="en-IN" dirty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Finalizing the model</a:t>
            </a:r>
            <a:endParaRPr lang="en-IN" dirty="0"/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lang="en-IN" dirty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Predicting the test set</a:t>
            </a:r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23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and Fine-Tuning 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</a:t>
            </a:r>
            <a:endParaRPr/>
          </a:p>
        </p:txBody>
      </p:sp>
      <p:sp>
        <p:nvSpPr>
          <p:cNvPr id="272" name="Google Shape;272;p38"/>
          <p:cNvSpPr txBox="1">
            <a:spLocks noGrp="1"/>
          </p:cNvSpPr>
          <p:nvPr>
            <p:ph type="body" idx="2"/>
          </p:nvPr>
        </p:nvSpPr>
        <p:spPr>
          <a:xfrm>
            <a:off x="4939500" y="355550"/>
            <a:ext cx="3837000" cy="442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Training and evaluating on the training set</a:t>
            </a:r>
            <a:endParaRPr dirty="0"/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Better evaluation using Cross-Validation</a:t>
            </a:r>
            <a:endParaRPr dirty="0"/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Finalizing the model</a:t>
            </a:r>
            <a:endParaRPr dirty="0"/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Predicting the test set</a:t>
            </a:r>
            <a:endParaRPr dirty="0"/>
          </a:p>
        </p:txBody>
      </p:sp>
      <p:sp>
        <p:nvSpPr>
          <p:cNvPr id="273" name="Google Shape;273;p38"/>
          <p:cNvSpPr/>
          <p:nvPr/>
        </p:nvSpPr>
        <p:spPr>
          <a:xfrm>
            <a:off x="5006700" y="475135"/>
            <a:ext cx="3702600" cy="740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M Roman 12" panose="00000500000000000000" pitchFamily="50" charset="0"/>
              </a:rPr>
              <a:t>Quick Overview of Multiple Linear Regression</a:t>
            </a:r>
            <a:endParaRPr dirty="0">
              <a:latin typeface="LM Roman 12" panose="00000500000000000000" pitchFamily="50" charset="0"/>
            </a:endParaRPr>
          </a:p>
        </p:txBody>
      </p:sp>
      <p:sp>
        <p:nvSpPr>
          <p:cNvPr id="279" name="Google Shape;279;p39"/>
          <p:cNvSpPr txBox="1">
            <a:spLocks noGrp="1"/>
          </p:cNvSpPr>
          <p:nvPr>
            <p:ph type="body" idx="4294967295"/>
          </p:nvPr>
        </p:nvSpPr>
        <p:spPr>
          <a:xfrm>
            <a:off x="378000" y="796650"/>
            <a:ext cx="4832700" cy="39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>
                <a:solidFill>
                  <a:srgbClr val="224144"/>
                </a:solidFill>
                <a:latin typeface="LM Roman 12" panose="00000500000000000000" pitchFamily="50" charset="0"/>
              </a:rPr>
              <a:t>It is useful when the dependent variable is Quantitative</a:t>
            </a:r>
            <a:endParaRPr sz="1400" dirty="0">
              <a:solidFill>
                <a:srgbClr val="224144"/>
              </a:solidFill>
              <a:latin typeface="LM Roman 12" panose="00000500000000000000" pitchFamily="50" charset="0"/>
            </a:endParaRPr>
          </a:p>
          <a:p>
            <a:pPr marL="45720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>
                <a:solidFill>
                  <a:srgbClr val="224144"/>
                </a:solidFill>
                <a:latin typeface="LM Roman 12" panose="00000500000000000000" pitchFamily="50" charset="0"/>
              </a:rPr>
              <a:t>It </a:t>
            </a:r>
            <a:r>
              <a:rPr lang="en-IN" sz="1400" dirty="0">
                <a:solidFill>
                  <a:srgbClr val="224144"/>
                </a:solidFill>
                <a:latin typeface="LM Roman 12" panose="00000500000000000000" pitchFamily="50" charset="0"/>
              </a:rPr>
              <a:t>tries</a:t>
            </a:r>
            <a:r>
              <a:rPr lang="en" sz="1400" dirty="0">
                <a:solidFill>
                  <a:srgbClr val="224144"/>
                </a:solidFill>
                <a:latin typeface="LM Roman 12" panose="00000500000000000000" pitchFamily="50" charset="0"/>
              </a:rPr>
              <a:t> to fit the linear relationship between X and Y</a:t>
            </a:r>
            <a:endParaRPr sz="1400" dirty="0">
              <a:solidFill>
                <a:srgbClr val="224144"/>
              </a:solidFill>
              <a:latin typeface="LM Roman 12" panose="00000500000000000000" pitchFamily="50" charset="0"/>
            </a:endParaRPr>
          </a:p>
          <a:p>
            <a:pPr marL="45720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IN" sz="1400" dirty="0">
                <a:solidFill>
                  <a:srgbClr val="224144"/>
                </a:solidFill>
                <a:latin typeface="LM Roman 12" panose="00000500000000000000" pitchFamily="50" charset="0"/>
              </a:rPr>
              <a:t>Simple Linear Regression</a:t>
            </a:r>
            <a:r>
              <a:rPr lang="en" sz="1400" dirty="0">
                <a:solidFill>
                  <a:srgbClr val="224144"/>
                </a:solidFill>
                <a:latin typeface="LM Roman 12" panose="00000500000000000000" pitchFamily="50" charset="0"/>
              </a:rPr>
              <a:t>,</a:t>
            </a:r>
          </a:p>
          <a:p>
            <a:pPr marL="11430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en" sz="1400" dirty="0">
              <a:solidFill>
                <a:srgbClr val="224144"/>
              </a:solidFill>
              <a:latin typeface="LM Roman 12" panose="00000500000000000000" pitchFamily="50" charset="0"/>
            </a:endParaRPr>
          </a:p>
          <a:p>
            <a:pPr marL="45720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endParaRPr lang="en" sz="1400" dirty="0">
              <a:solidFill>
                <a:srgbClr val="224144"/>
              </a:solidFill>
              <a:latin typeface="LM Roman 12" panose="00000500000000000000" pitchFamily="50" charset="0"/>
            </a:endParaRPr>
          </a:p>
          <a:p>
            <a:pPr marL="45720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endParaRPr lang="en" sz="1400" dirty="0">
              <a:solidFill>
                <a:srgbClr val="224144"/>
              </a:solidFill>
              <a:latin typeface="LM Roman 12" panose="00000500000000000000" pitchFamily="50" charset="0"/>
            </a:endParaRPr>
          </a:p>
          <a:p>
            <a:pPr marL="45720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endParaRPr lang="en" sz="1400" dirty="0">
              <a:solidFill>
                <a:srgbClr val="224144"/>
              </a:solidFill>
              <a:latin typeface="LM Roman 12" panose="00000500000000000000" pitchFamily="50" charset="0"/>
            </a:endParaRPr>
          </a:p>
          <a:p>
            <a:pPr marL="45720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endParaRPr lang="en" sz="1400" dirty="0">
              <a:solidFill>
                <a:srgbClr val="224144"/>
              </a:solidFill>
              <a:latin typeface="LM Roman 12" panose="00000500000000000000" pitchFamily="50" charset="0"/>
            </a:endParaRPr>
          </a:p>
          <a:p>
            <a:pPr marL="45720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endParaRPr lang="en" sz="1400" dirty="0">
              <a:solidFill>
                <a:srgbClr val="224144"/>
              </a:solidFill>
              <a:latin typeface="LM Roman 12" panose="00000500000000000000" pitchFamily="50" charset="0"/>
            </a:endParaRPr>
          </a:p>
        </p:txBody>
      </p:sp>
      <p:pic>
        <p:nvPicPr>
          <p:cNvPr id="280" name="Google Shape;28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1719" y="1571027"/>
            <a:ext cx="2185684" cy="225048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9"/>
          <p:cNvSpPr txBox="1"/>
          <p:nvPr/>
        </p:nvSpPr>
        <p:spPr>
          <a:xfrm>
            <a:off x="5914050" y="980902"/>
            <a:ext cx="3010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 dirty="0">
                <a:solidFill>
                  <a:srgbClr val="224144"/>
                </a:solidFill>
                <a:latin typeface="LM Roman 12" panose="00000500000000000000" pitchFamily="50" charset="0"/>
              </a:rPr>
              <a:t>Multiple Linear Regression</a:t>
            </a:r>
            <a:endParaRPr sz="1600" u="sng" dirty="0">
              <a:solidFill>
                <a:srgbClr val="224144"/>
              </a:solidFill>
              <a:latin typeface="LM Roman 12" panose="00000500000000000000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7A4BC9D-8B58-4E1E-9E46-979E5054E526}"/>
                  </a:ext>
                </a:extLst>
              </p:cNvPr>
              <p:cNvSpPr txBox="1"/>
              <p:nvPr/>
            </p:nvSpPr>
            <p:spPr>
              <a:xfrm>
                <a:off x="6083846" y="4162598"/>
                <a:ext cx="288143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224144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solidFill>
                          <a:srgbClr val="224144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IN" b="0" i="1" smtClean="0">
                            <a:solidFill>
                              <a:srgbClr val="22414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22414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224144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rgbClr val="224144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rgbClr val="22414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22414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22414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solidFill>
                              <a:srgbClr val="22414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224144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22414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solidFill>
                          <a:srgbClr val="224144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>
                            <a:solidFill>
                              <a:srgbClr val="22414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22414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22414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solidFill>
                              <a:srgbClr val="22414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224144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224144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rgbClr val="224144"/>
                    </a:solidFill>
                  </a:rPr>
                  <a:t> + 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rgbClr val="22414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22414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22414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solidFill>
                              <a:srgbClr val="22414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224144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224144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0" smtClean="0">
                        <a:solidFill>
                          <a:srgbClr val="22414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rgbClr val="22414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IN" dirty="0">
                    <a:solidFill>
                      <a:srgbClr val="224144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7A4BC9D-8B58-4E1E-9E46-979E5054E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846" y="4162598"/>
                <a:ext cx="2881430" cy="215444"/>
              </a:xfrm>
              <a:prstGeom prst="rect">
                <a:avLst/>
              </a:prstGeom>
              <a:blipFill>
                <a:blip r:embed="rId4"/>
                <a:stretch>
                  <a:fillRect l="-2114" t="-25714" b="-514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4E419AB-7550-4665-B9B7-26623CCE5C72}"/>
                  </a:ext>
                </a:extLst>
              </p:cNvPr>
              <p:cNvSpPr txBox="1"/>
              <p:nvPr/>
            </p:nvSpPr>
            <p:spPr>
              <a:xfrm>
                <a:off x="3234708" y="2193722"/>
                <a:ext cx="1505990" cy="215444"/>
              </a:xfrm>
              <a:prstGeom prst="rect">
                <a:avLst/>
              </a:prstGeom>
              <a:noFill/>
              <a:ln>
                <a:solidFill>
                  <a:srgbClr val="0C1819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rgbClr val="22414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224144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224144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solidFill>
                          <a:srgbClr val="224144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IN" b="0" i="1" smtClean="0">
                            <a:solidFill>
                              <a:srgbClr val="22414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22414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224144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rgbClr val="224144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rgbClr val="22414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22414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22414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b="0" i="1" smtClean="0">
                            <a:solidFill>
                              <a:srgbClr val="22414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22414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22414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solidFill>
                          <a:srgbClr val="224144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b="0" i="1" smtClean="0">
                            <a:solidFill>
                              <a:srgbClr val="22414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22414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224144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N" dirty="0">
                  <a:solidFill>
                    <a:srgbClr val="224144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4E419AB-7550-4665-B9B7-26623CCE5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708" y="2193722"/>
                <a:ext cx="1505990" cy="215444"/>
              </a:xfrm>
              <a:prstGeom prst="rect">
                <a:avLst/>
              </a:prstGeom>
              <a:blipFill>
                <a:blip r:embed="rId5"/>
                <a:stretch>
                  <a:fillRect l="-4016" t="-21622" r="-402" b="-45946"/>
                </a:stretch>
              </a:blipFill>
              <a:ln>
                <a:solidFill>
                  <a:srgbClr val="0C1819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ECCDD6EB-D950-4FF6-A58A-E2905EE863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684" y="2456743"/>
            <a:ext cx="4908175" cy="226270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7B2267-A9A5-49F0-9834-9DFA244B3F2D}"/>
              </a:ext>
            </a:extLst>
          </p:cNvPr>
          <p:cNvCxnSpPr>
            <a:cxnSpLocks/>
          </p:cNvCxnSpPr>
          <p:nvPr/>
        </p:nvCxnSpPr>
        <p:spPr>
          <a:xfrm>
            <a:off x="5776686" y="950686"/>
            <a:ext cx="0" cy="3768764"/>
          </a:xfrm>
          <a:prstGeom prst="line">
            <a:avLst/>
          </a:prstGeom>
          <a:ln>
            <a:solidFill>
              <a:srgbClr val="0C18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CE2713D-E634-481E-BE80-D6B67BE177D9}"/>
              </a:ext>
            </a:extLst>
          </p:cNvPr>
          <p:cNvSpPr/>
          <p:nvPr/>
        </p:nvSpPr>
        <p:spPr>
          <a:xfrm>
            <a:off x="522514" y="4378042"/>
            <a:ext cx="544273" cy="5082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00DC9F4-8EE7-458E-A6E2-D13D2DC207EA}"/>
                  </a:ext>
                </a:extLst>
              </p:cNvPr>
              <p:cNvSpPr txBox="1"/>
              <p:nvPr/>
            </p:nvSpPr>
            <p:spPr>
              <a:xfrm>
                <a:off x="1644900" y="2321809"/>
                <a:ext cx="16145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00DC9F4-8EE7-458E-A6E2-D13D2DC20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900" y="2321809"/>
                <a:ext cx="161454" cy="215444"/>
              </a:xfrm>
              <a:prstGeom prst="rect">
                <a:avLst/>
              </a:prstGeom>
              <a:blipFill>
                <a:blip r:embed="rId7"/>
                <a:stretch>
                  <a:fillRect l="-23077" r="-19231" b="-85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289" name="Google Shape;289;p40"/>
          <p:cNvSpPr txBox="1">
            <a:spLocks noGrp="1"/>
          </p:cNvSpPr>
          <p:nvPr>
            <p:ph type="body" idx="4294967295"/>
          </p:nvPr>
        </p:nvSpPr>
        <p:spPr>
          <a:xfrm>
            <a:off x="378000" y="796650"/>
            <a:ext cx="8547000" cy="39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1800"/>
              <a:buChar char="●"/>
            </a:pPr>
            <a:r>
              <a:rPr lang="en" sz="1400" dirty="0">
                <a:solidFill>
                  <a:srgbClr val="224144"/>
                </a:solidFill>
                <a:latin typeface="LM Roman 12" panose="00000500000000000000" pitchFamily="50" charset="0"/>
              </a:rPr>
              <a:t>It is useful when the dependent variable is qualitative</a:t>
            </a:r>
          </a:p>
          <a:p>
            <a:pPr algn="just">
              <a:lnSpc>
                <a:spcPct val="100000"/>
              </a:lnSpc>
              <a:spcAft>
                <a:spcPts val="1000"/>
              </a:spcAft>
            </a:pPr>
            <a:r>
              <a:rPr lang="en" sz="1400" dirty="0">
                <a:solidFill>
                  <a:srgbClr val="224144"/>
                </a:solidFill>
                <a:latin typeface="LM Roman 12" panose="00000500000000000000" pitchFamily="50" charset="0"/>
              </a:rPr>
              <a:t> </a:t>
            </a:r>
            <a:r>
              <a:rPr lang="en-IN" sz="1400" dirty="0">
                <a:solidFill>
                  <a:srgbClr val="224144"/>
                </a:solidFill>
                <a:latin typeface="LM Roman 12" panose="00000500000000000000" pitchFamily="50" charset="0"/>
              </a:rPr>
              <a:t>It tries to fit the linear relationship between X and logit(Y)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</a:t>
            </a:r>
            <a:endParaRPr/>
          </a:p>
        </p:txBody>
      </p:sp>
      <p:sp>
        <p:nvSpPr>
          <p:cNvPr id="295" name="Google Shape;295;p41"/>
          <p:cNvSpPr/>
          <p:nvPr/>
        </p:nvSpPr>
        <p:spPr>
          <a:xfrm>
            <a:off x="2141625" y="1671950"/>
            <a:ext cx="871500" cy="7521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24144"/>
                </a:solidFill>
                <a:latin typeface="LM Roman 12" panose="00000500000000000000" pitchFamily="50" charset="0"/>
                <a:ea typeface="Roboto"/>
                <a:cs typeface="Roboto"/>
                <a:sym typeface="Roboto"/>
              </a:rPr>
              <a:t>TN</a:t>
            </a:r>
            <a:endParaRPr dirty="0">
              <a:solidFill>
                <a:srgbClr val="224144"/>
              </a:solidFill>
              <a:latin typeface="LM Roman 12" panose="00000500000000000000" pitchFamily="50" charset="0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41"/>
          <p:cNvSpPr/>
          <p:nvPr/>
        </p:nvSpPr>
        <p:spPr>
          <a:xfrm>
            <a:off x="3013000" y="1671950"/>
            <a:ext cx="871500" cy="7521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4144"/>
                </a:solidFill>
                <a:latin typeface="LM Roman 12" panose="00000500000000000000" pitchFamily="50" charset="0"/>
                <a:ea typeface="Roboto"/>
                <a:cs typeface="Roboto"/>
                <a:sym typeface="Roboto"/>
              </a:rPr>
              <a:t>FP</a:t>
            </a:r>
            <a:endParaRPr>
              <a:solidFill>
                <a:srgbClr val="224144"/>
              </a:solidFill>
              <a:latin typeface="LM Roman 12" panose="00000500000000000000" pitchFamily="50" charset="0"/>
              <a:ea typeface="Roboto"/>
              <a:cs typeface="Roboto"/>
              <a:sym typeface="Roboto"/>
            </a:endParaRPr>
          </a:p>
        </p:txBody>
      </p:sp>
      <p:sp>
        <p:nvSpPr>
          <p:cNvPr id="297" name="Google Shape;297;p41"/>
          <p:cNvSpPr/>
          <p:nvPr/>
        </p:nvSpPr>
        <p:spPr>
          <a:xfrm>
            <a:off x="2141625" y="2424038"/>
            <a:ext cx="871500" cy="7521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4144"/>
                </a:solidFill>
                <a:latin typeface="LM Roman 12" panose="00000500000000000000" pitchFamily="50" charset="0"/>
                <a:ea typeface="Roboto"/>
                <a:cs typeface="Roboto"/>
                <a:sym typeface="Roboto"/>
              </a:rPr>
              <a:t>FN</a:t>
            </a:r>
            <a:endParaRPr>
              <a:solidFill>
                <a:srgbClr val="224144"/>
              </a:solidFill>
              <a:latin typeface="LM Roman 12" panose="00000500000000000000" pitchFamily="50" charset="0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p41"/>
          <p:cNvSpPr/>
          <p:nvPr/>
        </p:nvSpPr>
        <p:spPr>
          <a:xfrm>
            <a:off x="3013000" y="2424038"/>
            <a:ext cx="871500" cy="7521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4144"/>
                </a:solidFill>
                <a:latin typeface="LM Roman 12" panose="00000500000000000000" pitchFamily="50" charset="0"/>
                <a:ea typeface="Roboto"/>
                <a:cs typeface="Roboto"/>
                <a:sym typeface="Roboto"/>
              </a:rPr>
              <a:t>TP</a:t>
            </a:r>
            <a:endParaRPr>
              <a:solidFill>
                <a:srgbClr val="224144"/>
              </a:solidFill>
              <a:latin typeface="LM Roman 12" panose="00000500000000000000" pitchFamily="50" charset="0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41"/>
          <p:cNvSpPr txBox="1"/>
          <p:nvPr/>
        </p:nvSpPr>
        <p:spPr>
          <a:xfrm>
            <a:off x="700775" y="1671950"/>
            <a:ext cx="1009800" cy="15042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4144"/>
                </a:solidFill>
                <a:latin typeface="LM Roman 12" panose="00000500000000000000" pitchFamily="50" charset="0"/>
                <a:ea typeface="Roboto"/>
                <a:cs typeface="Roboto"/>
                <a:sym typeface="Roboto"/>
              </a:rPr>
              <a:t>Observed </a:t>
            </a:r>
            <a:endParaRPr>
              <a:solidFill>
                <a:srgbClr val="224144"/>
              </a:solidFill>
              <a:latin typeface="LM Roman 12" panose="000005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4144"/>
                </a:solidFill>
                <a:latin typeface="LM Roman 12" panose="00000500000000000000" pitchFamily="50" charset="0"/>
                <a:ea typeface="Roboto"/>
                <a:cs typeface="Roboto"/>
                <a:sym typeface="Roboto"/>
              </a:rPr>
              <a:t>Class</a:t>
            </a:r>
            <a:endParaRPr>
              <a:solidFill>
                <a:srgbClr val="224144"/>
              </a:solidFill>
              <a:latin typeface="LM Roman 12" panose="00000500000000000000" pitchFamily="50" charset="0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41"/>
          <p:cNvSpPr txBox="1"/>
          <p:nvPr/>
        </p:nvSpPr>
        <p:spPr>
          <a:xfrm>
            <a:off x="2141625" y="801507"/>
            <a:ext cx="1743000" cy="4320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4144"/>
                </a:solidFill>
                <a:latin typeface="LM Roman 12" panose="00000500000000000000" pitchFamily="50" charset="0"/>
                <a:ea typeface="Roboto"/>
                <a:cs typeface="Roboto"/>
                <a:sym typeface="Roboto"/>
              </a:rPr>
              <a:t>Predicted Class</a:t>
            </a:r>
            <a:endParaRPr>
              <a:solidFill>
                <a:srgbClr val="224144"/>
              </a:solidFill>
              <a:latin typeface="LM Roman 12" panose="00000500000000000000" pitchFamily="50" charset="0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41"/>
          <p:cNvSpPr txBox="1"/>
          <p:nvPr/>
        </p:nvSpPr>
        <p:spPr>
          <a:xfrm>
            <a:off x="2141625" y="1239900"/>
            <a:ext cx="871500" cy="43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4144"/>
                </a:solidFill>
                <a:latin typeface="LM Roman 12" panose="00000500000000000000" pitchFamily="50" charset="0"/>
                <a:ea typeface="Roboto"/>
                <a:cs typeface="Roboto"/>
                <a:sym typeface="Roboto"/>
              </a:rPr>
              <a:t>0</a:t>
            </a:r>
            <a:endParaRPr>
              <a:solidFill>
                <a:srgbClr val="224144"/>
              </a:solidFill>
              <a:latin typeface="LM Roman 12" panose="00000500000000000000" pitchFamily="50" charset="0"/>
              <a:ea typeface="Roboto"/>
              <a:cs typeface="Roboto"/>
              <a:sym typeface="Roboto"/>
            </a:endParaRPr>
          </a:p>
        </p:txBody>
      </p:sp>
      <p:sp>
        <p:nvSpPr>
          <p:cNvPr id="302" name="Google Shape;302;p41"/>
          <p:cNvSpPr txBox="1"/>
          <p:nvPr/>
        </p:nvSpPr>
        <p:spPr>
          <a:xfrm>
            <a:off x="3013000" y="1239900"/>
            <a:ext cx="871500" cy="43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4144"/>
                </a:solidFill>
                <a:latin typeface="LM Roman 12" panose="00000500000000000000" pitchFamily="50" charset="0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224144"/>
              </a:solidFill>
              <a:latin typeface="LM Roman 12" panose="00000500000000000000" pitchFamily="50" charset="0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41"/>
          <p:cNvSpPr txBox="1"/>
          <p:nvPr/>
        </p:nvSpPr>
        <p:spPr>
          <a:xfrm>
            <a:off x="1710575" y="1671900"/>
            <a:ext cx="431100" cy="752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4144"/>
                </a:solidFill>
                <a:latin typeface="LM Roman 12" panose="00000500000000000000" pitchFamily="50" charset="0"/>
                <a:ea typeface="Roboto"/>
                <a:cs typeface="Roboto"/>
                <a:sym typeface="Roboto"/>
              </a:rPr>
              <a:t>0</a:t>
            </a:r>
            <a:endParaRPr>
              <a:solidFill>
                <a:srgbClr val="224144"/>
              </a:solidFill>
              <a:latin typeface="LM Roman 12" panose="00000500000000000000" pitchFamily="50" charset="0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41"/>
          <p:cNvSpPr txBox="1"/>
          <p:nvPr/>
        </p:nvSpPr>
        <p:spPr>
          <a:xfrm>
            <a:off x="1710575" y="2424050"/>
            <a:ext cx="431100" cy="752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4144"/>
                </a:solidFill>
                <a:latin typeface="LM Roman 12" panose="00000500000000000000" pitchFamily="50" charset="0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224144"/>
              </a:solidFill>
              <a:latin typeface="LM Roman 12" panose="00000500000000000000" pitchFamily="50" charset="0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05" name="Google Shape;305;p41"/>
          <p:cNvGraphicFramePr/>
          <p:nvPr>
            <p:extLst>
              <p:ext uri="{D42A27DB-BD31-4B8C-83A1-F6EECF244321}">
                <p14:modId xmlns:p14="http://schemas.microsoft.com/office/powerpoint/2010/main" val="1612224057"/>
              </p:ext>
            </p:extLst>
          </p:nvPr>
        </p:nvGraphicFramePr>
        <p:xfrm>
          <a:off x="700775" y="3372550"/>
          <a:ext cx="3183900" cy="1584840"/>
        </p:xfrm>
        <a:graphic>
          <a:graphicData uri="http://schemas.openxmlformats.org/drawingml/2006/table">
            <a:tbl>
              <a:tblPr>
                <a:noFill/>
                <a:tableStyleId>{539C3FF9-81FE-43D8-B29D-B214B34247DE}</a:tableStyleId>
              </a:tblPr>
              <a:tblGrid>
                <a:gridCol w="10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M Roman 12" panose="00000500000000000000" pitchFamily="50" charset="0"/>
                        </a:rPr>
                        <a:t>TP</a:t>
                      </a:r>
                      <a:endParaRPr>
                        <a:latin typeface="LM Roman 12" panose="00000500000000000000" pitchFamily="50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LM Roman 12" panose="00000500000000000000" pitchFamily="50" charset="0"/>
                        </a:rPr>
                        <a:t>True Positive</a:t>
                      </a:r>
                      <a:endParaRPr dirty="0">
                        <a:latin typeface="LM Roman 12" panose="00000500000000000000" pitchFamily="50" charset="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M Roman 12" panose="00000500000000000000" pitchFamily="50" charset="0"/>
                        </a:rPr>
                        <a:t>TN</a:t>
                      </a:r>
                      <a:endParaRPr>
                        <a:latin typeface="LM Roman 12" panose="00000500000000000000" pitchFamily="50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M Roman 12" panose="00000500000000000000" pitchFamily="50" charset="0"/>
                        </a:rPr>
                        <a:t>True Negative</a:t>
                      </a:r>
                      <a:endParaRPr>
                        <a:latin typeface="LM Roman 12" panose="00000500000000000000" pitchFamily="50" charset="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M Roman 12" panose="00000500000000000000" pitchFamily="50" charset="0"/>
                        </a:rPr>
                        <a:t>FN</a:t>
                      </a:r>
                      <a:endParaRPr>
                        <a:latin typeface="LM Roman 12" panose="00000500000000000000" pitchFamily="50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M Roman 12" panose="00000500000000000000" pitchFamily="50" charset="0"/>
                        </a:rPr>
                        <a:t>False Negative</a:t>
                      </a:r>
                      <a:endParaRPr>
                        <a:latin typeface="LM Roman 12" panose="00000500000000000000" pitchFamily="50" charset="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M Roman 12" panose="00000500000000000000" pitchFamily="50" charset="0"/>
                        </a:rPr>
                        <a:t>FP</a:t>
                      </a:r>
                      <a:endParaRPr>
                        <a:latin typeface="LM Roman 12" panose="00000500000000000000" pitchFamily="50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LM Roman 12" panose="00000500000000000000" pitchFamily="50" charset="0"/>
                        </a:rPr>
                        <a:t>False Positive</a:t>
                      </a:r>
                      <a:endParaRPr dirty="0">
                        <a:latin typeface="LM Roman 12" panose="00000500000000000000" pitchFamily="50" charset="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E474407-BEB6-4998-871D-6C3B5E405E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0156"/>
          <a:stretch/>
        </p:blipFill>
        <p:spPr>
          <a:xfrm>
            <a:off x="5054416" y="901727"/>
            <a:ext cx="2957412" cy="13436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68F82C-02F4-457F-A3BC-2D1FE305C8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958"/>
          <a:stretch/>
        </p:blipFill>
        <p:spPr>
          <a:xfrm>
            <a:off x="5054416" y="2245395"/>
            <a:ext cx="2957412" cy="2305049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ROC Curve &amp; AUC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CE69F4-BA03-43B3-B6F8-DDA7CCDF26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94"/>
          <a:stretch/>
        </p:blipFill>
        <p:spPr>
          <a:xfrm>
            <a:off x="5423659" y="1285461"/>
            <a:ext cx="3133725" cy="2672176"/>
          </a:xfrm>
          <a:prstGeom prst="rect">
            <a:avLst/>
          </a:prstGeom>
        </p:spPr>
      </p:pic>
      <p:sp>
        <p:nvSpPr>
          <p:cNvPr id="20" name="Google Shape;279;p39">
            <a:extLst>
              <a:ext uri="{FF2B5EF4-FFF2-40B4-BE49-F238E27FC236}">
                <a16:creationId xmlns:a16="http://schemas.microsoft.com/office/drawing/2014/main" id="{A8B60562-8A2E-4D35-8B8C-372556405619}"/>
              </a:ext>
            </a:extLst>
          </p:cNvPr>
          <p:cNvSpPr txBox="1">
            <a:spLocks/>
          </p:cNvSpPr>
          <p:nvPr/>
        </p:nvSpPr>
        <p:spPr>
          <a:xfrm>
            <a:off x="378000" y="796650"/>
            <a:ext cx="4832700" cy="39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IN" sz="1400" dirty="0">
                <a:solidFill>
                  <a:srgbClr val="224144"/>
                </a:solidFill>
                <a:latin typeface="LM Roman 12" panose="00000500000000000000" pitchFamily="50" charset="0"/>
              </a:rPr>
              <a:t>ROC Curve</a:t>
            </a:r>
          </a:p>
          <a:p>
            <a:pPr lvl="1" algn="just">
              <a:lnSpc>
                <a:spcPct val="100000"/>
              </a:lnSpc>
            </a:pPr>
            <a:r>
              <a:rPr lang="en-IN" dirty="0">
                <a:solidFill>
                  <a:srgbClr val="224144"/>
                </a:solidFill>
                <a:latin typeface="LM Roman 12" panose="00000500000000000000" pitchFamily="50" charset="0"/>
              </a:rPr>
              <a:t>Also known as Receiver Operating Curve</a:t>
            </a:r>
          </a:p>
          <a:p>
            <a:pPr lvl="1" algn="just">
              <a:lnSpc>
                <a:spcPct val="100000"/>
              </a:lnSpc>
            </a:pPr>
            <a:r>
              <a:rPr lang="en-IN" dirty="0">
                <a:solidFill>
                  <a:srgbClr val="224144"/>
                </a:solidFill>
                <a:latin typeface="LM Roman 12" panose="00000500000000000000" pitchFamily="50" charset="0"/>
              </a:rPr>
              <a:t>Plot of test Sensitivity on the Y – axis versus its False Positive Rate (FPR) on the X – axis</a:t>
            </a:r>
          </a:p>
          <a:p>
            <a:pPr lvl="1" algn="just">
              <a:lnSpc>
                <a:spcPct val="100000"/>
              </a:lnSpc>
            </a:pPr>
            <a:r>
              <a:rPr lang="en-IN" dirty="0">
                <a:solidFill>
                  <a:srgbClr val="224144"/>
                </a:solidFill>
                <a:latin typeface="LM Roman 12" panose="00000500000000000000" pitchFamily="50" charset="0"/>
              </a:rPr>
              <a:t>Each discrete point on the graph called the Operating Point</a:t>
            </a:r>
          </a:p>
          <a:p>
            <a:pPr algn="just">
              <a:lnSpc>
                <a:spcPct val="100000"/>
              </a:lnSpc>
            </a:pPr>
            <a:endParaRPr lang="en-IN" sz="1400" dirty="0">
              <a:solidFill>
                <a:srgbClr val="224144"/>
              </a:solidFill>
              <a:latin typeface="LM Roman 12" panose="00000500000000000000" pitchFamily="50" charset="0"/>
            </a:endParaRPr>
          </a:p>
          <a:p>
            <a:pPr algn="just">
              <a:lnSpc>
                <a:spcPct val="100000"/>
              </a:lnSpc>
            </a:pPr>
            <a:r>
              <a:rPr lang="en-IN" sz="1400" dirty="0">
                <a:solidFill>
                  <a:srgbClr val="224144"/>
                </a:solidFill>
                <a:latin typeface="LM Roman 12" panose="00000500000000000000" pitchFamily="50" charset="0"/>
              </a:rPr>
              <a:t>AUC (Area Under the Curve)</a:t>
            </a:r>
          </a:p>
          <a:p>
            <a:pPr lvl="1" algn="just">
              <a:lnSpc>
                <a:spcPct val="100000"/>
              </a:lnSpc>
            </a:pPr>
            <a:r>
              <a:rPr lang="en-IN" dirty="0">
                <a:solidFill>
                  <a:srgbClr val="224144"/>
                </a:solidFill>
                <a:latin typeface="LM Roman 12" panose="00000500000000000000" pitchFamily="50" charset="0"/>
              </a:rPr>
              <a:t>AUC provides the overall measure of test accuracy</a:t>
            </a:r>
          </a:p>
          <a:p>
            <a:pPr lvl="1" algn="just">
              <a:lnSpc>
                <a:spcPct val="100000"/>
              </a:lnSpc>
            </a:pPr>
            <a:r>
              <a:rPr lang="en-IN" dirty="0">
                <a:solidFill>
                  <a:srgbClr val="224144"/>
                </a:solidFill>
                <a:latin typeface="LM Roman 12" panose="00000500000000000000" pitchFamily="50" charset="0"/>
              </a:rPr>
              <a:t>Higher the AUC the better the overall performance of the test</a:t>
            </a:r>
          </a:p>
          <a:p>
            <a:pPr marL="114300" indent="0" algn="just">
              <a:lnSpc>
                <a:spcPct val="100000"/>
              </a:lnSpc>
              <a:spcBef>
                <a:spcPts val="1000"/>
              </a:spcBef>
              <a:buFont typeface="Roboto"/>
              <a:buNone/>
            </a:pPr>
            <a:endParaRPr lang="en-IN" sz="1400" dirty="0">
              <a:solidFill>
                <a:srgbClr val="224144"/>
              </a:solidFill>
              <a:latin typeface="LM Roman 12" panose="00000500000000000000" pitchFamily="50" charset="0"/>
            </a:endParaRPr>
          </a:p>
          <a:p>
            <a:pPr algn="just">
              <a:lnSpc>
                <a:spcPct val="100000"/>
              </a:lnSpc>
              <a:spcBef>
                <a:spcPts val="1000"/>
              </a:spcBef>
            </a:pPr>
            <a:endParaRPr lang="en-IN" sz="1400" dirty="0">
              <a:solidFill>
                <a:srgbClr val="224144"/>
              </a:solidFill>
              <a:latin typeface="LM Roman 12" panose="00000500000000000000" pitchFamily="50" charset="0"/>
            </a:endParaRPr>
          </a:p>
          <a:p>
            <a:pPr algn="just">
              <a:lnSpc>
                <a:spcPct val="100000"/>
              </a:lnSpc>
              <a:spcBef>
                <a:spcPts val="1000"/>
              </a:spcBef>
            </a:pPr>
            <a:endParaRPr lang="en-IN" sz="1400" dirty="0">
              <a:solidFill>
                <a:srgbClr val="224144"/>
              </a:solidFill>
              <a:latin typeface="LM Roman 12" panose="00000500000000000000" pitchFamily="50" charset="0"/>
            </a:endParaRPr>
          </a:p>
          <a:p>
            <a:pPr algn="just">
              <a:lnSpc>
                <a:spcPct val="100000"/>
              </a:lnSpc>
              <a:spcBef>
                <a:spcPts val="1000"/>
              </a:spcBef>
            </a:pPr>
            <a:endParaRPr lang="en-IN" sz="1400" dirty="0">
              <a:solidFill>
                <a:srgbClr val="224144"/>
              </a:solidFill>
              <a:latin typeface="LM Roman 12" panose="00000500000000000000" pitchFamily="50" charset="0"/>
            </a:endParaRPr>
          </a:p>
          <a:p>
            <a:pPr algn="just">
              <a:lnSpc>
                <a:spcPct val="100000"/>
              </a:lnSpc>
              <a:spcBef>
                <a:spcPts val="1000"/>
              </a:spcBef>
            </a:pPr>
            <a:endParaRPr lang="en-IN" sz="1400" dirty="0">
              <a:solidFill>
                <a:srgbClr val="224144"/>
              </a:solidFill>
              <a:latin typeface="LM Roman 12" panose="00000500000000000000" pitchFamily="50" charset="0"/>
            </a:endParaRPr>
          </a:p>
          <a:p>
            <a:pPr algn="just">
              <a:lnSpc>
                <a:spcPct val="100000"/>
              </a:lnSpc>
              <a:spcBef>
                <a:spcPts val="1000"/>
              </a:spcBef>
            </a:pPr>
            <a:endParaRPr lang="en-IN" sz="1400" dirty="0">
              <a:solidFill>
                <a:srgbClr val="224144"/>
              </a:solidFill>
              <a:latin typeface="LM Roman 12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3053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23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and Fine-Tuning 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</a:t>
            </a:r>
            <a:endParaRPr/>
          </a:p>
        </p:txBody>
      </p:sp>
      <p:sp>
        <p:nvSpPr>
          <p:cNvPr id="316" name="Google Shape;316;p42"/>
          <p:cNvSpPr txBox="1">
            <a:spLocks noGrp="1"/>
          </p:cNvSpPr>
          <p:nvPr>
            <p:ph type="body" idx="2"/>
          </p:nvPr>
        </p:nvSpPr>
        <p:spPr>
          <a:xfrm>
            <a:off x="4939500" y="355550"/>
            <a:ext cx="3837000" cy="442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and evaluating on the training set</a:t>
            </a:r>
            <a:endParaRPr/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evaluation using Cross-Validation</a:t>
            </a:r>
            <a:endParaRPr/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Finalizing the model</a:t>
            </a:r>
            <a:endParaRPr/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Predicting the test set</a:t>
            </a:r>
            <a:endParaRPr/>
          </a:p>
        </p:txBody>
      </p:sp>
      <p:sp>
        <p:nvSpPr>
          <p:cNvPr id="317" name="Google Shape;317;p42"/>
          <p:cNvSpPr/>
          <p:nvPr/>
        </p:nvSpPr>
        <p:spPr>
          <a:xfrm>
            <a:off x="5006700" y="1825400"/>
            <a:ext cx="3702600" cy="740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Bias - Variance Tradeoff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- Fold Cross Validation</a:t>
            </a:r>
            <a:endParaRPr/>
          </a:p>
        </p:txBody>
      </p:sp>
      <p:sp>
        <p:nvSpPr>
          <p:cNvPr id="328" name="Google Shape;328;p44"/>
          <p:cNvSpPr/>
          <p:nvPr/>
        </p:nvSpPr>
        <p:spPr>
          <a:xfrm>
            <a:off x="597375" y="1750600"/>
            <a:ext cx="1528800" cy="63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Training Set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29" name="Google Shape;329;p44"/>
          <p:cNvSpPr/>
          <p:nvPr/>
        </p:nvSpPr>
        <p:spPr>
          <a:xfrm>
            <a:off x="597375" y="959275"/>
            <a:ext cx="6115200" cy="63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Train Data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30" name="Google Shape;330;p44"/>
          <p:cNvSpPr/>
          <p:nvPr/>
        </p:nvSpPr>
        <p:spPr>
          <a:xfrm>
            <a:off x="2126175" y="1750600"/>
            <a:ext cx="1528800" cy="63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Training Set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31" name="Google Shape;331;p44"/>
          <p:cNvSpPr/>
          <p:nvPr/>
        </p:nvSpPr>
        <p:spPr>
          <a:xfrm>
            <a:off x="3654975" y="1750600"/>
            <a:ext cx="1528800" cy="63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Training Set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32" name="Google Shape;332;p44"/>
          <p:cNvSpPr/>
          <p:nvPr/>
        </p:nvSpPr>
        <p:spPr>
          <a:xfrm>
            <a:off x="5183775" y="1750600"/>
            <a:ext cx="1528800" cy="6399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Validation Set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33" name="Google Shape;333;p44"/>
          <p:cNvSpPr/>
          <p:nvPr/>
        </p:nvSpPr>
        <p:spPr>
          <a:xfrm>
            <a:off x="597375" y="2487338"/>
            <a:ext cx="1528800" cy="63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Training Set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34" name="Google Shape;334;p44"/>
          <p:cNvSpPr/>
          <p:nvPr/>
        </p:nvSpPr>
        <p:spPr>
          <a:xfrm>
            <a:off x="2126175" y="2487338"/>
            <a:ext cx="1528800" cy="63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Training Set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35" name="Google Shape;335;p44"/>
          <p:cNvSpPr/>
          <p:nvPr/>
        </p:nvSpPr>
        <p:spPr>
          <a:xfrm>
            <a:off x="5183775" y="2487338"/>
            <a:ext cx="1528800" cy="63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Training Set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36" name="Google Shape;336;p44"/>
          <p:cNvSpPr/>
          <p:nvPr/>
        </p:nvSpPr>
        <p:spPr>
          <a:xfrm>
            <a:off x="3654975" y="2487338"/>
            <a:ext cx="1528800" cy="6399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Validation Set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37" name="Google Shape;337;p44"/>
          <p:cNvSpPr/>
          <p:nvPr/>
        </p:nvSpPr>
        <p:spPr>
          <a:xfrm>
            <a:off x="597375" y="3224100"/>
            <a:ext cx="1528800" cy="63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Training Set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38" name="Google Shape;338;p44"/>
          <p:cNvSpPr/>
          <p:nvPr/>
        </p:nvSpPr>
        <p:spPr>
          <a:xfrm>
            <a:off x="5183775" y="3224100"/>
            <a:ext cx="1528800" cy="63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Training Set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39" name="Google Shape;339;p44"/>
          <p:cNvSpPr/>
          <p:nvPr/>
        </p:nvSpPr>
        <p:spPr>
          <a:xfrm>
            <a:off x="3654975" y="3224100"/>
            <a:ext cx="1528800" cy="63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Training Set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40" name="Google Shape;340;p44"/>
          <p:cNvSpPr/>
          <p:nvPr/>
        </p:nvSpPr>
        <p:spPr>
          <a:xfrm>
            <a:off x="2126175" y="3224100"/>
            <a:ext cx="1528800" cy="6399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Validation Set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41" name="Google Shape;341;p44"/>
          <p:cNvSpPr/>
          <p:nvPr/>
        </p:nvSpPr>
        <p:spPr>
          <a:xfrm>
            <a:off x="5183775" y="3960850"/>
            <a:ext cx="1528800" cy="63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Training Set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42" name="Google Shape;342;p44"/>
          <p:cNvSpPr/>
          <p:nvPr/>
        </p:nvSpPr>
        <p:spPr>
          <a:xfrm>
            <a:off x="2126175" y="3960850"/>
            <a:ext cx="1528800" cy="63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Training Set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43" name="Google Shape;343;p44"/>
          <p:cNvSpPr/>
          <p:nvPr/>
        </p:nvSpPr>
        <p:spPr>
          <a:xfrm>
            <a:off x="3654975" y="3960850"/>
            <a:ext cx="1528800" cy="63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Training Set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44" name="Google Shape;344;p44"/>
          <p:cNvSpPr/>
          <p:nvPr/>
        </p:nvSpPr>
        <p:spPr>
          <a:xfrm>
            <a:off x="597375" y="3960850"/>
            <a:ext cx="1528800" cy="6399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Validation Set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Classification</a:t>
            </a:r>
            <a:endParaRPr/>
          </a:p>
        </p:txBody>
      </p:sp>
      <p:cxnSp>
        <p:nvCxnSpPr>
          <p:cNvPr id="88" name="Google Shape;88;p16"/>
          <p:cNvCxnSpPr>
            <a:stCxn id="89" idx="2"/>
            <a:endCxn id="90" idx="1"/>
          </p:cNvCxnSpPr>
          <p:nvPr/>
        </p:nvCxnSpPr>
        <p:spPr>
          <a:xfrm>
            <a:off x="2083783" y="2902853"/>
            <a:ext cx="1144200" cy="3582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1" name="Google Shape;91;p16"/>
          <p:cNvCxnSpPr>
            <a:stCxn id="89" idx="2"/>
            <a:endCxn id="92" idx="1"/>
          </p:cNvCxnSpPr>
          <p:nvPr/>
        </p:nvCxnSpPr>
        <p:spPr>
          <a:xfrm rot="10800000" flipH="1">
            <a:off x="2083783" y="1704053"/>
            <a:ext cx="1144200" cy="11988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9" name="Google Shape;89;p16"/>
          <p:cNvSpPr/>
          <p:nvPr/>
        </p:nvSpPr>
        <p:spPr>
          <a:xfrm rot="-5400000">
            <a:off x="39583" y="2640203"/>
            <a:ext cx="3563100" cy="525300"/>
          </a:xfrm>
          <a:prstGeom prst="roundRect">
            <a:avLst>
              <a:gd name="adj" fmla="val 16667"/>
            </a:avLst>
          </a:prstGeom>
          <a:solidFill>
            <a:srgbClr val="224144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M Roman 12" panose="00000500000000000000" pitchFamily="50" charset="0"/>
                <a:ea typeface="Roboto"/>
                <a:cs typeface="Roboto"/>
                <a:sym typeface="Roboto"/>
              </a:rPr>
              <a:t>Machine Learning</a:t>
            </a:r>
            <a:endParaRPr sz="1800">
              <a:solidFill>
                <a:srgbClr val="FFFFFF"/>
              </a:solidFill>
              <a:latin typeface="LM Roman 12" panose="00000500000000000000" pitchFamily="50" charset="0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3227933" y="1441527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224144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M Roman 12" panose="00000500000000000000" pitchFamily="50" charset="0"/>
                <a:ea typeface="Roboto"/>
                <a:cs typeface="Roboto"/>
                <a:sym typeface="Roboto"/>
              </a:rPr>
              <a:t>Supervised Learning</a:t>
            </a:r>
            <a:endParaRPr>
              <a:solidFill>
                <a:srgbClr val="FFFFFF"/>
              </a:solidFill>
              <a:latin typeface="LM Roman 12" panose="00000500000000000000" pitchFamily="50" charset="0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3227933" y="2998402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224144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M Roman 12" panose="00000500000000000000" pitchFamily="50" charset="0"/>
                <a:ea typeface="Roboto"/>
                <a:cs typeface="Roboto"/>
                <a:sym typeface="Roboto"/>
              </a:rPr>
              <a:t>Unsupervised Learning</a:t>
            </a:r>
            <a:endParaRPr>
              <a:solidFill>
                <a:srgbClr val="FFFFFF"/>
              </a:solidFill>
              <a:latin typeface="LM Roman 12" panose="00000500000000000000" pitchFamily="50" charset="0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5781833" y="978541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224144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LM Roman 12" panose="00000500000000000000" pitchFamily="50" charset="0"/>
                <a:ea typeface="Roboto"/>
                <a:cs typeface="Roboto"/>
                <a:sym typeface="Roboto"/>
              </a:rPr>
              <a:t>Classification Problem</a:t>
            </a:r>
            <a:endParaRPr sz="1100">
              <a:solidFill>
                <a:srgbClr val="FFFFFF"/>
              </a:solidFill>
              <a:latin typeface="LM Roman 12" panose="000005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LM Roman 12" panose="00000500000000000000" pitchFamily="50" charset="0"/>
                <a:ea typeface="Roboto"/>
                <a:cs typeface="Roboto"/>
                <a:sym typeface="Roboto"/>
              </a:rPr>
              <a:t>(Logistic Regression)</a:t>
            </a:r>
            <a:endParaRPr sz="1100">
              <a:solidFill>
                <a:srgbClr val="FFFFFF"/>
              </a:solidFill>
              <a:latin typeface="LM Roman 12" panose="00000500000000000000" pitchFamily="50" charset="0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5781833" y="1884841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224144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LM Roman 12" panose="00000500000000000000" pitchFamily="50" charset="0"/>
                <a:ea typeface="Roboto"/>
                <a:cs typeface="Roboto"/>
                <a:sym typeface="Roboto"/>
              </a:rPr>
              <a:t>Regression Problem</a:t>
            </a:r>
            <a:endParaRPr sz="1100">
              <a:solidFill>
                <a:srgbClr val="FFFFFF"/>
              </a:solidFill>
              <a:latin typeface="LM Roman 12" panose="000005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LM Roman 12" panose="00000500000000000000" pitchFamily="50" charset="0"/>
                <a:ea typeface="Roboto"/>
                <a:cs typeface="Roboto"/>
                <a:sym typeface="Roboto"/>
              </a:rPr>
              <a:t>(Linear Regression)</a:t>
            </a:r>
            <a:endParaRPr sz="1100">
              <a:solidFill>
                <a:srgbClr val="FFFFFF"/>
              </a:solidFill>
              <a:latin typeface="LM Roman 12" panose="00000500000000000000" pitchFamily="50" charset="0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5781833" y="2790041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224144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LM Roman 12" panose="00000500000000000000" pitchFamily="50" charset="0"/>
                <a:ea typeface="Roboto"/>
                <a:cs typeface="Roboto"/>
                <a:sym typeface="Roboto"/>
              </a:rPr>
              <a:t>Dimensionality Reduction</a:t>
            </a:r>
            <a:endParaRPr sz="1100">
              <a:solidFill>
                <a:srgbClr val="FFFFFF"/>
              </a:solidFill>
              <a:latin typeface="LM Roman 12" panose="000005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LM Roman 12" panose="00000500000000000000" pitchFamily="50" charset="0"/>
                <a:ea typeface="Roboto"/>
                <a:cs typeface="Roboto"/>
                <a:sym typeface="Roboto"/>
              </a:rPr>
              <a:t>(PCA)</a:t>
            </a:r>
            <a:endParaRPr sz="1100">
              <a:solidFill>
                <a:srgbClr val="FFFFFF"/>
              </a:solidFill>
              <a:latin typeface="LM Roman 12" panose="00000500000000000000" pitchFamily="50" charset="0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5781833" y="3696341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224144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LM Roman 12" panose="00000500000000000000" pitchFamily="50" charset="0"/>
                <a:ea typeface="Roboto"/>
                <a:cs typeface="Roboto"/>
                <a:sym typeface="Roboto"/>
              </a:rPr>
              <a:t>Clustering</a:t>
            </a:r>
            <a:endParaRPr sz="1100">
              <a:solidFill>
                <a:srgbClr val="FFFFFF"/>
              </a:solidFill>
              <a:latin typeface="LM Roman 12" panose="000005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LM Roman 12" panose="00000500000000000000" pitchFamily="50" charset="0"/>
                <a:ea typeface="Roboto"/>
                <a:cs typeface="Roboto"/>
                <a:sym typeface="Roboto"/>
              </a:rPr>
              <a:t>(K - Means)</a:t>
            </a:r>
            <a:endParaRPr sz="1100">
              <a:solidFill>
                <a:srgbClr val="FFFFFF"/>
              </a:solidFill>
              <a:latin typeface="LM Roman 12" panose="00000500000000000000" pitchFamily="50" charset="0"/>
              <a:ea typeface="Roboto"/>
              <a:cs typeface="Roboto"/>
              <a:sym typeface="Roboto"/>
            </a:endParaRPr>
          </a:p>
        </p:txBody>
      </p:sp>
      <p:cxnSp>
        <p:nvCxnSpPr>
          <p:cNvPr id="97" name="Google Shape;97;p16"/>
          <p:cNvCxnSpPr>
            <a:stCxn id="92" idx="3"/>
            <a:endCxn id="93" idx="1"/>
          </p:cNvCxnSpPr>
          <p:nvPr/>
        </p:nvCxnSpPr>
        <p:spPr>
          <a:xfrm rot="10800000" flipH="1">
            <a:off x="5248433" y="1241277"/>
            <a:ext cx="533400" cy="462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" name="Google Shape;98;p16"/>
          <p:cNvCxnSpPr>
            <a:stCxn id="92" idx="3"/>
            <a:endCxn id="94" idx="1"/>
          </p:cNvCxnSpPr>
          <p:nvPr/>
        </p:nvCxnSpPr>
        <p:spPr>
          <a:xfrm>
            <a:off x="5248433" y="1704177"/>
            <a:ext cx="533400" cy="443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9" name="Google Shape;99;p16"/>
          <p:cNvCxnSpPr>
            <a:stCxn id="95" idx="1"/>
            <a:endCxn id="90" idx="3"/>
          </p:cNvCxnSpPr>
          <p:nvPr/>
        </p:nvCxnSpPr>
        <p:spPr>
          <a:xfrm flipH="1">
            <a:off x="5248433" y="3052691"/>
            <a:ext cx="533400" cy="208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0" name="Google Shape;100;p16"/>
          <p:cNvCxnSpPr>
            <a:stCxn id="96" idx="1"/>
            <a:endCxn id="90" idx="3"/>
          </p:cNvCxnSpPr>
          <p:nvPr/>
        </p:nvCxnSpPr>
        <p:spPr>
          <a:xfrm rot="10800000">
            <a:off x="5248433" y="3261191"/>
            <a:ext cx="533400" cy="697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1" name="Google Shape;101;p16"/>
          <p:cNvSpPr/>
          <p:nvPr/>
        </p:nvSpPr>
        <p:spPr>
          <a:xfrm>
            <a:off x="3227933" y="4216427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224144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M Roman 12" panose="00000500000000000000" pitchFamily="50" charset="0"/>
                <a:ea typeface="Roboto"/>
                <a:cs typeface="Roboto"/>
                <a:sym typeface="Roboto"/>
              </a:rPr>
              <a:t>Reinforcement Learning</a:t>
            </a:r>
            <a:endParaRPr>
              <a:solidFill>
                <a:srgbClr val="FFFFFF"/>
              </a:solidFill>
              <a:latin typeface="LM Roman 12" panose="00000500000000000000" pitchFamily="50" charset="0"/>
              <a:ea typeface="Roboto"/>
              <a:cs typeface="Roboto"/>
              <a:sym typeface="Roboto"/>
            </a:endParaRPr>
          </a:p>
        </p:txBody>
      </p:sp>
      <p:cxnSp>
        <p:nvCxnSpPr>
          <p:cNvPr id="102" name="Google Shape;102;p16"/>
          <p:cNvCxnSpPr>
            <a:stCxn id="89" idx="2"/>
            <a:endCxn id="101" idx="1"/>
          </p:cNvCxnSpPr>
          <p:nvPr/>
        </p:nvCxnSpPr>
        <p:spPr>
          <a:xfrm>
            <a:off x="2083783" y="2902853"/>
            <a:ext cx="1144200" cy="15762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" name="Google Shape;103;p16"/>
          <p:cNvSpPr/>
          <p:nvPr/>
        </p:nvSpPr>
        <p:spPr>
          <a:xfrm>
            <a:off x="5661733" y="836103"/>
            <a:ext cx="2352000" cy="819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M Roman 12" panose="00000500000000000000" pitchFamily="50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Regularization - L1 and L2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23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and Fine-Tuning 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</a:t>
            </a:r>
            <a:endParaRPr/>
          </a:p>
        </p:txBody>
      </p:sp>
      <p:sp>
        <p:nvSpPr>
          <p:cNvPr id="355" name="Google Shape;355;p46"/>
          <p:cNvSpPr txBox="1">
            <a:spLocks noGrp="1"/>
          </p:cNvSpPr>
          <p:nvPr>
            <p:ph type="body" idx="2"/>
          </p:nvPr>
        </p:nvSpPr>
        <p:spPr>
          <a:xfrm>
            <a:off x="4939500" y="355550"/>
            <a:ext cx="3837000" cy="442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and evaluating on the training set</a:t>
            </a:r>
            <a:endParaRPr/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evaluation using Cross-Validation</a:t>
            </a:r>
            <a:endParaRPr/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Finalizing the model</a:t>
            </a:r>
            <a:endParaRPr/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Predicting the test set</a:t>
            </a:r>
            <a:endParaRPr/>
          </a:p>
        </p:txBody>
      </p:sp>
      <p:sp>
        <p:nvSpPr>
          <p:cNvPr id="356" name="Google Shape;356;p46"/>
          <p:cNvSpPr/>
          <p:nvPr/>
        </p:nvSpPr>
        <p:spPr>
          <a:xfrm>
            <a:off x="5006700" y="3041217"/>
            <a:ext cx="3702600" cy="740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Codes...</a:t>
            </a:r>
            <a:endParaRPr/>
          </a:p>
        </p:txBody>
      </p:sp>
      <p:pic>
        <p:nvPicPr>
          <p:cNvPr id="362" name="Google Shape;36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25" y="1392525"/>
            <a:ext cx="3343275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47"/>
          <p:cNvSpPr txBox="1"/>
          <p:nvPr/>
        </p:nvSpPr>
        <p:spPr>
          <a:xfrm>
            <a:off x="174325" y="901425"/>
            <a:ext cx="42084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storing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23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and Fine-Tuning 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</a:t>
            </a:r>
            <a:endParaRPr/>
          </a:p>
        </p:txBody>
      </p:sp>
      <p:sp>
        <p:nvSpPr>
          <p:cNvPr id="369" name="Google Shape;369;p48"/>
          <p:cNvSpPr txBox="1">
            <a:spLocks noGrp="1"/>
          </p:cNvSpPr>
          <p:nvPr>
            <p:ph type="body" idx="2"/>
          </p:nvPr>
        </p:nvSpPr>
        <p:spPr>
          <a:xfrm>
            <a:off x="4939500" y="355550"/>
            <a:ext cx="3837000" cy="442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Training and evaluating on the training set</a:t>
            </a:r>
            <a:endParaRPr dirty="0"/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Better evaluation using Cross-Validation</a:t>
            </a:r>
            <a:endParaRPr dirty="0"/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Finalizing the model</a:t>
            </a:r>
            <a:endParaRPr dirty="0"/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Predicting the test set</a:t>
            </a:r>
            <a:endParaRPr dirty="0"/>
          </a:p>
        </p:txBody>
      </p:sp>
      <p:sp>
        <p:nvSpPr>
          <p:cNvPr id="370" name="Google Shape;370;p48"/>
          <p:cNvSpPr/>
          <p:nvPr/>
        </p:nvSpPr>
        <p:spPr>
          <a:xfrm>
            <a:off x="5006700" y="4047550"/>
            <a:ext cx="3702600" cy="740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9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8102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in Building Machine Learning Models</a:t>
            </a:r>
            <a:endParaRPr/>
          </a:p>
        </p:txBody>
      </p:sp>
      <p:grpSp>
        <p:nvGrpSpPr>
          <p:cNvPr id="109" name="Google Shape;109;p17"/>
          <p:cNvGrpSpPr/>
          <p:nvPr/>
        </p:nvGrpSpPr>
        <p:grpSpPr>
          <a:xfrm>
            <a:off x="98214" y="1457625"/>
            <a:ext cx="2256927" cy="2315200"/>
            <a:chOff x="1083025" y="1574025"/>
            <a:chExt cx="1834900" cy="2315200"/>
          </a:xfrm>
        </p:grpSpPr>
        <p:sp>
          <p:nvSpPr>
            <p:cNvPr id="110" name="Google Shape;110;p17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224144"/>
                  </a:solidFill>
                  <a:latin typeface="LM Roman 12" panose="00000500000000000000" pitchFamily="50" charset="0"/>
                  <a:ea typeface="Roboto"/>
                  <a:cs typeface="Roboto"/>
                  <a:sym typeface="Roboto"/>
                </a:rPr>
                <a:t>Step 1</a:t>
              </a:r>
              <a:endParaRPr sz="800">
                <a:solidFill>
                  <a:srgbClr val="224144"/>
                </a:solidFill>
                <a:latin typeface="LM Roman 12" panose="00000500000000000000" pitchFamily="50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" name="Google Shape;111;p17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224144"/>
                  </a:solidFill>
                  <a:latin typeface="LM Roman 12" panose="00000500000000000000" pitchFamily="50" charset="0"/>
                  <a:ea typeface="Roboto"/>
                  <a:cs typeface="Roboto"/>
                  <a:sym typeface="Roboto"/>
                </a:rPr>
                <a:t>Get the Data</a:t>
              </a:r>
              <a:endParaRPr sz="1000" b="1">
                <a:solidFill>
                  <a:srgbClr val="224144"/>
                </a:solidFill>
                <a:latin typeface="LM Roman 12" panose="00000500000000000000" pitchFamily="50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" name="Google Shape;112;p17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27940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58585"/>
                </a:buClr>
                <a:buSzPts val="800"/>
                <a:buFont typeface="Roboto"/>
                <a:buChar char="●"/>
              </a:pPr>
              <a:r>
                <a:rPr lang="en" sz="800" dirty="0">
                  <a:solidFill>
                    <a:srgbClr val="224144"/>
                  </a:solidFill>
                  <a:latin typeface="LM Roman 12" panose="00000500000000000000" pitchFamily="50" charset="0"/>
                  <a:ea typeface="Roboto"/>
                  <a:cs typeface="Roboto"/>
                  <a:sym typeface="Roboto"/>
                </a:rPr>
                <a:t>Creating Isolated Environment</a:t>
              </a:r>
              <a:endParaRPr sz="800" dirty="0">
                <a:solidFill>
                  <a:srgbClr val="224144"/>
                </a:solidFill>
                <a:latin typeface="LM Roman 12" panose="00000500000000000000" pitchFamily="50" charset="0"/>
                <a:ea typeface="Roboto"/>
                <a:cs typeface="Roboto"/>
                <a:sym typeface="Roboto"/>
              </a:endParaRPr>
            </a:p>
            <a:p>
              <a:pPr marL="457200" lvl="0" indent="-27940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58585"/>
                </a:buClr>
                <a:buSzPts val="800"/>
                <a:buFont typeface="Roboto"/>
                <a:buChar char="●"/>
              </a:pPr>
              <a:r>
                <a:rPr lang="en" sz="800" dirty="0">
                  <a:solidFill>
                    <a:srgbClr val="224144"/>
                  </a:solidFill>
                  <a:latin typeface="LM Roman 12" panose="00000500000000000000" pitchFamily="50" charset="0"/>
                  <a:ea typeface="Roboto"/>
                  <a:cs typeface="Roboto"/>
                  <a:sym typeface="Roboto"/>
                </a:rPr>
                <a:t>Importing data</a:t>
              </a:r>
              <a:endParaRPr sz="800" dirty="0">
                <a:solidFill>
                  <a:srgbClr val="224144"/>
                </a:solidFill>
                <a:latin typeface="LM Roman 12" panose="00000500000000000000" pitchFamily="50" charset="0"/>
                <a:ea typeface="Roboto"/>
                <a:cs typeface="Roboto"/>
                <a:sym typeface="Roboto"/>
              </a:endParaRPr>
            </a:p>
            <a:p>
              <a:pPr marL="457200" lvl="0" indent="-27940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58585"/>
                </a:buClr>
                <a:buSzPts val="800"/>
                <a:buFont typeface="Roboto"/>
                <a:buChar char="●"/>
              </a:pPr>
              <a:r>
                <a:rPr lang="en" sz="800" dirty="0">
                  <a:solidFill>
                    <a:srgbClr val="224144"/>
                  </a:solidFill>
                  <a:latin typeface="LM Roman 12" panose="00000500000000000000" pitchFamily="50" charset="0"/>
                  <a:ea typeface="Roboto"/>
                  <a:cs typeface="Roboto"/>
                  <a:sym typeface="Roboto"/>
                </a:rPr>
                <a:t>Quick look on Data Structure</a:t>
              </a:r>
              <a:endParaRPr sz="800" dirty="0">
                <a:solidFill>
                  <a:srgbClr val="224144"/>
                </a:solidFill>
                <a:latin typeface="LM Roman 12" panose="00000500000000000000" pitchFamily="50" charset="0"/>
                <a:ea typeface="Roboto"/>
                <a:cs typeface="Roboto"/>
                <a:sym typeface="Roboto"/>
              </a:endParaRPr>
            </a:p>
            <a:p>
              <a:pPr marL="457200" lvl="0" indent="-27940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58585"/>
                </a:buClr>
                <a:buSzPts val="800"/>
                <a:buFont typeface="Roboto"/>
                <a:buChar char="●"/>
              </a:pPr>
              <a:r>
                <a:rPr lang="en" sz="800" dirty="0">
                  <a:solidFill>
                    <a:srgbClr val="224144"/>
                  </a:solidFill>
                  <a:latin typeface="LM Roman 12" panose="00000500000000000000" pitchFamily="50" charset="0"/>
                  <a:ea typeface="Roboto"/>
                  <a:cs typeface="Roboto"/>
                  <a:sym typeface="Roboto"/>
                </a:rPr>
                <a:t>Creating a test set</a:t>
              </a:r>
              <a:endParaRPr sz="800" dirty="0">
                <a:solidFill>
                  <a:srgbClr val="224144"/>
                </a:solidFill>
                <a:latin typeface="LM Roman 12" panose="00000500000000000000" pitchFamily="50" charset="0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3" name="Google Shape;113;p17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solidFill>
              <a:srgbClr val="224144"/>
            </a:solidFill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4" name="Google Shape;114;p17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224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224144"/>
                  </a:solidFill>
                  <a:latin typeface="LM Roman 12" panose="00000500000000000000" pitchFamily="50" charset="0"/>
                </a:rPr>
                <a:t>  </a:t>
              </a:r>
              <a:endParaRPr>
                <a:solidFill>
                  <a:srgbClr val="224144"/>
                </a:solidFill>
                <a:latin typeface="LM Roman 12" panose="00000500000000000000" pitchFamily="50" charset="0"/>
              </a:endParaRPr>
            </a:p>
          </p:txBody>
        </p:sp>
        <p:sp>
          <p:nvSpPr>
            <p:cNvPr id="115" name="Google Shape;115;p17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224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24144"/>
                </a:solidFill>
                <a:latin typeface="LM Roman 12" panose="00000500000000000000" pitchFamily="50" charset="0"/>
              </a:endParaRPr>
            </a:p>
          </p:txBody>
        </p:sp>
      </p:grpSp>
      <p:grpSp>
        <p:nvGrpSpPr>
          <p:cNvPr id="116" name="Google Shape;116;p17"/>
          <p:cNvGrpSpPr/>
          <p:nvPr/>
        </p:nvGrpSpPr>
        <p:grpSpPr>
          <a:xfrm>
            <a:off x="2268507" y="1457625"/>
            <a:ext cx="2256927" cy="2315200"/>
            <a:chOff x="1083025" y="1574025"/>
            <a:chExt cx="1834900" cy="2315200"/>
          </a:xfrm>
        </p:grpSpPr>
        <p:sp>
          <p:nvSpPr>
            <p:cNvPr id="117" name="Google Shape;117;p17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224144"/>
                  </a:solidFill>
                  <a:latin typeface="LM Roman 12" panose="00000500000000000000" pitchFamily="50" charset="0"/>
                  <a:ea typeface="Roboto"/>
                  <a:cs typeface="Roboto"/>
                  <a:sym typeface="Roboto"/>
                </a:rPr>
                <a:t>Step 2</a:t>
              </a:r>
              <a:endParaRPr sz="800">
                <a:solidFill>
                  <a:srgbClr val="224144"/>
                </a:solidFill>
                <a:latin typeface="LM Roman 12" panose="00000500000000000000" pitchFamily="50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" name="Google Shape;118;p17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224144"/>
                  </a:solidFill>
                  <a:latin typeface="LM Roman 12" panose="00000500000000000000" pitchFamily="50" charset="0"/>
                  <a:ea typeface="Roboto"/>
                  <a:cs typeface="Roboto"/>
                  <a:sym typeface="Roboto"/>
                </a:rPr>
                <a:t>Data Visualization and Generating Insights</a:t>
              </a:r>
              <a:endParaRPr sz="1000" b="1">
                <a:solidFill>
                  <a:srgbClr val="224144"/>
                </a:solidFill>
                <a:latin typeface="LM Roman 12" panose="00000500000000000000" pitchFamily="50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" name="Google Shape;119;p17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27940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58585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224144"/>
                  </a:solidFill>
                  <a:latin typeface="LM Roman 12" panose="00000500000000000000" pitchFamily="50" charset="0"/>
                  <a:ea typeface="Roboto"/>
                  <a:cs typeface="Roboto"/>
                  <a:sym typeface="Roboto"/>
                </a:rPr>
                <a:t>Data Visualization</a:t>
              </a:r>
              <a:endParaRPr sz="800">
                <a:solidFill>
                  <a:srgbClr val="224144"/>
                </a:solidFill>
                <a:latin typeface="LM Roman 12" panose="00000500000000000000" pitchFamily="50" charset="0"/>
                <a:ea typeface="Roboto"/>
                <a:cs typeface="Roboto"/>
                <a:sym typeface="Roboto"/>
              </a:endParaRPr>
            </a:p>
            <a:p>
              <a:pPr marL="457200" lvl="0" indent="-27940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58585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224144"/>
                  </a:solidFill>
                  <a:latin typeface="LM Roman 12" panose="00000500000000000000" pitchFamily="50" charset="0"/>
                  <a:ea typeface="Roboto"/>
                  <a:cs typeface="Roboto"/>
                  <a:sym typeface="Roboto"/>
                </a:rPr>
                <a:t>Looking for Correlations</a:t>
              </a:r>
              <a:endParaRPr sz="800">
                <a:solidFill>
                  <a:srgbClr val="224144"/>
                </a:solidFill>
                <a:latin typeface="LM Roman 12" panose="00000500000000000000" pitchFamily="50" charset="0"/>
                <a:ea typeface="Roboto"/>
                <a:cs typeface="Roboto"/>
                <a:sym typeface="Roboto"/>
              </a:endParaRPr>
            </a:p>
            <a:p>
              <a:pPr marL="457200" lvl="0" indent="-27940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58585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224144"/>
                  </a:solidFill>
                  <a:latin typeface="LM Roman 12" panose="00000500000000000000" pitchFamily="50" charset="0"/>
                  <a:ea typeface="Roboto"/>
                  <a:cs typeface="Roboto"/>
                  <a:sym typeface="Roboto"/>
                </a:rPr>
                <a:t>Feature Engineering</a:t>
              </a:r>
              <a:endParaRPr sz="800">
                <a:solidFill>
                  <a:srgbClr val="224144"/>
                </a:solidFill>
                <a:latin typeface="LM Roman 12" panose="00000500000000000000" pitchFamily="50" charset="0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0" name="Google Shape;120;p17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1" name="Google Shape;121;p17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224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224144"/>
                  </a:solidFill>
                  <a:latin typeface="LM Roman 12" panose="00000500000000000000" pitchFamily="50" charset="0"/>
                </a:rPr>
                <a:t>  </a:t>
              </a:r>
              <a:endParaRPr dirty="0">
                <a:solidFill>
                  <a:srgbClr val="224144"/>
                </a:solidFill>
                <a:latin typeface="LM Roman 12" panose="00000500000000000000" pitchFamily="50" charset="0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224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24144"/>
                </a:solidFill>
                <a:latin typeface="LM Roman 12" panose="00000500000000000000" pitchFamily="50" charset="0"/>
              </a:endParaRPr>
            </a:p>
          </p:txBody>
        </p:sp>
      </p:grpSp>
      <p:grpSp>
        <p:nvGrpSpPr>
          <p:cNvPr id="123" name="Google Shape;123;p17"/>
          <p:cNvGrpSpPr/>
          <p:nvPr/>
        </p:nvGrpSpPr>
        <p:grpSpPr>
          <a:xfrm>
            <a:off x="4442995" y="1457625"/>
            <a:ext cx="2256927" cy="2315200"/>
            <a:chOff x="1083025" y="1574025"/>
            <a:chExt cx="1834900" cy="2315200"/>
          </a:xfrm>
        </p:grpSpPr>
        <p:sp>
          <p:nvSpPr>
            <p:cNvPr id="124" name="Google Shape;124;p17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224144"/>
                  </a:solidFill>
                  <a:latin typeface="LM Roman 12" panose="00000500000000000000" pitchFamily="50" charset="0"/>
                  <a:ea typeface="Roboto"/>
                  <a:cs typeface="Roboto"/>
                  <a:sym typeface="Roboto"/>
                </a:rPr>
                <a:t>Step 3</a:t>
              </a:r>
              <a:endParaRPr sz="800">
                <a:solidFill>
                  <a:srgbClr val="224144"/>
                </a:solidFill>
                <a:latin typeface="LM Roman 12" panose="00000500000000000000" pitchFamily="50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" name="Google Shape;125;p17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224144"/>
                  </a:solidFill>
                  <a:latin typeface="LM Roman 12" panose="00000500000000000000" pitchFamily="50" charset="0"/>
                  <a:ea typeface="Roboto"/>
                  <a:cs typeface="Roboto"/>
                  <a:sym typeface="Roboto"/>
                </a:rPr>
                <a:t>Data Preparation for ML Algorithms</a:t>
              </a:r>
              <a:endParaRPr sz="1000" b="1">
                <a:solidFill>
                  <a:srgbClr val="224144"/>
                </a:solidFill>
                <a:latin typeface="LM Roman 12" panose="00000500000000000000" pitchFamily="50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" name="Google Shape;126;p17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27940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58585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224144"/>
                  </a:solidFill>
                  <a:latin typeface="LM Roman 12" panose="00000500000000000000" pitchFamily="50" charset="0"/>
                  <a:ea typeface="Roboto"/>
                  <a:cs typeface="Roboto"/>
                  <a:sym typeface="Roboto"/>
                </a:rPr>
                <a:t>Data Cleaning</a:t>
              </a:r>
              <a:endParaRPr sz="800">
                <a:solidFill>
                  <a:srgbClr val="224144"/>
                </a:solidFill>
                <a:latin typeface="LM Roman 12" panose="00000500000000000000" pitchFamily="50" charset="0"/>
                <a:ea typeface="Roboto"/>
                <a:cs typeface="Roboto"/>
                <a:sym typeface="Roboto"/>
              </a:endParaRPr>
            </a:p>
            <a:p>
              <a:pPr marL="457200" lvl="0" indent="-27940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58585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224144"/>
                  </a:solidFill>
                  <a:latin typeface="LM Roman 12" panose="00000500000000000000" pitchFamily="50" charset="0"/>
                  <a:ea typeface="Roboto"/>
                  <a:cs typeface="Roboto"/>
                  <a:sym typeface="Roboto"/>
                </a:rPr>
                <a:t>Handling Text Attributes</a:t>
              </a:r>
              <a:endParaRPr sz="800">
                <a:solidFill>
                  <a:srgbClr val="224144"/>
                </a:solidFill>
                <a:latin typeface="LM Roman 12" panose="00000500000000000000" pitchFamily="50" charset="0"/>
                <a:ea typeface="Roboto"/>
                <a:cs typeface="Roboto"/>
                <a:sym typeface="Roboto"/>
              </a:endParaRPr>
            </a:p>
            <a:p>
              <a:pPr marL="457200" lvl="0" indent="-27940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58585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224144"/>
                  </a:solidFill>
                  <a:latin typeface="LM Roman 12" panose="00000500000000000000" pitchFamily="50" charset="0"/>
                  <a:ea typeface="Roboto"/>
                  <a:cs typeface="Roboto"/>
                  <a:sym typeface="Roboto"/>
                </a:rPr>
                <a:t>Creating Pipelines</a:t>
              </a:r>
              <a:endParaRPr sz="800">
                <a:solidFill>
                  <a:srgbClr val="224144"/>
                </a:solidFill>
                <a:latin typeface="LM Roman 12" panose="00000500000000000000" pitchFamily="50" charset="0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7" name="Google Shape;127;p17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solidFill>
              <a:srgbClr val="224144"/>
            </a:solidFill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8" name="Google Shape;128;p17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224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224144"/>
                  </a:solidFill>
                  <a:latin typeface="LM Roman 12" panose="00000500000000000000" pitchFamily="50" charset="0"/>
                </a:rPr>
                <a:t>  </a:t>
              </a:r>
              <a:endParaRPr>
                <a:solidFill>
                  <a:srgbClr val="224144"/>
                </a:solidFill>
                <a:latin typeface="LM Roman 12" panose="00000500000000000000" pitchFamily="50" charset="0"/>
              </a:endParaRPr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224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24144"/>
                </a:solidFill>
                <a:latin typeface="LM Roman 12" panose="00000500000000000000" pitchFamily="50" charset="0"/>
              </a:endParaRPr>
            </a:p>
          </p:txBody>
        </p:sp>
      </p:grpSp>
      <p:grpSp>
        <p:nvGrpSpPr>
          <p:cNvPr id="130" name="Google Shape;130;p17"/>
          <p:cNvGrpSpPr/>
          <p:nvPr/>
        </p:nvGrpSpPr>
        <p:grpSpPr>
          <a:xfrm>
            <a:off x="6616401" y="1457625"/>
            <a:ext cx="2256927" cy="2315200"/>
            <a:chOff x="1083025" y="1574025"/>
            <a:chExt cx="1834900" cy="2315200"/>
          </a:xfrm>
        </p:grpSpPr>
        <p:sp>
          <p:nvSpPr>
            <p:cNvPr id="131" name="Google Shape;131;p17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224144"/>
                  </a:solidFill>
                  <a:latin typeface="LM Roman 12" panose="00000500000000000000" pitchFamily="50" charset="0"/>
                  <a:ea typeface="Roboto"/>
                  <a:cs typeface="Roboto"/>
                  <a:sym typeface="Roboto"/>
                </a:rPr>
                <a:t>Step 4</a:t>
              </a:r>
              <a:endParaRPr sz="800">
                <a:solidFill>
                  <a:srgbClr val="224144"/>
                </a:solidFill>
                <a:latin typeface="LM Roman 12" panose="00000500000000000000" pitchFamily="50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" name="Google Shape;132;p17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224144"/>
                  </a:solidFill>
                  <a:latin typeface="LM Roman 12" panose="00000500000000000000" pitchFamily="50" charset="0"/>
                  <a:ea typeface="Roboto"/>
                  <a:cs typeface="Roboto"/>
                  <a:sym typeface="Roboto"/>
                </a:rPr>
                <a:t>Train and Fine - tuning the model</a:t>
              </a:r>
              <a:endParaRPr sz="1000" b="1">
                <a:solidFill>
                  <a:srgbClr val="224144"/>
                </a:solidFill>
                <a:latin typeface="LM Roman 12" panose="00000500000000000000" pitchFamily="50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" name="Google Shape;133;p17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27940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58585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224144"/>
                  </a:solidFill>
                  <a:latin typeface="LM Roman 12" panose="00000500000000000000" pitchFamily="50" charset="0"/>
                  <a:ea typeface="Roboto"/>
                  <a:cs typeface="Roboto"/>
                  <a:sym typeface="Roboto"/>
                </a:rPr>
                <a:t>Training and Evaluation on training set</a:t>
              </a:r>
              <a:endParaRPr sz="800">
                <a:solidFill>
                  <a:srgbClr val="224144"/>
                </a:solidFill>
                <a:latin typeface="LM Roman 12" panose="00000500000000000000" pitchFamily="50" charset="0"/>
                <a:ea typeface="Roboto"/>
                <a:cs typeface="Roboto"/>
                <a:sym typeface="Roboto"/>
              </a:endParaRPr>
            </a:p>
            <a:p>
              <a:pPr marL="457200" lvl="0" indent="-27940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58585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224144"/>
                  </a:solidFill>
                  <a:latin typeface="LM Roman 12" panose="00000500000000000000" pitchFamily="50" charset="0"/>
                  <a:ea typeface="Roboto"/>
                  <a:cs typeface="Roboto"/>
                  <a:sym typeface="Roboto"/>
                </a:rPr>
                <a:t>Better Evaluation using Cross Validation</a:t>
              </a:r>
              <a:endParaRPr sz="800">
                <a:solidFill>
                  <a:srgbClr val="224144"/>
                </a:solidFill>
                <a:latin typeface="LM Roman 12" panose="00000500000000000000" pitchFamily="50" charset="0"/>
                <a:ea typeface="Roboto"/>
                <a:cs typeface="Roboto"/>
                <a:sym typeface="Roboto"/>
              </a:endParaRPr>
            </a:p>
            <a:p>
              <a:pPr marL="457200" lvl="0" indent="-27940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58585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224144"/>
                  </a:solidFill>
                  <a:latin typeface="LM Roman 12" panose="00000500000000000000" pitchFamily="50" charset="0"/>
                  <a:ea typeface="Roboto"/>
                  <a:cs typeface="Roboto"/>
                  <a:sym typeface="Roboto"/>
                </a:rPr>
                <a:t>Finalizing the model</a:t>
              </a:r>
              <a:endParaRPr sz="800">
                <a:solidFill>
                  <a:srgbClr val="224144"/>
                </a:solidFill>
                <a:latin typeface="LM Roman 12" panose="00000500000000000000" pitchFamily="50" charset="0"/>
                <a:ea typeface="Roboto"/>
                <a:cs typeface="Roboto"/>
                <a:sym typeface="Roboto"/>
              </a:endParaRPr>
            </a:p>
            <a:p>
              <a:pPr marL="457200" lvl="0" indent="-27940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58585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224144"/>
                  </a:solidFill>
                  <a:latin typeface="LM Roman 12" panose="00000500000000000000" pitchFamily="50" charset="0"/>
                  <a:ea typeface="Roboto"/>
                  <a:cs typeface="Roboto"/>
                  <a:sym typeface="Roboto"/>
                </a:rPr>
                <a:t>Prediction on test set</a:t>
              </a:r>
              <a:endParaRPr sz="800">
                <a:solidFill>
                  <a:srgbClr val="224144"/>
                </a:solidFill>
                <a:latin typeface="LM Roman 12" panose="00000500000000000000" pitchFamily="50" charset="0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4" name="Google Shape;134;p17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5" name="Google Shape;135;p17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224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224144"/>
                  </a:solidFill>
                  <a:latin typeface="LM Roman 12" panose="00000500000000000000" pitchFamily="50" charset="0"/>
                </a:rPr>
                <a:t>  </a:t>
              </a:r>
              <a:endParaRPr>
                <a:solidFill>
                  <a:srgbClr val="224144"/>
                </a:solidFill>
                <a:latin typeface="LM Roman 12" panose="00000500000000000000" pitchFamily="50" charset="0"/>
              </a:endParaRPr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224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24144"/>
                </a:solidFill>
                <a:latin typeface="LM Roman 12" panose="00000500000000000000" pitchFamily="50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Let’s get started...</a:t>
            </a:r>
            <a:endParaRPr sz="5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>
            <a:spLocks noGrp="1"/>
          </p:cNvSpPr>
          <p:nvPr>
            <p:ph type="body" idx="2"/>
          </p:nvPr>
        </p:nvSpPr>
        <p:spPr>
          <a:xfrm>
            <a:off x="4939500" y="355550"/>
            <a:ext cx="3837000" cy="442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Create Workspace / Virtual Environment</a:t>
            </a:r>
            <a:endParaRPr dirty="0"/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Importing Data</a:t>
            </a:r>
            <a:endParaRPr dirty="0"/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Quick look at the data structure</a:t>
            </a:r>
            <a:endParaRPr dirty="0"/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Creating a test set</a:t>
            </a:r>
            <a:endParaRPr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23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24242"/>
                </a:solidFill>
              </a:rPr>
              <a:t>Get</a:t>
            </a:r>
            <a:r>
              <a:rPr lang="en" dirty="0"/>
              <a:t> the data</a:t>
            </a:r>
            <a:endParaRPr dirty="0"/>
          </a:p>
        </p:txBody>
      </p:sp>
      <p:sp>
        <p:nvSpPr>
          <p:cNvPr id="148" name="Google Shape;148;p19"/>
          <p:cNvSpPr/>
          <p:nvPr/>
        </p:nvSpPr>
        <p:spPr>
          <a:xfrm>
            <a:off x="5073900" y="624065"/>
            <a:ext cx="3702600" cy="740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Workspace / Virtual Environment</a:t>
            </a:r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body" idx="4294967295"/>
          </p:nvPr>
        </p:nvSpPr>
        <p:spPr>
          <a:xfrm>
            <a:off x="378000" y="796638"/>
            <a:ext cx="4884000" cy="39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rgbClr val="224144"/>
                </a:solidFill>
                <a:latin typeface="LM Roman 12" panose="00000500000000000000" pitchFamily="50" charset="0"/>
              </a:rPr>
              <a:t>Also known as Isolated environment</a:t>
            </a:r>
            <a:endParaRPr dirty="0">
              <a:solidFill>
                <a:srgbClr val="224144"/>
              </a:solidFill>
              <a:latin typeface="LM Roman 12" panose="00000500000000000000" pitchFamily="50" charset="0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rgbClr val="224144"/>
              </a:solidFill>
              <a:latin typeface="LM Roman 12" panose="00000500000000000000" pitchFamily="50" charset="0"/>
            </a:endParaRPr>
          </a:p>
          <a:p>
            <a:pPr marL="45720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rgbClr val="224144"/>
                </a:solidFill>
                <a:latin typeface="LM Roman 12" panose="00000500000000000000" pitchFamily="50" charset="0"/>
              </a:rPr>
              <a:t>Allows us to work with different version of python and its packages for different projects</a:t>
            </a:r>
            <a:endParaRPr dirty="0">
              <a:solidFill>
                <a:srgbClr val="224144"/>
              </a:solidFill>
              <a:latin typeface="LM Roman 12" panose="00000500000000000000" pitchFamily="50" charset="0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rgbClr val="224144"/>
              </a:solidFill>
              <a:latin typeface="LM Roman 12" panose="00000500000000000000" pitchFamily="50" charset="0"/>
            </a:endParaRPr>
          </a:p>
          <a:p>
            <a:pPr marL="45720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rgbClr val="224144"/>
                </a:solidFill>
                <a:latin typeface="LM Roman 12" panose="00000500000000000000" pitchFamily="50" charset="0"/>
              </a:rPr>
              <a:t>Two ways to install packages:</a:t>
            </a:r>
            <a:endParaRPr dirty="0">
              <a:solidFill>
                <a:srgbClr val="224144"/>
              </a:solidFill>
              <a:latin typeface="LM Roman 12" panose="00000500000000000000" pitchFamily="50" charset="0"/>
            </a:endParaRPr>
          </a:p>
          <a:p>
            <a:pPr marL="914400" lvl="1" indent="-3175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rgbClr val="224144"/>
                </a:solidFill>
                <a:latin typeface="LM Roman 12" panose="00000500000000000000" pitchFamily="50" charset="0"/>
              </a:rPr>
              <a:t>conda </a:t>
            </a:r>
            <a:endParaRPr dirty="0">
              <a:solidFill>
                <a:srgbClr val="224144"/>
              </a:solidFill>
              <a:latin typeface="LM Roman 12" panose="00000500000000000000" pitchFamily="50" charset="0"/>
            </a:endParaRPr>
          </a:p>
          <a:p>
            <a:pPr marL="914400" lvl="1" indent="-3175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rgbClr val="224144"/>
                </a:solidFill>
                <a:latin typeface="LM Roman 12" panose="00000500000000000000" pitchFamily="50" charset="0"/>
              </a:rPr>
              <a:t>pip</a:t>
            </a:r>
            <a:endParaRPr dirty="0">
              <a:solidFill>
                <a:srgbClr val="224144"/>
              </a:solidFill>
              <a:latin typeface="LM Roman 12" panose="00000500000000000000" pitchFamily="50" charset="0"/>
            </a:endParaRPr>
          </a:p>
          <a:p>
            <a:pPr marL="91440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rgbClr val="224144"/>
              </a:solidFill>
              <a:latin typeface="LM Roman 12" panose="00000500000000000000" pitchFamily="50" charset="0"/>
            </a:endParaRPr>
          </a:p>
          <a:p>
            <a:pPr marL="45720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dirty="0">
                <a:solidFill>
                  <a:srgbClr val="224144"/>
                </a:solidFill>
                <a:latin typeface="LM Roman 12" panose="00000500000000000000" pitchFamily="50" charset="0"/>
              </a:rPr>
              <a:t>Local packages installation</a:t>
            </a:r>
            <a:endParaRPr dirty="0">
              <a:solidFill>
                <a:srgbClr val="224144"/>
              </a:solidFill>
              <a:latin typeface="LM Roman 12" panose="00000500000000000000" pitchFamily="50" charset="0"/>
            </a:endParaRPr>
          </a:p>
        </p:txBody>
      </p:sp>
      <p:pic>
        <p:nvPicPr>
          <p:cNvPr id="155" name="Google Shape;155;p20"/>
          <p:cNvPicPr preferRelativeResize="0"/>
          <p:nvPr/>
        </p:nvPicPr>
        <p:blipFill rotWithShape="1">
          <a:blip r:embed="rId3">
            <a:alphaModFix/>
          </a:blip>
          <a:srcRect t="6725"/>
          <a:stretch/>
        </p:blipFill>
        <p:spPr>
          <a:xfrm>
            <a:off x="5438639" y="1602953"/>
            <a:ext cx="3602325" cy="2310169"/>
          </a:xfrm>
          <a:prstGeom prst="rect">
            <a:avLst/>
          </a:prstGeom>
          <a:solidFill>
            <a:srgbClr val="FAFAFA"/>
          </a:solidFill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Codes for Creating Virtual Environment</a:t>
            </a:r>
            <a:endParaRPr/>
          </a:p>
        </p:txBody>
      </p:sp>
      <p:pic>
        <p:nvPicPr>
          <p:cNvPr id="161" name="Google Shape;16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050" y="735900"/>
            <a:ext cx="7459903" cy="421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1509</Words>
  <Application>Microsoft Office PowerPoint</Application>
  <PresentationFormat>On-screen Show (16:9)</PresentationFormat>
  <Paragraphs>333</Paragraphs>
  <Slides>44</Slides>
  <Notes>44</Notes>
  <HiddenSlides>8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Roboto</vt:lpstr>
      <vt:lpstr>LM Roman 12</vt:lpstr>
      <vt:lpstr>Cambria Math</vt:lpstr>
      <vt:lpstr>Arial</vt:lpstr>
      <vt:lpstr>Material</vt:lpstr>
      <vt:lpstr>Hands-on Machine Learning with Python</vt:lpstr>
      <vt:lpstr>Saurabh Bhatt</vt:lpstr>
      <vt:lpstr>Prerequisite</vt:lpstr>
      <vt:lpstr>Machine Learning Classification</vt:lpstr>
      <vt:lpstr>Steps in Building Machine Learning Models</vt:lpstr>
      <vt:lpstr>Let’s get started...</vt:lpstr>
      <vt:lpstr>Get the data</vt:lpstr>
      <vt:lpstr>Create Workspace / Virtual Environment</vt:lpstr>
      <vt:lpstr>Codes for Creating Virtual Environment</vt:lpstr>
      <vt:lpstr>Codes for Creating Virtual Environment</vt:lpstr>
      <vt:lpstr>Codes for Creating Virtual Environment</vt:lpstr>
      <vt:lpstr>Get the data</vt:lpstr>
      <vt:lpstr>Get the data</vt:lpstr>
      <vt:lpstr>Quick look on the data structure</vt:lpstr>
      <vt:lpstr>Information about data features – 1</vt:lpstr>
      <vt:lpstr>Information about data features – 2</vt:lpstr>
      <vt:lpstr>Information about data features – 3  </vt:lpstr>
      <vt:lpstr>Information about data features – 4</vt:lpstr>
      <vt:lpstr>Codes...</vt:lpstr>
      <vt:lpstr>Codes...</vt:lpstr>
      <vt:lpstr>Codes...</vt:lpstr>
      <vt:lpstr>Codes...</vt:lpstr>
      <vt:lpstr>Get the data</vt:lpstr>
      <vt:lpstr>Creating a test set</vt:lpstr>
      <vt:lpstr>Code...</vt:lpstr>
      <vt:lpstr>Data Exploration  and  Visualization</vt:lpstr>
      <vt:lpstr>Preparing data for ML algorithms</vt:lpstr>
      <vt:lpstr>Preparing data for ML algorithms</vt:lpstr>
      <vt:lpstr>Preparing data for ML algorithms</vt:lpstr>
      <vt:lpstr>Preparing data for ML algorithms</vt:lpstr>
      <vt:lpstr>Train and Fine-Tuning  the model</vt:lpstr>
      <vt:lpstr>Train and Fine-Tuning  the model</vt:lpstr>
      <vt:lpstr>Quick Overview of Multiple Linear Regression</vt:lpstr>
      <vt:lpstr>Logistic Regression</vt:lpstr>
      <vt:lpstr>Confusion Matrix</vt:lpstr>
      <vt:lpstr>ROC Curve &amp; AUC</vt:lpstr>
      <vt:lpstr>Train and Fine-Tuning  the model</vt:lpstr>
      <vt:lpstr>Bias - Variance Tradeoff</vt:lpstr>
      <vt:lpstr>K - Fold Cross Validation</vt:lpstr>
      <vt:lpstr>Regularization - L1 and L2</vt:lpstr>
      <vt:lpstr>Train and Fine-Tuning  the model</vt:lpstr>
      <vt:lpstr>Codes...</vt:lpstr>
      <vt:lpstr>Train and Fine-Tuning  the model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Hands-on Machine Learning with Python</dc:title>
  <cp:lastModifiedBy>Saurabh Bhatt</cp:lastModifiedBy>
  <cp:revision>21</cp:revision>
  <dcterms:modified xsi:type="dcterms:W3CDTF">2018-08-28T18:34:36Z</dcterms:modified>
</cp:coreProperties>
</file>