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95" r:id="rId17"/>
    <p:sldId id="294" r:id="rId18"/>
    <p:sldId id="296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0" r:id="rId28"/>
    <p:sldId id="301" r:id="rId29"/>
    <p:sldId id="305" r:id="rId30"/>
    <p:sldId id="306" r:id="rId31"/>
    <p:sldId id="307" r:id="rId32"/>
    <p:sldId id="308" r:id="rId33"/>
    <p:sldId id="309" r:id="rId34"/>
    <p:sldId id="281" r:id="rId35"/>
    <p:sldId id="282" r:id="rId36"/>
    <p:sldId id="283" r:id="rId37"/>
    <p:sldId id="284" r:id="rId38"/>
    <p:sldId id="293" r:id="rId39"/>
    <p:sldId id="285" r:id="rId40"/>
    <p:sldId id="286" r:id="rId41"/>
    <p:sldId id="287" r:id="rId42"/>
    <p:sldId id="288" r:id="rId43"/>
    <p:sldId id="289" r:id="rId44"/>
    <p:sldId id="290" r:id="rId45"/>
    <p:sldId id="304" r:id="rId46"/>
    <p:sldId id="292" r:id="rId47"/>
  </p:sldIdLst>
  <p:sldSz cx="9144000" cy="5143500" type="screen16x9"/>
  <p:notesSz cx="6858000" cy="9144000"/>
  <p:embeddedFontLst>
    <p:embeddedFont>
      <p:font typeface="Roboto" panose="020B060402020202020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AB5C85F-8B8E-4BFB-AC9F-46468B8BB06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Get the data" id="{D9F1EF45-7CA3-4A35-BF36-0320CADDD998}">
          <p14:sldIdLst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68"/>
            <p14:sldId id="295"/>
            <p14:sldId id="294"/>
            <p14:sldId id="296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ata Exploration &amp; Visualization" id="{12EEF529-6D2C-4742-BEE2-8CA6AAFF44EB}">
          <p14:sldIdLst>
            <p14:sldId id="278"/>
            <p14:sldId id="300"/>
            <p14:sldId id="301"/>
            <p14:sldId id="305"/>
          </p14:sldIdLst>
        </p14:section>
        <p14:section name="Preparing Data for ML Algorithms" id="{54713FA0-267F-4C04-9D37-1562A4A95BC8}">
          <p14:sldIdLst>
            <p14:sldId id="306"/>
            <p14:sldId id="307"/>
            <p14:sldId id="308"/>
            <p14:sldId id="309"/>
          </p14:sldIdLst>
        </p14:section>
        <p14:section name="Train and Fine-Tuning the Model" id="{943370A6-D0AB-44F0-B1E6-1064A60EBC09}">
          <p14:sldIdLst>
            <p14:sldId id="281"/>
            <p14:sldId id="282"/>
            <p14:sldId id="283"/>
            <p14:sldId id="284"/>
            <p14:sldId id="293"/>
            <p14:sldId id="285"/>
            <p14:sldId id="286"/>
            <p14:sldId id="287"/>
            <p14:sldId id="288"/>
            <p14:sldId id="289"/>
            <p14:sldId id="290"/>
            <p14:sldId id="304"/>
          </p14:sldIdLst>
        </p14:section>
        <p14:section name="References &amp; Questions" id="{DC42A2FA-9F7B-40FC-84E3-90656C44BE96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653"/>
    <a:srgbClr val="FAFAFA"/>
    <a:srgbClr val="301A26"/>
    <a:srgbClr val="224144"/>
    <a:srgbClr val="0C1819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C3FF9-81FE-43D8-B29D-B214B34247DE}">
  <a:tblStyle styleId="{539C3FF9-81FE-43D8-B29D-B214B3424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5274" autoAdjust="0"/>
  </p:normalViewPr>
  <p:slideViewPr>
    <p:cSldViewPr snapToGrid="0">
      <p:cViewPr>
        <p:scale>
          <a:sx n="100" d="100"/>
          <a:sy n="100" d="100"/>
        </p:scale>
        <p:origin x="763" y="31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393bc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393bc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393bc29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393bc29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393bc29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393bc29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393bc29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393bc29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393bc29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393bc29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89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9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393bc2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393bc2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020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393bc29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393bc29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e1bea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e1bea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393bc29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393bc29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393bc29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393bc29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393bc29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393bc29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0393bc29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0393bc29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393bc29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393bc29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e1bea3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e1bea3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1a0811a1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1a0811a1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1a0811a1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1a0811a1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1a0811a1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1a0811a1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35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1a0811a1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1a0811a1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17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1a0811a1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1a0811a1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75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260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43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393bc2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393bc2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57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e1bea3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e1bea3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0e58e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0e58e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Multiple Linear Regression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An extension of Simple Linear Regression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Develops a relationship between a dependant variable </a:t>
            </a:r>
            <a:r>
              <a:rPr lang="en-IN" dirty="0" err="1"/>
              <a:t>aand</a:t>
            </a:r>
            <a:r>
              <a:rPr lang="en-IN" dirty="0"/>
              <a:t> multiple independent variables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10e58e0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10e58e0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e1bea3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e1bea3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e1bea3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e1bea3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17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fe1bea3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fe1bea3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d5327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d5327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like teaching machines to learn the relationship between independent variables and the target Variable, similar to a way in whih a teacher provides the feedback to their students on their performance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divide the supervised learning problem into classification and regression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Algorithms learn by themselves without any supervision or without any target variable provided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finds hidden pattern and relationship in the given data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Categories are DR and Clustering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machine / Agent to learn its behaviour based on feedback from the environment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Closer to AI methodology rather than frequnetly used machine learning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Games like atari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e1bea3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e1bea3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07f472c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07f472c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7f472c0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7f472c0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fe1bea3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fe1bea3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e1bea38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fe1bea38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fe1bea3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fe1bea3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83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393bc2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393bc2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e1bea3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e1bea3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393bc29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393bc29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1a0811a1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1a0811a1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393bc2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393bc2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cyfer.nl/wp-content/uploads/2016/03/Scyfer-2.jpg">
            <a:extLst>
              <a:ext uri="{FF2B5EF4-FFF2-40B4-BE49-F238E27FC236}">
                <a16:creationId xmlns:a16="http://schemas.microsoft.com/office/drawing/2014/main" id="{0EB72757-206C-4DED-9249-70826D77AF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M Roman 12" panose="00000500000000000000" pitchFamily="50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yfer.nl/wp-content/uploads/2016/03/Scyfer-2.jpg">
            <a:extLst>
              <a:ext uri="{FF2B5EF4-FFF2-40B4-BE49-F238E27FC236}">
                <a16:creationId xmlns:a16="http://schemas.microsoft.com/office/drawing/2014/main" id="{3CFD19D9-28E8-400A-ADEF-BA121DBDCE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cyfer.nl/wp-content/uploads/2016/03/Scyfer-2.jpg">
            <a:extLst>
              <a:ext uri="{FF2B5EF4-FFF2-40B4-BE49-F238E27FC236}">
                <a16:creationId xmlns:a16="http://schemas.microsoft.com/office/drawing/2014/main" id="{60DA5479-C97A-4877-9FAD-51B95E41C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9" b="19710"/>
          <a:stretch/>
        </p:blipFill>
        <p:spPr bwMode="auto">
          <a:xfrm flipH="1">
            <a:off x="0" y="1"/>
            <a:ext cx="9144000" cy="6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cyfer.nl/wp-content/uploads/2016/03/Scyfer-2.jpg">
            <a:extLst>
              <a:ext uri="{FF2B5EF4-FFF2-40B4-BE49-F238E27FC236}">
                <a16:creationId xmlns:a16="http://schemas.microsoft.com/office/drawing/2014/main" id="{87EEB8D5-B921-42B4-8198-4B91EF51EE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M Roman 12" panose="00000500000000000000" pitchFamily="50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cyfer.nl/wp-content/uploads/2016/03/Scyfer-2.jpg">
            <a:extLst>
              <a:ext uri="{FF2B5EF4-FFF2-40B4-BE49-F238E27FC236}">
                <a16:creationId xmlns:a16="http://schemas.microsoft.com/office/drawing/2014/main" id="{F9CE9236-45FA-4600-80AC-4E9D4AE5D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M Roman 12" panose="000005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cyfer.nl/wp-content/uploads/2016/03/Scyfer-2.jpg">
            <a:extLst>
              <a:ext uri="{FF2B5EF4-FFF2-40B4-BE49-F238E27FC236}">
                <a16:creationId xmlns:a16="http://schemas.microsoft.com/office/drawing/2014/main" id="{F282F11C-617F-4651-AA8E-C529699546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72000" y="0"/>
            <a:ext cx="457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LM Roman 12" panose="000005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LM Roman 12" panose="00000500000000000000" pitchFamily="50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9678414" y="171343"/>
            <a:ext cx="3837000" cy="3725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LM Roman 12" panose="00000500000000000000" pitchFamily="50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M Roman 12" panose="00000500000000000000" pitchFamily="50" charset="0"/>
              </a:rPr>
              <a:t>Hands-on Machine Learning with Python</a:t>
            </a:r>
            <a:endParaRPr dirty="0">
              <a:latin typeface="LM Roman 12" panose="00000500000000000000" pitchFamily="50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 Introduction to Sci-Kit Learn (</a:t>
            </a:r>
            <a:r>
              <a:rPr lang="en-IN" dirty="0" err="1"/>
              <a:t>sklearn</a:t>
            </a:r>
            <a:r>
              <a:rPr lang="en-IN" dirty="0"/>
              <a:t>)</a:t>
            </a:r>
            <a:endParaRPr lang="en-IN" dirty="0"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88" y="747750"/>
            <a:ext cx="567231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747750"/>
            <a:ext cx="5254011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Workspace / Virtual Environment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Data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look on the data structure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 test set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006700" y="1223390"/>
            <a:ext cx="3702600" cy="5292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Workspace / Virtual Environment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Data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look on the data structure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 test set</a:t>
            </a:r>
            <a:endParaRPr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4939500" y="1766035"/>
            <a:ext cx="3702600" cy="6723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look on the data structure</a:t>
            </a:r>
            <a:endParaRPr/>
          </a:p>
        </p:txBody>
      </p:sp>
      <p:sp>
        <p:nvSpPr>
          <p:cNvPr id="3" name="Google Shape;154;p20">
            <a:extLst>
              <a:ext uri="{FF2B5EF4-FFF2-40B4-BE49-F238E27FC236}">
                <a16:creationId xmlns:a16="http://schemas.microsoft.com/office/drawing/2014/main" id="{F6F16B7B-98D2-44AB-AFEF-13A42B2DFB8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The data is related with direct marketing campaigns of a Portuguese Banking Institution.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These marketing campaigns are based on phone calls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Classification goal is to predict if the client will subscribe a term deposit (variable y)</a:t>
            </a: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Find the data on below link: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https://archive.ics.uci.edu/ml/datasets/bank+marketing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1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Bank – Client Data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age (numeric)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job (categorical: 'admin.’, 'blue-collar’, 'entrepreneur’, 'housemaid’, 'management’, 'retired’, 'self-employed’, 'services’, 'student’, 'technician’, 'unemployed’,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marital : marital status (categorical: 'divorced’, 'married’, 'single’, 'unknown'; note: 'divorced' means divorced or widowed)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education (categorical: 'basic.4y’, 'basic.6y’, 'basic.9y’,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high.school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'illiterate’,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professional.course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university.degree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default: has credit in default? (categorical: 'no’, 'yes’, 'unknown')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housing: has housing loan? (categorical: 'no’,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yes','unknown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')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loan: has personal loan? (categorical: 'no’, 'yes’, 'unknown')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2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Contact of the current campaign: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contact: contact communication type (categorical: 'cellular’, 'telephone')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month: last contact month of year (categorical: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jan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feb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'mar', ...,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nov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dec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day of week: last contact day of the week (categorical: 'mon’,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tue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'wed’,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thu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’, 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fri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25254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3  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other attributes: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campaign: number of contacts performed during this campaign and for this client (numeric, includes last contact)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pdays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number of days that passed by after the client was last contacted from a previous campaign (numeric; 999 means client was not previously contacted)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previous: number of contacts performed before this campaign and for this client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poutcome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outcome of the previous marketing campaign (categorical: 'failure','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nonexistent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','success’)</a:t>
            </a:r>
          </a:p>
        </p:txBody>
      </p:sp>
    </p:spTree>
    <p:extLst>
      <p:ext uri="{BB962C8B-B14F-4D97-AF65-F5344CB8AC3E}">
        <p14:creationId xmlns:p14="http://schemas.microsoft.com/office/powerpoint/2010/main" val="286922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about data features – 4</a:t>
            </a:r>
            <a:endParaRPr dirty="0"/>
          </a:p>
        </p:txBody>
      </p:sp>
      <p:sp>
        <p:nvSpPr>
          <p:cNvPr id="4" name="Google Shape;154;p20">
            <a:extLst>
              <a:ext uri="{FF2B5EF4-FFF2-40B4-BE49-F238E27FC236}">
                <a16:creationId xmlns:a16="http://schemas.microsoft.com/office/drawing/2014/main" id="{AE3A26DB-B171-4FC0-8F7D-067C4CF3DFA3}"/>
              </a:ext>
            </a:extLst>
          </p:cNvPr>
          <p:cNvSpPr txBox="1">
            <a:spLocks/>
          </p:cNvSpPr>
          <p:nvPr/>
        </p:nvSpPr>
        <p:spPr>
          <a:xfrm>
            <a:off x="377999" y="796638"/>
            <a:ext cx="8381687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social and economic context attributes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emp.var.rate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employment variation rate - quarterly indicator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cons.price.idx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consumer price index - monthly indicator (numeric)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cons.conf.idx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consumer confidence index - monthly indicator (numeric)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euribor3m: </a:t>
            </a: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euribor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 3 month rate - daily indicator (numeric)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 err="1">
                <a:solidFill>
                  <a:srgbClr val="224144"/>
                </a:solidFill>
                <a:latin typeface="LM Roman 12" panose="00000500000000000000" pitchFamily="50" charset="0"/>
              </a:rPr>
              <a:t>nr.employed</a:t>
            </a: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: number of employees - quarterly indicator (numeric)</a:t>
            </a: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sz="16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600" dirty="0">
                <a:solidFill>
                  <a:srgbClr val="224144"/>
                </a:solidFill>
                <a:latin typeface="LM Roman 12" panose="00000500000000000000" pitchFamily="50" charset="0"/>
              </a:rPr>
              <a:t>Output variable (desired target):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y - has the client subscribed a term deposit? (binary: 'yes’, 'no')</a:t>
            </a:r>
          </a:p>
        </p:txBody>
      </p:sp>
    </p:spTree>
    <p:extLst>
      <p:ext uri="{BB962C8B-B14F-4D97-AF65-F5344CB8AC3E}">
        <p14:creationId xmlns:p14="http://schemas.microsoft.com/office/powerpoint/2010/main" val="398406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15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11564" y="394086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Saurabh Bhatt</a:t>
            </a:r>
            <a:endParaRPr sz="2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11560" y="1197286"/>
            <a:ext cx="2974325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Data Scientist @ Fractal Analytics</a:t>
            </a:r>
            <a:endParaRPr sz="1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698400" y="724200"/>
            <a:ext cx="5078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5+ years of experience in the field of </a:t>
            </a:r>
            <a:r>
              <a:rPr lang="en-IN" sz="1800" dirty="0">
                <a:solidFill>
                  <a:schemeClr val="dk2"/>
                </a:solidFill>
              </a:rPr>
              <a:t>R</a:t>
            </a:r>
            <a:r>
              <a:rPr lang="en" sz="1800" dirty="0">
                <a:solidFill>
                  <a:schemeClr val="dk2"/>
                </a:solidFill>
              </a:rPr>
              <a:t>etail and 2+ years of experience in the field of Data Science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Worked mostly on Statistical Learning and Machine learning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Currently working on Bayesian Networks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9A33E-63EF-4E6E-9DB4-40E35A600993}"/>
              </a:ext>
            </a:extLst>
          </p:cNvPr>
          <p:cNvGrpSpPr/>
          <p:nvPr/>
        </p:nvGrpSpPr>
        <p:grpSpPr>
          <a:xfrm>
            <a:off x="543339" y="1716156"/>
            <a:ext cx="2140226" cy="702365"/>
            <a:chOff x="543339" y="2935356"/>
            <a:chExt cx="2140226" cy="7023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AA238B-3B42-40D7-9D01-5E8500DF2132}"/>
                </a:ext>
              </a:extLst>
            </p:cNvPr>
            <p:cNvSpPr/>
            <p:nvPr/>
          </p:nvSpPr>
          <p:spPr>
            <a:xfrm>
              <a:off x="543339" y="2935356"/>
              <a:ext cx="2140226" cy="702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Image result for fractalanalytics">
              <a:extLst>
                <a:ext uri="{FF2B5EF4-FFF2-40B4-BE49-F238E27FC236}">
                  <a16:creationId xmlns:a16="http://schemas.microsoft.com/office/drawing/2014/main" id="{BB4C098A-B00B-4A68-9B1E-715A6DE7F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44" y="2994916"/>
              <a:ext cx="1922040" cy="54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91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88" y="1181725"/>
            <a:ext cx="53435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9" cy="404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Workspace / Virtual Environment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Data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look on the data structure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 test set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4939500" y="2582370"/>
            <a:ext cx="3702600" cy="48087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test set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3650225" y="1082600"/>
            <a:ext cx="51078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2653"/>
                </a:solidFill>
                <a:latin typeface="LM Roman 12" panose="00000500000000000000" pitchFamily="50" charset="0"/>
              </a:rPr>
              <a:t>Complete Data</a:t>
            </a:r>
            <a:endParaRPr dirty="0"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3650225" y="2339839"/>
            <a:ext cx="35673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2653"/>
                </a:solidFill>
                <a:latin typeface="LM Roman 12" panose="00000500000000000000" pitchFamily="50" charset="0"/>
              </a:rPr>
              <a:t>Train Data</a:t>
            </a:r>
            <a:endParaRPr dirty="0"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217525" y="2339839"/>
            <a:ext cx="1540500" cy="639900"/>
          </a:xfrm>
          <a:prstGeom prst="rect">
            <a:avLst/>
          </a:prstGeom>
          <a:solidFill>
            <a:srgbClr val="502653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</a:rPr>
              <a:t>Test Data</a:t>
            </a:r>
            <a:endParaRPr>
              <a:solidFill>
                <a:srgbClr val="FFFFFF"/>
              </a:solidFill>
              <a:latin typeface="LM Roman 12" panose="00000500000000000000" pitchFamily="50" charset="0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6026375" y="1881827"/>
            <a:ext cx="355500" cy="31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02653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3650225" y="3582564"/>
            <a:ext cx="2376000" cy="639900"/>
          </a:xfrm>
          <a:prstGeom prst="rect">
            <a:avLst/>
          </a:prstGeom>
          <a:noFill/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2653"/>
                </a:solidFill>
                <a:latin typeface="LM Roman 12" panose="00000500000000000000" pitchFamily="50" charset="0"/>
              </a:rPr>
              <a:t>Training Set</a:t>
            </a:r>
            <a:endParaRPr dirty="0"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217525" y="3582564"/>
            <a:ext cx="1540500" cy="639900"/>
          </a:xfrm>
          <a:prstGeom prst="rect">
            <a:avLst/>
          </a:prstGeom>
          <a:solidFill>
            <a:srgbClr val="502653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</a:rPr>
              <a:t>Test Data</a:t>
            </a:r>
            <a:endParaRPr>
              <a:solidFill>
                <a:srgbClr val="FFFFFF"/>
              </a:solidFill>
              <a:latin typeface="LM Roman 12" panose="00000500000000000000" pitchFamily="50" charset="0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6026225" y="3582564"/>
            <a:ext cx="11913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02653"/>
                </a:solidFill>
                <a:latin typeface="LM Roman 12" panose="00000500000000000000" pitchFamily="50" charset="0"/>
              </a:rPr>
              <a:t>Validation Set</a:t>
            </a:r>
            <a:endParaRPr dirty="0"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6026375" y="3124539"/>
            <a:ext cx="355500" cy="31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02653"/>
          </a:solidFill>
          <a:ln w="9525" cap="flat" cmpd="sng">
            <a:solidFill>
              <a:srgbClr val="0C18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02653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Google Shape;279;p39">
            <a:extLst>
              <a:ext uri="{FF2B5EF4-FFF2-40B4-BE49-F238E27FC236}">
                <a16:creationId xmlns:a16="http://schemas.microsoft.com/office/drawing/2014/main" id="{A795A789-B709-4C10-8ADE-3C5AB81934F4}"/>
              </a:ext>
            </a:extLst>
          </p:cNvPr>
          <p:cNvSpPr txBox="1">
            <a:spLocks/>
          </p:cNvSpPr>
          <p:nvPr/>
        </p:nvSpPr>
        <p:spPr>
          <a:xfrm>
            <a:off x="98250" y="1458686"/>
            <a:ext cx="3421464" cy="251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Ratio is dependent on the size of the data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The following percentage for (Train : Validation : Test) are considered: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70:20:10 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90:5:5</a:t>
            </a:r>
          </a:p>
          <a:p>
            <a:pPr lvl="1" algn="just">
              <a:lnSpc>
                <a:spcPct val="100000"/>
              </a:lnSpc>
            </a:pPr>
            <a:r>
              <a:rPr lang="en-IN" sz="1200" dirty="0">
                <a:solidFill>
                  <a:srgbClr val="224144"/>
                </a:solidFill>
                <a:latin typeface="LM Roman 12" panose="00000500000000000000" pitchFamily="50" charset="0"/>
              </a:rPr>
              <a:t>97:2:1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indent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Roboto"/>
              <a:buNone/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Code...</a:t>
            </a:r>
            <a:endParaRPr dirty="0"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50" y="1144075"/>
            <a:ext cx="5562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65500" y="928375"/>
            <a:ext cx="404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br>
              <a:rPr lang="en" dirty="0"/>
            </a:br>
            <a:r>
              <a:rPr lang="en" dirty="0"/>
              <a:t>and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Data Explorations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for Correlations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Experimenting with attribute Combinations (Feature Engineering)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65500" y="928375"/>
            <a:ext cx="404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br>
              <a:rPr lang="en" dirty="0"/>
            </a:br>
            <a:r>
              <a:rPr lang="en" dirty="0"/>
              <a:t>and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Data Explorations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for Correlations </a:t>
            </a:r>
            <a:endParaRPr dirty="0"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4A503924-5ABC-4E99-A3B2-43C04B373245}"/>
              </a:ext>
            </a:extLst>
          </p:cNvPr>
          <p:cNvSpPr/>
          <p:nvPr/>
        </p:nvSpPr>
        <p:spPr>
          <a:xfrm>
            <a:off x="4939500" y="242228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85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65500" y="928375"/>
            <a:ext cx="404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br>
              <a:rPr lang="en" dirty="0"/>
            </a:br>
            <a:r>
              <a:rPr lang="en" dirty="0"/>
              <a:t>and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Data Explorations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for Correlations </a:t>
            </a:r>
            <a:endParaRPr dirty="0"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4A503924-5ABC-4E99-A3B2-43C04B373245}"/>
              </a:ext>
            </a:extLst>
          </p:cNvPr>
          <p:cNvSpPr/>
          <p:nvPr/>
        </p:nvSpPr>
        <p:spPr>
          <a:xfrm>
            <a:off x="4833302" y="1202016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06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65500" y="928375"/>
            <a:ext cx="404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br>
              <a:rPr lang="en" dirty="0"/>
            </a:br>
            <a:r>
              <a:rPr lang="en" dirty="0"/>
              <a:t>and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Data Explorations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Visualization</a:t>
            </a:r>
            <a:endParaRPr dirty="0"/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Looking for Correlations </a:t>
            </a:r>
            <a:endParaRPr dirty="0"/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4A503924-5ABC-4E99-A3B2-43C04B373245}"/>
              </a:ext>
            </a:extLst>
          </p:cNvPr>
          <p:cNvSpPr/>
          <p:nvPr/>
        </p:nvSpPr>
        <p:spPr>
          <a:xfrm>
            <a:off x="4833302" y="2201550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8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Prerequisite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Must have things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969980" y="319467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M Roman 12" panose="00000500000000000000" pitchFamily="50" charset="0"/>
              </a:rPr>
              <a:t>Anaconda should be installed with python *.* version</a:t>
            </a:r>
            <a:endParaRPr dirty="0">
              <a:latin typeface="LM Roman 12" panose="00000500000000000000" pitchFamily="50" charset="0"/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M Roman 12" panose="00000500000000000000" pitchFamily="50" charset="0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M Roman 12" panose="00000500000000000000" pitchFamily="50" charset="0"/>
              </a:rPr>
              <a:t>Basic understanding of Matrix Algebra</a:t>
            </a: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M Roman 12" panose="00000500000000000000" pitchFamily="50" charset="0"/>
              </a:rPr>
              <a:t>Basic Understanding of Py</a:t>
            </a:r>
            <a:r>
              <a:rPr lang="en-IN" dirty="0">
                <a:latin typeface="LM Roman 12" panose="00000500000000000000" pitchFamily="50" charset="0"/>
              </a:rPr>
              <a:t>thon Classes</a:t>
            </a:r>
            <a:endParaRPr dirty="0"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Cleaning / Missing Value Treatment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Handling Text and Categorical Attributes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Feature Scaling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Transformation pipelines</a:t>
            </a:r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37140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5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Cleaning / Missing Value Treatment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Handling Text and Categorical Attributes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Feature Scaling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Transformation pipelines</a:t>
            </a:r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123317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4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Cleaning / Missing Value Treatment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Handling Text and Categorical Attributes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Feature Scaling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Transformation pipelines</a:t>
            </a:r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1988819"/>
            <a:ext cx="3702600" cy="5915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20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ML algorithms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Cleaning / Missing Value Treatment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Handling Text and Categorical Attributes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Feature Scaling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Transformation pipelines</a:t>
            </a:r>
          </a:p>
        </p:txBody>
      </p:sp>
      <p:sp>
        <p:nvSpPr>
          <p:cNvPr id="4" name="Google Shape;273;p38">
            <a:extLst>
              <a:ext uri="{FF2B5EF4-FFF2-40B4-BE49-F238E27FC236}">
                <a16:creationId xmlns:a16="http://schemas.microsoft.com/office/drawing/2014/main" id="{1CE36BD6-D4D6-4567-8C28-AEB6B15608E0}"/>
              </a:ext>
            </a:extLst>
          </p:cNvPr>
          <p:cNvSpPr/>
          <p:nvPr/>
        </p:nvSpPr>
        <p:spPr>
          <a:xfrm>
            <a:off x="5006700" y="2565800"/>
            <a:ext cx="3702600" cy="5050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60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273" name="Google Shape;273;p38"/>
          <p:cNvSpPr/>
          <p:nvPr/>
        </p:nvSpPr>
        <p:spPr>
          <a:xfrm>
            <a:off x="5006700" y="37140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M Roman 12" panose="00000500000000000000" pitchFamily="50" charset="0"/>
              </a:rPr>
              <a:t>Quick Overview of Multiple Linear Regression</a:t>
            </a:r>
            <a:endParaRPr dirty="0">
              <a:latin typeface="LM Roman 12" panose="00000500000000000000" pitchFamily="50" charset="0"/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4294967295"/>
          </p:nvPr>
        </p:nvSpPr>
        <p:spPr>
          <a:xfrm>
            <a:off x="378000" y="796650"/>
            <a:ext cx="48327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is useful when the dependent variable is Quantitative</a:t>
            </a:r>
            <a:endParaRPr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</a:t>
            </a: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tries</a:t>
            </a: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 to fit the linear relationship between X and Y</a:t>
            </a:r>
            <a:endParaRPr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Simple Linear Regression</a:t>
            </a: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,</a:t>
            </a:r>
          </a:p>
          <a:p>
            <a:pPr marL="1143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719" y="1571027"/>
            <a:ext cx="2185684" cy="225048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5914050" y="980902"/>
            <a:ext cx="3010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224144"/>
                </a:solidFill>
                <a:latin typeface="LM Roman 12" panose="00000500000000000000" pitchFamily="50" charset="0"/>
              </a:rPr>
              <a:t>Multiple Linear Regression</a:t>
            </a:r>
            <a:endParaRPr sz="1600" u="sng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4BC9D-8B58-4E1E-9E46-979E5054E526}"/>
                  </a:ext>
                </a:extLst>
              </p:cNvPr>
              <p:cNvSpPr txBox="1"/>
              <p:nvPr/>
            </p:nvSpPr>
            <p:spPr>
              <a:xfrm>
                <a:off x="6083846" y="4162598"/>
                <a:ext cx="28814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4BC9D-8B58-4E1E-9E46-979E5054E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846" y="4162598"/>
                <a:ext cx="2881430" cy="215444"/>
              </a:xfrm>
              <a:prstGeom prst="rect">
                <a:avLst/>
              </a:prstGeom>
              <a:blipFill>
                <a:blip r:embed="rId4"/>
                <a:stretch>
                  <a:fillRect l="-2114" t="-25714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19AB-7550-4665-B9B7-26623CCE5C72}"/>
                  </a:ext>
                </a:extLst>
              </p:cNvPr>
              <p:cNvSpPr txBox="1"/>
              <p:nvPr/>
            </p:nvSpPr>
            <p:spPr>
              <a:xfrm>
                <a:off x="3234708" y="2193722"/>
                <a:ext cx="1505990" cy="215444"/>
              </a:xfrm>
              <a:prstGeom prst="rect">
                <a:avLst/>
              </a:prstGeom>
              <a:noFill/>
              <a:ln>
                <a:solidFill>
                  <a:srgbClr val="0C181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224144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rgbClr val="22414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22414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olidFill>
                    <a:srgbClr val="22414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19AB-7550-4665-B9B7-26623CCE5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08" y="2193722"/>
                <a:ext cx="1505990" cy="215444"/>
              </a:xfrm>
              <a:prstGeom prst="rect">
                <a:avLst/>
              </a:prstGeom>
              <a:blipFill>
                <a:blip r:embed="rId5"/>
                <a:stretch>
                  <a:fillRect l="-4016" t="-21622" r="-402" b="-45946"/>
                </a:stretch>
              </a:blipFill>
              <a:ln>
                <a:solidFill>
                  <a:srgbClr val="0C181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CDD6EB-D950-4FF6-A58A-E2905EE86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84" y="2456743"/>
            <a:ext cx="4908175" cy="226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7B2267-A9A5-49F0-9834-9DFA244B3F2D}"/>
              </a:ext>
            </a:extLst>
          </p:cNvPr>
          <p:cNvCxnSpPr>
            <a:cxnSpLocks/>
          </p:cNvCxnSpPr>
          <p:nvPr/>
        </p:nvCxnSpPr>
        <p:spPr>
          <a:xfrm>
            <a:off x="5776686" y="950686"/>
            <a:ext cx="0" cy="3768764"/>
          </a:xfrm>
          <a:prstGeom prst="line">
            <a:avLst/>
          </a:prstGeom>
          <a:ln>
            <a:solidFill>
              <a:srgbClr val="0C1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CE2713D-E634-481E-BE80-D6B67BE177D9}"/>
              </a:ext>
            </a:extLst>
          </p:cNvPr>
          <p:cNvSpPr/>
          <p:nvPr/>
        </p:nvSpPr>
        <p:spPr>
          <a:xfrm>
            <a:off x="522514" y="4378042"/>
            <a:ext cx="544273" cy="508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DC9F4-8EE7-458E-A6E2-D13D2DC207EA}"/>
                  </a:ext>
                </a:extLst>
              </p:cNvPr>
              <p:cNvSpPr txBox="1"/>
              <p:nvPr/>
            </p:nvSpPr>
            <p:spPr>
              <a:xfrm>
                <a:off x="1644900" y="2321809"/>
                <a:ext cx="161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0DC9F4-8EE7-458E-A6E2-D13D2DC2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00" y="2321809"/>
                <a:ext cx="161454" cy="215444"/>
              </a:xfrm>
              <a:prstGeom prst="rect">
                <a:avLst/>
              </a:prstGeom>
              <a:blipFill>
                <a:blip r:embed="rId7"/>
                <a:stretch>
                  <a:fillRect l="-23077" r="-19231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4294967295"/>
          </p:nvPr>
        </p:nvSpPr>
        <p:spPr>
          <a:xfrm>
            <a:off x="378000" y="796650"/>
            <a:ext cx="85470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is useful when the dependent variable is qualitative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 </a:t>
            </a: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It tries to fit the linear relationship between X and logit(Y)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2141625" y="1671950"/>
            <a:ext cx="871500" cy="752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TN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3013000" y="1671950"/>
            <a:ext cx="871500" cy="752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FP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2141625" y="2424038"/>
            <a:ext cx="871500" cy="752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FN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013000" y="2424038"/>
            <a:ext cx="871500" cy="752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TP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700775" y="1671950"/>
            <a:ext cx="1009800" cy="15042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Observed 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Class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2141625" y="801507"/>
            <a:ext cx="1743000" cy="432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Predicted Class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2141625" y="1239900"/>
            <a:ext cx="871500" cy="43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3013000" y="1239900"/>
            <a:ext cx="871500" cy="43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1710575" y="1671900"/>
            <a:ext cx="431100" cy="75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0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710575" y="2424050"/>
            <a:ext cx="431100" cy="75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224144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5" name="Google Shape;305;p41"/>
          <p:cNvGraphicFramePr/>
          <p:nvPr>
            <p:extLst>
              <p:ext uri="{D42A27DB-BD31-4B8C-83A1-F6EECF244321}">
                <p14:modId xmlns:p14="http://schemas.microsoft.com/office/powerpoint/2010/main" val="1612224057"/>
              </p:ext>
            </p:extLst>
          </p:nvPr>
        </p:nvGraphicFramePr>
        <p:xfrm>
          <a:off x="700775" y="3372550"/>
          <a:ext cx="3183900" cy="1584840"/>
        </p:xfrm>
        <a:graphic>
          <a:graphicData uri="http://schemas.openxmlformats.org/drawingml/2006/table">
            <a:tbl>
              <a:tblPr>
                <a:noFill/>
                <a:tableStyleId>{539C3FF9-81FE-43D8-B29D-B214B34247DE}</a:tableStyleId>
              </a:tblPr>
              <a:tblGrid>
                <a:gridCol w="10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TP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M Roman 12" panose="00000500000000000000" pitchFamily="50" charset="0"/>
                        </a:rPr>
                        <a:t>True Positive</a:t>
                      </a:r>
                      <a:endParaRPr dirty="0"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TN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True Negative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FN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False Negative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M Roman 12" panose="00000500000000000000" pitchFamily="50" charset="0"/>
                        </a:rPr>
                        <a:t>FP</a:t>
                      </a:r>
                      <a:endParaRPr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M Roman 12" panose="00000500000000000000" pitchFamily="50" charset="0"/>
                        </a:rPr>
                        <a:t>False Positive</a:t>
                      </a:r>
                      <a:endParaRPr dirty="0">
                        <a:latin typeface="LM Roman 12" panose="00000500000000000000" pitchFamily="50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474407-BEB6-4998-871D-6C3B5E405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56"/>
          <a:stretch/>
        </p:blipFill>
        <p:spPr>
          <a:xfrm>
            <a:off x="5054416" y="901727"/>
            <a:ext cx="2957412" cy="1343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8F82C-02F4-457F-A3BC-2D1FE305C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58"/>
          <a:stretch/>
        </p:blipFill>
        <p:spPr>
          <a:xfrm>
            <a:off x="5054416" y="2245395"/>
            <a:ext cx="2957412" cy="23050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ROC Curve &amp; AUC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E69F4-BA03-43B3-B6F8-DDA7CCDF2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4"/>
          <a:stretch/>
        </p:blipFill>
        <p:spPr>
          <a:xfrm>
            <a:off x="5423659" y="1285461"/>
            <a:ext cx="3133725" cy="2672176"/>
          </a:xfrm>
          <a:prstGeom prst="rect">
            <a:avLst/>
          </a:prstGeom>
        </p:spPr>
      </p:pic>
      <p:sp>
        <p:nvSpPr>
          <p:cNvPr id="20" name="Google Shape;279;p39">
            <a:extLst>
              <a:ext uri="{FF2B5EF4-FFF2-40B4-BE49-F238E27FC236}">
                <a16:creationId xmlns:a16="http://schemas.microsoft.com/office/drawing/2014/main" id="{A8B60562-8A2E-4D35-8B8C-372556405619}"/>
              </a:ext>
            </a:extLst>
          </p:cNvPr>
          <p:cNvSpPr txBox="1">
            <a:spLocks/>
          </p:cNvSpPr>
          <p:nvPr/>
        </p:nvSpPr>
        <p:spPr>
          <a:xfrm>
            <a:off x="378000" y="796650"/>
            <a:ext cx="4832700" cy="3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ROC Curve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Also known as Receiver Operating Curve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Plot of test Sensitivity on the Y – axis versus its False Positive Rate (FPR) on the X – axis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Each discrete point on the graph called the Operating Point</a:t>
            </a:r>
          </a:p>
          <a:p>
            <a:pPr algn="just">
              <a:lnSpc>
                <a:spcPct val="100000"/>
              </a:lnSpc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en-IN" sz="1400" dirty="0">
                <a:solidFill>
                  <a:srgbClr val="224144"/>
                </a:solidFill>
                <a:latin typeface="LM Roman 12" panose="00000500000000000000" pitchFamily="50" charset="0"/>
              </a:rPr>
              <a:t>AUC (Area Under the Curve)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AUC provides the overall measure of test accuracy</a:t>
            </a:r>
          </a:p>
          <a:p>
            <a:pPr lvl="1" algn="just">
              <a:lnSpc>
                <a:spcPct val="100000"/>
              </a:lnSpc>
            </a:pPr>
            <a:r>
              <a:rPr lang="en-IN" dirty="0">
                <a:solidFill>
                  <a:srgbClr val="224144"/>
                </a:solidFill>
                <a:latin typeface="LM Roman 12" panose="00000500000000000000" pitchFamily="50" charset="0"/>
              </a:rPr>
              <a:t>Higher the AUC the better the overall performance of the test</a:t>
            </a:r>
          </a:p>
          <a:p>
            <a:pPr marL="114300" indent="0" algn="just">
              <a:lnSpc>
                <a:spcPct val="100000"/>
              </a:lnSpc>
              <a:spcBef>
                <a:spcPts val="1000"/>
              </a:spcBef>
              <a:buFont typeface="Roboto"/>
              <a:buNone/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endParaRPr lang="en-IN" sz="1400"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05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327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317" name="Google Shape;317;p42"/>
          <p:cNvSpPr/>
          <p:nvPr/>
        </p:nvSpPr>
        <p:spPr>
          <a:xfrm>
            <a:off x="5006700" y="123184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Classification</a:t>
            </a:r>
            <a:endParaRPr/>
          </a:p>
        </p:txBody>
      </p:sp>
      <p:cxnSp>
        <p:nvCxnSpPr>
          <p:cNvPr id="88" name="Google Shape;88;p16"/>
          <p:cNvCxnSpPr>
            <a:stCxn id="89" idx="2"/>
            <a:endCxn id="90" idx="1"/>
          </p:cNvCxnSpPr>
          <p:nvPr/>
        </p:nvCxnSpPr>
        <p:spPr>
          <a:xfrm>
            <a:off x="2083783" y="2902853"/>
            <a:ext cx="1144200" cy="35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6"/>
          <p:cNvCxnSpPr>
            <a:stCxn id="89" idx="2"/>
            <a:endCxn id="92" idx="1"/>
          </p:cNvCxnSpPr>
          <p:nvPr/>
        </p:nvCxnSpPr>
        <p:spPr>
          <a:xfrm rot="10800000" flipH="1">
            <a:off x="2083783" y="1704053"/>
            <a:ext cx="1144200" cy="1198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6"/>
          <p:cNvSpPr/>
          <p:nvPr/>
        </p:nvSpPr>
        <p:spPr>
          <a:xfrm rot="-5400000">
            <a:off x="39583" y="2640203"/>
            <a:ext cx="35631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Machine Learning</a:t>
            </a:r>
            <a:endParaRPr sz="18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227933" y="1441527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Supervised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227933" y="2998402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Unsupervised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781833" y="9785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Classification Problem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(Logistic Regression)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781833" y="18848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Regression Problem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(Linear Regression)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781833" y="27900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Dimensionality Reduction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(PCA)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781833" y="3696341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Clustering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(K - Means)</a:t>
            </a:r>
            <a:endParaRPr sz="1100"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2" idx="3"/>
            <a:endCxn id="93" idx="1"/>
          </p:cNvCxnSpPr>
          <p:nvPr/>
        </p:nvCxnSpPr>
        <p:spPr>
          <a:xfrm rot="10800000" flipH="1">
            <a:off x="5248433" y="1241277"/>
            <a:ext cx="533400" cy="46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6"/>
          <p:cNvCxnSpPr>
            <a:stCxn id="92" idx="3"/>
            <a:endCxn id="94" idx="1"/>
          </p:cNvCxnSpPr>
          <p:nvPr/>
        </p:nvCxnSpPr>
        <p:spPr>
          <a:xfrm>
            <a:off x="5248433" y="1704177"/>
            <a:ext cx="533400" cy="44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6"/>
          <p:cNvCxnSpPr>
            <a:stCxn id="95" idx="1"/>
            <a:endCxn id="90" idx="3"/>
          </p:cNvCxnSpPr>
          <p:nvPr/>
        </p:nvCxnSpPr>
        <p:spPr>
          <a:xfrm flipH="1">
            <a:off x="5248433" y="3052691"/>
            <a:ext cx="533400" cy="20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6"/>
          <p:cNvCxnSpPr>
            <a:stCxn id="96" idx="1"/>
            <a:endCxn id="90" idx="3"/>
          </p:cNvCxnSpPr>
          <p:nvPr/>
        </p:nvCxnSpPr>
        <p:spPr>
          <a:xfrm rot="10800000">
            <a:off x="5248433" y="3261191"/>
            <a:ext cx="533400" cy="697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/>
          <p:nvPr/>
        </p:nvSpPr>
        <p:spPr>
          <a:xfrm>
            <a:off x="3227933" y="4216427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502653"/>
          </a:solidFill>
          <a:ln w="9525" cap="flat" cmpd="sng">
            <a:solidFill>
              <a:srgbClr val="502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rPr>
              <a:t>Reinforcement Learning</a:t>
            </a:r>
            <a:endParaRPr>
              <a:solidFill>
                <a:srgbClr val="FFFFFF"/>
              </a:solidFill>
              <a:latin typeface="LM Roman 12" panose="00000500000000000000" pitchFamily="50" charset="0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6"/>
          <p:cNvCxnSpPr>
            <a:stCxn id="89" idx="2"/>
            <a:endCxn id="101" idx="1"/>
          </p:cNvCxnSpPr>
          <p:nvPr/>
        </p:nvCxnSpPr>
        <p:spPr>
          <a:xfrm>
            <a:off x="2083783" y="2902853"/>
            <a:ext cx="1144200" cy="1576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/>
          <p:nvPr/>
        </p:nvSpPr>
        <p:spPr>
          <a:xfrm>
            <a:off x="5661733" y="836103"/>
            <a:ext cx="2352000" cy="81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M Roman 12" panose="00000500000000000000" pitchFamily="50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- Variance Tradeoff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- Fold Cross Validation</a:t>
            </a:r>
            <a:endParaRPr/>
          </a:p>
        </p:txBody>
      </p:sp>
      <p:sp>
        <p:nvSpPr>
          <p:cNvPr id="328" name="Google Shape;328;p44"/>
          <p:cNvSpPr/>
          <p:nvPr/>
        </p:nvSpPr>
        <p:spPr>
          <a:xfrm>
            <a:off x="5973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597375" y="959275"/>
            <a:ext cx="61152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21261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3654975" y="17506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5183775" y="175060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5973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21261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5" name="Google Shape;335;p44"/>
          <p:cNvSpPr/>
          <p:nvPr/>
        </p:nvSpPr>
        <p:spPr>
          <a:xfrm>
            <a:off x="5183775" y="2487338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3654975" y="2487338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973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1837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3654975" y="322410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2126175" y="322410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51837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21261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3654975" y="3960850"/>
            <a:ext cx="1528800" cy="63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Training Set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597375" y="3960850"/>
            <a:ext cx="1528800" cy="63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Validation Set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- L1 and L2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356" name="Google Shape;356;p46"/>
          <p:cNvSpPr/>
          <p:nvPr/>
        </p:nvSpPr>
        <p:spPr>
          <a:xfrm>
            <a:off x="4939500" y="2034540"/>
            <a:ext cx="3702600" cy="5312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Codes...</a:t>
            </a:r>
            <a:endParaRPr/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1392525"/>
            <a:ext cx="33432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174325" y="90142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storing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Fine-Tuning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and evaluating on the training set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Better evaluation using Cross-Validation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Finalizing the model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Predicting the test set</a:t>
            </a:r>
            <a:endParaRPr dirty="0"/>
          </a:p>
        </p:txBody>
      </p:sp>
      <p:sp>
        <p:nvSpPr>
          <p:cNvPr id="356" name="Google Shape;356;p46"/>
          <p:cNvSpPr/>
          <p:nvPr/>
        </p:nvSpPr>
        <p:spPr>
          <a:xfrm>
            <a:off x="4939500" y="2564130"/>
            <a:ext cx="3702600" cy="51342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95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10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Building Machine Learning Models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98214" y="1457625"/>
            <a:ext cx="2256927" cy="2315200"/>
            <a:chOff x="1083025" y="1574025"/>
            <a:chExt cx="1834900" cy="2315200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1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Get the Data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Isolated Environment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Importing data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Quick look on Data Structure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 dirty="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a test set</a:t>
              </a:r>
              <a:endParaRPr sz="800" dirty="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solidFill>
              <a:srgbClr val="224144"/>
            </a:solidFill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68507" y="1457625"/>
            <a:ext cx="2256927" cy="2315200"/>
            <a:chOff x="1083025" y="1574025"/>
            <a:chExt cx="1834900" cy="2315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2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Visualization and Generating Insights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Visualization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Looking for Correlations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Feature Engineering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 dirty="0"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442995" y="1457625"/>
            <a:ext cx="2256927" cy="2315200"/>
            <a:chOff x="1083025" y="1574025"/>
            <a:chExt cx="1834900" cy="2315200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3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Preparation for ML Algorithms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Data Cleaning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Handling Text Attributes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Creating Pipelines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solidFill>
              <a:srgbClr val="224144"/>
            </a:solidFill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6616401" y="1457625"/>
            <a:ext cx="2256927" cy="2315200"/>
            <a:chOff x="1083025" y="1574025"/>
            <a:chExt cx="1834900" cy="23152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Step 4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Train and Fine - tuning the model</a:t>
              </a:r>
              <a:endParaRPr sz="1000" b="1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Training and Evaluation on training set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Better Evaluation using Cross Validation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Finalizing the model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  <a:p>
              <a:pPr marL="457200" lvl="0" indent="-2794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224144"/>
                  </a:solidFill>
                  <a:latin typeface="LM Roman 12" panose="00000500000000000000" pitchFamily="50" charset="0"/>
                  <a:ea typeface="Roboto"/>
                  <a:cs typeface="Roboto"/>
                  <a:sym typeface="Roboto"/>
                </a:rPr>
                <a:t>Prediction on test set</a:t>
              </a:r>
              <a:endParaRPr sz="800">
                <a:solidFill>
                  <a:srgbClr val="224144"/>
                </a:solidFill>
                <a:latin typeface="LM Roman 12" panose="00000500000000000000" pitchFamily="50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24144"/>
                  </a:solidFill>
                  <a:latin typeface="LM Roman 12" panose="00000500000000000000" pitchFamily="50" charset="0"/>
                </a:rPr>
                <a:t>  </a:t>
              </a: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502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24144"/>
                </a:solidFill>
                <a:latin typeface="LM Roman 12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AFAFA"/>
                </a:solidFill>
              </a:rPr>
              <a:t>Let’s get started...</a:t>
            </a:r>
            <a:endParaRPr sz="5400" dirty="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939500" y="355550"/>
            <a:ext cx="3837000" cy="4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Workspace / Virtual Environment</a:t>
            </a: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Importing Data</a:t>
            </a: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look at the data structure</a:t>
            </a:r>
            <a:endParaRPr lang="en-IN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 test set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3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4242"/>
                </a:solidFill>
              </a:rPr>
              <a:t>Get</a:t>
            </a:r>
            <a:r>
              <a:rPr lang="en" dirty="0"/>
              <a:t> the data</a:t>
            </a:r>
            <a:endParaRPr dirty="0"/>
          </a:p>
        </p:txBody>
      </p:sp>
      <p:sp>
        <p:nvSpPr>
          <p:cNvPr id="148" name="Google Shape;148;p19"/>
          <p:cNvSpPr/>
          <p:nvPr/>
        </p:nvSpPr>
        <p:spPr>
          <a:xfrm>
            <a:off x="5073900" y="425945"/>
            <a:ext cx="3702600" cy="74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Workspace / Virtual Environment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4294967295"/>
          </p:nvPr>
        </p:nvSpPr>
        <p:spPr>
          <a:xfrm>
            <a:off x="378000" y="796638"/>
            <a:ext cx="48840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Also known as Isolated environment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Allows us to work with different version of python and its packages for different projects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Two ways to install packages: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conda 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pip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>
                <a:solidFill>
                  <a:srgbClr val="224144"/>
                </a:solidFill>
                <a:latin typeface="LM Roman 12" panose="00000500000000000000" pitchFamily="50" charset="0"/>
              </a:rPr>
              <a:t>Local packages installation</a:t>
            </a:r>
            <a:endParaRPr dirty="0">
              <a:solidFill>
                <a:srgbClr val="224144"/>
              </a:solidFill>
              <a:latin typeface="LM Roman 12" panose="00000500000000000000" pitchFamily="50" charset="0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t="6725"/>
          <a:stretch/>
        </p:blipFill>
        <p:spPr>
          <a:xfrm>
            <a:off x="5438639" y="1602953"/>
            <a:ext cx="3602325" cy="2310169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 for Creating Virtual Environment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50" y="735900"/>
            <a:ext cx="745990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1523</Words>
  <Application>Microsoft Office PowerPoint</Application>
  <PresentationFormat>On-screen Show (16:9)</PresentationFormat>
  <Paragraphs>317</Paragraphs>
  <Slides>46</Slides>
  <Notes>46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Roboto</vt:lpstr>
      <vt:lpstr>Cambria Math</vt:lpstr>
      <vt:lpstr>Arial</vt:lpstr>
      <vt:lpstr>LM Roman 12</vt:lpstr>
      <vt:lpstr>Material</vt:lpstr>
      <vt:lpstr>Hands-on Machine Learning with Python</vt:lpstr>
      <vt:lpstr>Saurabh Bhatt</vt:lpstr>
      <vt:lpstr>Prerequisite</vt:lpstr>
      <vt:lpstr>Machine Learning Classification</vt:lpstr>
      <vt:lpstr>Steps in Building Machine Learning Models</vt:lpstr>
      <vt:lpstr>Let’s get started...</vt:lpstr>
      <vt:lpstr>Get the data</vt:lpstr>
      <vt:lpstr>Create Workspace / Virtual Environment</vt:lpstr>
      <vt:lpstr>Codes for Creating Virtual Environment</vt:lpstr>
      <vt:lpstr>Codes for Creating Virtual Environment</vt:lpstr>
      <vt:lpstr>Codes for Creating Virtual Environment</vt:lpstr>
      <vt:lpstr>Get the data</vt:lpstr>
      <vt:lpstr>Get the data</vt:lpstr>
      <vt:lpstr>Quick look on the data structure</vt:lpstr>
      <vt:lpstr>Information about data features – 1</vt:lpstr>
      <vt:lpstr>Information about data features – 2</vt:lpstr>
      <vt:lpstr>Information about data features – 3  </vt:lpstr>
      <vt:lpstr>Information about data features – 4</vt:lpstr>
      <vt:lpstr>Codes...</vt:lpstr>
      <vt:lpstr>Codes...</vt:lpstr>
      <vt:lpstr>Codes...</vt:lpstr>
      <vt:lpstr>Codes...</vt:lpstr>
      <vt:lpstr>Get the data</vt:lpstr>
      <vt:lpstr>Creating a test set</vt:lpstr>
      <vt:lpstr>Code...</vt:lpstr>
      <vt:lpstr>Data Exploration  and  Visualization</vt:lpstr>
      <vt:lpstr>Data Exploration  and  Visualization</vt:lpstr>
      <vt:lpstr>Data Exploration  and  Visualization</vt:lpstr>
      <vt:lpstr>Data Exploration  and  Visualization</vt:lpstr>
      <vt:lpstr>Preparing data for ML algorithms</vt:lpstr>
      <vt:lpstr>Preparing data for ML algorithms</vt:lpstr>
      <vt:lpstr>Preparing data for ML algorithms</vt:lpstr>
      <vt:lpstr>Preparing data for ML algorithms</vt:lpstr>
      <vt:lpstr>Train and Fine-Tuning  the model</vt:lpstr>
      <vt:lpstr>Quick Overview of Multiple Linear Regression</vt:lpstr>
      <vt:lpstr>Logistic Regression</vt:lpstr>
      <vt:lpstr>Confusion Matrix</vt:lpstr>
      <vt:lpstr>ROC Curve &amp; AUC</vt:lpstr>
      <vt:lpstr>Train and Fine-Tuning  the model</vt:lpstr>
      <vt:lpstr>Bias - Variance Tradeoff</vt:lpstr>
      <vt:lpstr>K - Fold Cross Validation</vt:lpstr>
      <vt:lpstr>Regularization - L1 and L2</vt:lpstr>
      <vt:lpstr>Train and Fine-Tuning  the model</vt:lpstr>
      <vt:lpstr>Codes...</vt:lpstr>
      <vt:lpstr>Train and Fine-Tuning  the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Python</dc:title>
  <cp:lastModifiedBy>Saurabh Bhatt</cp:lastModifiedBy>
  <cp:revision>36</cp:revision>
  <dcterms:modified xsi:type="dcterms:W3CDTF">2018-08-31T20:04:38Z</dcterms:modified>
</cp:coreProperties>
</file>