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22"/>
  </p:notesMasterIdLst>
  <p:handoutMasterIdLst>
    <p:handoutMasterId r:id="rId23"/>
  </p:handoutMasterIdLst>
  <p:sldIdLst>
    <p:sldId id="257" r:id="rId6"/>
    <p:sldId id="275" r:id="rId7"/>
    <p:sldId id="277" r:id="rId8"/>
    <p:sldId id="280" r:id="rId9"/>
    <p:sldId id="281" r:id="rId10"/>
    <p:sldId id="282" r:id="rId11"/>
    <p:sldId id="283" r:id="rId12"/>
    <p:sldId id="278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4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BAA4-2C3B-46F0-B509-EB9C4B21CD99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ECCC-A97B-413A-A2B0-F6236EDB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2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14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9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5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/>
              <a:t>Breast cancer prediction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8974" y="5259300"/>
            <a:ext cx="5286305" cy="1550775"/>
          </a:xfrm>
        </p:spPr>
        <p:txBody>
          <a:bodyPr/>
          <a:lstStyle/>
          <a:p>
            <a:r>
              <a:rPr lang="en-US" sz="2000" dirty="0"/>
              <a:t>Gourav Verma &amp; Saurabh Biswas</a:t>
            </a:r>
          </a:p>
          <a:p>
            <a:r>
              <a:rPr lang="en-US" sz="2000" dirty="0"/>
              <a:t>DSC-630, Fall-2020</a:t>
            </a:r>
          </a:p>
          <a:p>
            <a:r>
              <a:rPr lang="en-US" sz="2000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Correlation heat map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B80A68-7ED3-E84F-8F0F-A3AE505A6B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533" y="1825625"/>
            <a:ext cx="4951988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C9A950-9122-B242-B7D1-DA70E993A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913" y="2323498"/>
            <a:ext cx="10799762" cy="33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Pipeline setup –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Pipeline with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Parameter – Weight, Estimator, Features, </a:t>
            </a:r>
            <a:r>
              <a:rPr lang="en-US" dirty="0" err="1"/>
              <a:t>Max_Depth</a:t>
            </a:r>
            <a:endParaRPr lang="en-US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Logistic Regression Pipeline – </a:t>
            </a:r>
            <a:r>
              <a:rPr lang="en-US" dirty="0" err="1"/>
              <a:t>SelectKBest</a:t>
            </a:r>
            <a:r>
              <a:rPr lang="en-US" dirty="0"/>
              <a:t>, Weight,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Logistic Regression Parameter – C, select best 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Cross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Models a Tuned, Trained &amp; Cross-Validated using </a:t>
            </a:r>
            <a:r>
              <a:rPr lang="en-US" dirty="0" err="1"/>
              <a:t>GridSearchCV</a:t>
            </a:r>
            <a:endParaRPr lang="en-US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is not Calibrated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Future Plan is to Calibrate RF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Selected RF based on Best Accuracy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B84ACE-781A-3D43-BA1D-63E38000E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67836"/>
              </p:ext>
            </p:extLst>
          </p:nvPr>
        </p:nvGraphicFramePr>
        <p:xfrm>
          <a:off x="6096000" y="2528300"/>
          <a:ext cx="3987801" cy="1558925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827358">
                  <a:extLst>
                    <a:ext uri="{9D8B030D-6E8A-4147-A177-3AD203B41FA5}">
                      <a16:colId xmlns:a16="http://schemas.microsoft.com/office/drawing/2014/main" val="1692523765"/>
                    </a:ext>
                  </a:extLst>
                </a:gridCol>
                <a:gridCol w="1816383">
                  <a:extLst>
                    <a:ext uri="{9D8B030D-6E8A-4147-A177-3AD203B41FA5}">
                      <a16:colId xmlns:a16="http://schemas.microsoft.com/office/drawing/2014/main" val="1969227921"/>
                    </a:ext>
                  </a:extLst>
                </a:gridCol>
                <a:gridCol w="1344060">
                  <a:extLst>
                    <a:ext uri="{9D8B030D-6E8A-4147-A177-3AD203B41FA5}">
                      <a16:colId xmlns:a16="http://schemas.microsoft.com/office/drawing/2014/main" val="1658301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Model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Best Parameter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62357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rf__class_weight: balanced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rf__max_depth: 6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rf__max_features: sqrt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rf__n_estimators: 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0.964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7078471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LR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logistic__C: 10.0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select_best__k: 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0.962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088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45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Forest Confusion Matrix: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 Confusion Matrix: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3FAF2-F10B-2241-B624-B8D154A74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73579"/>
              </p:ext>
            </p:extLst>
          </p:nvPr>
        </p:nvGraphicFramePr>
        <p:xfrm>
          <a:off x="655910" y="2040674"/>
          <a:ext cx="4406745" cy="86243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27045">
                  <a:extLst>
                    <a:ext uri="{9D8B030D-6E8A-4147-A177-3AD203B41FA5}">
                      <a16:colId xmlns:a16="http://schemas.microsoft.com/office/drawing/2014/main" val="1845417047"/>
                    </a:ext>
                  </a:extLst>
                </a:gridCol>
                <a:gridCol w="1476428">
                  <a:extLst>
                    <a:ext uri="{9D8B030D-6E8A-4147-A177-3AD203B41FA5}">
                      <a16:colId xmlns:a16="http://schemas.microsoft.com/office/drawing/2014/main" val="2064532018"/>
                    </a:ext>
                  </a:extLst>
                </a:gridCol>
                <a:gridCol w="1803272">
                  <a:extLst>
                    <a:ext uri="{9D8B030D-6E8A-4147-A177-3AD203B41FA5}">
                      <a16:colId xmlns:a16="http://schemas.microsoft.com/office/drawing/2014/main" val="2601391775"/>
                    </a:ext>
                  </a:extLst>
                </a:gridCol>
              </a:tblGrid>
              <a:tr h="446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Random Forest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Logistic Regression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2234250"/>
                  </a:ext>
                </a:extLst>
              </a:tr>
              <a:tr h="20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Accuracy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136604"/>
                  </a:ext>
                </a:extLst>
              </a:tr>
              <a:tr h="2079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F1-Score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0.907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250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4AAE64-51F7-B84A-ABA8-669B82073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27875"/>
              </p:ext>
            </p:extLst>
          </p:nvPr>
        </p:nvGraphicFramePr>
        <p:xfrm>
          <a:off x="713675" y="3813712"/>
          <a:ext cx="2349500" cy="40640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521943">
                  <a:extLst>
                    <a:ext uri="{9D8B030D-6E8A-4147-A177-3AD203B41FA5}">
                      <a16:colId xmlns:a16="http://schemas.microsoft.com/office/drawing/2014/main" val="4256541271"/>
                    </a:ext>
                  </a:extLst>
                </a:gridCol>
                <a:gridCol w="827557">
                  <a:extLst>
                    <a:ext uri="{9D8B030D-6E8A-4147-A177-3AD203B41FA5}">
                      <a16:colId xmlns:a16="http://schemas.microsoft.com/office/drawing/2014/main" val="4473709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TP: 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TN: 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107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FP: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FN:51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46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9410FC-88D2-E447-B66B-5D4B3677C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97345"/>
              </p:ext>
            </p:extLst>
          </p:nvPr>
        </p:nvGraphicFramePr>
        <p:xfrm>
          <a:off x="724826" y="4973438"/>
          <a:ext cx="2349500" cy="40640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521943">
                  <a:extLst>
                    <a:ext uri="{9D8B030D-6E8A-4147-A177-3AD203B41FA5}">
                      <a16:colId xmlns:a16="http://schemas.microsoft.com/office/drawing/2014/main" val="2791022689"/>
                    </a:ext>
                  </a:extLst>
                </a:gridCol>
                <a:gridCol w="827557">
                  <a:extLst>
                    <a:ext uri="{9D8B030D-6E8A-4147-A177-3AD203B41FA5}">
                      <a16:colId xmlns:a16="http://schemas.microsoft.com/office/drawing/2014/main" val="21327750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TP: 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TN: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44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FP: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FN:49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58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38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performed best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is like Decision Tree – so it can be easily explained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We choose RF as our final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noProof="1">
                <a:solidFill>
                  <a:schemeClr val="accent2"/>
                </a:solidFill>
                <a:latin typeface="+mj-lt"/>
              </a:rPr>
              <a:t>Problem Statements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Proposal</a:t>
            </a:r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Why Data Science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High Level Process Overview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 Cleaning &amp; Exploratory Data Analysis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Model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Comparison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Test Results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Conclusion</a:t>
            </a:r>
          </a:p>
          <a:p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5"/>
            <a:ext cx="10147484" cy="4320000"/>
          </a:xfrm>
        </p:spPr>
        <p:txBody>
          <a:bodyPr/>
          <a:lstStyle/>
          <a:p>
            <a:r>
              <a:rPr lang="en-US" sz="2000" dirty="0"/>
              <a:t>Breast Cancer is 2nd most common cancer in women.</a:t>
            </a:r>
          </a:p>
          <a:p>
            <a:endParaRPr lang="en-US" sz="2000" dirty="0"/>
          </a:p>
          <a:p>
            <a:r>
              <a:rPr lang="en-GB" sz="2000" dirty="0"/>
              <a:t>It is 2nd leading cause of deaths of women after lung cancer. </a:t>
            </a:r>
          </a:p>
          <a:p>
            <a:endParaRPr lang="en-GB" sz="2000" dirty="0"/>
          </a:p>
          <a:p>
            <a:r>
              <a:rPr lang="en-GB" sz="2000" dirty="0"/>
              <a:t>Is fine needle biopsy an effective tool in evaluating and diagnosing suspect lumps or masses?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Learning Technique to Detect Women at Risk of Breast Cancer</a:t>
            </a:r>
          </a:p>
          <a:p>
            <a:r>
              <a:rPr lang="en-US" sz="2000" dirty="0"/>
              <a:t>Random Forest, Logistic Regression.</a:t>
            </a:r>
          </a:p>
          <a:p>
            <a:r>
              <a:rPr lang="en-US" sz="2000" dirty="0"/>
              <a:t>Training and Cross Validation. </a:t>
            </a:r>
          </a:p>
          <a:p>
            <a:r>
              <a:rPr lang="en-US" sz="2000" dirty="0"/>
              <a:t>Compare performance.</a:t>
            </a:r>
          </a:p>
          <a:p>
            <a:r>
              <a:rPr lang="en-US" sz="2000" dirty="0"/>
              <a:t>Select &amp; Test the Best Model.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Use Machine Learning to find out features that can lead to Breast Cancer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Machine Learning techniques minimize human intervention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Identify Women with Higher Risk at Breast Cancer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High Risk Group can take precautions and do regular checkups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Gather Sample Data from Kaggle.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Perform Basic Analysis on the Data.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Split into Train &amp; Test.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Carry Out Exploratory Data Analysis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Cleaning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Set up Pipeline for Model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Parameter Tuning and Train Models.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Compare Cross Validation Matric.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Test the Best Model.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Set up Pipeline for Best Model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Train on Entire Dataset.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8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We are using the Wisconsin Breast Cancer dataset which was obtained from the University of Wisconsin Hospitals.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Diagnosis – Malignant (Cancer) &amp; Benign (No Cancer)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31 features were computed for each cell nucleus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Important features</a:t>
            </a:r>
          </a:p>
          <a:p>
            <a:pPr lvl="1"/>
            <a:r>
              <a:rPr lang="en-GB" sz="1200" dirty="0"/>
              <a:t>radius (mean of distances from centre to points on the perimeter)</a:t>
            </a:r>
            <a:endParaRPr lang="en-US" sz="1200" dirty="0"/>
          </a:p>
          <a:p>
            <a:pPr lvl="1"/>
            <a:r>
              <a:rPr lang="en-GB" sz="1200" dirty="0"/>
              <a:t>Texture (standard deviation of grey-scale values)</a:t>
            </a:r>
            <a:endParaRPr lang="en-US" sz="1200" dirty="0"/>
          </a:p>
          <a:p>
            <a:pPr lvl="1"/>
            <a:r>
              <a:rPr lang="en-GB" sz="1200" dirty="0"/>
              <a:t>Perimeter</a:t>
            </a:r>
            <a:endParaRPr lang="en-US" sz="1200" dirty="0"/>
          </a:p>
          <a:p>
            <a:pPr lvl="1"/>
            <a:r>
              <a:rPr lang="en-GB" sz="1200" dirty="0"/>
              <a:t>Area</a:t>
            </a:r>
            <a:endParaRPr lang="en-US" sz="1200" dirty="0"/>
          </a:p>
          <a:p>
            <a:pPr lvl="1"/>
            <a:r>
              <a:rPr lang="en-GB" sz="1200" dirty="0"/>
              <a:t>Smoothness (local variation in radius lengths)</a:t>
            </a:r>
            <a:endParaRPr lang="en-US" sz="1200" dirty="0"/>
          </a:p>
          <a:p>
            <a:pPr lvl="1"/>
            <a:r>
              <a:rPr lang="en-GB" sz="1200" dirty="0"/>
              <a:t>Compactness (perimeter^2 / area - 1.0)</a:t>
            </a:r>
            <a:endParaRPr lang="en-US" sz="1200" dirty="0"/>
          </a:p>
          <a:p>
            <a:pPr lvl="1"/>
            <a:r>
              <a:rPr lang="en-GB" sz="1200" dirty="0"/>
              <a:t>Concavity (severity of concave portions of the contour)</a:t>
            </a:r>
            <a:endParaRPr lang="en-US" sz="1200" dirty="0"/>
          </a:p>
          <a:p>
            <a:pPr lvl="1"/>
            <a:r>
              <a:rPr lang="en-GB" sz="1200" dirty="0"/>
              <a:t>Concave points (number of concave portions of the contour)</a:t>
            </a:r>
            <a:endParaRPr lang="en-US" sz="1200" dirty="0"/>
          </a:p>
          <a:p>
            <a:pPr lvl="1"/>
            <a:r>
              <a:rPr lang="en-GB" sz="1200" dirty="0"/>
              <a:t>Symmetry</a:t>
            </a:r>
            <a:endParaRPr lang="en-US" sz="1200" dirty="0"/>
          </a:p>
          <a:p>
            <a:pPr lvl="1"/>
            <a:r>
              <a:rPr lang="en-GB" sz="1200" dirty="0"/>
              <a:t>Fractal dimension ("coastline approximation" - 1)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67302" y="2491529"/>
            <a:ext cx="4364182" cy="30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Data Cleaning &amp; 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No Null Value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Dropped ‘id’ column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Converted ‘diagnosis’ variable values from M/B to 1/0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err="1"/>
              <a:t>radius_mean</a:t>
            </a:r>
            <a:r>
              <a:rPr lang="en-US" sz="1600" dirty="0"/>
              <a:t>, </a:t>
            </a:r>
            <a:r>
              <a:rPr lang="en-US" sz="1600" dirty="0" err="1"/>
              <a:t>perimeter_mean</a:t>
            </a:r>
            <a:r>
              <a:rPr lang="en-US" sz="1600" dirty="0"/>
              <a:t> &amp; </a:t>
            </a:r>
            <a:r>
              <a:rPr lang="en-US" sz="1600" dirty="0" err="1"/>
              <a:t>area_mean</a:t>
            </a:r>
            <a:r>
              <a:rPr lang="en-US" sz="1600" dirty="0"/>
              <a:t> have higher correlation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err="1"/>
              <a:t>radius_worst</a:t>
            </a:r>
            <a:r>
              <a:rPr lang="en-US" sz="1600" dirty="0"/>
              <a:t>, </a:t>
            </a:r>
            <a:r>
              <a:rPr lang="en-US" sz="1600" dirty="0" err="1"/>
              <a:t>perimeter_worst</a:t>
            </a:r>
            <a:r>
              <a:rPr lang="en-US" sz="1600" dirty="0"/>
              <a:t> &amp; </a:t>
            </a:r>
            <a:r>
              <a:rPr lang="en-US" sz="1600" dirty="0" err="1"/>
              <a:t>area_worst</a:t>
            </a:r>
            <a:r>
              <a:rPr lang="en-US" sz="1600" dirty="0"/>
              <a:t> have higher correlation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Diagnosis has higher correlation with </a:t>
            </a:r>
            <a:r>
              <a:rPr lang="en-US" sz="1600" dirty="0" err="1"/>
              <a:t>perimeter_mean</a:t>
            </a:r>
            <a:r>
              <a:rPr lang="en-US" sz="1600" dirty="0"/>
              <a:t>, concave </a:t>
            </a:r>
            <a:r>
              <a:rPr lang="en-US" sz="1600" dirty="0" err="1"/>
              <a:t>points_mean</a:t>
            </a:r>
            <a:r>
              <a:rPr lang="en-US" sz="1600" dirty="0"/>
              <a:t>, </a:t>
            </a:r>
            <a:r>
              <a:rPr lang="en-US" sz="1600" dirty="0" err="1"/>
              <a:t>perimeter_worst</a:t>
            </a:r>
            <a:r>
              <a:rPr lang="en-US" sz="1600" dirty="0"/>
              <a:t>, concave </a:t>
            </a:r>
            <a:r>
              <a:rPr lang="en-US" sz="1600" dirty="0" err="1"/>
              <a:t>points_worst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Removed outliers for </a:t>
            </a:r>
            <a:r>
              <a:rPr lang="en-US" sz="1600" dirty="0" err="1"/>
              <a:t>perimeter_mean</a:t>
            </a:r>
            <a:r>
              <a:rPr lang="en-US" sz="1600" dirty="0"/>
              <a:t>, concave </a:t>
            </a:r>
            <a:r>
              <a:rPr lang="en-US" sz="1600" dirty="0" err="1"/>
              <a:t>points_mean</a:t>
            </a:r>
            <a:r>
              <a:rPr lang="en-US" sz="1600" dirty="0"/>
              <a:t>, </a:t>
            </a:r>
            <a:r>
              <a:rPr lang="en-US" sz="1600" dirty="0" err="1"/>
              <a:t>perimeter_worst</a:t>
            </a:r>
            <a:r>
              <a:rPr lang="en-US" sz="1600" dirty="0"/>
              <a:t>, concave </a:t>
            </a:r>
            <a:r>
              <a:rPr lang="en-US" sz="1600" dirty="0" err="1"/>
              <a:t>points_worst</a:t>
            </a:r>
            <a:r>
              <a:rPr lang="en-US" sz="1600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defaultValue"/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2533811-E3E6-4014-B1C6-4B89B379120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</Words>
  <Application>Microsoft Macintosh PowerPoint</Application>
  <PresentationFormat>Widescreen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Breast cancer prediction </vt:lpstr>
      <vt:lpstr>Contents</vt:lpstr>
      <vt:lpstr>Problem statements</vt:lpstr>
      <vt:lpstr>proposal</vt:lpstr>
      <vt:lpstr>Why data science ?</vt:lpstr>
      <vt:lpstr>Process overview</vt:lpstr>
      <vt:lpstr>Process overview</vt:lpstr>
      <vt:lpstr>data</vt:lpstr>
      <vt:lpstr>Data Cleaning &amp; Exploratory Data Analysis</vt:lpstr>
      <vt:lpstr>Correlation heat map</vt:lpstr>
      <vt:lpstr>outliers</vt:lpstr>
      <vt:lpstr>Pipeline setup – model</vt:lpstr>
      <vt:lpstr>Model Cross Validation</vt:lpstr>
      <vt:lpstr>Model Test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 _x000d_
 _x000d_
 _x000d_
 _x000d_
                                           @2020 Fiserv Inc, or its affiliates   |   </dc:description>
  <cp:lastModifiedBy/>
  <cp:revision>1</cp:revision>
  <dcterms:created xsi:type="dcterms:W3CDTF">2020-11-06T22:36:31Z</dcterms:created>
  <dcterms:modified xsi:type="dcterms:W3CDTF">2020-11-21T21:48:09Z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IndexRef">
    <vt:lpwstr>1b3b7d6a-427f-4eac-9b95-1f7a6514403c</vt:lpwstr>
  </property>
  <property fmtid="{D5CDD505-2E9C-101B-9397-08002B2CF9AE}" pid="4" name="bjDocumentSecurityLabel">
    <vt:lpwstr>This item has no classification</vt:lpwstr>
  </property>
  <property fmtid="{D5CDD505-2E9C-101B-9397-08002B2CF9AE}" pid="5" name="bjClsUserRVM">
    <vt:lpwstr>[]</vt:lpwstr>
  </property>
  <property fmtid="{D5CDD505-2E9C-101B-9397-08002B2CF9AE}" pid="6" name="bjSaver">
    <vt:lpwstr>ar+aGR3O5ljMOXQMeGYnvnhwVED0HZLC</vt:lpwstr>
  </property>
</Properties>
</file>