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257" r:id="rId6"/>
    <p:sldId id="275" r:id="rId7"/>
    <p:sldId id="277" r:id="rId8"/>
    <p:sldId id="280" r:id="rId9"/>
    <p:sldId id="281" r:id="rId10"/>
    <p:sldId id="282" r:id="rId11"/>
    <p:sldId id="283" r:id="rId12"/>
    <p:sldId id="278" r:id="rId13"/>
    <p:sldId id="284" r:id="rId14"/>
    <p:sldId id="296" r:id="rId15"/>
    <p:sldId id="285" r:id="rId16"/>
    <p:sldId id="297" r:id="rId17"/>
    <p:sldId id="298" r:id="rId18"/>
    <p:sldId id="299" r:id="rId19"/>
    <p:sldId id="286" r:id="rId20"/>
    <p:sldId id="300" r:id="rId21"/>
    <p:sldId id="295" r:id="rId22"/>
    <p:sldId id="287" r:id="rId23"/>
    <p:sldId id="302" r:id="rId24"/>
    <p:sldId id="303" r:id="rId25"/>
    <p:sldId id="290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14" autoAdjust="0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BAA4-2C3B-46F0-B509-EB9C4B21CD99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ECCC-A97B-413A-A2B0-F6236EDB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5/14/21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7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1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97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31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0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8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51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8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0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53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/>
              <a:t>Customer churn prediction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8974" y="5259300"/>
            <a:ext cx="5286305" cy="1550775"/>
          </a:xfrm>
        </p:spPr>
        <p:txBody>
          <a:bodyPr/>
          <a:lstStyle/>
          <a:p>
            <a:r>
              <a:rPr lang="en-US" sz="2000" dirty="0"/>
              <a:t>Saurabh Biswas</a:t>
            </a:r>
          </a:p>
          <a:p>
            <a:r>
              <a:rPr lang="en-US" sz="2000" dirty="0"/>
              <a:t>DSC-680</a:t>
            </a:r>
          </a:p>
          <a:p>
            <a:r>
              <a:rPr lang="en-US" sz="2000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Exploratory Data Analysis Questions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lvl="0"/>
            <a:r>
              <a:rPr lang="en-GB" dirty="0"/>
              <a:t>Relation between Age and Customer churn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Customer churn based on Geography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Customer churn based on gender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Customer churn based on number of products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8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Churn – Geography wise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DEC0F5CF-2B36-764E-8A86-FA80A06F68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7" y="2089806"/>
            <a:ext cx="5562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Churn by gender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4C1A8-3504-904F-B80B-50657DF2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1111C8F-1A0A-0449-A3EF-C70C0FC7B8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8" y="1825625"/>
            <a:ext cx="5384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Churn – Number of products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B5272-37CB-0448-AD39-FE37836A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1F8830B-824F-B64F-8372-E0CB1E3E52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0" y="1959437"/>
            <a:ext cx="5130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Churn by 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56279-3B48-0D4D-B683-2D0101BC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D1E3A77-16BB-374F-89A9-F9222A27A8E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5" y="1810716"/>
            <a:ext cx="5943600" cy="45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2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B15E9AB6-F1A3-BA46-9CBB-BD0C99CCA7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7" y="1815001"/>
            <a:ext cx="5032185" cy="401330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1ABFC35-9637-0142-BACD-EA3389471A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2" y="1815001"/>
            <a:ext cx="5519530" cy="40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DEA10-CD73-2D44-9132-90CAD928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2DC16A-6C1C-F54F-9F21-942E4EE7B4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835564"/>
            <a:ext cx="594360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1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Standardize using </a:t>
            </a:r>
            <a:r>
              <a:rPr lang="en-GB" dirty="0" err="1"/>
              <a:t>RobustScaler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Oversample using SMOTE</a:t>
            </a:r>
          </a:p>
        </p:txBody>
      </p:sp>
    </p:spTree>
    <p:extLst>
      <p:ext uri="{BB962C8B-B14F-4D97-AF65-F5344CB8AC3E}">
        <p14:creationId xmlns:p14="http://schemas.microsoft.com/office/powerpoint/2010/main" val="121994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with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Parameter – </a:t>
            </a:r>
            <a:r>
              <a:rPr lang="en-US" dirty="0" err="1"/>
              <a:t>class_weight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 &amp; bootstrap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Artificial Neural </a:t>
            </a:r>
            <a:r>
              <a:rPr lang="en-US" dirty="0" err="1"/>
              <a:t>Networkwith</a:t>
            </a:r>
            <a:r>
              <a:rPr lang="en-US" dirty="0"/>
              <a:t>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Naïve Bayes with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410329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4CFC0F-ED56-2E4C-A1A5-4CE786BFD7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90144" y="1985169"/>
          <a:ext cx="4787900" cy="4172585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43442105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45426404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3380511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 Paramter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Avg Precision 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9390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Naïve Bayes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var_smoothing: 1e-09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0.8229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7981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max_iter: 300, solver: lbfgs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59039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learning_rate : 0.1, max_iter: 3000, max_leaf_nodes: 10, n_iter_no_change: 10, validation_fraction: 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4879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bootstrap: False, class_weight: balanced, max_depth: 30, max_features: sqrt, n_estimators: 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6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noProof="1">
                <a:solidFill>
                  <a:schemeClr val="accent2"/>
                </a:solidFill>
                <a:latin typeface="+mj-lt"/>
              </a:rPr>
              <a:t>Problem Statements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Proposal</a:t>
            </a:r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Why Data Science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High Level Process Overview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 Cleaning &amp; Exploratory Data Analysis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Model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Comparison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Test Results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Conclusion</a:t>
            </a:r>
          </a:p>
          <a:p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Test – 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3D2B6D-E39B-A74E-91D7-9578C5CBE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72406"/>
              </p:ext>
            </p:extLst>
          </p:nvPr>
        </p:nvGraphicFramePr>
        <p:xfrm>
          <a:off x="639397" y="1901515"/>
          <a:ext cx="3568700" cy="60960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360323043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1622202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147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F1-Score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5716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Avg Precision Recall 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28565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E39987-E8C5-4545-833E-36A54F87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69974"/>
              </p:ext>
            </p:extLst>
          </p:nvPr>
        </p:nvGraphicFramePr>
        <p:xfrm>
          <a:off x="764735" y="3299792"/>
          <a:ext cx="2349500" cy="647034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916203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91823104"/>
                    </a:ext>
                  </a:extLst>
                </a:gridCol>
              </a:tblGrid>
              <a:tr h="323517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TP: 1827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TN: 164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5640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FP: 207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FN:302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28809"/>
                  </a:ext>
                </a:extLst>
              </a:tr>
            </a:tbl>
          </a:graphicData>
        </a:graphic>
      </p:graphicFrame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24D7FDD-CD2B-F341-9079-197A3828FD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30" y="1666557"/>
            <a:ext cx="5943600" cy="35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1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the Models performed Pretty Well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Results from Test Dataset show that our decision to go with Random Forest is correct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Trained Random Forest model on Entire Dataset using best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0147484" cy="4320000"/>
          </a:xfrm>
        </p:spPr>
        <p:txBody>
          <a:bodyPr/>
          <a:lstStyle/>
          <a:p>
            <a:r>
              <a:rPr lang="en-US" sz="2000" dirty="0"/>
              <a:t>Customer Churn directly hits business revenue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It is  less expensive to retain a customer than attracting new ones</a:t>
            </a:r>
          </a:p>
          <a:p>
            <a:endParaRPr lang="en-GB" sz="2000" dirty="0"/>
          </a:p>
          <a:p>
            <a:r>
              <a:rPr lang="en-GB" sz="2000" dirty="0"/>
              <a:t>5% increase in customer retention will increase the profit by 25%</a:t>
            </a:r>
          </a:p>
          <a:p>
            <a:endParaRPr lang="en-GB" sz="2000" dirty="0"/>
          </a:p>
          <a:p>
            <a:r>
              <a:rPr lang="en-GB" sz="2000" dirty="0"/>
              <a:t>Returning customer will likely spend 67% more on company’s service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 to perform Customer Churn Analysis</a:t>
            </a:r>
          </a:p>
          <a:p>
            <a:r>
              <a:rPr lang="en-US" sz="2000" dirty="0"/>
              <a:t>Identify group of customer at higher churn risk</a:t>
            </a:r>
          </a:p>
          <a:p>
            <a:r>
              <a:rPr lang="en-US" sz="2000" dirty="0"/>
              <a:t>Random Forest, Artificial Neural Network, Gradient Boosting &amp; Naive Bayes</a:t>
            </a:r>
          </a:p>
          <a:p>
            <a:r>
              <a:rPr lang="en-US" sz="2000" dirty="0"/>
              <a:t>Training and Testing </a:t>
            </a:r>
          </a:p>
          <a:p>
            <a:r>
              <a:rPr lang="en-US" sz="2000" dirty="0"/>
              <a:t>Compare performance</a:t>
            </a:r>
          </a:p>
          <a:p>
            <a:r>
              <a:rPr lang="en-US" sz="2000" dirty="0"/>
              <a:t>Select the Best Model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Manual Churn Analysis – time consuming and human dependent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Machine Learning techniques make it possible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Very little human intervention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Help in Identifying customers with higher risk of churn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Banks launch targeted promotion 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Gather Sample Data from Kaggle.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Perform Basic Analysis on the Data.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Carry Out Exploratory Data Analysis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Split into Train &amp; Test.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Cleaning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Preparation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Train Models.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Test &amp; Compare Cross Matric.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Select Best Model.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Train on Entire Dataset.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Scrapped banking customer account data from Kaggle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10000 Observations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13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10 important features</a:t>
            </a:r>
          </a:p>
          <a:p>
            <a:pPr lvl="1" fontAlgn="base"/>
            <a:r>
              <a:rPr lang="en-GB" dirty="0" err="1"/>
              <a:t>CreditScore</a:t>
            </a:r>
            <a:r>
              <a:rPr lang="en-GB" dirty="0"/>
              <a:t>       </a:t>
            </a:r>
            <a:endParaRPr lang="en-US" dirty="0"/>
          </a:p>
          <a:p>
            <a:pPr lvl="1" fontAlgn="base"/>
            <a:r>
              <a:rPr lang="en-GB" dirty="0"/>
              <a:t>Geography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Gender</a:t>
            </a:r>
          </a:p>
          <a:p>
            <a:pPr lvl="1" fontAlgn="base"/>
            <a:r>
              <a:rPr lang="en-US" dirty="0"/>
              <a:t>Age</a:t>
            </a:r>
          </a:p>
          <a:p>
            <a:pPr lvl="1" fontAlgn="base"/>
            <a:r>
              <a:rPr lang="en-GB" dirty="0"/>
              <a:t>Tenure </a:t>
            </a:r>
            <a:endParaRPr lang="en-US" dirty="0"/>
          </a:p>
          <a:p>
            <a:pPr lvl="1" fontAlgn="base"/>
            <a:r>
              <a:rPr lang="en-US" dirty="0"/>
              <a:t>Balance</a:t>
            </a:r>
          </a:p>
          <a:p>
            <a:pPr lvl="1" fontAlgn="base"/>
            <a:r>
              <a:rPr lang="en-GB" dirty="0" err="1"/>
              <a:t>NumOfProducts</a:t>
            </a:r>
            <a:r>
              <a:rPr lang="en-US" dirty="0"/>
              <a:t> </a:t>
            </a:r>
            <a:r>
              <a:rPr lang="en-GB" dirty="0"/>
              <a:t>   </a:t>
            </a:r>
            <a:endParaRPr lang="en-US" dirty="0"/>
          </a:p>
          <a:p>
            <a:pPr lvl="1" fontAlgn="base"/>
            <a:r>
              <a:rPr lang="en-GB" dirty="0" err="1"/>
              <a:t>HasCrCard</a:t>
            </a:r>
            <a:r>
              <a:rPr lang="en-US" dirty="0"/>
              <a:t> </a:t>
            </a:r>
          </a:p>
          <a:p>
            <a:pPr lvl="1" fontAlgn="base"/>
            <a:r>
              <a:rPr lang="en-GB" dirty="0" err="1"/>
              <a:t>IsActiveMember</a:t>
            </a:r>
            <a:r>
              <a:rPr lang="en-US" dirty="0"/>
              <a:t> </a:t>
            </a:r>
          </a:p>
          <a:p>
            <a:pPr lvl="1" fontAlgn="base"/>
            <a:r>
              <a:rPr lang="en-GB" dirty="0" err="1"/>
              <a:t>EstimatedSalary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3D0E4FA9-4D08-B34B-9C35-AFCC78D34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17" y="3558355"/>
            <a:ext cx="9448800" cy="15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Cleaning &amp; 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No Missing value</a:t>
            </a:r>
            <a:endParaRPr lang="en-GB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GB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Dropped </a:t>
            </a:r>
            <a:r>
              <a:rPr lang="en-US" dirty="0" err="1"/>
              <a:t>RowNumber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 &amp; Surname </a:t>
            </a:r>
            <a:endParaRPr lang="en-US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Converted Gender and Geography values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Gender: 1 –Male, 2-Female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lang="en-US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Geography: 1 – France, 2 – Germany, 3 - Spain</a:t>
            </a:r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defaultValu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533811-E3E6-4014-B1C6-4B89B379120F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Macintosh PowerPoint</Application>
  <PresentationFormat>Widescreen</PresentationFormat>
  <Paragraphs>173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</vt:lpstr>
      <vt:lpstr>Calibri</vt:lpstr>
      <vt:lpstr>Courier New</vt:lpstr>
      <vt:lpstr>Gill Sans MT</vt:lpstr>
      <vt:lpstr>Times New Roman</vt:lpstr>
      <vt:lpstr>Wingdings</vt:lpstr>
      <vt:lpstr>Office Theme</vt:lpstr>
      <vt:lpstr>Customer churn prediction </vt:lpstr>
      <vt:lpstr>Contents</vt:lpstr>
      <vt:lpstr>Problem statements</vt:lpstr>
      <vt:lpstr>proposal</vt:lpstr>
      <vt:lpstr>Why data science ?</vt:lpstr>
      <vt:lpstr>Process overview</vt:lpstr>
      <vt:lpstr>Process overview</vt:lpstr>
      <vt:lpstr>data</vt:lpstr>
      <vt:lpstr>Data Cleaning &amp; Exploratory Data Analysis</vt:lpstr>
      <vt:lpstr>Exploratory Data Analysis Questions</vt:lpstr>
      <vt:lpstr>Churn – Geography wise</vt:lpstr>
      <vt:lpstr>Churn by gender</vt:lpstr>
      <vt:lpstr>Churn – Number of products</vt:lpstr>
      <vt:lpstr>Churn by age</vt:lpstr>
      <vt:lpstr>correlation</vt:lpstr>
      <vt:lpstr>outliers</vt:lpstr>
      <vt:lpstr>Data Preparation</vt:lpstr>
      <vt:lpstr>model</vt:lpstr>
      <vt:lpstr>Model Comparison</vt:lpstr>
      <vt:lpstr>Test – Random Forest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 _x000d_
 _x000d_
 _x000d_
 _x000d_
                                           @2020 Fiserv Inc, or its affiliates   |   </dc:description>
  <cp:lastModifiedBy/>
  <cp:revision>1</cp:revision>
  <dcterms:created xsi:type="dcterms:W3CDTF">2020-11-06T22:36:31Z</dcterms:created>
  <dcterms:modified xsi:type="dcterms:W3CDTF">2021-06-04T19:56:40Z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IndexRef">
    <vt:lpwstr>1b3b7d6a-427f-4eac-9b95-1f7a6514403c</vt:lpwstr>
  </property>
  <property fmtid="{D5CDD505-2E9C-101B-9397-08002B2CF9AE}" pid="4" name="bjDocumentSecurityLabel">
    <vt:lpwstr>This item has no classification</vt:lpwstr>
  </property>
  <property fmtid="{D5CDD505-2E9C-101B-9397-08002B2CF9AE}" pid="5" name="bjClsUserRVM">
    <vt:lpwstr>[]</vt:lpwstr>
  </property>
  <property fmtid="{D5CDD505-2E9C-101B-9397-08002B2CF9AE}" pid="6" name="bjSaver">
    <vt:lpwstr>ar+aGR3O5ljMOXQMeGYnvnhwVED0HZLC</vt:lpwstr>
  </property>
</Properties>
</file>