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notesMasterIdLst>
    <p:notesMasterId r:id="rId30"/>
  </p:notesMasterIdLst>
  <p:handoutMasterIdLst>
    <p:handoutMasterId r:id="rId31"/>
  </p:handoutMasterIdLst>
  <p:sldIdLst>
    <p:sldId id="257" r:id="rId6"/>
    <p:sldId id="275" r:id="rId7"/>
    <p:sldId id="277" r:id="rId8"/>
    <p:sldId id="280" r:id="rId9"/>
    <p:sldId id="281" r:id="rId10"/>
    <p:sldId id="282" r:id="rId11"/>
    <p:sldId id="283" r:id="rId12"/>
    <p:sldId id="278" r:id="rId13"/>
    <p:sldId id="284" r:id="rId14"/>
    <p:sldId id="296" r:id="rId15"/>
    <p:sldId id="285" r:id="rId16"/>
    <p:sldId id="297" r:id="rId17"/>
    <p:sldId id="298" r:id="rId18"/>
    <p:sldId id="299" r:id="rId19"/>
    <p:sldId id="286" r:id="rId20"/>
    <p:sldId id="300" r:id="rId21"/>
    <p:sldId id="295" r:id="rId22"/>
    <p:sldId id="301" r:id="rId23"/>
    <p:sldId id="287" r:id="rId24"/>
    <p:sldId id="302" r:id="rId25"/>
    <p:sldId id="303" r:id="rId26"/>
    <p:sldId id="304" r:id="rId27"/>
    <p:sldId id="290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0" autoAdjust="0"/>
    <p:restoredTop sz="94614" autoAdjust="0"/>
  </p:normalViewPr>
  <p:slideViewPr>
    <p:cSldViewPr snapToGrid="0">
      <p:cViewPr varScale="1">
        <p:scale>
          <a:sx n="124" d="100"/>
          <a:sy n="124" d="100"/>
        </p:scale>
        <p:origin x="176" y="1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6BAA4-2C3B-46F0-B509-EB9C4B21CD99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ECCC-A97B-413A-A2B0-F6236EDBA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0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5/14/21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8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7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710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97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31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70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8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51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26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806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752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53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8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9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5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7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12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16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C6D3C-9EB0-4F2C-9026-3887D1CDB4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7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4000" dirty="0"/>
              <a:t>Twitter Sentiment Analysis</a:t>
            </a:r>
            <a:br>
              <a:rPr lang="en-US" dirty="0"/>
            </a:br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788974" y="5259300"/>
            <a:ext cx="5286305" cy="1550775"/>
          </a:xfrm>
        </p:spPr>
        <p:txBody>
          <a:bodyPr/>
          <a:lstStyle/>
          <a:p>
            <a:r>
              <a:rPr lang="en-US" sz="2000" dirty="0"/>
              <a:t>Saurabh Biswas</a:t>
            </a:r>
          </a:p>
          <a:p>
            <a:r>
              <a:rPr lang="en-US" sz="2000" dirty="0"/>
              <a:t>DSC-680</a:t>
            </a:r>
          </a:p>
          <a:p>
            <a:r>
              <a:rPr lang="en-US" sz="2000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Exploratory Data Analysis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0"/>
            <a:r>
              <a:rPr lang="en-GB" dirty="0"/>
              <a:t>Most tweeted airlines.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Overall airline sentiment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Sentiment at individual airlines level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Most Negative reason counts.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98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Tweet Count by airlines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2" name="Content Placeholder 11" descr="Chart, bar chart&#10;&#10;Description automatically generated">
            <a:extLst>
              <a:ext uri="{FF2B5EF4-FFF2-40B4-BE49-F238E27FC236}">
                <a16:creationId xmlns:a16="http://schemas.microsoft.com/office/drawing/2014/main" id="{CD8C4160-455F-7B48-B6EE-3A2410B5F8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802"/>
            <a:ext cx="54102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Overall airlines sentiments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4C1A8-3504-904F-B80B-50657DF2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DC69B2D-B18E-E54D-880E-1FC56570C6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" y="1825625"/>
            <a:ext cx="552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Sentiments by airlines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B5272-37CB-0448-AD39-FE37836A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B0F411F5-3563-B94F-9EC9-68DC9AE8CD4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" y="1815001"/>
            <a:ext cx="5549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Top negative reasons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56279-3B48-0D4D-B683-2D0101BC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A69009B-96B0-F743-9704-867D8068A2A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1726909"/>
            <a:ext cx="5864145" cy="41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2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Negative 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67887-2E55-A54C-9DD0-DBD9F1D7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2CCF06BD-057A-4149-B884-A5F770D16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0" y="1825625"/>
            <a:ext cx="59436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8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positive 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74FBF23C-5F10-D941-BD96-CE37B02C2FB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63" y="1726908"/>
            <a:ext cx="5930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1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GB" dirty="0"/>
              <a:t>Translated airline_sentiment values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 Neutral – 0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Positive – 1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Negative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94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SentimentIntensityAnalyzer to perform sentimental analysis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Compound Score &gt; 0 - Positive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Compound Score &lt; 0 - Negative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GB" dirty="0"/>
              <a:t>Otherwise Neutral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30101E4-2F38-194A-9C1B-EFE23FFB6D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84" y="2200430"/>
            <a:ext cx="53467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4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RF Parameter – </a:t>
            </a:r>
            <a:r>
              <a:rPr lang="en-US" dirty="0" err="1"/>
              <a:t>class_weight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max_features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 &amp; bootstrap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Logistic Regression with Seed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dirty="0"/>
              <a:t>Naïve Bayes with Seed</a:t>
            </a:r>
          </a:p>
        </p:txBody>
      </p:sp>
    </p:spTree>
    <p:extLst>
      <p:ext uri="{BB962C8B-B14F-4D97-AF65-F5344CB8AC3E}">
        <p14:creationId xmlns:p14="http://schemas.microsoft.com/office/powerpoint/2010/main" val="41032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noProof="1">
                <a:solidFill>
                  <a:schemeClr val="accent2"/>
                </a:solidFill>
                <a:latin typeface="+mj-lt"/>
              </a:rPr>
              <a:t>Problem Statements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Proposal</a:t>
            </a:r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Why Data Science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High Level Process Overview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Data Cleaning &amp; Exploratory Data Analysis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Model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Comparison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Test Results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+mj-lt"/>
              </a:rPr>
              <a:t>Conclusion</a:t>
            </a:r>
          </a:p>
          <a:p>
            <a:endParaRPr lang="en-US" sz="2000" b="1" noProof="1">
              <a:solidFill>
                <a:schemeClr val="accent2"/>
              </a:solidFill>
              <a:latin typeface="+mj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3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Comparison – random forest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484C802-07AF-EA49-A87A-62C8672FB2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2023269"/>
            <a:ext cx="6108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9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Comparison – 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441AD979-CAB0-9C44-B650-6A33BD2B12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7" y="2177381"/>
            <a:ext cx="6007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1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Model Comparison – Naïve Bayes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61B78-AA85-4D4A-8DC1-11D2D880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6DBA978-4553-C541-B90D-C6A8B95B478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2" y="1959437"/>
            <a:ext cx="5943600" cy="196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48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B912-BF67-4948-9AF0-FB457779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the Models performed Pretty Well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Results from Test Dataset show that our decision to go with Logistic Regression is correct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Trained </a:t>
            </a:r>
            <a:r>
              <a:rPr lang="en-US"/>
              <a:t>Logistic Regression model </a:t>
            </a:r>
            <a:r>
              <a:rPr lang="en-US" dirty="0"/>
              <a:t>on Entire Dataset using best Parameter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8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57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5"/>
            <a:ext cx="10147484" cy="4320000"/>
          </a:xfrm>
        </p:spPr>
        <p:txBody>
          <a:bodyPr/>
          <a:lstStyle/>
          <a:p>
            <a:r>
              <a:rPr lang="en-US" sz="2000" dirty="0"/>
              <a:t>Social Platforms plays important role in modern era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People share views, happiness, anger over Facebook, Twitter etc.</a:t>
            </a:r>
          </a:p>
          <a:p>
            <a:endParaRPr lang="en-GB" sz="2000" dirty="0"/>
          </a:p>
          <a:p>
            <a:r>
              <a:rPr lang="en-GB" sz="2000" dirty="0"/>
              <a:t>Sentimental Analysis of Twitter data - reveal trends, issues, improvement areas</a:t>
            </a:r>
          </a:p>
          <a:p>
            <a:endParaRPr lang="en-GB" sz="2000" dirty="0"/>
          </a:p>
          <a:p>
            <a:r>
              <a:rPr lang="en-US" sz="2000" dirty="0"/>
              <a:t>Airlines can work on improving Negative areas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Improves Travelers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4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Machine Learning to perform Sentimental Analysis</a:t>
            </a:r>
          </a:p>
          <a:p>
            <a:r>
              <a:rPr lang="en-US" sz="2000" dirty="0"/>
              <a:t>Retagging Tweets Text – Positive, Negative &amp; Neutral</a:t>
            </a:r>
          </a:p>
          <a:p>
            <a:r>
              <a:rPr lang="en-US" sz="2000" dirty="0"/>
              <a:t>Random Forest, Logistic Regression &amp; Naive Bayes</a:t>
            </a:r>
          </a:p>
          <a:p>
            <a:r>
              <a:rPr lang="en-US" sz="2000" dirty="0"/>
              <a:t>Training and Testing </a:t>
            </a:r>
          </a:p>
          <a:p>
            <a:r>
              <a:rPr lang="en-US" sz="2000" dirty="0"/>
              <a:t>Compare performance</a:t>
            </a:r>
          </a:p>
          <a:p>
            <a:r>
              <a:rPr lang="en-US" sz="2000" dirty="0"/>
              <a:t>Select the Best Model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science 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Manual Sentimental Analysis – Next to Impossible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Machine Learning techniques make it possible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Very little human intervention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Help in Identifying improvement areas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Airlines address Traveler's pain points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8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Gather Sample Data from Kaggle.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Perform Basic Analysis on the Data.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Carry Out Exploratory Data Analysis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Split into Train &amp; Test.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Cleaning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Preparation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Train Models.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Test &amp; Compare Cross Matric.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Select Best Model.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Train on Entire Dataset.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8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Scrapped Twitter Data from Kaggle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Airline Travel Tweets from Feb 2015 on Major US Airlines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14640 Observations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15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8 important features</a:t>
            </a:r>
          </a:p>
          <a:p>
            <a:pPr lvl="1" fontAlgn="base"/>
            <a:r>
              <a:rPr lang="en-GB" dirty="0"/>
              <a:t>airline_sentiment        </a:t>
            </a:r>
            <a:endParaRPr lang="en-US" dirty="0"/>
          </a:p>
          <a:p>
            <a:pPr lvl="1" fontAlgn="base"/>
            <a:r>
              <a:rPr lang="en-GB" dirty="0"/>
              <a:t>airline_sentiment_confidence </a:t>
            </a:r>
            <a:endParaRPr lang="en-US" dirty="0"/>
          </a:p>
          <a:p>
            <a:pPr lvl="1" fontAlgn="base"/>
            <a:r>
              <a:rPr lang="en-GB" dirty="0"/>
              <a:t>negativereason  </a:t>
            </a:r>
            <a:endParaRPr lang="en-US" dirty="0"/>
          </a:p>
          <a:p>
            <a:pPr lvl="1" fontAlgn="base"/>
            <a:r>
              <a:rPr lang="en-GB" dirty="0"/>
              <a:t>negativereason_confidence </a:t>
            </a:r>
            <a:endParaRPr lang="en-US" dirty="0"/>
          </a:p>
          <a:p>
            <a:pPr lvl="1" fontAlgn="base"/>
            <a:r>
              <a:rPr lang="en-GB" dirty="0"/>
              <a:t>airline </a:t>
            </a:r>
            <a:endParaRPr lang="en-US" dirty="0"/>
          </a:p>
          <a:p>
            <a:pPr lvl="1" fontAlgn="base"/>
            <a:r>
              <a:rPr lang="en-GB" dirty="0"/>
              <a:t>airline_sentiment_gold  </a:t>
            </a:r>
            <a:endParaRPr lang="en-US" dirty="0"/>
          </a:p>
          <a:p>
            <a:pPr lvl="1" fontAlgn="base"/>
            <a:r>
              <a:rPr lang="en-GB" dirty="0"/>
              <a:t>negativereason_gold    </a:t>
            </a:r>
            <a:endParaRPr lang="en-US" dirty="0"/>
          </a:p>
          <a:p>
            <a:pPr lvl="1" fontAlgn="base"/>
            <a:r>
              <a:rPr lang="en-GB" dirty="0"/>
              <a:t>text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AB7B59-8646-A747-82C7-3300485E9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64" y="2696697"/>
            <a:ext cx="8051236" cy="146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3" y="808186"/>
            <a:ext cx="7664137" cy="784910"/>
          </a:xfrm>
        </p:spPr>
        <p:txBody>
          <a:bodyPr/>
          <a:lstStyle/>
          <a:p>
            <a:r>
              <a:rPr lang="en-US" dirty="0"/>
              <a:t>Data Cleaning &amp; Exploratory Data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00" y="1825624"/>
            <a:ext cx="10147484" cy="4686613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Missing values in - negativereason, negativereason_confidence,  airline_sentiment_gold &amp; </a:t>
            </a:r>
            <a:r>
              <a:rPr lang="en-GB" sz="1600" dirty="0"/>
              <a:t>negativereason_gold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GB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Replaced missing data with Blanks or Zeros </a:t>
            </a:r>
          </a:p>
          <a:p>
            <a:pPr marL="266700" lvl="1" indent="0">
              <a:lnSpc>
                <a:spcPct val="150000"/>
              </a:lnSpc>
              <a:buNone/>
            </a:pPr>
            <a:endParaRPr lang="en-US" sz="1600" dirty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/>
              <a:t>Dropped columns like </a:t>
            </a:r>
            <a:r>
              <a:rPr lang="en-GB" sz="1600" dirty="0"/>
              <a:t>tweet_id, tweet_coord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object 7" descr="Beige rectangl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639397" y="1681189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180d06e4-a44d-42a9-abe2-9bd0f71c347d" origin="defaultValu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533811-E3E6-4014-B1C6-4B89B379120F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483</Words>
  <Application>Microsoft Macintosh PowerPoint</Application>
  <PresentationFormat>Widescreen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Twitter Sentiment Analysis </vt:lpstr>
      <vt:lpstr>Contents</vt:lpstr>
      <vt:lpstr>Problem statements</vt:lpstr>
      <vt:lpstr>proposal</vt:lpstr>
      <vt:lpstr>Why data science ?</vt:lpstr>
      <vt:lpstr>Process overview</vt:lpstr>
      <vt:lpstr>Process overview</vt:lpstr>
      <vt:lpstr>data</vt:lpstr>
      <vt:lpstr>Data Cleaning &amp; Exploratory Data Analysis</vt:lpstr>
      <vt:lpstr>Exploratory Data Analysis Questions</vt:lpstr>
      <vt:lpstr>Tweet Count by airlines</vt:lpstr>
      <vt:lpstr>Overall airlines sentiments</vt:lpstr>
      <vt:lpstr>Sentiments by airlines</vt:lpstr>
      <vt:lpstr>Top negative reasons</vt:lpstr>
      <vt:lpstr>Negative  text</vt:lpstr>
      <vt:lpstr>positive  text</vt:lpstr>
      <vt:lpstr>Data Preparation</vt:lpstr>
      <vt:lpstr>Sentiment Analysis</vt:lpstr>
      <vt:lpstr>model</vt:lpstr>
      <vt:lpstr>Model Comparison – random forest</vt:lpstr>
      <vt:lpstr>Model Comparison – Logistic Regression</vt:lpstr>
      <vt:lpstr>Model Comparison – Naïve Bayes</vt:lpstr>
      <vt:lpstr>Conclusion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 _x000d_
 _x000d_
 _x000d_
 _x000d_
                                           @2020 Fiserv Inc, or its affiliates   |   </dc:description>
  <cp:lastModifiedBy/>
  <cp:revision>1</cp:revision>
  <dcterms:created xsi:type="dcterms:W3CDTF">2020-11-06T22:36:31Z</dcterms:created>
  <dcterms:modified xsi:type="dcterms:W3CDTF">2021-05-15T01:32:44Z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docIndexRef">
    <vt:lpwstr>1b3b7d6a-427f-4eac-9b95-1f7a6514403c</vt:lpwstr>
  </property>
  <property fmtid="{D5CDD505-2E9C-101B-9397-08002B2CF9AE}" pid="4" name="bjDocumentSecurityLabel">
    <vt:lpwstr>This item has no classification</vt:lpwstr>
  </property>
  <property fmtid="{D5CDD505-2E9C-101B-9397-08002B2CF9AE}" pid="5" name="bjClsUserRVM">
    <vt:lpwstr>[]</vt:lpwstr>
  </property>
  <property fmtid="{D5CDD505-2E9C-101B-9397-08002B2CF9AE}" pid="6" name="bjSaver">
    <vt:lpwstr>ar+aGR3O5ljMOXQMeGYnvnhwVED0HZLC</vt:lpwstr>
  </property>
</Properties>
</file>