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</p:sldMasterIdLst>
  <p:notesMasterIdLst>
    <p:notesMasterId r:id="rId27"/>
  </p:notesMasterIdLst>
  <p:handoutMasterIdLst>
    <p:handoutMasterId r:id="rId28"/>
  </p:handoutMasterIdLst>
  <p:sldIdLst>
    <p:sldId id="257" r:id="rId6"/>
    <p:sldId id="275" r:id="rId7"/>
    <p:sldId id="277" r:id="rId8"/>
    <p:sldId id="280" r:id="rId9"/>
    <p:sldId id="281" r:id="rId10"/>
    <p:sldId id="282" r:id="rId11"/>
    <p:sldId id="283" r:id="rId12"/>
    <p:sldId id="278" r:id="rId13"/>
    <p:sldId id="284" r:id="rId14"/>
    <p:sldId id="285" r:id="rId15"/>
    <p:sldId id="286" r:id="rId16"/>
    <p:sldId id="291" r:id="rId17"/>
    <p:sldId id="292" r:id="rId18"/>
    <p:sldId id="293" r:id="rId19"/>
    <p:sldId id="294" r:id="rId20"/>
    <p:sldId id="295" r:id="rId21"/>
    <p:sldId id="287" r:id="rId22"/>
    <p:sldId id="288" r:id="rId23"/>
    <p:sldId id="289" r:id="rId24"/>
    <p:sldId id="290" r:id="rId25"/>
    <p:sldId id="2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6" autoAdjust="0"/>
    <p:restoredTop sz="94614" autoAdjust="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6BAA4-2C3B-46F0-B509-EB9C4B21CD99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0ECCC-A97B-413A-A2B0-F6236EDBA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80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4/15/21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8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70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5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11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28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930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51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28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52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14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80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996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66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48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60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56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7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12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6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975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4000" dirty="0"/>
              <a:t>Stroke prediction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788974" y="5259300"/>
            <a:ext cx="5286305" cy="1550775"/>
          </a:xfrm>
        </p:spPr>
        <p:txBody>
          <a:bodyPr/>
          <a:lstStyle/>
          <a:p>
            <a:r>
              <a:rPr lang="en-US" sz="2000" dirty="0"/>
              <a:t>Saurabh Biswas</a:t>
            </a:r>
          </a:p>
          <a:p>
            <a:r>
              <a:rPr lang="en-US" sz="2000" dirty="0"/>
              <a:t>DSC-680</a:t>
            </a:r>
          </a:p>
          <a:p>
            <a:r>
              <a:rPr lang="en-US" sz="2000" dirty="0"/>
              <a:t>Bellevue University</a:t>
            </a:r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Correlation heat map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8ADF5C40-6CA5-8C4B-B406-2D359BFD522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97" y="1871344"/>
            <a:ext cx="5493029" cy="4008645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A35F3792-F3D5-B44C-A9EA-8F208BD827C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445" y="1871344"/>
            <a:ext cx="5223510" cy="400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6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outliers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67887-2E55-A54C-9DD0-DBD9F1D70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6FAD3B8D-5A4F-3D4B-887C-CA358ADF214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00" y="2165985"/>
            <a:ext cx="8654661" cy="301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58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13F4F5E4-5829-FD4A-84D4-73B4C1A4092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00" y="1949107"/>
            <a:ext cx="3834589" cy="2919456"/>
          </a:xfrm>
          <a:prstGeom prst="rect">
            <a:avLst/>
          </a:prstGeom>
        </p:spPr>
      </p:pic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65CEDB55-9DE7-F747-A643-1DC59CC8384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589" y="1778000"/>
            <a:ext cx="3701411" cy="3090562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F52F9D03-A2D6-E24C-932D-8839F8F4416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000" y="1593097"/>
            <a:ext cx="3834589" cy="336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91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13" name="slide2" descr="Sheet 1">
            <a:extLst>
              <a:ext uri="{FF2B5EF4-FFF2-40B4-BE49-F238E27FC236}">
                <a16:creationId xmlns:a16="http://schemas.microsoft.com/office/drawing/2014/main" id="{79FD1022-29CF-4A9C-A5A0-3C3A2AA5300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294" y="2150269"/>
            <a:ext cx="59436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09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8" name="slide3" descr="Sheet 2">
            <a:extLst>
              <a:ext uri="{FF2B5EF4-FFF2-40B4-BE49-F238E27FC236}">
                <a16:creationId xmlns:a16="http://schemas.microsoft.com/office/drawing/2014/main" id="{5666A582-8E72-455D-88CA-0C994A2ACB5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294" y="2112169"/>
            <a:ext cx="59436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42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9" name="slide4" descr="Sheet 3">
            <a:extLst>
              <a:ext uri="{FF2B5EF4-FFF2-40B4-BE49-F238E27FC236}">
                <a16:creationId xmlns:a16="http://schemas.microsoft.com/office/drawing/2014/main" id="{BB500E00-9A68-4615-89E7-1A7F251D7AF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294" y="2150269"/>
            <a:ext cx="59436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72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1B912-BF67-4948-9AF0-FB457779C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Oversample minority class with SMOTE function.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Standardized features using </a:t>
            </a:r>
            <a:r>
              <a:rPr lang="en-US" dirty="0" err="1"/>
              <a:t>RobustScaler</a:t>
            </a:r>
            <a:r>
              <a:rPr lang="en-US" dirty="0"/>
              <a:t> function.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48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1B912-BF67-4948-9AF0-FB457779C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RF with Seed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RF Parameter – </a:t>
            </a:r>
            <a:r>
              <a:rPr lang="en-US" dirty="0" err="1"/>
              <a:t>class_weight</a:t>
            </a:r>
            <a:r>
              <a:rPr lang="en-US" dirty="0"/>
              <a:t>, </a:t>
            </a:r>
            <a:r>
              <a:rPr lang="en-US" dirty="0" err="1"/>
              <a:t>max_depth</a:t>
            </a:r>
            <a:r>
              <a:rPr lang="en-US" dirty="0"/>
              <a:t>, </a:t>
            </a:r>
            <a:r>
              <a:rPr lang="en-US" dirty="0" err="1"/>
              <a:t>max_features</a:t>
            </a:r>
            <a:r>
              <a:rPr lang="en-US" dirty="0"/>
              <a:t>, </a:t>
            </a:r>
            <a:r>
              <a:rPr lang="en-US" dirty="0" err="1"/>
              <a:t>n_estimators</a:t>
            </a:r>
            <a:r>
              <a:rPr lang="en-US" dirty="0"/>
              <a:t> &amp; bootstrap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Logistic Regression with </a:t>
            </a:r>
            <a:r>
              <a:rPr lang="en-US" dirty="0" err="1"/>
              <a:t>SelectKBest</a:t>
            </a:r>
            <a:r>
              <a:rPr lang="en-US" dirty="0"/>
              <a:t>, Weight, Seed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Logistic Regression Parameter – C, select best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ANN – </a:t>
            </a:r>
            <a:r>
              <a:rPr lang="en-US" dirty="0" err="1"/>
              <a:t>learning_rate</a:t>
            </a:r>
            <a:r>
              <a:rPr lang="en-US" dirty="0"/>
              <a:t>, </a:t>
            </a:r>
            <a:r>
              <a:rPr lang="en-US" dirty="0" err="1"/>
              <a:t>max_iter</a:t>
            </a:r>
            <a:r>
              <a:rPr lang="en-US" dirty="0"/>
              <a:t>, Solver</a:t>
            </a:r>
          </a:p>
        </p:txBody>
      </p:sp>
    </p:spTree>
    <p:extLst>
      <p:ext uri="{BB962C8B-B14F-4D97-AF65-F5344CB8AC3E}">
        <p14:creationId xmlns:p14="http://schemas.microsoft.com/office/powerpoint/2010/main" val="4103298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Model Cross Validation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1B912-BF67-4948-9AF0-FB457779C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Models a Tuned, Trained &amp; Cross-Validated using </a:t>
            </a:r>
            <a:r>
              <a:rPr lang="en-US" dirty="0" err="1"/>
              <a:t>GridSearchCV</a:t>
            </a:r>
            <a:endParaRPr lang="en-US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No need to calibrate RF based on </a:t>
            </a:r>
            <a:r>
              <a:rPr lang="en-GB" dirty="0" err="1"/>
              <a:t>CalibratedClassifierCV</a:t>
            </a:r>
            <a:r>
              <a:rPr lang="en-US" dirty="0"/>
              <a:t> 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Selected RF based on Best Accuracy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0427732-DDA7-C341-82A9-003ED64CC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569111"/>
              </p:ext>
            </p:extLst>
          </p:nvPr>
        </p:nvGraphicFramePr>
        <p:xfrm>
          <a:off x="6084000" y="2378310"/>
          <a:ext cx="5849656" cy="3214629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485766">
                  <a:extLst>
                    <a:ext uri="{9D8B030D-6E8A-4147-A177-3AD203B41FA5}">
                      <a16:colId xmlns:a16="http://schemas.microsoft.com/office/drawing/2014/main" val="1571141455"/>
                    </a:ext>
                  </a:extLst>
                </a:gridCol>
                <a:gridCol w="2485766">
                  <a:extLst>
                    <a:ext uri="{9D8B030D-6E8A-4147-A177-3AD203B41FA5}">
                      <a16:colId xmlns:a16="http://schemas.microsoft.com/office/drawing/2014/main" val="384130108"/>
                    </a:ext>
                  </a:extLst>
                </a:gridCol>
                <a:gridCol w="878124">
                  <a:extLst>
                    <a:ext uri="{9D8B030D-6E8A-4147-A177-3AD203B41FA5}">
                      <a16:colId xmlns:a16="http://schemas.microsoft.com/office/drawing/2014/main" val="2714806876"/>
                    </a:ext>
                  </a:extLst>
                </a:gridCol>
              </a:tblGrid>
              <a:tr h="111627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Model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Best Parameter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Avg Precision Score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76090159"/>
                  </a:ext>
                </a:extLst>
              </a:tr>
              <a:tr h="255879">
                <a:tc rowSpan="4"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class_weight: none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4"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96473466"/>
                  </a:ext>
                </a:extLst>
              </a:tr>
              <a:tr h="2558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max_depth: 40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400520"/>
                  </a:ext>
                </a:extLst>
              </a:tr>
              <a:tr h="2558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max_features: sqrt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414262"/>
                  </a:ext>
                </a:extLst>
              </a:tr>
              <a:tr h="453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n_estimators: 200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>
                          <a:effectLst/>
                        </a:rPr>
                        <a:t>bootstrap:</a:t>
                      </a:r>
                      <a:r>
                        <a:rPr lang="en-US" sz="1050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False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123"/>
                  </a:ext>
                </a:extLst>
              </a:tr>
              <a:tr h="255879">
                <a:tc rowSpan="2"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logistic__C: 0.1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2"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5116563"/>
                  </a:ext>
                </a:extLst>
              </a:tr>
              <a:tr h="2558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select_best__k</a:t>
                      </a:r>
                      <a:r>
                        <a:rPr lang="en-US" sz="1200" dirty="0">
                          <a:effectLst/>
                        </a:rPr>
                        <a:t>: all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29019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6D87552-9298-E445-9190-8B0B9EA32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80304"/>
              </p:ext>
            </p:extLst>
          </p:nvPr>
        </p:nvGraphicFramePr>
        <p:xfrm>
          <a:off x="1064712" y="3612768"/>
          <a:ext cx="5019288" cy="1980171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93138">
                  <a:extLst>
                    <a:ext uri="{9D8B030D-6E8A-4147-A177-3AD203B41FA5}">
                      <a16:colId xmlns:a16="http://schemas.microsoft.com/office/drawing/2014/main" val="3742101656"/>
                    </a:ext>
                  </a:extLst>
                </a:gridCol>
                <a:gridCol w="2014505">
                  <a:extLst>
                    <a:ext uri="{9D8B030D-6E8A-4147-A177-3AD203B41FA5}">
                      <a16:colId xmlns:a16="http://schemas.microsoft.com/office/drawing/2014/main" val="747427438"/>
                    </a:ext>
                  </a:extLst>
                </a:gridCol>
                <a:gridCol w="711645">
                  <a:extLst>
                    <a:ext uri="{9D8B030D-6E8A-4147-A177-3AD203B41FA5}">
                      <a16:colId xmlns:a16="http://schemas.microsoft.com/office/drawing/2014/main" val="2563807151"/>
                    </a:ext>
                  </a:extLst>
                </a:gridCol>
              </a:tblGrid>
              <a:tr h="1151686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Best Parameter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Avg Precision Score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27979645"/>
                  </a:ext>
                </a:extLst>
              </a:tr>
              <a:tr h="166308">
                <a:tc rowSpan="4"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>
                          <a:effectLst/>
                        </a:rPr>
                        <a:t>learning_rate_init: 0.01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 rowSpan="4"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0.953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160372"/>
                  </a:ext>
                </a:extLst>
              </a:tr>
              <a:tr h="1663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>
                          <a:effectLst/>
                        </a:rPr>
                        <a:t>max_iter: 300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45003"/>
                  </a:ext>
                </a:extLst>
              </a:tr>
              <a:tr h="1663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>
                          <a:effectLst/>
                        </a:rPr>
                        <a:t>Solver: adam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426091"/>
                  </a:ext>
                </a:extLst>
              </a:tr>
              <a:tr h="2218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945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452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Model Test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1B912-BF67-4948-9AF0-FB457779C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Random Forest Confusion Matrix: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63FAF2-F10B-2241-B624-B8D154A74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409930"/>
              </p:ext>
            </p:extLst>
          </p:nvPr>
        </p:nvGraphicFramePr>
        <p:xfrm>
          <a:off x="655910" y="2040674"/>
          <a:ext cx="4406745" cy="862430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127045">
                  <a:extLst>
                    <a:ext uri="{9D8B030D-6E8A-4147-A177-3AD203B41FA5}">
                      <a16:colId xmlns:a16="http://schemas.microsoft.com/office/drawing/2014/main" val="1845417047"/>
                    </a:ext>
                  </a:extLst>
                </a:gridCol>
                <a:gridCol w="1824541">
                  <a:extLst>
                    <a:ext uri="{9D8B030D-6E8A-4147-A177-3AD203B41FA5}">
                      <a16:colId xmlns:a16="http://schemas.microsoft.com/office/drawing/2014/main" val="2064532018"/>
                    </a:ext>
                  </a:extLst>
                </a:gridCol>
                <a:gridCol w="1455159">
                  <a:extLst>
                    <a:ext uri="{9D8B030D-6E8A-4147-A177-3AD203B41FA5}">
                      <a16:colId xmlns:a16="http://schemas.microsoft.com/office/drawing/2014/main" val="2601391775"/>
                    </a:ext>
                  </a:extLst>
                </a:gridCol>
              </a:tblGrid>
              <a:tr h="446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Random Forest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2234250"/>
                  </a:ext>
                </a:extLst>
              </a:tr>
              <a:tr h="2079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Accuracy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3136604"/>
                  </a:ext>
                </a:extLst>
              </a:tr>
              <a:tr h="2079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F1-Score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0.157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22507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F4AAE64-51F7-B84A-ABA8-669B82073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542712"/>
              </p:ext>
            </p:extLst>
          </p:nvPr>
        </p:nvGraphicFramePr>
        <p:xfrm>
          <a:off x="713675" y="3813712"/>
          <a:ext cx="2349500" cy="406400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521943">
                  <a:extLst>
                    <a:ext uri="{9D8B030D-6E8A-4147-A177-3AD203B41FA5}">
                      <a16:colId xmlns:a16="http://schemas.microsoft.com/office/drawing/2014/main" val="4256541271"/>
                    </a:ext>
                  </a:extLst>
                </a:gridCol>
                <a:gridCol w="827557">
                  <a:extLst>
                    <a:ext uri="{9D8B030D-6E8A-4147-A177-3AD203B41FA5}">
                      <a16:colId xmlns:a16="http://schemas.microsoft.com/office/drawing/2014/main" val="44737092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TP: 1119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TN: 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6107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FP: 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FN:11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364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38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noProof="1">
                <a:solidFill>
                  <a:schemeClr val="accent2"/>
                </a:solidFill>
                <a:latin typeface="+mj-lt"/>
              </a:rPr>
              <a:t>Problem Statements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Proposal</a:t>
            </a:r>
            <a:endParaRPr lang="en-US" sz="2000" b="1" noProof="1">
              <a:solidFill>
                <a:schemeClr val="accent2"/>
              </a:solidFill>
              <a:latin typeface="+mj-lt"/>
            </a:endParaRPr>
          </a:p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Why Data Science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High Level Process Overview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Data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Data Cleaning &amp; Exploratory Data Analysis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Model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Comparison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Test Results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Conclusion</a:t>
            </a:r>
          </a:p>
          <a:p>
            <a:endParaRPr lang="en-US" sz="2000" b="1" noProof="1">
              <a:solidFill>
                <a:schemeClr val="accent2"/>
              </a:solidFill>
              <a:latin typeface="+mj-lt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accent2"/>
              </a:solidFill>
              <a:latin typeface="+mj-lt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43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1B912-BF67-4948-9AF0-FB457779C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All the Models performed Pretty Well.</a:t>
            </a:r>
          </a:p>
          <a:p>
            <a:pPr lvl="0"/>
            <a:r>
              <a:rPr lang="en-US" dirty="0"/>
              <a:t>Accuracy result from Cross validation are close for all the models</a:t>
            </a:r>
          </a:p>
          <a:p>
            <a:pPr lvl="0"/>
            <a:r>
              <a:rPr lang="en-US" dirty="0"/>
              <a:t>Selected Random Forest model based on the Cross-Validation accuracy score and it is easier to explain to all stakeholders.</a:t>
            </a:r>
          </a:p>
          <a:p>
            <a:pPr lvl="0"/>
            <a:r>
              <a:rPr lang="en-US" dirty="0"/>
              <a:t>Trained Random Forest model on Entire Dataset using best Parameter.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8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57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00" y="1825625"/>
            <a:ext cx="10147484" cy="4320000"/>
          </a:xfrm>
        </p:spPr>
        <p:txBody>
          <a:bodyPr/>
          <a:lstStyle/>
          <a:p>
            <a:r>
              <a:rPr lang="en-US" sz="2000" dirty="0"/>
              <a:t>Stroke is the </a:t>
            </a:r>
            <a:r>
              <a:rPr lang="en-GB" sz="2000" dirty="0"/>
              <a:t>2nd leading cause of deaths worldwide. 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11% deaths are caused by stroke – WHO.</a:t>
            </a:r>
          </a:p>
          <a:p>
            <a:endParaRPr lang="en-GB" sz="2000" dirty="0"/>
          </a:p>
          <a:p>
            <a:r>
              <a:rPr lang="en-GB" sz="2000" dirty="0"/>
              <a:t>Someone dies because of stroke in every 4 minutes in USA.</a:t>
            </a:r>
          </a:p>
          <a:p>
            <a:endParaRPr lang="en-GB" sz="2000" dirty="0"/>
          </a:p>
          <a:p>
            <a:r>
              <a:rPr lang="en-US" sz="2000" dirty="0"/>
              <a:t>Identifying people from high-risk group early can avoid stroke.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84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Machine Learning Technique to Detect people at risk of getting a stroke</a:t>
            </a:r>
          </a:p>
          <a:p>
            <a:r>
              <a:rPr lang="en-US" sz="2000" dirty="0"/>
              <a:t>Random Forest, Logistic Regression &amp; Artificial Neural Network.</a:t>
            </a:r>
          </a:p>
          <a:p>
            <a:r>
              <a:rPr lang="en-US" sz="2000" dirty="0"/>
              <a:t>Training and Cross Validation. </a:t>
            </a:r>
          </a:p>
          <a:p>
            <a:r>
              <a:rPr lang="en-US" sz="2000" dirty="0"/>
              <a:t>Compare performance.</a:t>
            </a:r>
          </a:p>
          <a:p>
            <a:r>
              <a:rPr lang="en-US" sz="2000" dirty="0"/>
              <a:t>Select &amp; Test the Best Model.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2"/>
              </a:solidFill>
              <a:latin typeface="+mj-lt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6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science 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/>
              <a:t>Use Machine Learning to analyze different Stroke risk factor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Machine Learning techniques minimize human intervention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Identify people with Higher Risk at Stroke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High Risk Group can take precautions and do regular checkups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2"/>
              </a:solidFill>
              <a:latin typeface="+mj-lt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8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/>
              <a:t>Gather Sample Data from Kaggle.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Perform Basic Analysis on the Data. 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Carry Out Exploratory Data Analysis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Split into Train &amp; Test. 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Data Cleaning 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Data Preparation – SMOTE &amp; </a:t>
            </a:r>
            <a:r>
              <a:rPr lang="en-US" sz="2000" dirty="0" err="1"/>
              <a:t>RobustScaler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2"/>
              </a:solidFill>
              <a:latin typeface="+mj-lt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9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/>
              <a:t>Parameter Tuning and Train Models.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Compare Cross Validation Matric.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Test the Best Model.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Train on Entire Dataset.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2"/>
              </a:solidFill>
              <a:latin typeface="+mj-lt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8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00" y="1825624"/>
            <a:ext cx="10147484" cy="46866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I’m using healthcare-dataset-stroke-</a:t>
            </a:r>
            <a:r>
              <a:rPr lang="en-GB" dirty="0" err="1"/>
              <a:t>data.csv</a:t>
            </a:r>
            <a:r>
              <a:rPr lang="en-GB" dirty="0"/>
              <a:t> from Kaggle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5110 Observations – Output Class 1 (stroke), 0 (no stroke).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Highly imbalanced dataset – only 249 (4.87%) stroke patients.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10 important features</a:t>
            </a:r>
          </a:p>
          <a:p>
            <a:pPr lvl="1"/>
            <a:r>
              <a:rPr lang="en-US" sz="1200" dirty="0"/>
              <a:t>gender</a:t>
            </a:r>
          </a:p>
          <a:p>
            <a:pPr lvl="1"/>
            <a:r>
              <a:rPr lang="en-US" sz="1200" dirty="0"/>
              <a:t>age</a:t>
            </a:r>
          </a:p>
          <a:p>
            <a:pPr lvl="1"/>
            <a:r>
              <a:rPr lang="en-US" sz="1200" dirty="0"/>
              <a:t>hypertension</a:t>
            </a:r>
          </a:p>
          <a:p>
            <a:pPr lvl="1"/>
            <a:r>
              <a:rPr lang="en-US" sz="1200" dirty="0" err="1"/>
              <a:t>heart_disease</a:t>
            </a:r>
            <a:endParaRPr lang="en-US" sz="1200" dirty="0"/>
          </a:p>
          <a:p>
            <a:pPr lvl="1"/>
            <a:r>
              <a:rPr lang="en-US" sz="1200" dirty="0" err="1"/>
              <a:t>ever_married</a:t>
            </a:r>
            <a:endParaRPr lang="en-US" sz="1200" dirty="0"/>
          </a:p>
          <a:p>
            <a:pPr lvl="1"/>
            <a:r>
              <a:rPr lang="en-US" sz="1200" dirty="0" err="1"/>
              <a:t>work_type</a:t>
            </a:r>
            <a:endParaRPr lang="en-US" sz="1200" dirty="0"/>
          </a:p>
          <a:p>
            <a:pPr lvl="1"/>
            <a:r>
              <a:rPr lang="en-GB" sz="1200" dirty="0" err="1"/>
              <a:t>Residence_type</a:t>
            </a:r>
            <a:endParaRPr lang="en-US" sz="1200" dirty="0"/>
          </a:p>
          <a:p>
            <a:pPr lvl="1"/>
            <a:r>
              <a:rPr lang="en-US" sz="1200" dirty="0" err="1"/>
              <a:t>avg_glucose_level</a:t>
            </a:r>
            <a:endParaRPr lang="en-US" sz="1200" dirty="0"/>
          </a:p>
          <a:p>
            <a:pPr lvl="1"/>
            <a:r>
              <a:rPr lang="en-GB" sz="1200" dirty="0" err="1"/>
              <a:t>bmi</a:t>
            </a:r>
            <a:endParaRPr lang="en-US" sz="1200" dirty="0"/>
          </a:p>
          <a:p>
            <a:pPr lvl="1"/>
            <a:r>
              <a:rPr lang="en-US" sz="1200" dirty="0" err="1"/>
              <a:t>smoking_status</a:t>
            </a:r>
            <a:endParaRPr lang="en-US" sz="1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92939DEC-15EF-824C-BC2A-3461238E03A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64" y="2941568"/>
            <a:ext cx="438912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8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Data Cleaning &amp; Exploratory Data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00" y="1825624"/>
            <a:ext cx="10147484" cy="4686613"/>
          </a:xfrm>
        </p:spPr>
        <p:txBody>
          <a:bodyPr/>
          <a:lstStyle/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/>
              <a:t>201 missing data in </a:t>
            </a:r>
            <a:r>
              <a:rPr lang="en-US" sz="1600" dirty="0" err="1"/>
              <a:t>bmi</a:t>
            </a:r>
            <a:r>
              <a:rPr lang="en-US" sz="1600" dirty="0"/>
              <a:t> column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/>
              <a:t>Replaced missing data with average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/>
              <a:t>Dropped ‘id’ column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/>
              <a:t>Converted character string values into one-digit numbers for certain variable – gender, </a:t>
            </a:r>
            <a:r>
              <a:rPr lang="en-US" sz="1600" dirty="0" err="1"/>
              <a:t>ever_married</a:t>
            </a:r>
            <a:r>
              <a:rPr lang="en-US" sz="1600" dirty="0"/>
              <a:t>, </a:t>
            </a:r>
            <a:r>
              <a:rPr lang="en-US" sz="1600" dirty="0" err="1"/>
              <a:t>work_type</a:t>
            </a:r>
            <a:r>
              <a:rPr lang="en-US" sz="1600" dirty="0"/>
              <a:t>, </a:t>
            </a:r>
            <a:r>
              <a:rPr lang="en-US" sz="1600" dirty="0" err="1"/>
              <a:t>Residence_type</a:t>
            </a:r>
            <a:r>
              <a:rPr lang="en-US" sz="1600" dirty="0"/>
              <a:t> &amp; </a:t>
            </a:r>
            <a:r>
              <a:rPr lang="en-US" sz="1600" dirty="0" err="1"/>
              <a:t>smoking_status</a:t>
            </a:r>
            <a:endParaRPr lang="en-US" sz="1600" dirty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‘</a:t>
            </a:r>
            <a:r>
              <a:rPr lang="en-US" sz="1600" dirty="0"/>
              <a:t>age’, ‘</a:t>
            </a:r>
            <a:r>
              <a:rPr lang="en-US" sz="1600" dirty="0" err="1"/>
              <a:t>glucose_level</a:t>
            </a:r>
            <a:r>
              <a:rPr lang="en-US" sz="1600" dirty="0"/>
              <a:t>’ etc. have greater influence on stroke.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/>
              <a:t>Removed Outliers from </a:t>
            </a:r>
            <a:r>
              <a:rPr lang="en-US" sz="1600" dirty="0" err="1"/>
              <a:t>avg_glucose_level</a:t>
            </a:r>
            <a:r>
              <a:rPr lang="en-US" sz="1600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39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sisl xmlns:xsd="http://www.w3.org/2001/XMLSchema" xmlns:xsi="http://www.w3.org/2001/XMLSchema-instance" xmlns="http://www.boldonjames.com/2008/01/sie/internal/label" sislVersion="0" policy="180d06e4-a44d-42a9-abe2-9bd0f71c347d" origin="defaultValu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2533811-E3E6-4014-B1C6-4B89B379120F}">
  <ds:schemaRefs>
    <ds:schemaRef ds:uri="http://www.w3.org/2001/XMLSchema"/>
    <ds:schemaRef ds:uri="http://www.boldonjames.com/2008/01/sie/internal/label"/>
  </ds:schemaRefs>
</ds:datastoreItem>
</file>

<file path=customXml/itemProps3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640</Words>
  <Application>Microsoft Macintosh PowerPoint</Application>
  <PresentationFormat>Widescreen</PresentationFormat>
  <Paragraphs>173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</vt:lpstr>
      <vt:lpstr>Calibri</vt:lpstr>
      <vt:lpstr>Courier New</vt:lpstr>
      <vt:lpstr>Gill Sans MT</vt:lpstr>
      <vt:lpstr>Times New Roman</vt:lpstr>
      <vt:lpstr>Wingdings</vt:lpstr>
      <vt:lpstr>Office Theme</vt:lpstr>
      <vt:lpstr>Stroke prediction </vt:lpstr>
      <vt:lpstr>Contents</vt:lpstr>
      <vt:lpstr>Problem statements</vt:lpstr>
      <vt:lpstr>proposal</vt:lpstr>
      <vt:lpstr>Why data science ?</vt:lpstr>
      <vt:lpstr>Process overview</vt:lpstr>
      <vt:lpstr>Process overview</vt:lpstr>
      <vt:lpstr>data</vt:lpstr>
      <vt:lpstr>Data Cleaning &amp; Exploratory Data Analysis</vt:lpstr>
      <vt:lpstr>Correlation heat map</vt:lpstr>
      <vt:lpstr>outliers</vt:lpstr>
      <vt:lpstr>Exploratory Data Analysis</vt:lpstr>
      <vt:lpstr>Exploratory Data Analysis</vt:lpstr>
      <vt:lpstr>Exploratory Data Analysis</vt:lpstr>
      <vt:lpstr>Exploratory Data Analysis</vt:lpstr>
      <vt:lpstr>Data Preparation</vt:lpstr>
      <vt:lpstr>model</vt:lpstr>
      <vt:lpstr>Model Cross Validation</vt:lpstr>
      <vt:lpstr>Model Test</vt:lpstr>
      <vt:lpstr>Conclusion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 _x000d_
 _x000d_
 _x000d_
 _x000d_
                                           @2020 Fiserv Inc, or its affiliates   |   </dc:description>
  <cp:lastModifiedBy/>
  <cp:revision>1</cp:revision>
  <dcterms:created xsi:type="dcterms:W3CDTF">2020-11-06T22:36:31Z</dcterms:created>
  <dcterms:modified xsi:type="dcterms:W3CDTF">2021-04-16T04:31:48Z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docIndexRef">
    <vt:lpwstr>1b3b7d6a-427f-4eac-9b95-1f7a6514403c</vt:lpwstr>
  </property>
  <property fmtid="{D5CDD505-2E9C-101B-9397-08002B2CF9AE}" pid="4" name="bjDocumentSecurityLabel">
    <vt:lpwstr>This item has no classification</vt:lpwstr>
  </property>
  <property fmtid="{D5CDD505-2E9C-101B-9397-08002B2CF9AE}" pid="5" name="bjClsUserRVM">
    <vt:lpwstr>[]</vt:lpwstr>
  </property>
  <property fmtid="{D5CDD505-2E9C-101B-9397-08002B2CF9AE}" pid="6" name="bjSaver">
    <vt:lpwstr>ar+aGR3O5ljMOXQMeGYnvnhwVED0HZLC</vt:lpwstr>
  </property>
</Properties>
</file>