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7" r:id="rId5"/>
    <p:sldId id="268" r:id="rId6"/>
    <p:sldId id="276" r:id="rId7"/>
    <p:sldId id="269" r:id="rId8"/>
    <p:sldId id="284" r:id="rId9"/>
    <p:sldId id="285" r:id="rId10"/>
    <p:sldId id="286" r:id="rId11"/>
    <p:sldId id="261" r:id="rId12"/>
    <p:sldId id="287" r:id="rId13"/>
    <p:sldId id="288" r:id="rId14"/>
    <p:sldId id="270" r:id="rId15"/>
    <p:sldId id="289"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CD0E93C-1A7B-40B1-94C3-27A6A3823D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CD0E93C-1A7B-40B1-94C3-27A6A3823D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CD0E93C-1A7B-40B1-94C3-27A6A3823D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CD0E93C-1A7B-40B1-94C3-27A6A3823D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CD0E93C-1A7B-40B1-94C3-27A6A3823D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CD0E93C-1A7B-40B1-94C3-27A6A3823D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CD0E93C-1A7B-40B1-94C3-27A6A3823D7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D0E93C-1A7B-40B1-94C3-27A6A3823D7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0E93C-1A7B-40B1-94C3-27A6A3823D7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CD0E93C-1A7B-40B1-94C3-27A6A3823D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CD0E93C-1A7B-40B1-94C3-27A6A3823D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ED4FD-44AF-4737-AA0D-68A77C9C909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0E93C-1A7B-40B1-94C3-27A6A3823D7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D4FD-44AF-4737-AA0D-68A77C9C909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68" y="1436914"/>
            <a:ext cx="11495315" cy="4557227"/>
          </a:xfrm>
        </p:spPr>
        <p:txBody>
          <a:bodyPr>
            <a:noAutofit/>
          </a:bodyPr>
          <a:lstStyle/>
          <a:p>
            <a:pPr algn="ctr">
              <a:lnSpc>
                <a:spcPct val="150000"/>
              </a:lnSpc>
            </a:pPr>
            <a:br>
              <a:rPr lang="en-US" sz="3600" b="1" dirty="0">
                <a:solidFill>
                  <a:schemeClr val="accent1">
                    <a:lumMod val="75000"/>
                  </a:schemeClr>
                </a:solidFill>
                <a:latin typeface="Times New Roman" panose="02020503050405090304" pitchFamily="18" charset="0"/>
                <a:cs typeface="Times New Roman" panose="02020503050405090304" pitchFamily="18" charset="0"/>
              </a:rPr>
            </a:br>
            <a:br>
              <a:rPr lang="en-US" sz="3600" b="1" dirty="0">
                <a:solidFill>
                  <a:schemeClr val="accent1">
                    <a:lumMod val="75000"/>
                  </a:schemeClr>
                </a:solidFill>
                <a:latin typeface="Times New Roman" panose="02020503050405090304" pitchFamily="18" charset="0"/>
                <a:cs typeface="Times New Roman" panose="02020503050405090304" pitchFamily="18" charset="0"/>
              </a:rPr>
            </a:br>
            <a:r>
              <a:rPr lang="en-US" sz="2800" b="1" dirty="0">
                <a:solidFill>
                  <a:schemeClr val="accent1">
                    <a:lumMod val="75000"/>
                  </a:schemeClr>
                </a:solidFill>
                <a:latin typeface="Times New Roman" panose="02020503050405090304" pitchFamily="18" charset="0"/>
                <a:cs typeface="Times New Roman" panose="02020503050405090304" pitchFamily="18" charset="0"/>
              </a:rPr>
              <a:t>Department of Computer Science and Engineering </a:t>
            </a:r>
            <a:br>
              <a:rPr lang="en-US" sz="2800" b="1" dirty="0">
                <a:solidFill>
                  <a:schemeClr val="accent1">
                    <a:lumMod val="75000"/>
                  </a:schemeClr>
                </a:solidFill>
                <a:latin typeface="Times New Roman" panose="02020503050405090304" pitchFamily="18" charset="0"/>
                <a:cs typeface="Times New Roman" panose="02020503050405090304" pitchFamily="18" charset="0"/>
              </a:rPr>
            </a:br>
            <a:r>
              <a:rPr lang="en-US" sz="2800" b="1" dirty="0">
                <a:solidFill>
                  <a:schemeClr val="accent1">
                    <a:lumMod val="75000"/>
                  </a:schemeClr>
                </a:solidFill>
                <a:latin typeface="Times New Roman" panose="02020503050405090304" pitchFamily="18" charset="0"/>
                <a:cs typeface="Times New Roman" panose="02020503050405090304" pitchFamily="18" charset="0"/>
              </a:rPr>
              <a:t>Academic Year (ODD 2024-25) </a:t>
            </a:r>
            <a:br>
              <a:rPr lang="en-US" sz="2400" b="1" dirty="0">
                <a:latin typeface="Times New Roman" panose="02020503050405090304" pitchFamily="18" charset="0"/>
                <a:cs typeface="Times New Roman" panose="02020503050405090304" pitchFamily="18" charset="0"/>
              </a:rPr>
            </a:br>
            <a:r>
              <a:rPr lang="en-US" sz="2800" b="1" dirty="0">
                <a:solidFill>
                  <a:srgbClr val="C00000"/>
                </a:solidFill>
                <a:latin typeface="Times New Roman" panose="02020503050405090304" pitchFamily="18" charset="0"/>
                <a:cs typeface="Times New Roman" panose="02020503050405090304" pitchFamily="18" charset="0"/>
              </a:rPr>
              <a:t>22CSE58 - Mini Project using Python</a:t>
            </a:r>
            <a:br>
              <a:rPr lang="en-US" sz="2800" b="1" dirty="0">
                <a:solidFill>
                  <a:srgbClr val="C00000"/>
                </a:solidFill>
                <a:latin typeface="Times New Roman" panose="02020503050405090304" pitchFamily="18" charset="0"/>
                <a:cs typeface="Times New Roman" panose="02020503050405090304" pitchFamily="18" charset="0"/>
              </a:rPr>
            </a:br>
            <a:r>
              <a:rPr lang="en-US" sz="2800" b="1" dirty="0">
                <a:solidFill>
                  <a:srgbClr val="C00000"/>
                </a:solidFill>
                <a:latin typeface="Times New Roman" panose="02020503050405090304" pitchFamily="18" charset="0"/>
                <a:cs typeface="Times New Roman" panose="02020503050405090304" pitchFamily="18" charset="0"/>
              </a:rPr>
              <a:t>Blog Website</a:t>
            </a:r>
            <a:br>
              <a:rPr lang="en-US" sz="2400" b="1" dirty="0">
                <a:solidFill>
                  <a:srgbClr val="C00000"/>
                </a:solidFill>
                <a:latin typeface="Times New Roman" panose="02020503050405090304" pitchFamily="18" charset="0"/>
                <a:cs typeface="Times New Roman" panose="02020503050405090304" pitchFamily="18" charset="0"/>
              </a:rPr>
            </a:br>
            <a:r>
              <a:rPr lang="en-US" sz="2400" b="1" dirty="0">
                <a:solidFill>
                  <a:srgbClr val="C00000"/>
                </a:solidFill>
                <a:latin typeface="Times New Roman" panose="02020503050405090304" pitchFamily="18" charset="0"/>
                <a:cs typeface="Times New Roman" panose="02020503050405090304" pitchFamily="18" charset="0"/>
              </a:rPr>
              <a:t>                                                                                                      </a:t>
            </a:r>
            <a:br>
              <a:rPr lang="en-US" sz="2400" b="1" dirty="0">
                <a:solidFill>
                  <a:srgbClr val="C00000"/>
                </a:solidFill>
                <a:latin typeface="Times New Roman" panose="02020503050405090304" pitchFamily="18" charset="0"/>
                <a:cs typeface="Times New Roman" panose="02020503050405090304" pitchFamily="18" charset="0"/>
              </a:rPr>
            </a:br>
            <a:r>
              <a:rPr lang="en-US" sz="2400" b="1" dirty="0">
                <a:solidFill>
                  <a:srgbClr val="C00000"/>
                </a:solidFill>
                <a:latin typeface="Times New Roman" panose="02020503050405090304" pitchFamily="18" charset="0"/>
                <a:cs typeface="Times New Roman" panose="02020503050405090304" pitchFamily="18" charset="0"/>
              </a:rPr>
              <a:t>                                                                                                    </a:t>
            </a:r>
            <a:br>
              <a:rPr lang="en-US" sz="2400" b="1" dirty="0">
                <a:solidFill>
                  <a:srgbClr val="C00000"/>
                </a:solidFill>
                <a:latin typeface="Times New Roman" panose="02020503050405090304" pitchFamily="18" charset="0"/>
                <a:cs typeface="Times New Roman" panose="02020503050405090304" pitchFamily="18" charset="0"/>
              </a:rPr>
            </a:br>
            <a:br>
              <a:rPr lang="en-US" sz="2000" b="1" dirty="0">
                <a:solidFill>
                  <a:schemeClr val="accent1">
                    <a:lumMod val="75000"/>
                  </a:schemeClr>
                </a:solidFill>
                <a:latin typeface="Times New Roman" panose="02020503050405090304" pitchFamily="18" charset="0"/>
                <a:cs typeface="Times New Roman" panose="02020503050405090304" pitchFamily="18" charset="0"/>
              </a:rPr>
            </a:br>
            <a:br>
              <a:rPr lang="en-US" sz="2000" b="1" dirty="0">
                <a:solidFill>
                  <a:srgbClr val="C00000"/>
                </a:solidFill>
                <a:latin typeface="Times New Roman" panose="02020503050405090304" pitchFamily="18" charset="0"/>
                <a:cs typeface="Times New Roman" panose="02020503050405090304" pitchFamily="18" charset="0"/>
              </a:rPr>
            </a:br>
            <a:endParaRPr lang="en-IN" sz="3200" b="1" dirty="0">
              <a:solidFill>
                <a:srgbClr val="00B050"/>
              </a:solidFill>
              <a:latin typeface="Times New Roman" panose="02020503050405090304" pitchFamily="18" charset="0"/>
              <a:cs typeface="Times New Roman" panose="02020503050405090304" pitchFamily="18" charset="0"/>
            </a:endParaRPr>
          </a:p>
        </p:txBody>
      </p:sp>
      <p:pic>
        <p:nvPicPr>
          <p:cNvPr id="11" name="Picture 10"/>
          <p:cNvPicPr>
            <a:picLocks noChangeAspect="1"/>
          </p:cNvPicPr>
          <p:nvPr/>
        </p:nvPicPr>
        <p:blipFill rotWithShape="1">
          <a:blip r:embed="rId1"/>
          <a:srcRect r="24268"/>
          <a:stretch>
            <a:fillRect/>
          </a:stretch>
        </p:blipFill>
        <p:spPr>
          <a:xfrm>
            <a:off x="1371601" y="38633"/>
            <a:ext cx="9489232" cy="1799497"/>
          </a:xfrm>
          <a:prstGeom prst="rect">
            <a:avLst/>
          </a:prstGeom>
        </p:spPr>
      </p:pic>
      <p:sp>
        <p:nvSpPr>
          <p:cNvPr id="3" name="TextBox 2"/>
          <p:cNvSpPr txBox="1"/>
          <p:nvPr/>
        </p:nvSpPr>
        <p:spPr>
          <a:xfrm>
            <a:off x="248920" y="4832985"/>
            <a:ext cx="4799330" cy="1938020"/>
          </a:xfrm>
          <a:prstGeom prst="rect">
            <a:avLst/>
          </a:prstGeom>
          <a:noFill/>
        </p:spPr>
        <p:txBody>
          <a:bodyPr wrap="square" rtlCol="0">
            <a:spAutoFit/>
          </a:bodyPr>
          <a:lstStyle/>
          <a:p>
            <a:pPr marL="0" indent="0" algn="ctr">
              <a:lnSpc>
                <a:spcPct val="150000"/>
              </a:lnSpc>
              <a:buNone/>
            </a:pPr>
            <a:r>
              <a:rPr lang="en-US" sz="2000" b="1" dirty="0">
                <a:solidFill>
                  <a:srgbClr val="C00000"/>
                </a:solidFill>
                <a:latin typeface="Times New Roman" panose="02020503050405090304" pitchFamily="18" charset="0"/>
                <a:cs typeface="Times New Roman" panose="02020503050405090304" pitchFamily="18" charset="0"/>
              </a:rPr>
              <a:t>Team Members</a:t>
            </a:r>
            <a:endParaRPr lang="en-US" sz="2000" b="1" dirty="0">
              <a:solidFill>
                <a:srgbClr val="C00000"/>
              </a:solidFill>
              <a:latin typeface="Times New Roman" panose="02020503050405090304" pitchFamily="18" charset="0"/>
              <a:cs typeface="Times New Roman" panose="02020503050405090304" pitchFamily="18" charset="0"/>
            </a:endParaRPr>
          </a:p>
          <a:p>
            <a:pPr algn="ctr">
              <a:lnSpc>
                <a:spcPct val="150000"/>
              </a:lnSpc>
              <a:buFont typeface="Wingdings" panose="05000000000000000000" pitchFamily="2" charset="2"/>
              <a:buChar char="§"/>
            </a:pPr>
            <a:r>
              <a:rPr lang="en-US" sz="2000" b="1" dirty="0">
                <a:latin typeface="Times New Roman" panose="02020503050405090304" pitchFamily="18" charset="0"/>
                <a:cs typeface="Times New Roman" panose="02020503050405090304" pitchFamily="18" charset="0"/>
              </a:rPr>
              <a:t>1NH22CS195- Saurabh Chandra</a:t>
            </a:r>
            <a:endParaRPr lang="en-US" sz="2000" b="1" dirty="0">
              <a:latin typeface="Times New Roman" panose="02020503050405090304" pitchFamily="18" charset="0"/>
              <a:cs typeface="Times New Roman" panose="02020503050405090304" pitchFamily="18" charset="0"/>
            </a:endParaRPr>
          </a:p>
          <a:p>
            <a:pPr algn="ctr">
              <a:lnSpc>
                <a:spcPct val="150000"/>
              </a:lnSpc>
              <a:buFont typeface="Wingdings" panose="05000000000000000000" pitchFamily="2" charset="2"/>
              <a:buChar char="§"/>
            </a:pPr>
            <a:r>
              <a:rPr lang="en-US" sz="2000" b="1" dirty="0">
                <a:latin typeface="Times New Roman" panose="02020503050405090304" pitchFamily="18" charset="0"/>
                <a:cs typeface="Times New Roman" panose="02020503050405090304" pitchFamily="18" charset="0"/>
              </a:rPr>
              <a:t>1NH22CS187- Sahil Kumar</a:t>
            </a:r>
            <a:endParaRPr lang="en-US" sz="2000" b="1" dirty="0">
              <a:latin typeface="Times New Roman" panose="02020503050405090304" pitchFamily="18" charset="0"/>
              <a:cs typeface="Times New Roman" panose="02020503050405090304" pitchFamily="18" charset="0"/>
            </a:endParaRPr>
          </a:p>
          <a:p>
            <a:pPr algn="ctr">
              <a:lnSpc>
                <a:spcPct val="150000"/>
              </a:lnSpc>
              <a:buFont typeface="Wingdings" panose="05000000000000000000" pitchFamily="2" charset="2"/>
              <a:buChar char="§"/>
            </a:pPr>
            <a:endParaRPr lang="en-US" sz="2000" b="1" dirty="0">
              <a:latin typeface="Times New Roman" panose="02020503050405090304" pitchFamily="18" charset="0"/>
              <a:cs typeface="Times New Roman" panose="02020503050405090304" pitchFamily="18" charset="0"/>
            </a:endParaRPr>
          </a:p>
        </p:txBody>
      </p:sp>
      <p:sp>
        <p:nvSpPr>
          <p:cNvPr id="4" name="Content Placeholder 6"/>
          <p:cNvSpPr txBox="1"/>
          <p:nvPr/>
        </p:nvSpPr>
        <p:spPr>
          <a:xfrm>
            <a:off x="7068185" y="4416425"/>
            <a:ext cx="4977765" cy="24034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60000"/>
              </a:lnSpc>
              <a:buFont typeface="Arial" panose="020B0604020202090204" pitchFamily="34" charset="0"/>
              <a:buNone/>
            </a:pPr>
            <a:r>
              <a:rPr lang="en-US" sz="2400" b="1" dirty="0">
                <a:solidFill>
                  <a:srgbClr val="C00000"/>
                </a:solidFill>
                <a:latin typeface="Times New Roman" panose="02020503050405090304" pitchFamily="18" charset="0"/>
                <a:cs typeface="Times New Roman" panose="02020503050405090304" pitchFamily="18" charset="0"/>
              </a:rPr>
              <a:t>Reviewer</a:t>
            </a:r>
            <a:endParaRPr lang="en-US" sz="2400" b="1" dirty="0">
              <a:solidFill>
                <a:srgbClr val="C00000"/>
              </a:solidFill>
              <a:latin typeface="Times New Roman" panose="02020503050405090304" pitchFamily="18" charset="0"/>
              <a:cs typeface="Times New Roman" panose="02020503050405090304" pitchFamily="18" charset="0"/>
            </a:endParaRPr>
          </a:p>
          <a:p>
            <a:pPr marL="0" indent="0">
              <a:lnSpc>
                <a:spcPct val="160000"/>
              </a:lnSpc>
              <a:buFont typeface="Arial" panose="020B0604020202090204" pitchFamily="34" charset="0"/>
              <a:buNone/>
            </a:pPr>
            <a:r>
              <a:rPr lang="en-US" sz="2000" b="1" dirty="0" err="1">
                <a:latin typeface="Times New Roman" panose="02020503050405090304" pitchFamily="18" charset="0"/>
                <a:cs typeface="Times New Roman" panose="02020503050405090304" pitchFamily="18" charset="0"/>
              </a:rPr>
              <a:t>Ms. </a:t>
            </a:r>
            <a:r>
              <a:rPr lang="en-US" sz="2000" b="1" dirty="0">
                <a:latin typeface="Times New Roman" panose="02020503050405090304" pitchFamily="18" charset="0"/>
                <a:cs typeface="Times New Roman" panose="02020503050405090304" pitchFamily="18" charset="0"/>
              </a:rPr>
              <a:t>- Shreenagamanjula Rani</a:t>
            </a:r>
            <a:endParaRPr lang="en-US" sz="2000" b="1" dirty="0">
              <a:latin typeface="Times New Roman" panose="02020503050405090304" pitchFamily="18" charset="0"/>
              <a:cs typeface="Times New Roman" panose="02020503050405090304" pitchFamily="18" charset="0"/>
            </a:endParaRPr>
          </a:p>
          <a:p>
            <a:pPr marL="0" indent="0">
              <a:lnSpc>
                <a:spcPct val="160000"/>
              </a:lnSpc>
              <a:buFont typeface="Arial" panose="020B0604020202090204" pitchFamily="34" charset="0"/>
              <a:buNone/>
            </a:pPr>
            <a:r>
              <a:rPr lang="en-US" sz="2000" b="1" dirty="0">
                <a:latin typeface="Times New Roman" panose="02020503050405090304" pitchFamily="18" charset="0"/>
                <a:cs typeface="Times New Roman" panose="02020503050405090304" pitchFamily="18" charset="0"/>
              </a:rPr>
              <a:t>Sr. Assistant Professor</a:t>
            </a:r>
            <a:endParaRPr lang="en-US" sz="2000" b="1" dirty="0">
              <a:latin typeface="Times New Roman" panose="02020503050405090304" pitchFamily="18" charset="0"/>
              <a:cs typeface="Times New Roman" panose="02020503050405090304" pitchFamily="18" charset="0"/>
            </a:endParaRPr>
          </a:p>
          <a:p>
            <a:pPr marL="0" indent="0">
              <a:lnSpc>
                <a:spcPct val="160000"/>
              </a:lnSpc>
              <a:buFont typeface="Arial" panose="020B0604020202090204" pitchFamily="34" charset="0"/>
              <a:buNone/>
            </a:pPr>
            <a:r>
              <a:rPr lang="en-US" sz="2000" b="1" dirty="0">
                <a:latin typeface="Times New Roman" panose="02020503050405090304" pitchFamily="18" charset="0"/>
                <a:cs typeface="Times New Roman" panose="02020503050405090304" pitchFamily="18" charset="0"/>
              </a:rPr>
              <a:t>Dept. of CSE, NHCE</a:t>
            </a:r>
            <a:endParaRPr lang="en-US" sz="2000" b="1"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z="4000" b="1" dirty="0">
                <a:solidFill>
                  <a:srgbClr val="C00000"/>
                </a:solidFill>
                <a:latin typeface="Times New Roman" panose="02020503050405090304" pitchFamily="18" charset="0"/>
                <a:cs typeface="Times New Roman" panose="02020503050405090304" pitchFamily="18" charset="0"/>
              </a:rPr>
              <a:t>Design</a:t>
            </a:r>
            <a:endParaRPr lang="en-US" altLang="en-US" sz="4000" b="1" dirty="0">
              <a:solidFill>
                <a:srgbClr val="C00000"/>
              </a:solidFill>
              <a:latin typeface="Times New Roman" panose="02020503050405090304" pitchFamily="18" charset="0"/>
              <a:cs typeface="Times New Roman" panose="02020503050405090304" pitchFamily="18" charset="0"/>
            </a:endParaRPr>
          </a:p>
        </p:txBody>
      </p:sp>
      <p:sp>
        <p:nvSpPr>
          <p:cNvPr id="7171" name="Content Placeholder 2"/>
          <p:cNvSpPr>
            <a:spLocks noGrp="1"/>
          </p:cNvSpPr>
          <p:nvPr>
            <p:ph idx="1"/>
          </p:nvPr>
        </p:nvSpPr>
        <p:spPr/>
        <p:txBody>
          <a:bodyPr>
            <a:normAutofit lnSpcReduction="20000"/>
          </a:bodyPr>
          <a:lstStyle/>
          <a:p>
            <a:pPr marL="0" indent="0" eaLnBrk="1" hangingPunct="1">
              <a:buNone/>
            </a:pPr>
            <a:r>
              <a:rPr lang="en-US" altLang="en-US" b="1" dirty="0">
                <a:latin typeface="Times New Roman Bold" panose="02020503050405090304" charset="0"/>
                <a:cs typeface="Times New Roman Bold" panose="02020503050405090304" charset="0"/>
              </a:rPr>
              <a:t>1. Home Page</a:t>
            </a:r>
            <a:endParaRPr lang="en-US" altLang="en-US" dirty="0">
              <a:latin typeface="Times New Roman Regular" panose="02020503050405090304" charset="0"/>
              <a:cs typeface="Times New Roman Regular" panose="02020503050405090304" charset="0"/>
            </a:endParaRPr>
          </a:p>
          <a:p>
            <a:pPr eaLnBrk="1" hangingPunct="1"/>
            <a:r>
              <a:rPr lang="en-US" altLang="en-US" sz="2400" b="1" dirty="0">
                <a:latin typeface="Times New Roman Bold" panose="02020503050405090304" charset="0"/>
                <a:cs typeface="Times New Roman Bold" panose="02020503050405090304" charset="0"/>
              </a:rPr>
              <a:t>Header:</a:t>
            </a:r>
            <a:r>
              <a:rPr lang="en-US" altLang="en-US" sz="2400" dirty="0">
                <a:latin typeface="Times New Roman Regular" panose="02020503050405090304" charset="0"/>
                <a:cs typeface="Times New Roman Regular" panose="02020503050405090304" charset="0"/>
              </a:rPr>
              <a:t> Logo, Nav (Home, About, Categories, Login/Register), Search</a:t>
            </a:r>
            <a:endParaRPr lang="en-US" altLang="en-US" sz="2400" dirty="0">
              <a:latin typeface="Times New Roman Regular" panose="02020503050405090304" charset="0"/>
              <a:cs typeface="Times New Roman Regular" panose="02020503050405090304" charset="0"/>
            </a:endParaRPr>
          </a:p>
          <a:p>
            <a:pPr eaLnBrk="1" hangingPunct="1"/>
            <a:r>
              <a:rPr lang="en-US" altLang="en-US" sz="2400" b="1" dirty="0">
                <a:latin typeface="Times New Roman Bold" panose="02020503050405090304" charset="0"/>
                <a:cs typeface="Times New Roman Bold" panose="02020503050405090304" charset="0"/>
              </a:rPr>
              <a:t>Main </a:t>
            </a:r>
            <a:r>
              <a:rPr lang="en-US" altLang="en-US" sz="2400" dirty="0">
                <a:latin typeface="Times New Roman Regular" panose="02020503050405090304" charset="0"/>
                <a:cs typeface="Times New Roman Regular" panose="02020503050405090304" charset="0"/>
              </a:rPr>
              <a:t>Content: Blog post cards (title, excerpt, author, "Read More")</a:t>
            </a:r>
            <a:endParaRPr lang="en-US" altLang="en-US" sz="2400" dirty="0">
              <a:latin typeface="Times New Roman Regular" panose="02020503050405090304" charset="0"/>
              <a:cs typeface="Times New Roman Regular" panose="02020503050405090304" charset="0"/>
            </a:endParaRPr>
          </a:p>
          <a:p>
            <a:pPr eaLnBrk="1" hangingPunct="1"/>
            <a:r>
              <a:rPr lang="en-US" altLang="en-US" sz="2400" b="1" dirty="0">
                <a:latin typeface="Times New Roman Bold" panose="02020503050405090304" charset="0"/>
                <a:cs typeface="Times New Roman Bold" panose="02020503050405090304" charset="0"/>
              </a:rPr>
              <a:t>Footer</a:t>
            </a:r>
            <a:r>
              <a:rPr lang="en-US" altLang="en-US" sz="2400" dirty="0">
                <a:latin typeface="Times New Roman Regular" panose="02020503050405090304" charset="0"/>
                <a:cs typeface="Times New Roman Regular" panose="02020503050405090304" charset="0"/>
              </a:rPr>
              <a:t>: Links (About, Privacy, Terms)</a:t>
            </a:r>
            <a:endParaRPr lang="en-US" altLang="en-US" sz="2400" dirty="0">
              <a:latin typeface="Times New Roman Regular" panose="02020503050405090304" charset="0"/>
              <a:cs typeface="Times New Roman Regular" panose="02020503050405090304" charset="0"/>
            </a:endParaRPr>
          </a:p>
          <a:p>
            <a:pPr eaLnBrk="1" hangingPunct="1"/>
            <a:endParaRPr lang="en-US" altLang="en-US" sz="2400" dirty="0">
              <a:latin typeface="Times New Roman Regular" panose="02020503050405090304" charset="0"/>
              <a:cs typeface="Times New Roman Regular" panose="02020503050405090304" charset="0"/>
            </a:endParaRPr>
          </a:p>
          <a:p>
            <a:pPr marL="0" indent="0" eaLnBrk="1" hangingPunct="1">
              <a:buNone/>
            </a:pPr>
            <a:r>
              <a:rPr lang="en-US" altLang="en-US" b="1" dirty="0">
                <a:latin typeface="Times New Roman Bold" panose="02020503050405090304" charset="0"/>
                <a:cs typeface="Times New Roman Bold" panose="02020503050405090304" charset="0"/>
              </a:rPr>
              <a:t>2. Blog Post Page</a:t>
            </a:r>
            <a:endParaRPr lang="en-US" altLang="en-US" b="1" dirty="0">
              <a:latin typeface="Times New Roman Bold" panose="02020503050405090304" charset="0"/>
              <a:cs typeface="Times New Roman Bold" panose="02020503050405090304" charset="0"/>
            </a:endParaRPr>
          </a:p>
          <a:p>
            <a:pPr eaLnBrk="1" hangingPunct="1"/>
            <a:r>
              <a:rPr lang="en-US" altLang="en-US" sz="2400" b="1" dirty="0">
                <a:latin typeface="Times New Roman Bold" panose="02020503050405090304" charset="0"/>
                <a:cs typeface="Times New Roman Bold" panose="02020503050405090304" charset="0"/>
              </a:rPr>
              <a:t>Header</a:t>
            </a:r>
            <a:r>
              <a:rPr lang="en-US" altLang="en-US" sz="2400" dirty="0">
                <a:latin typeface="Times New Roman Regular" panose="02020503050405090304" charset="0"/>
                <a:cs typeface="Times New Roman Regular" panose="02020503050405090304" charset="0"/>
              </a:rPr>
              <a:t>: Same as Home</a:t>
            </a:r>
            <a:endParaRPr lang="en-US" altLang="en-US" sz="2400" dirty="0">
              <a:latin typeface="Times New Roman Regular" panose="02020503050405090304" charset="0"/>
              <a:cs typeface="Times New Roman Regular" panose="02020503050405090304" charset="0"/>
            </a:endParaRPr>
          </a:p>
          <a:p>
            <a:pPr eaLnBrk="1" hangingPunct="1"/>
            <a:r>
              <a:rPr lang="en-US" altLang="en-US" sz="2400" b="1" dirty="0">
                <a:latin typeface="Times New Roman Bold" panose="02020503050405090304" charset="0"/>
                <a:cs typeface="Times New Roman Bold" panose="02020503050405090304" charset="0"/>
              </a:rPr>
              <a:t>Main </a:t>
            </a:r>
            <a:r>
              <a:rPr lang="en-US" altLang="en-US" sz="2400" dirty="0">
                <a:latin typeface="Times New Roman Regular" panose="02020503050405090304" charset="0"/>
                <a:cs typeface="Times New Roman Regular" panose="02020503050405090304" charset="0"/>
              </a:rPr>
              <a:t>Content: Post title, content, comments section</a:t>
            </a:r>
            <a:endParaRPr lang="en-US" altLang="en-US" sz="2400" dirty="0">
              <a:latin typeface="Times New Roman Regular" panose="02020503050405090304" charset="0"/>
              <a:cs typeface="Times New Roman Regular" panose="02020503050405090304" charset="0"/>
            </a:endParaRPr>
          </a:p>
          <a:p>
            <a:pPr eaLnBrk="1" hangingPunct="1"/>
            <a:r>
              <a:rPr lang="en-US" altLang="en-US" sz="2400" b="1" dirty="0">
                <a:latin typeface="Times New Roman Bold" panose="02020503050405090304" charset="0"/>
                <a:cs typeface="Times New Roman Bold" panose="02020503050405090304" charset="0"/>
              </a:rPr>
              <a:t>Footer</a:t>
            </a:r>
            <a:r>
              <a:rPr lang="en-US" altLang="en-US" sz="2400" dirty="0">
                <a:latin typeface="Times New Roman Regular" panose="02020503050405090304" charset="0"/>
                <a:cs typeface="Times New Roman Regular" panose="02020503050405090304" charset="0"/>
              </a:rPr>
              <a:t>: Same as Home</a:t>
            </a:r>
            <a:endParaRPr lang="en-US" altLang="en-US" sz="2400" dirty="0">
              <a:latin typeface="Times New Roman Regular" panose="02020503050405090304" charset="0"/>
              <a:cs typeface="Times New Roman Regular" panose="0202050305040509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C00000"/>
                </a:solidFill>
                <a:latin typeface="Times New Roman" panose="02020503050405090304" pitchFamily="18" charset="0"/>
                <a:cs typeface="Times New Roman" panose="02020503050405090304" pitchFamily="18" charset="0"/>
                <a:sym typeface="+mn-ea"/>
              </a:rPr>
              <a:t>Design</a:t>
            </a:r>
            <a:endParaRPr lang="en-US"/>
          </a:p>
        </p:txBody>
      </p:sp>
      <p:sp>
        <p:nvSpPr>
          <p:cNvPr id="3" name="Content Placeholder 2"/>
          <p:cNvSpPr>
            <a:spLocks noGrp="1"/>
          </p:cNvSpPr>
          <p:nvPr>
            <p:ph idx="1"/>
          </p:nvPr>
        </p:nvSpPr>
        <p:spPr/>
        <p:txBody>
          <a:bodyPr>
            <a:normAutofit/>
          </a:bodyPr>
          <a:p>
            <a:pPr marL="0" indent="0">
              <a:buNone/>
            </a:pPr>
            <a:r>
              <a:rPr lang="en-US" b="1">
                <a:latin typeface="Times New Roman Bold" panose="02020503050405090304" charset="0"/>
                <a:cs typeface="Times New Roman Bold" panose="02020503050405090304" charset="0"/>
              </a:rPr>
              <a:t>3. User Profile</a:t>
            </a:r>
            <a:endParaRPr lang="en-US">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Content</a:t>
            </a:r>
            <a:r>
              <a:rPr lang="en-US" sz="2400">
                <a:latin typeface="Times New Roman Regular" panose="02020503050405090304" charset="0"/>
                <a:cs typeface="Times New Roman Regular" panose="02020503050405090304" charset="0"/>
              </a:rPr>
              <a:t>: Avatar, profile info, user posts, log out</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Footer</a:t>
            </a:r>
            <a:r>
              <a:rPr lang="en-US" sz="2400">
                <a:latin typeface="Times New Roman Regular" panose="02020503050405090304" charset="0"/>
                <a:cs typeface="Times New Roman Regular" panose="02020503050405090304" charset="0"/>
              </a:rPr>
              <a:t>: Same as Home</a:t>
            </a:r>
            <a:endParaRPr lang="en-US" sz="2400">
              <a:latin typeface="Times New Roman Regular" panose="02020503050405090304" charset="0"/>
              <a:cs typeface="Times New Roman Regular" panose="02020503050405090304" charset="0"/>
            </a:endParaRPr>
          </a:p>
          <a:p>
            <a:endParaRPr lang="en-US" sz="2400">
              <a:latin typeface="Times New Roman Regular" panose="02020503050405090304" charset="0"/>
              <a:cs typeface="Times New Roman Regular" panose="02020503050405090304" charset="0"/>
            </a:endParaRPr>
          </a:p>
          <a:p>
            <a:pPr marL="0" indent="0">
              <a:buNone/>
            </a:pPr>
            <a:r>
              <a:rPr lang="en-US" b="1">
                <a:latin typeface="Times New Roman Bold" panose="02020503050405090304" charset="0"/>
                <a:cs typeface="Times New Roman Bold" panose="02020503050405090304" charset="0"/>
              </a:rPr>
              <a:t>4. Admin Panel</a:t>
            </a:r>
            <a:endParaRPr lang="en-US" b="1">
              <a:latin typeface="Times New Roman Bold" panose="02020503050405090304" charset="0"/>
              <a:cs typeface="Times New Roman Bold" panose="02020503050405090304" charset="0"/>
            </a:endParaRPr>
          </a:p>
          <a:p>
            <a:r>
              <a:rPr lang="en-US" sz="2400" b="1">
                <a:latin typeface="Times New Roman Bold" panose="02020503050405090304" charset="0"/>
                <a:cs typeface="Times New Roman Bold" panose="02020503050405090304" charset="0"/>
              </a:rPr>
              <a:t>Nav</a:t>
            </a:r>
            <a:r>
              <a:rPr lang="en-US" sz="2400">
                <a:latin typeface="Times New Roman Regular" panose="02020503050405090304" charset="0"/>
                <a:cs typeface="Times New Roman Regular" panose="02020503050405090304" charset="0"/>
              </a:rPr>
              <a:t>: Dashboard, Posts, Users, Comments</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Content</a:t>
            </a:r>
            <a:r>
              <a:rPr lang="en-US" sz="2400">
                <a:latin typeface="Times New Roman Regular" panose="02020503050405090304" charset="0"/>
                <a:cs typeface="Times New Roman Regular" panose="02020503050405090304" charset="0"/>
              </a:rPr>
              <a:t>: Post and user management</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Footer</a:t>
            </a:r>
            <a:r>
              <a:rPr lang="en-US" sz="2400">
                <a:latin typeface="Times New Roman Regular" panose="02020503050405090304" charset="0"/>
                <a:cs typeface="Times New Roman Regular" panose="02020503050405090304" charset="0"/>
              </a:rPr>
              <a:t>: Admin links</a:t>
            </a:r>
            <a:endParaRPr lang="en-US" sz="2400">
              <a:latin typeface="Times New Roman Regular" panose="02020503050405090304" charset="0"/>
              <a:cs typeface="Times New Roman Regular" panose="0202050305040509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C00000"/>
                </a:solidFill>
                <a:latin typeface="Times New Roman" panose="02020503050405090304" pitchFamily="18" charset="0"/>
                <a:cs typeface="Times New Roman" panose="02020503050405090304" pitchFamily="18" charset="0"/>
                <a:sym typeface="+mn-ea"/>
              </a:rPr>
              <a:t>Design</a:t>
            </a:r>
            <a:endParaRPr lang="en-US"/>
          </a:p>
        </p:txBody>
      </p:sp>
      <p:pic>
        <p:nvPicPr>
          <p:cNvPr id="4" name="Content Placeholder 3" descr="basics-of-django-framework-3-1673203205"/>
          <p:cNvPicPr>
            <a:picLocks noChangeAspect="1"/>
          </p:cNvPicPr>
          <p:nvPr>
            <p:ph idx="1"/>
          </p:nvPr>
        </p:nvPicPr>
        <p:blipFill>
          <a:blip r:embed="rId1"/>
          <a:stretch>
            <a:fillRect/>
          </a:stretch>
        </p:blipFill>
        <p:spPr>
          <a:xfrm>
            <a:off x="2353945" y="1448435"/>
            <a:ext cx="6930390" cy="4728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z="4000" b="1" dirty="0">
                <a:solidFill>
                  <a:srgbClr val="C00000"/>
                </a:solidFill>
                <a:latin typeface="Times New Roman" panose="02020503050405090304" pitchFamily="18" charset="0"/>
                <a:cs typeface="Times New Roman" panose="02020503050405090304" pitchFamily="18" charset="0"/>
              </a:rPr>
              <a:t>Methodology</a:t>
            </a:r>
            <a:endParaRPr lang="en-US" altLang="en-US" sz="4000" b="1" dirty="0">
              <a:solidFill>
                <a:srgbClr val="C00000"/>
              </a:solidFill>
              <a:latin typeface="Times New Roman" panose="02020503050405090304" pitchFamily="18" charset="0"/>
              <a:cs typeface="Times New Roman" panose="02020503050405090304" pitchFamily="18" charset="0"/>
            </a:endParaRPr>
          </a:p>
        </p:txBody>
      </p:sp>
      <p:sp>
        <p:nvSpPr>
          <p:cNvPr id="8195" name="Content Placeholder 2"/>
          <p:cNvSpPr>
            <a:spLocks noGrp="1"/>
          </p:cNvSpPr>
          <p:nvPr>
            <p:ph idx="1"/>
          </p:nvPr>
        </p:nvSpPr>
        <p:spPr/>
        <p:txBody>
          <a:bodyPr>
            <a:normAutofit lnSpcReduction="10000"/>
          </a:bodyPr>
          <a:lstStyle/>
          <a:p>
            <a:pPr marL="0" indent="0" eaLnBrk="1" hangingPunct="1">
              <a:buNone/>
            </a:pPr>
            <a:r>
              <a:rPr lang="en-US" sz="2400" b="1">
                <a:latin typeface="Times New Roman Bold" panose="02020503050405090304" charset="0"/>
                <a:cs typeface="Times New Roman Bold" panose="02020503050405090304" charset="0"/>
                <a:sym typeface="+mn-ea"/>
              </a:rPr>
              <a:t>Requirements Gathering</a:t>
            </a:r>
            <a:endParaRPr lang="en-US" sz="2400" b="1">
              <a:latin typeface="Times New Roman Bold" panose="02020503050405090304" charset="0"/>
              <a:cs typeface="Times New Roman Bold" panose="02020503050405090304" charset="0"/>
            </a:endParaRPr>
          </a:p>
          <a:p>
            <a:pPr eaLnBrk="1" hangingPunct="1"/>
            <a:r>
              <a:rPr lang="en-US" sz="2400">
                <a:latin typeface="Times New Roman Regular" panose="02020503050405090304" charset="0"/>
                <a:cs typeface="Times New Roman Regular" panose="02020503050405090304" charset="0"/>
                <a:sym typeface="+mn-ea"/>
              </a:rPr>
              <a:t>Identify project goals, features, and user needs.</a:t>
            </a:r>
            <a:endParaRPr lang="en-US" sz="2400">
              <a:latin typeface="Times New Roman Regular" panose="02020503050405090304" charset="0"/>
              <a:cs typeface="Times New Roman Regular" panose="02020503050405090304" charset="0"/>
              <a:sym typeface="+mn-ea"/>
            </a:endParaRPr>
          </a:p>
          <a:p>
            <a:pPr eaLnBrk="1" hangingPunct="1"/>
            <a:endParaRPr lang="en-US" sz="2400">
              <a:latin typeface="Times New Roman Regular" panose="02020503050405090304" charset="0"/>
              <a:cs typeface="Times New Roman Regular" panose="02020503050405090304" charset="0"/>
            </a:endParaRPr>
          </a:p>
          <a:p>
            <a:pPr marL="0" indent="0" eaLnBrk="1" hangingPunct="1">
              <a:buNone/>
            </a:pPr>
            <a:r>
              <a:rPr lang="en-US" sz="2400" b="1">
                <a:latin typeface="Times New Roman Bold" panose="02020503050405090304" charset="0"/>
                <a:cs typeface="Times New Roman Bold" panose="02020503050405090304" charset="0"/>
                <a:sym typeface="+mn-ea"/>
              </a:rPr>
              <a:t>System Design</a:t>
            </a:r>
            <a:endParaRPr lang="en-US" sz="2400" b="1">
              <a:latin typeface="Times New Roman Bold" panose="02020503050405090304" charset="0"/>
              <a:cs typeface="Times New Roman Bold" panose="02020503050405090304" charset="0"/>
            </a:endParaRPr>
          </a:p>
          <a:p>
            <a:pPr eaLnBrk="1" hangingPunct="1"/>
            <a:r>
              <a:rPr lang="en-US" sz="2400">
                <a:latin typeface="Times New Roman Regular" panose="02020503050405090304" charset="0"/>
                <a:cs typeface="Times New Roman Regular" panose="02020503050405090304" charset="0"/>
                <a:sym typeface="+mn-ea"/>
              </a:rPr>
              <a:t>Plan architecture, database schema, and UI layouts.</a:t>
            </a:r>
            <a:endParaRPr lang="en-US" sz="2400">
              <a:latin typeface="Times New Roman Regular" panose="02020503050405090304" charset="0"/>
              <a:cs typeface="Times New Roman Regular" panose="02020503050405090304" charset="0"/>
              <a:sym typeface="+mn-ea"/>
            </a:endParaRPr>
          </a:p>
          <a:p>
            <a:pPr eaLnBrk="1" hangingPunct="1"/>
            <a:endParaRPr lang="en-US" sz="2400">
              <a:latin typeface="Times New Roman Regular" panose="02020503050405090304" charset="0"/>
              <a:cs typeface="Times New Roman Regular" panose="02020503050405090304" charset="0"/>
            </a:endParaRPr>
          </a:p>
          <a:p>
            <a:pPr marL="0" indent="0" eaLnBrk="1" hangingPunct="1">
              <a:buNone/>
            </a:pPr>
            <a:r>
              <a:rPr lang="en-US" sz="2400" b="1">
                <a:latin typeface="Times New Roman Bold" panose="02020503050405090304" charset="0"/>
                <a:cs typeface="Times New Roman Bold" panose="02020503050405090304" charset="0"/>
                <a:sym typeface="+mn-ea"/>
              </a:rPr>
              <a:t>Technology Selection</a:t>
            </a:r>
            <a:endParaRPr lang="en-US" sz="2400">
              <a:latin typeface="Times New Roman Regular" panose="02020503050405090304" charset="0"/>
              <a:cs typeface="Times New Roman Regular" panose="02020503050405090304" charset="0"/>
            </a:endParaRPr>
          </a:p>
          <a:p>
            <a:pPr eaLnBrk="1" hangingPunct="1"/>
            <a:r>
              <a:rPr lang="en-US" sz="2400">
                <a:latin typeface="Times New Roman Regular" panose="02020503050405090304" charset="0"/>
                <a:cs typeface="Times New Roman Regular" panose="02020503050405090304" charset="0"/>
                <a:sym typeface="+mn-ea"/>
              </a:rPr>
              <a:t>Backend: Python, Django</a:t>
            </a:r>
            <a:endParaRPr lang="en-US" sz="2400">
              <a:latin typeface="Times New Roman Regular" panose="02020503050405090304" charset="0"/>
              <a:cs typeface="Times New Roman Regular" panose="02020503050405090304" charset="0"/>
            </a:endParaRPr>
          </a:p>
          <a:p>
            <a:pPr eaLnBrk="1" hangingPunct="1"/>
            <a:r>
              <a:rPr lang="en-US" sz="2400">
                <a:latin typeface="Times New Roman Regular" panose="02020503050405090304" charset="0"/>
                <a:cs typeface="Times New Roman Regular" panose="02020503050405090304" charset="0"/>
                <a:sym typeface="+mn-ea"/>
              </a:rPr>
              <a:t>Frontend: HTML, CSS, JS</a:t>
            </a:r>
            <a:endParaRPr lang="en-US" sz="2400">
              <a:latin typeface="Times New Roman Regular" panose="02020503050405090304" charset="0"/>
              <a:cs typeface="Times New Roman Regular" panose="02020503050405090304" charset="0"/>
            </a:endParaRPr>
          </a:p>
          <a:p>
            <a:pPr eaLnBrk="1" hangingPunct="1"/>
            <a:r>
              <a:rPr lang="en-US" sz="2400">
                <a:latin typeface="Times New Roman Regular" panose="02020503050405090304" charset="0"/>
                <a:cs typeface="Times New Roman Regular" panose="02020503050405090304" charset="0"/>
                <a:sym typeface="+mn-ea"/>
              </a:rPr>
              <a:t>Database: SQLite/PostgreSQL</a:t>
            </a: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C00000"/>
                </a:solidFill>
                <a:latin typeface="Times New Roman" panose="02020503050405090304" pitchFamily="18" charset="0"/>
                <a:cs typeface="Times New Roman" panose="02020503050405090304" pitchFamily="18" charset="0"/>
                <a:sym typeface="+mn-ea"/>
              </a:rPr>
              <a:t>Methodology</a:t>
            </a:r>
            <a:endParaRPr lang="en-US"/>
          </a:p>
        </p:txBody>
      </p:sp>
      <p:sp>
        <p:nvSpPr>
          <p:cNvPr id="3" name="Content Placeholder 2"/>
          <p:cNvSpPr>
            <a:spLocks noGrp="1"/>
          </p:cNvSpPr>
          <p:nvPr>
            <p:ph idx="1"/>
          </p:nvPr>
        </p:nvSpPr>
        <p:spPr/>
        <p:txBody>
          <a:bodyPr>
            <a:noAutofit/>
          </a:bodyPr>
          <a:p>
            <a:pPr marL="0" indent="0">
              <a:buNone/>
            </a:pPr>
            <a:r>
              <a:rPr lang="en-US" sz="2400" b="1">
                <a:latin typeface="Times New Roman Bold" panose="02020503050405090304" charset="0"/>
                <a:cs typeface="Times New Roman Bold" panose="02020503050405090304" charset="0"/>
              </a:rPr>
              <a:t>Development</a:t>
            </a:r>
            <a:endParaRPr lang="en-US" sz="2400">
              <a:latin typeface="Times New Roman Regular" panose="02020503050405090304" charset="0"/>
              <a:cs typeface="Times New Roman Regular" panose="02020503050405090304" charset="0"/>
            </a:endParaRPr>
          </a:p>
          <a:p>
            <a:r>
              <a:rPr lang="en-US" sz="2400">
                <a:latin typeface="Times New Roman Regular" panose="02020503050405090304" charset="0"/>
                <a:cs typeface="Times New Roman Regular" panose="02020503050405090304" charset="0"/>
              </a:rPr>
              <a:t>Implement user authentication, blog CRUD, comments, search/filter, and admin panel.</a:t>
            </a:r>
            <a:endParaRPr lang="en-US" sz="2400">
              <a:latin typeface="Times New Roman Regular" panose="02020503050405090304" charset="0"/>
              <a:cs typeface="Times New Roman Regular" panose="02020503050405090304" charset="0"/>
            </a:endParaRPr>
          </a:p>
          <a:p>
            <a:pPr marL="0" indent="0">
              <a:buNone/>
            </a:pPr>
            <a:r>
              <a:rPr lang="en-US" sz="2400" b="1">
                <a:latin typeface="Times New Roman Bold" panose="02020503050405090304" charset="0"/>
                <a:cs typeface="Times New Roman Bold" panose="02020503050405090304" charset="0"/>
              </a:rPr>
              <a:t>Testing</a:t>
            </a:r>
            <a:endParaRPr lang="en-US" sz="2400">
              <a:latin typeface="Times New Roman Regular" panose="02020503050405090304" charset="0"/>
              <a:cs typeface="Times New Roman Regular" panose="02020503050405090304" charset="0"/>
            </a:endParaRPr>
          </a:p>
          <a:p>
            <a:r>
              <a:rPr lang="en-US" sz="2400">
                <a:latin typeface="Times New Roman Regular" panose="02020503050405090304" charset="0"/>
                <a:cs typeface="Times New Roman Regular" panose="02020503050405090304" charset="0"/>
              </a:rPr>
              <a:t>Conduct unit, integration, and user acceptance testing.</a:t>
            </a:r>
            <a:endParaRPr lang="en-US" sz="2400">
              <a:latin typeface="Times New Roman Regular" panose="02020503050405090304" charset="0"/>
              <a:cs typeface="Times New Roman Regular" panose="02020503050405090304" charset="0"/>
            </a:endParaRPr>
          </a:p>
          <a:p>
            <a:endParaRPr lang="en-US" sz="2400">
              <a:latin typeface="Times New Roman Regular" panose="02020503050405090304" charset="0"/>
              <a:cs typeface="Times New Roman Regular" panose="02020503050405090304" charset="0"/>
            </a:endParaRPr>
          </a:p>
          <a:p>
            <a:pPr marL="0" indent="0">
              <a:buNone/>
            </a:pPr>
            <a:r>
              <a:rPr lang="en-US" sz="2400" b="1">
                <a:latin typeface="Times New Roman Bold" panose="02020503050405090304" charset="0"/>
                <a:cs typeface="Times New Roman Bold" panose="02020503050405090304" charset="0"/>
              </a:rPr>
              <a:t>Deployment</a:t>
            </a:r>
            <a:endParaRPr lang="en-US" sz="2400">
              <a:latin typeface="Times New Roman Regular" panose="02020503050405090304" charset="0"/>
              <a:cs typeface="Times New Roman Regular" panose="02020503050405090304" charset="0"/>
            </a:endParaRPr>
          </a:p>
          <a:p>
            <a:r>
              <a:rPr lang="en-US" sz="2400">
                <a:latin typeface="Times New Roman Regular" panose="02020503050405090304" charset="0"/>
                <a:cs typeface="Times New Roman Regular" panose="02020503050405090304" charset="0"/>
              </a:rPr>
              <a:t>Deploy to platforms like Heroku, AWS, or DigitalOcean.</a:t>
            </a:r>
            <a:endParaRPr lang="en-US" sz="2400">
              <a:latin typeface="Times New Roman Regular" panose="02020503050405090304" charset="0"/>
              <a:cs typeface="Times New Roman Regular" panose="0202050305040509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4388" y="206505"/>
            <a:ext cx="10515600" cy="1325563"/>
          </a:xfrm>
        </p:spPr>
        <p:txBody>
          <a:bodyPr/>
          <a:lstStyle/>
          <a:p>
            <a:pPr marL="536575" algn="l" eaLnBrk="1" fontAlgn="auto" hangingPunct="1">
              <a:lnSpc>
                <a:spcPct val="150000"/>
              </a:lnSpc>
              <a:spcAft>
                <a:spcPts val="0"/>
              </a:spcAft>
              <a:tabLst>
                <a:tab pos="629920" algn="l"/>
              </a:tabLst>
              <a:defRPr/>
            </a:pPr>
            <a:r>
              <a:rPr lang="en-US" sz="4000" b="1" dirty="0">
                <a:solidFill>
                  <a:srgbClr val="C00000"/>
                </a:solidFill>
                <a:latin typeface="Times New Roman" panose="02020503050405090304" pitchFamily="18" charset="0"/>
                <a:cs typeface="Times New Roman" panose="02020503050405090304" pitchFamily="18" charset="0"/>
              </a:rPr>
              <a:t>Implementation</a:t>
            </a:r>
            <a:endParaRPr lang="en-US" sz="4000" b="1" dirty="0">
              <a:solidFill>
                <a:srgbClr val="C00000"/>
              </a:solidFill>
              <a:latin typeface="Times New Roman" panose="02020503050405090304" pitchFamily="18" charset="0"/>
              <a:cs typeface="Times New Roman" panose="02020503050405090304" pitchFamily="18" charset="0"/>
            </a:endParaRPr>
          </a:p>
        </p:txBody>
      </p:sp>
      <p:sp>
        <p:nvSpPr>
          <p:cNvPr id="9219" name="Content Placeholder 2"/>
          <p:cNvSpPr>
            <a:spLocks noGrp="1"/>
          </p:cNvSpPr>
          <p:nvPr>
            <p:ph idx="1"/>
          </p:nvPr>
        </p:nvSpPr>
        <p:spPr/>
        <p:txBody>
          <a:bodyPr/>
          <a:lstStyle/>
          <a:p>
            <a:pPr marL="0" indent="0" eaLnBrk="1" hangingPunct="1">
              <a:buNone/>
            </a:pPr>
            <a:r>
              <a:rPr lang="en-US" altLang="en-US" sz="2400" dirty="0">
                <a:latin typeface="Times New Roman Regular" panose="02020503050405090304" charset="0"/>
                <a:cs typeface="Times New Roman Regular" panose="02020503050405090304" charset="0"/>
              </a:rPr>
              <a:t>The implementation of the blog website involves setting up a Django project with user authentication, allowing users to register, log in, and manage profiles. Blog posts are displayed on the site, and a comments section enables user interaction with posts. A search feature and category filtering are included for better content discovery. The frontend is built using HTML, CSS, and JavaScript to ensure responsiveness across devices. Django's admin panel facilitates the management of users, posts, and comments. The database (SQLite or PostgreSQL) stores content, and the site is tested before deployment on platforms like Heroku or AWS.</a:t>
            </a:r>
            <a:endParaRPr lang="en-US" altLang="en-US" sz="2400" dirty="0">
              <a:latin typeface="Times New Roman Regular" panose="02020503050405090304" charset="0"/>
              <a:cs typeface="Times New Roman Regular" panose="0202050305040509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C00000"/>
                </a:solidFill>
                <a:latin typeface="Times New Roman" panose="02020503050405090304" pitchFamily="18" charset="0"/>
                <a:cs typeface="Times New Roman" panose="02020503050405090304" pitchFamily="18" charset="0"/>
              </a:rPr>
              <a:t>Result</a:t>
            </a:r>
            <a:endParaRPr lang="en-IN" sz="4000" b="1" dirty="0">
              <a:solidFill>
                <a:srgbClr val="C00000"/>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a:latin typeface="Times New Roman Regular" panose="02020503050405090304" charset="0"/>
                <a:cs typeface="Times New Roman Regular" panose="02020503050405090304" charset="0"/>
              </a:rPr>
              <a:t>The blog website successfully allows users to register, log in, and interact with blog posts through comments. The platform features a responsive design, providing an optimal user experience across devices. Users can easily search for posts and filter content by categories. The Django admin panel allows administrators to efficiently manage users, posts, and comments. The database (SQLite for development, PostgreSQL for production) stores all necessary data. The site is fully functional, with tested features for security and performance. After deployment on platforms like Heroku or AWS, the blog website is accessible, scalable, and user-friendly for both readers and admins.</a:t>
            </a:r>
            <a:endParaRPr lang="en-IN" sz="2400" dirty="0">
              <a:latin typeface="Times New Roman Regular" panose="02020503050405090304" charset="0"/>
              <a:cs typeface="Times New Roman Regular" panose="0202050305040509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C00000"/>
                </a:solidFill>
                <a:latin typeface="Times New Roman" panose="02020503050405090304" pitchFamily="18" charset="0"/>
                <a:cs typeface="Times New Roman" panose="02020503050405090304" pitchFamily="18" charset="0"/>
              </a:rPr>
              <a:t>Conclusion</a:t>
            </a:r>
            <a:endParaRPr lang="en-IN" sz="4000" b="1" dirty="0">
              <a:solidFill>
                <a:srgbClr val="C00000"/>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lstStyle/>
          <a:p>
            <a:pPr marL="0" indent="0">
              <a:buNone/>
            </a:pPr>
            <a:r>
              <a:rPr lang="en-IN" sz="2400" dirty="0">
                <a:latin typeface="Times New Roman Regular" panose="02020503050405090304" charset="0"/>
                <a:cs typeface="Times New Roman Regular" panose="02020503050405090304" charset="0"/>
              </a:rPr>
              <a:t>In conclusion, the blog website built using Python and Django offers a secure, scalable, and user-friendly platform for both content creators and readers. By implementing features like user authentication, comment sections, and content search, it provides an interactive experience. The integration of Django's admin panel ensures efficient management of users and posts. The website's responsive design makes it accessible across various devices, while the use of a reliable database ensures data integrity. With successful testing and deployment, the platform is ready for real-world use, offering a seamless blogging experience for users and administrators alike.</a:t>
            </a:r>
            <a:endParaRPr lang="en-IN" sz="2400" dirty="0">
              <a:latin typeface="Times New Roman Regular" panose="02020503050405090304" charset="0"/>
              <a:cs typeface="Times New Roman Regular" panose="0202050305040509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Content Placeholder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984250" y="365125"/>
            <a:ext cx="10223500" cy="5743575"/>
          </a:xfrm>
          <a:prstGeom prst="rect">
            <a:avLst/>
          </a:prstGeom>
        </p:spPr>
      </p:pic>
      <p:sp>
        <p:nvSpPr>
          <p:cNvPr id="6" name="Title 5"/>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8937"/>
            <a:ext cx="9144000" cy="839787"/>
          </a:xfrm>
        </p:spPr>
        <p:txBody>
          <a:bodyPr>
            <a:normAutofit fontScale="90000"/>
          </a:bodyPr>
          <a:lstStyle/>
          <a:p>
            <a:r>
              <a:rPr lang="en-US" b="1" dirty="0">
                <a:solidFill>
                  <a:srgbClr val="C00000"/>
                </a:solidFill>
                <a:latin typeface="Times New Roman" panose="02020503050405090304" pitchFamily="18" charset="0"/>
                <a:cs typeface="Times New Roman" panose="02020503050405090304" pitchFamily="18" charset="0"/>
              </a:rPr>
              <a:t>Contents</a:t>
            </a:r>
            <a:endParaRPr lang="en-IN" b="1" dirty="0">
              <a:solidFill>
                <a:srgbClr val="C00000"/>
              </a:solidFill>
              <a:latin typeface="Times New Roman" panose="02020503050405090304" pitchFamily="18" charset="0"/>
              <a:cs typeface="Times New Roman" panose="02020503050405090304" pitchFamily="18" charset="0"/>
            </a:endParaRPr>
          </a:p>
        </p:txBody>
      </p:sp>
      <p:sp>
        <p:nvSpPr>
          <p:cNvPr id="3" name="Subtitle 2"/>
          <p:cNvSpPr>
            <a:spLocks noGrp="1"/>
          </p:cNvSpPr>
          <p:nvPr>
            <p:ph type="subTitle" idx="1"/>
          </p:nvPr>
        </p:nvSpPr>
        <p:spPr>
          <a:xfrm>
            <a:off x="726621" y="1069748"/>
            <a:ext cx="10963275" cy="5608637"/>
          </a:xfrm>
        </p:spPr>
        <p:txBody>
          <a:bodyPr>
            <a:normAutofit fontScale="92500" lnSpcReduction="10000"/>
          </a:bodyPr>
          <a:lstStyle/>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Objectives</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Abstract</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Problem Definition</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Requirement Specification</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Design</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Methodology </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Implementation</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Result</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r>
              <a:rPr lang="en-US" dirty="0">
                <a:latin typeface="Times New Roman" panose="02020503050405090304" pitchFamily="18" charset="0"/>
                <a:cs typeface="Times New Roman" panose="02020503050405090304" pitchFamily="18" charset="0"/>
              </a:rPr>
              <a:t>Conclusion</a:t>
            </a:r>
            <a:endParaRPr lang="en-US"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endParaRPr lang="en-US" sz="3000" dirty="0">
              <a:latin typeface="Times New Roman" panose="02020503050405090304" pitchFamily="18" charset="0"/>
              <a:cs typeface="Times New Roman" panose="02020503050405090304" pitchFamily="18" charset="0"/>
            </a:endParaRPr>
          </a:p>
          <a:p>
            <a:pPr marL="914400" indent="-377825" algn="l" eaLnBrk="1" fontAlgn="auto" hangingPunct="1">
              <a:lnSpc>
                <a:spcPct val="150000"/>
              </a:lnSpc>
              <a:spcAft>
                <a:spcPts val="0"/>
              </a:spcAft>
              <a:buFont typeface="Arial" panose="020B0604020202090204" pitchFamily="34" charset="0"/>
              <a:buChar char="•"/>
              <a:tabLst>
                <a:tab pos="629920" algn="l"/>
              </a:tabLst>
              <a:defRPr/>
            </a:pPr>
            <a:endParaRPr lang="en-US" sz="3000" dirty="0">
              <a:latin typeface="Times New Roman" panose="02020503050405090304" pitchFamily="18" charset="0"/>
              <a:cs typeface="Times New Roman" panose="02020503050405090304" pitchFamily="18" charset="0"/>
            </a:endParaRPr>
          </a:p>
          <a:p>
            <a:pPr marL="742950" indent="-742950" algn="l">
              <a:buFont typeface="Arial" panose="020B0604020202090204" pitchFamily="34" charset="0"/>
              <a:buChar char="•"/>
            </a:pPr>
            <a:endParaRPr lang="en-IN" sz="44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z="4000" b="1" dirty="0">
                <a:solidFill>
                  <a:srgbClr val="C00000"/>
                </a:solidFill>
                <a:latin typeface="Times New Roman" panose="02020503050405090304" pitchFamily="18" charset="0"/>
                <a:cs typeface="Times New Roman" panose="02020503050405090304" pitchFamily="18" charset="0"/>
              </a:rPr>
              <a:t>Objectives</a:t>
            </a:r>
            <a:endParaRPr lang="en-US" altLang="en-US" sz="4000" b="1" dirty="0">
              <a:solidFill>
                <a:srgbClr val="C00000"/>
              </a:solidFill>
              <a:latin typeface="Times New Roman" panose="02020503050405090304" pitchFamily="18" charset="0"/>
              <a:cs typeface="Times New Roman" panose="02020503050405090304" pitchFamily="18" charset="0"/>
            </a:endParaRPr>
          </a:p>
        </p:txBody>
      </p:sp>
      <p:sp>
        <p:nvSpPr>
          <p:cNvPr id="4099" name="Content Placeholder 2"/>
          <p:cNvSpPr>
            <a:spLocks noGrp="1"/>
          </p:cNvSpPr>
          <p:nvPr>
            <p:ph idx="1"/>
          </p:nvPr>
        </p:nvSpPr>
        <p:spPr/>
        <p:txBody>
          <a:bodyPr/>
          <a:lstStyle/>
          <a:p>
            <a:pPr eaLnBrk="1" hangingPunct="1">
              <a:buFont typeface="Arial" panose="020B0604020202090204" pitchFamily="34" charset="0"/>
              <a:buNone/>
            </a:pPr>
            <a:r>
              <a:rPr lang="en-US" altLang="en-US" sz="2400" dirty="0">
                <a:latin typeface="Times New Roman" panose="02020503050405090304" pitchFamily="18" charset="0"/>
                <a:cs typeface="Times New Roman" panose="02020503050405090304" pitchFamily="18" charset="0"/>
              </a:rPr>
              <a:t>The objective of this project is to develop a fully functional blog website using Python and the Django framework. The website will provide a platform for users to read and interact with blog posts. It will feature a clean and responsive interface, robust user authentication, and efficient content management, empowering both content creators and readers. </a:t>
            </a:r>
            <a:endParaRPr lang="en-US" altLang="en-US" sz="24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z="4000" b="1" dirty="0">
                <a:solidFill>
                  <a:srgbClr val="C00000"/>
                </a:solidFill>
                <a:latin typeface="Times New Roman" panose="02020503050405090304" pitchFamily="18" charset="0"/>
                <a:cs typeface="Times New Roman" panose="02020503050405090304" pitchFamily="18" charset="0"/>
              </a:rPr>
              <a:t>Abstract</a:t>
            </a:r>
            <a:endParaRPr lang="en-US" altLang="en-US" sz="4000" b="1" dirty="0">
              <a:solidFill>
                <a:srgbClr val="C00000"/>
              </a:solidFill>
              <a:latin typeface="Times New Roman" panose="02020503050405090304" pitchFamily="18" charset="0"/>
              <a:cs typeface="Times New Roman" panose="02020503050405090304" pitchFamily="18" charset="0"/>
            </a:endParaRPr>
          </a:p>
        </p:txBody>
      </p:sp>
      <p:sp>
        <p:nvSpPr>
          <p:cNvPr id="5123" name="Content Placeholder 2"/>
          <p:cNvSpPr>
            <a:spLocks noGrp="1"/>
          </p:cNvSpPr>
          <p:nvPr>
            <p:ph idx="1"/>
          </p:nvPr>
        </p:nvSpPr>
        <p:spPr/>
        <p:txBody>
          <a:bodyPr/>
          <a:lstStyle/>
          <a:p>
            <a:pPr eaLnBrk="1" hangingPunct="1">
              <a:buFont typeface="Arial" panose="020B0604020202090204" pitchFamily="34" charset="0"/>
              <a:buNone/>
            </a:pPr>
            <a:r>
              <a:rPr lang="en-US" altLang="en-US" sz="2400" dirty="0">
                <a:latin typeface="Times New Roman" panose="02020503050405090304" pitchFamily="18" charset="0"/>
                <a:cs typeface="Times New Roman" panose="02020503050405090304" pitchFamily="18" charset="0"/>
              </a:rPr>
              <a:t>This project develops a blog website using Python and the Django framework, providing a platform for users to  interact with blog posts.  The website is designed with a responsive, mobile-friendly interface using HTML, CSS, and JavaScript. Django’s built-in admin panel allows easy content management. The site is optimized for performance with caching and database query optimization, making it scalable and efficient for growing user bases.</a:t>
            </a:r>
            <a:endParaRPr lang="en-US" altLang="en-US" sz="24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b="1" dirty="0">
                <a:solidFill>
                  <a:srgbClr val="C00000"/>
                </a:solidFill>
                <a:latin typeface="Times New Roman" panose="02020503050405090304" pitchFamily="18" charset="0"/>
                <a:cs typeface="Times New Roman" panose="02020503050405090304" pitchFamily="18" charset="0"/>
              </a:rPr>
              <a:t>Problem Definition</a:t>
            </a:r>
            <a:endParaRPr lang="en-IN" dirty="0"/>
          </a:p>
        </p:txBody>
      </p:sp>
      <p:sp>
        <p:nvSpPr>
          <p:cNvPr id="3" name="Content Placeholder 2"/>
          <p:cNvSpPr>
            <a:spLocks noGrp="1"/>
          </p:cNvSpPr>
          <p:nvPr>
            <p:ph idx="1"/>
          </p:nvPr>
        </p:nvSpPr>
        <p:spPr/>
        <p:txBody>
          <a:bodyPr>
            <a:noAutofit/>
          </a:bodyPr>
          <a:lstStyle/>
          <a:p>
            <a:r>
              <a:rPr lang="en-IN" sz="2300">
                <a:latin typeface="Times New Roman Regular" panose="02020503050405090304" charset="0"/>
                <a:cs typeface="Times New Roman Regular" panose="02020503050405090304" charset="0"/>
              </a:rPr>
              <a:t>The problem is to create an efficient and user-friendly blog website where users can interact with existing blog content. Many individuals want to engage with blog posts, comment on them, and explore content in a structured way, but they often face platforms that are difficult to use or lack customization.</a:t>
            </a:r>
            <a:endParaRPr lang="en-IN" sz="2300">
              <a:latin typeface="Times New Roman Regular" panose="02020503050405090304" charset="0"/>
              <a:cs typeface="Times New Roman Regular" panose="02020503050405090304" charset="0"/>
            </a:endParaRPr>
          </a:p>
          <a:p>
            <a:endParaRPr lang="en-IN" sz="2300">
              <a:latin typeface="Times New Roman Regular" panose="02020503050405090304" charset="0"/>
              <a:cs typeface="Times New Roman Regular" panose="02020503050405090304" charset="0"/>
            </a:endParaRPr>
          </a:p>
          <a:p>
            <a:r>
              <a:rPr lang="en-IN" sz="2300">
                <a:latin typeface="Times New Roman Regular" panose="02020503050405090304" charset="0"/>
                <a:cs typeface="Times New Roman Regular" panose="02020503050405090304" charset="0"/>
              </a:rPr>
              <a:t>This project addresses this issue by building a blog website using Python and Django, where users can register, log in, comment on posts, and search for content based on categories. The platform will also include an admin panel to manage user interactions and comments effectively. It will be designed with a responsive, mobile-friendly interface, ensuring accessibility across different devices.</a:t>
            </a:r>
            <a:endParaRPr lang="en-IN" sz="2300">
              <a:latin typeface="Times New Roman Regular" panose="02020503050405090304" charset="0"/>
              <a:cs typeface="Times New Roman Regular" panose="02020503050405090304" charset="0"/>
            </a:endParaRPr>
          </a:p>
          <a:p>
            <a:endParaRPr lang="en-IN" sz="2300">
              <a:latin typeface="Times New Roman Regular" panose="02020503050405090304" charset="0"/>
              <a:cs typeface="Times New Roman Regular" panose="02020503050405090304" charset="0"/>
            </a:endParaRPr>
          </a:p>
          <a:p>
            <a:r>
              <a:rPr lang="en-IN" sz="2300">
                <a:latin typeface="Times New Roman Regular" panose="02020503050405090304" charset="0"/>
                <a:cs typeface="Times New Roman Regular" panose="02020503050405090304" charset="0"/>
              </a:rPr>
              <a:t>The goal is to provide a simple, scalable platform that allows users to interact with existing blog posts, participate in discussions, and navigate content easily, creating an engaging and intuitive user experience.</a:t>
            </a:r>
            <a:endParaRPr lang="en-IN" sz="2300">
              <a:latin typeface="Times New Roman Regular" panose="02020503050405090304" charset="0"/>
              <a:cs typeface="Times New Roman Regular" panose="0202050305040509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4000" b="1" dirty="0">
                <a:solidFill>
                  <a:srgbClr val="C00000"/>
                </a:solidFill>
                <a:latin typeface="Times New Roman" panose="02020503050405090304" pitchFamily="18" charset="0"/>
                <a:cs typeface="Times New Roman" panose="02020503050405090304" pitchFamily="18" charset="0"/>
              </a:rPr>
              <a:t>Requirement Specification</a:t>
            </a:r>
            <a:endParaRPr lang="en-US" altLang="en-US" sz="4000" b="1" dirty="0">
              <a:solidFill>
                <a:srgbClr val="C00000"/>
              </a:solidFill>
              <a:latin typeface="Times New Roman" panose="02020503050405090304" pitchFamily="18" charset="0"/>
              <a:cs typeface="Times New Roman" panose="02020503050405090304" pitchFamily="18" charset="0"/>
            </a:endParaRPr>
          </a:p>
        </p:txBody>
      </p:sp>
      <p:sp>
        <p:nvSpPr>
          <p:cNvPr id="6147" name="Content Placeholder 2"/>
          <p:cNvSpPr>
            <a:spLocks noGrp="1"/>
          </p:cNvSpPr>
          <p:nvPr>
            <p:ph idx="1"/>
          </p:nvPr>
        </p:nvSpPr>
        <p:spPr/>
        <p:txBody>
          <a:bodyPr>
            <a:noAutofit/>
          </a:bodyPr>
          <a:lstStyle/>
          <a:p>
            <a:pPr marL="0" indent="0" eaLnBrk="1" hangingPunct="1">
              <a:buNone/>
            </a:pPr>
            <a:r>
              <a:rPr lang="en-US" altLang="en-US" b="1" dirty="0">
                <a:latin typeface="Times New Roman Bold" panose="02020503050405090304" charset="0"/>
                <a:cs typeface="Times New Roman Bold" panose="02020503050405090304" charset="0"/>
              </a:rPr>
              <a:t>Functional Requirements:</a:t>
            </a:r>
            <a:endParaRPr lang="en-US" altLang="en-US" b="1" dirty="0">
              <a:latin typeface="Times New Roman Bold" panose="02020503050405090304" charset="0"/>
              <a:cs typeface="Times New Roman Bold" panose="02020503050405090304" charset="0"/>
            </a:endParaRPr>
          </a:p>
          <a:p>
            <a:pPr eaLnBrk="1" hangingPunct="1"/>
            <a:r>
              <a:rPr lang="en-US" altLang="en-US" sz="2300" dirty="0">
                <a:latin typeface="Times New Roman Regular" panose="02020503050405090304" charset="0"/>
                <a:cs typeface="Times New Roman Regular" panose="02020503050405090304" charset="0"/>
              </a:rPr>
              <a:t>User Registration &amp; Login</a:t>
            </a:r>
            <a:endParaRPr lang="en-US" altLang="en-US" sz="2300" dirty="0">
              <a:latin typeface="Times New Roman Regular" panose="02020503050405090304" charset="0"/>
              <a:cs typeface="Times New Roman Regular" panose="02020503050405090304" charset="0"/>
            </a:endParaRPr>
          </a:p>
          <a:p>
            <a:pPr eaLnBrk="1" hangingPunct="1"/>
            <a:r>
              <a:rPr lang="en-US" altLang="en-US" sz="2300" dirty="0">
                <a:latin typeface="Times New Roman Regular" panose="02020503050405090304" charset="0"/>
                <a:cs typeface="Times New Roman Regular" panose="02020503050405090304" charset="0"/>
              </a:rPr>
              <a:t>Blog Post Interaction</a:t>
            </a:r>
            <a:endParaRPr lang="en-US" altLang="en-US" sz="2300" dirty="0">
              <a:latin typeface="Times New Roman Regular" panose="02020503050405090304" charset="0"/>
              <a:cs typeface="Times New Roman Regular" panose="02020503050405090304" charset="0"/>
            </a:endParaRPr>
          </a:p>
          <a:p>
            <a:pPr eaLnBrk="1" hangingPunct="1"/>
            <a:r>
              <a:rPr lang="en-US" altLang="en-US" sz="2300" dirty="0">
                <a:latin typeface="Times New Roman Regular" panose="02020503050405090304" charset="0"/>
                <a:cs typeface="Times New Roman Regular" panose="02020503050405090304" charset="0"/>
              </a:rPr>
              <a:t>Search &amp; Filtering</a:t>
            </a:r>
            <a:endParaRPr lang="en-US" altLang="en-US" sz="2300" dirty="0">
              <a:latin typeface="Times New Roman Regular" panose="02020503050405090304" charset="0"/>
              <a:cs typeface="Times New Roman Regular" panose="02020503050405090304" charset="0"/>
            </a:endParaRPr>
          </a:p>
          <a:p>
            <a:pPr eaLnBrk="1" hangingPunct="1"/>
            <a:r>
              <a:rPr lang="en-US" altLang="en-US" sz="2300" dirty="0">
                <a:latin typeface="Times New Roman Regular" panose="02020503050405090304" charset="0"/>
                <a:cs typeface="Times New Roman Regular" panose="02020503050405090304" charset="0"/>
              </a:rPr>
              <a:t>Admin Panel</a:t>
            </a:r>
            <a:endParaRPr lang="en-US" altLang="en-US" sz="2300" dirty="0">
              <a:latin typeface="Times New Roman Regular" panose="02020503050405090304" charset="0"/>
              <a:cs typeface="Times New Roman Regular" panose="02020503050405090304" charset="0"/>
            </a:endParaRPr>
          </a:p>
          <a:p>
            <a:pPr eaLnBrk="1" hangingPunct="1"/>
            <a:r>
              <a:rPr lang="en-US" altLang="en-US" sz="2300" dirty="0">
                <a:latin typeface="Times New Roman Regular" panose="02020503050405090304" charset="0"/>
                <a:cs typeface="Times New Roman Regular" panose="02020503050405090304" charset="0"/>
              </a:rPr>
              <a:t>User Profile Management</a:t>
            </a:r>
            <a:endParaRPr lang="en-US" altLang="en-US" sz="2300" dirty="0">
              <a:latin typeface="Times New Roman Regular" panose="02020503050405090304" charset="0"/>
              <a:cs typeface="Times New Roman Regular" panose="02020503050405090304" charset="0"/>
            </a:endParaRPr>
          </a:p>
          <a:p>
            <a:pPr eaLnBrk="1" hangingPunct="1"/>
            <a:r>
              <a:rPr lang="en-US" altLang="en-US" sz="2300" dirty="0">
                <a:latin typeface="Times New Roman Regular" panose="02020503050405090304" charset="0"/>
                <a:cs typeface="Times New Roman Regular" panose="02020503050405090304" charset="0"/>
              </a:rPr>
              <a:t>Comment Moderation</a:t>
            </a:r>
            <a:endParaRPr lang="en-US" altLang="en-US" sz="2300" dirty="0">
              <a:latin typeface="Times New Roman Regular" panose="02020503050405090304" charset="0"/>
              <a:cs typeface="Times New Roman Regular" panose="02020503050405090304" charset="0"/>
            </a:endParaRPr>
          </a:p>
          <a:p>
            <a:pPr marL="0" indent="0" eaLnBrk="1" hangingPunct="1">
              <a:buNone/>
            </a:pPr>
            <a:endParaRPr lang="en-US" altLang="en-US" sz="2300" dirty="0">
              <a:latin typeface="Times New Roman Regular" panose="02020503050405090304" charset="0"/>
              <a:cs typeface="Times New Roman Regular" panose="02020503050405090304" charset="0"/>
            </a:endParaRPr>
          </a:p>
          <a:p>
            <a:pPr eaLnBrk="1" hangingPunct="1"/>
            <a:endParaRPr lang="en-US" altLang="en-US" sz="2300" dirty="0">
              <a:latin typeface="Times New Roman Regular" panose="02020503050405090304" charset="0"/>
              <a:cs typeface="Times New Roman Regular" panose="02020503050405090304" charset="0"/>
            </a:endParaRPr>
          </a:p>
          <a:p>
            <a:pPr eaLnBrk="1" hangingPunct="1"/>
            <a:endParaRPr lang="en-US" altLang="en-US" sz="1100" dirty="0">
              <a:latin typeface="Times New Roman Regular" panose="02020503050405090304" charset="0"/>
              <a:cs typeface="Times New Roman Regular" panose="0202050305040509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C00000"/>
                </a:solidFill>
                <a:latin typeface="Times New Roman" panose="02020503050405090304" pitchFamily="18" charset="0"/>
                <a:cs typeface="Times New Roman" panose="02020503050405090304" pitchFamily="18" charset="0"/>
                <a:sym typeface="+mn-ea"/>
              </a:rPr>
              <a:t>Requirement Specification</a:t>
            </a:r>
            <a:endParaRPr lang="en-US"/>
          </a:p>
        </p:txBody>
      </p:sp>
      <p:sp>
        <p:nvSpPr>
          <p:cNvPr id="3" name="Content Placeholder 2"/>
          <p:cNvSpPr>
            <a:spLocks noGrp="1"/>
          </p:cNvSpPr>
          <p:nvPr>
            <p:ph idx="1"/>
          </p:nvPr>
        </p:nvSpPr>
        <p:spPr/>
        <p:txBody>
          <a:bodyPr/>
          <a:p>
            <a:pPr marL="0" indent="0">
              <a:buNone/>
            </a:pPr>
            <a:r>
              <a:rPr lang="en-US" b="1">
                <a:latin typeface="Times New Roman Bold" panose="02020503050405090304" charset="0"/>
                <a:cs typeface="Times New Roman Bold" panose="02020503050405090304" charset="0"/>
              </a:rPr>
              <a:t>Non-Functional Requirements:</a:t>
            </a:r>
            <a:endParaRPr lang="en-US" b="1">
              <a:latin typeface="Times New Roman Bold" panose="02020503050405090304" charset="0"/>
              <a:cs typeface="Times New Roman Bold" panose="02020503050405090304" charset="0"/>
            </a:endParaRPr>
          </a:p>
          <a:p>
            <a:r>
              <a:rPr lang="en-US" sz="2400">
                <a:latin typeface="Times New Roman Regular" panose="02020503050405090304" charset="0"/>
                <a:cs typeface="Times New Roman Regular" panose="02020503050405090304" charset="0"/>
              </a:rPr>
              <a:t>Performance</a:t>
            </a:r>
            <a:endParaRPr lang="en-US" sz="2400">
              <a:latin typeface="Times New Roman Regular" panose="02020503050405090304" charset="0"/>
              <a:cs typeface="Times New Roman Regular" panose="02020503050405090304" charset="0"/>
            </a:endParaRPr>
          </a:p>
          <a:p>
            <a:r>
              <a:rPr lang="en-US" sz="2400">
                <a:latin typeface="Times New Roman Regular" panose="02020503050405090304" charset="0"/>
                <a:cs typeface="Times New Roman Regular" panose="02020503050405090304" charset="0"/>
              </a:rPr>
              <a:t>Usability</a:t>
            </a:r>
            <a:endParaRPr lang="en-US" sz="2400">
              <a:latin typeface="Times New Roman Regular" panose="02020503050405090304" charset="0"/>
              <a:cs typeface="Times New Roman Regular" panose="02020503050405090304" charset="0"/>
            </a:endParaRPr>
          </a:p>
          <a:p>
            <a:r>
              <a:rPr lang="en-US" sz="2400">
                <a:latin typeface="Times New Roman Regular" panose="02020503050405090304" charset="0"/>
                <a:cs typeface="Times New Roman Regular" panose="02020503050405090304" charset="0"/>
              </a:rPr>
              <a:t>Scalability</a:t>
            </a:r>
            <a:endParaRPr lang="en-US" sz="2400">
              <a:latin typeface="Times New Roman Regular" panose="02020503050405090304" charset="0"/>
              <a:cs typeface="Times New Roman Regular" panose="02020503050405090304" charset="0"/>
            </a:endParaRPr>
          </a:p>
          <a:p>
            <a:r>
              <a:rPr lang="en-US" sz="2400">
                <a:latin typeface="Times New Roman Regular" panose="02020503050405090304" charset="0"/>
                <a:cs typeface="Times New Roman Regular" panose="02020503050405090304" charset="0"/>
              </a:rPr>
              <a:t>Security</a:t>
            </a:r>
            <a:endParaRPr lang="en-US" sz="2400">
              <a:latin typeface="Times New Roman Regular" panose="02020503050405090304" charset="0"/>
              <a:cs typeface="Times New Roman Regular" panose="02020503050405090304" charset="0"/>
            </a:endParaRPr>
          </a:p>
          <a:p>
            <a:r>
              <a:rPr lang="en-US" sz="2400">
                <a:latin typeface="Times New Roman Regular" panose="02020503050405090304" charset="0"/>
                <a:cs typeface="Times New Roman Regular" panose="02020503050405090304" charset="0"/>
              </a:rPr>
              <a:t>Compatibility</a:t>
            </a:r>
            <a:endParaRPr lang="en-US" sz="2400">
              <a:latin typeface="Times New Roman Regular" panose="02020503050405090304" charset="0"/>
              <a:cs typeface="Times New Roman Regular" panose="02020503050405090304" charset="0"/>
            </a:endParaRPr>
          </a:p>
          <a:p>
            <a:r>
              <a:rPr lang="en-US" sz="2400">
                <a:latin typeface="Times New Roman Regular" panose="02020503050405090304" charset="0"/>
                <a:cs typeface="Times New Roman Regular" panose="02020503050405090304" charset="0"/>
              </a:rPr>
              <a:t>Maintainability</a:t>
            </a:r>
            <a:endParaRPr lang="en-US" sz="2400">
              <a:latin typeface="Times New Roman Regular" panose="02020503050405090304" charset="0"/>
              <a:cs typeface="Times New Roman Regular" panose="02020503050405090304" charset="0"/>
            </a:endParaRPr>
          </a:p>
          <a:p>
            <a:endParaRPr lang="en-US" sz="2400">
              <a:latin typeface="Times New Roman Regular" panose="02020503050405090304" charset="0"/>
              <a:cs typeface="Times New Roman Regular" panose="02020503050405090304" charset="0"/>
            </a:endParaRPr>
          </a:p>
          <a:p>
            <a:endParaRPr lang="en-US" sz="2400">
              <a:latin typeface="Times New Roman Regular" panose="02020503050405090304" charset="0"/>
              <a:cs typeface="Times New Roman Regular" panose="0202050305040509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C00000"/>
                </a:solidFill>
                <a:latin typeface="Times New Roman" panose="02020503050405090304" pitchFamily="18" charset="0"/>
                <a:cs typeface="Times New Roman" panose="02020503050405090304" pitchFamily="18" charset="0"/>
                <a:sym typeface="+mn-ea"/>
              </a:rPr>
              <a:t>Requirement Specification</a:t>
            </a:r>
            <a:endParaRPr lang="en-US"/>
          </a:p>
        </p:txBody>
      </p:sp>
      <p:sp>
        <p:nvSpPr>
          <p:cNvPr id="3" name="Content Placeholder 2"/>
          <p:cNvSpPr>
            <a:spLocks noGrp="1"/>
          </p:cNvSpPr>
          <p:nvPr>
            <p:ph idx="1"/>
          </p:nvPr>
        </p:nvSpPr>
        <p:spPr/>
        <p:txBody>
          <a:bodyPr/>
          <a:p>
            <a:pPr marL="0" indent="0">
              <a:buNone/>
            </a:pPr>
            <a:r>
              <a:rPr lang="en-US" b="1">
                <a:latin typeface="Times New Roman Bold" panose="02020503050405090304" charset="0"/>
                <a:cs typeface="Times New Roman Bold" panose="02020503050405090304" charset="0"/>
              </a:rPr>
              <a:t>Hardware Requirements:</a:t>
            </a:r>
            <a:endParaRPr lang="en-US" b="1">
              <a:latin typeface="Times New Roman Bold" panose="02020503050405090304" charset="0"/>
              <a:cs typeface="Times New Roman Bold" panose="02020503050405090304" charset="0"/>
            </a:endParaRPr>
          </a:p>
          <a:p>
            <a:r>
              <a:rPr lang="en-US" sz="2400" b="1">
                <a:latin typeface="Times New Roman Bold" panose="02020503050405090304" charset="0"/>
                <a:cs typeface="Times New Roman Bold" panose="02020503050405090304" charset="0"/>
              </a:rPr>
              <a:t>Processor:</a:t>
            </a:r>
            <a:r>
              <a:rPr lang="en-US" sz="2400">
                <a:latin typeface="Times New Roman Regular" panose="02020503050405090304" charset="0"/>
                <a:cs typeface="Times New Roman Regular" panose="02020503050405090304" charset="0"/>
              </a:rPr>
              <a:t> 2.0 GHz dual-core (min), multi-core (recommended)</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RAM:</a:t>
            </a:r>
            <a:r>
              <a:rPr lang="en-US" sz="2400">
                <a:latin typeface="Times New Roman Regular" panose="02020503050405090304" charset="0"/>
                <a:cs typeface="Times New Roman Regular" panose="02020503050405090304" charset="0"/>
              </a:rPr>
              <a:t> 4 GB (min), 8 GB (recommended)</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Storage:</a:t>
            </a:r>
            <a:r>
              <a:rPr lang="en-US" sz="2400">
                <a:latin typeface="Times New Roman Regular" panose="02020503050405090304" charset="0"/>
                <a:cs typeface="Times New Roman Regular" panose="02020503050405090304" charset="0"/>
              </a:rPr>
              <a:t> 20 GB (min), 50 GB (recommended)</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Network:</a:t>
            </a:r>
            <a:r>
              <a:rPr lang="en-US" sz="2400">
                <a:latin typeface="Times New Roman Regular" panose="02020503050405090304" charset="0"/>
                <a:cs typeface="Times New Roman Regular" panose="02020503050405090304" charset="0"/>
              </a:rPr>
              <a:t> 2 Mbps internet speed (min)</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Display:</a:t>
            </a:r>
            <a:r>
              <a:rPr lang="en-US" sz="2400">
                <a:latin typeface="Times New Roman Regular" panose="02020503050405090304" charset="0"/>
                <a:cs typeface="Times New Roman Regular" panose="02020503050405090304" charset="0"/>
              </a:rPr>
              <a:t> 1366 x 768 resolution (min)</a:t>
            </a:r>
            <a:endParaRPr lang="en-US" sz="2400">
              <a:latin typeface="Times New Roman Regular" panose="02020503050405090304" charset="0"/>
              <a:cs typeface="Times New Roman Regular" panose="0202050305040509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solidFill>
                  <a:srgbClr val="C00000"/>
                </a:solidFill>
                <a:latin typeface="Times New Roman" panose="02020503050405090304" pitchFamily="18" charset="0"/>
                <a:cs typeface="Times New Roman" panose="02020503050405090304" pitchFamily="18" charset="0"/>
                <a:sym typeface="+mn-ea"/>
              </a:rPr>
              <a:t>Requirement Specification</a:t>
            </a:r>
            <a:endParaRPr lang="en-US"/>
          </a:p>
        </p:txBody>
      </p:sp>
      <p:sp>
        <p:nvSpPr>
          <p:cNvPr id="3" name="Content Placeholder 2"/>
          <p:cNvSpPr>
            <a:spLocks noGrp="1"/>
          </p:cNvSpPr>
          <p:nvPr>
            <p:ph idx="1"/>
          </p:nvPr>
        </p:nvSpPr>
        <p:spPr/>
        <p:txBody>
          <a:bodyPr/>
          <a:p>
            <a:pPr marL="0" indent="0">
              <a:buNone/>
            </a:pPr>
            <a:r>
              <a:rPr lang="en-US" b="1">
                <a:latin typeface="Times New Roman Bold" panose="02020503050405090304" charset="0"/>
                <a:cs typeface="Times New Roman Bold" panose="02020503050405090304" charset="0"/>
              </a:rPr>
              <a:t>Software Requirements:</a:t>
            </a:r>
            <a:endParaRPr lang="en-US">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OS:</a:t>
            </a:r>
            <a:r>
              <a:rPr lang="en-US" sz="2400">
                <a:latin typeface="Times New Roman Regular" panose="02020503050405090304" charset="0"/>
                <a:cs typeface="Times New Roman Regular" panose="02020503050405090304" charset="0"/>
              </a:rPr>
              <a:t> Windows 10/11, macOS, or Linux (Ubuntu recommended)</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Browser:</a:t>
            </a:r>
            <a:r>
              <a:rPr lang="en-US" sz="2400">
                <a:latin typeface="Times New Roman Regular" panose="02020503050405090304" charset="0"/>
                <a:cs typeface="Times New Roman Regular" panose="02020503050405090304" charset="0"/>
              </a:rPr>
              <a:t> Chrome, Firefox, Safari, or Edge</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Language</a:t>
            </a:r>
            <a:r>
              <a:rPr lang="en-US" sz="2400">
                <a:latin typeface="Times New Roman Regular" panose="02020503050405090304" charset="0"/>
                <a:cs typeface="Times New Roman Regular" panose="02020503050405090304" charset="0"/>
              </a:rPr>
              <a:t>: Python 3.x</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Framework</a:t>
            </a:r>
            <a:r>
              <a:rPr lang="en-US" sz="2400">
                <a:latin typeface="Times New Roman Regular" panose="02020503050405090304" charset="0"/>
                <a:cs typeface="Times New Roman Regular" panose="02020503050405090304" charset="0"/>
              </a:rPr>
              <a:t>: Django 3.x or later</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Database</a:t>
            </a:r>
            <a:r>
              <a:rPr lang="en-US" sz="2400">
                <a:latin typeface="Times New Roman Regular" panose="02020503050405090304" charset="0"/>
                <a:cs typeface="Times New Roman Regular" panose="02020503050405090304" charset="0"/>
              </a:rPr>
              <a:t>: SQLite (default), PostgreSQL/MySQL (for production)</a:t>
            </a:r>
            <a:endParaRPr lang="en-US" sz="2400">
              <a:latin typeface="Times New Roman Regular" panose="02020503050405090304" charset="0"/>
              <a:cs typeface="Times New Roman Regular" panose="02020503050405090304" charset="0"/>
            </a:endParaRPr>
          </a:p>
          <a:p>
            <a:r>
              <a:rPr lang="en-US" sz="2400" b="1">
                <a:latin typeface="Times New Roman Bold" panose="02020503050405090304" charset="0"/>
                <a:cs typeface="Times New Roman Bold" panose="02020503050405090304" charset="0"/>
              </a:rPr>
              <a:t>Editor</a:t>
            </a:r>
            <a:r>
              <a:rPr lang="en-US" sz="2400" b="1">
                <a:latin typeface="Times New Roman Bold" panose="02020503050405090304" charset="0"/>
                <a:cs typeface="Times New Roman Bold" panose="02020503050405090304" charset="0"/>
              </a:rPr>
              <a:t>/IDE</a:t>
            </a:r>
            <a:r>
              <a:rPr lang="en-US" sz="2400">
                <a:latin typeface="Times New Roman Regular" panose="02020503050405090304" charset="0"/>
                <a:cs typeface="Times New Roman Regular" panose="02020503050405090304" charset="0"/>
              </a:rPr>
              <a:t>: VS Code, PyCharm, Sublime Text</a:t>
            </a:r>
            <a:endParaRPr lang="en-US" sz="2400">
              <a:latin typeface="Times New Roman Regular" panose="02020503050405090304" charset="0"/>
              <a:cs typeface="Times New Roman Regular" panose="0202050305040509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6162</Words>
  <Application>WPS Writer</Application>
  <PresentationFormat>Widescreen</PresentationFormat>
  <Paragraphs>147</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Times New Roman</vt:lpstr>
      <vt:lpstr>Microsoft YaHei</vt:lpstr>
      <vt:lpstr>汉仪旗黑</vt:lpstr>
      <vt:lpstr>Arial Unicode MS</vt:lpstr>
      <vt:lpstr>Calibri Light</vt:lpstr>
      <vt:lpstr>Helvetica Neue</vt:lpstr>
      <vt:lpstr>Calibri</vt:lpstr>
      <vt:lpstr>宋体-简</vt:lpstr>
      <vt:lpstr>Times New Roman Regular</vt:lpstr>
      <vt:lpstr>Arial Regular</vt:lpstr>
      <vt:lpstr>Times New Roman Bold</vt:lpstr>
      <vt:lpstr>Office Theme</vt:lpstr>
      <vt:lpstr>  Department of Computer Science and Engineering  Academic Year (ODD 2024-25)  22CSE58 - Mini Project using Python Title of the Project                                                                                                                                                                                                               </vt:lpstr>
      <vt:lpstr>Contents</vt:lpstr>
      <vt:lpstr>Objectives</vt:lpstr>
      <vt:lpstr>Abstract</vt:lpstr>
      <vt:lpstr>Problem Definition</vt:lpstr>
      <vt:lpstr>Requirement Specification</vt:lpstr>
      <vt:lpstr>PowerPoint 演示文稿</vt:lpstr>
      <vt:lpstr>PowerPoint 演示文稿</vt:lpstr>
      <vt:lpstr>PowerPoint 演示文稿</vt:lpstr>
      <vt:lpstr>Design</vt:lpstr>
      <vt:lpstr>PowerPoint 演示文稿</vt:lpstr>
      <vt:lpstr>PowerPoint 演示文稿</vt:lpstr>
      <vt:lpstr>Methodology</vt:lpstr>
      <vt:lpstr>PowerPoint 演示文稿</vt:lpstr>
      <vt:lpstr>Implementation</vt:lpstr>
      <vt:lpstr>Result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HELMET</dc:title>
  <dc:creator>Deepti Rai</dc:creator>
  <cp:lastModifiedBy>Saurabh Chandra</cp:lastModifiedBy>
  <cp:revision>33</cp:revision>
  <dcterms:created xsi:type="dcterms:W3CDTF">2025-01-04T16:17:17Z</dcterms:created>
  <dcterms:modified xsi:type="dcterms:W3CDTF">2025-01-04T16:17:17Z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EF8C2245CBDD5DF40D5F7967637C20B1_43</vt:lpwstr>
  </property>
  <property fmtid="{D5CDD505-2E9C-101B-9397-08002B2CF9AE}" pid="3" name="KSOProductBuildVer">
    <vt:lpwstr>1033-6.10.2.8397</vt:lpwstr>
  </property>
</Properties>
</file>