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71" r:id="rId4"/>
    <p:sldId id="272" r:id="rId5"/>
    <p:sldId id="257" r:id="rId6"/>
    <p:sldId id="269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228A35-D53C-44B3-9613-4B379C102F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B23A9-AC24-4297-8A56-9B4CB27E41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B74E6-0BDF-44EF-AD1D-08F335DFAD4B}" type="datetime1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09797-792B-4EE9-BBBF-9EBE189480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Operating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A9ADA-CE9F-4B14-8C77-BFA8219C14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4D201-361B-4680-BD1A-790502411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052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66E4E-AE81-417B-8695-C0BC6986252F}" type="datetime1">
              <a:rPr lang="en-IN" smtClean="0"/>
              <a:t>09-08-2023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Operating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5EDF-C5FB-4E25-A839-96598783F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4128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CD55-D541-4FE0-B91E-47249F6F1D0C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8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D5C3-6784-463A-9914-1A20E38011AB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7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E89D-ACDF-4760-B7EF-05026751808F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5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FE81-2416-46BF-BB6F-8A66D7A44D3C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5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1BF5-18A3-4D8E-91A8-454A59BE6AC2}" type="datetime1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0191-8A69-44A2-852E-4B0DC2EA0FF3}" type="datetime1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5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6235-A318-4E69-8494-52D4EE4BE021}" type="datetime1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2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87A8-FFD0-448F-8140-B1F4B631B5C4}" type="datetime1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68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99F1-E53B-4A5D-A9F8-773B5F4DB697}" type="datetime1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8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051-640A-43FC-9930-505D0C7D5997}" type="datetime1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D7BB-1C09-42EA-9CD9-BB36228B247A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Abdul Quyoom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E9A3-DA7D-42AD-B28D-FAFB869F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3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ernel-in-operating-system/" TargetMode="External"/><Relationship Id="rId2" Type="http://schemas.openxmlformats.org/officeDocument/2006/relationships/hyperlink" Target="https://www.geeksforgeeks.org/difference-between-shell-and-kerne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ogram-for-fcfs-cpu-scheduling-set-1/" TargetMode="External"/><Relationship Id="rId2" Type="http://schemas.openxmlformats.org/officeDocument/2006/relationships/hyperlink" Target="https://www.geeksforgeeks.org/difference-between-multitasking-multithreading-and-multiprocess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NUL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andexample.com/functions-of-the-operating-syst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mary-memory/" TargetMode="External"/><Relationship Id="rId2" Type="http://schemas.openxmlformats.org/officeDocument/2006/relationships/hyperlink" Target="https://www.geeksforgeeks.org/cpu-scheduling-in-operating-syste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-o-scheduling-in-operating-system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1BB6-BDD3-4228-91F3-68371394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6847"/>
            <a:ext cx="9144000" cy="6125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11E4B-1DE4-44FA-B452-FA745647C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26960"/>
            <a:ext cx="10374297" cy="5194516"/>
          </a:xfrm>
        </p:spPr>
        <p:txBody>
          <a:bodyPr/>
          <a:lstStyle/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US" dirty="0"/>
              <a:t>An operating system </a:t>
            </a:r>
            <a:r>
              <a:rPr lang="en-US" b="1" dirty="0"/>
              <a:t>acts as an intermediary </a:t>
            </a:r>
            <a:r>
              <a:rPr lang="en-US" dirty="0"/>
              <a:t>between the user of a computer and computer hardware. </a:t>
            </a:r>
          </a:p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b="1" dirty="0"/>
              <a:t>purpose</a:t>
            </a:r>
            <a:r>
              <a:rPr lang="en-US" dirty="0"/>
              <a:t> of an operating system is </a:t>
            </a:r>
            <a:r>
              <a:rPr lang="en-US" b="1" dirty="0"/>
              <a:t>to provide an environment </a:t>
            </a:r>
            <a:r>
              <a:rPr lang="en-US" dirty="0"/>
              <a:t>in which a </a:t>
            </a:r>
            <a:r>
              <a:rPr lang="en-US" b="1" dirty="0">
                <a:solidFill>
                  <a:srgbClr val="FF0000"/>
                </a:solidFill>
              </a:rPr>
              <a:t>user can execute programs </a:t>
            </a:r>
            <a:r>
              <a:rPr lang="en-US" dirty="0"/>
              <a:t>conveniently and efficiently.</a:t>
            </a:r>
          </a:p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US" dirty="0"/>
              <a:t>An operating system is </a:t>
            </a:r>
            <a:r>
              <a:rPr lang="en-US" b="1" dirty="0">
                <a:solidFill>
                  <a:srgbClr val="FF0000"/>
                </a:solidFill>
              </a:rPr>
              <a:t>software that manages computer hardware</a:t>
            </a:r>
            <a:r>
              <a:rPr lang="en-US" dirty="0"/>
              <a:t>. </a:t>
            </a:r>
          </a:p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US" dirty="0"/>
              <a:t>The hardware must provide appropriate mechanisms to </a:t>
            </a:r>
            <a:r>
              <a:rPr lang="en-US" b="1" dirty="0"/>
              <a:t>ensure the correct operation of the computer system</a:t>
            </a:r>
            <a:r>
              <a:rPr lang="en-US" dirty="0"/>
              <a:t> and to prevent user programs from interfering with the proper operation of the system. </a:t>
            </a:r>
          </a:p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US" dirty="0"/>
              <a:t>A more common definition is that the operating system is the </a:t>
            </a:r>
            <a:r>
              <a:rPr lang="en-US" b="1" dirty="0">
                <a:solidFill>
                  <a:srgbClr val="FF0000"/>
                </a:solidFill>
              </a:rPr>
              <a:t>one program running at all times on the computer</a:t>
            </a:r>
            <a:r>
              <a:rPr lang="en-US" dirty="0"/>
              <a:t> (usually called the kernel), with all else being application programs.</a:t>
            </a:r>
          </a:p>
          <a:p>
            <a:pPr marL="342900" indent="-342900" algn="l" fontAlgn="base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3BFE7-CD77-4A55-A508-0EAE144E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A245-CBDB-4EAC-B799-6CC7FE291783}" type="datetime1">
              <a:rPr lang="en-IN" smtClean="0">
                <a:solidFill>
                  <a:srgbClr val="FF0000"/>
                </a:solidFill>
              </a:rPr>
              <a:t>09-08-2023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251B-21CF-4298-9960-E66DA00D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Abdul </a:t>
            </a:r>
            <a:r>
              <a:rPr lang="en-US" b="1" dirty="0" err="1">
                <a:solidFill>
                  <a:srgbClr val="FF0000"/>
                </a:solidFill>
              </a:rPr>
              <a:t>Quyoom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6087-AA4B-4A67-9391-421F6700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0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BB22-2095-421F-AFD3-B348994E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>
            <a:normAutofit/>
          </a:bodyPr>
          <a:lstStyle/>
          <a:p>
            <a:r>
              <a:rPr lang="en-IN" b="1" dirty="0"/>
              <a:t>Functionalities of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8683-6527-4A16-9AF4-782A80FC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54962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solidFill>
                  <a:srgbClr val="FF0000"/>
                </a:solidFill>
              </a:rPr>
              <a:t>Resource Management</a:t>
            </a:r>
            <a:r>
              <a:rPr lang="en-US" b="1" dirty="0"/>
              <a:t>: </a:t>
            </a:r>
          </a:p>
          <a:p>
            <a:pPr fontAlgn="base"/>
            <a:r>
              <a:rPr lang="en-US" dirty="0"/>
              <a:t>When parallel accessing happens in the OS means when multiple users are accessing the system the OS works as Resource Manager, </a:t>
            </a:r>
          </a:p>
          <a:p>
            <a:pPr fontAlgn="base"/>
            <a:r>
              <a:rPr lang="en-US" dirty="0"/>
              <a:t>Its responsibility is to provide hardware to the user. </a:t>
            </a:r>
          </a:p>
          <a:p>
            <a:pPr fontAlgn="base"/>
            <a:r>
              <a:rPr lang="en-US" dirty="0"/>
              <a:t>It decreases the load in the system.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b="1" dirty="0">
                <a:solidFill>
                  <a:srgbClr val="FF0000"/>
                </a:solidFill>
              </a:rPr>
              <a:t>Storage Management:</a:t>
            </a:r>
          </a:p>
          <a:p>
            <a:pPr fontAlgn="base"/>
            <a:r>
              <a:rPr lang="en-US" b="1" dirty="0"/>
              <a:t> </a:t>
            </a:r>
            <a:r>
              <a:rPr lang="en-US" dirty="0"/>
              <a:t>The </a:t>
            </a:r>
            <a:r>
              <a:rPr lang="en-US" b="1" dirty="0"/>
              <a:t>file system</a:t>
            </a:r>
            <a:r>
              <a:rPr lang="en-US" dirty="0"/>
              <a:t> mechanism used for the management of the storage.</a:t>
            </a:r>
          </a:p>
          <a:p>
            <a:pPr fontAlgn="base"/>
            <a:r>
              <a:rPr lang="en-US" dirty="0"/>
              <a:t> All the data is stored in various tracks of Hard disks that are all managed by the storage manager. </a:t>
            </a:r>
          </a:p>
          <a:p>
            <a:pPr fontAlgn="base"/>
            <a:r>
              <a:rPr lang="en-US" dirty="0"/>
              <a:t>It included </a:t>
            </a:r>
            <a:r>
              <a:rPr lang="en-US" b="1" dirty="0"/>
              <a:t>Hard Disk</a:t>
            </a:r>
            <a:r>
              <a:rPr lang="en-US" dirty="0"/>
              <a:t>.</a:t>
            </a:r>
          </a:p>
          <a:p>
            <a:pPr fontAlgn="base"/>
            <a:endParaRPr lang="en-US" b="1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EE2A-6AEF-4ECF-AAED-ABD5870A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5EC-04F5-46BD-93FB-2785485FE05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CEACF-B2EB-444D-A7F7-5B673ADD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AB50-5398-49F2-A89E-D88D1B7C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7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38F8-B227-4A91-A2BD-B320CC53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Functionalities of Operating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DB71-4FDE-41B4-B073-4FEBEFE8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1690688"/>
            <a:ext cx="10954305" cy="448627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>
                <a:solidFill>
                  <a:srgbClr val="FF0000"/>
                </a:solidFill>
              </a:rPr>
              <a:t>Memory Management</a:t>
            </a:r>
            <a:r>
              <a:rPr lang="en-US" b="1" dirty="0"/>
              <a:t>: </a:t>
            </a:r>
          </a:p>
          <a:p>
            <a:pPr lvl="1" fontAlgn="base"/>
            <a:r>
              <a:rPr lang="en-US" dirty="0"/>
              <a:t>Refers to the management of </a:t>
            </a:r>
            <a:r>
              <a:rPr lang="en-US" b="1" dirty="0"/>
              <a:t>primary memory</a:t>
            </a:r>
            <a:r>
              <a:rPr lang="en-US" dirty="0"/>
              <a:t>. </a:t>
            </a:r>
          </a:p>
          <a:p>
            <a:pPr lvl="1" fontAlgn="base"/>
            <a:r>
              <a:rPr lang="en-US" dirty="0"/>
              <a:t>The operating system has to </a:t>
            </a:r>
            <a:r>
              <a:rPr lang="en-US" b="1" dirty="0"/>
              <a:t>keep track of how much memory has been used </a:t>
            </a:r>
            <a:r>
              <a:rPr lang="en-US" dirty="0"/>
              <a:t>and by whom. </a:t>
            </a:r>
          </a:p>
          <a:p>
            <a:pPr lvl="1" fontAlgn="base"/>
            <a:r>
              <a:rPr lang="en-US" dirty="0"/>
              <a:t>It has to </a:t>
            </a:r>
            <a:r>
              <a:rPr lang="en-US" b="1" dirty="0"/>
              <a:t>decide which process needs memory space </a:t>
            </a:r>
            <a:r>
              <a:rPr lang="en-US" dirty="0"/>
              <a:t>and how much. </a:t>
            </a:r>
          </a:p>
          <a:p>
            <a:pPr lvl="1" fontAlgn="base"/>
            <a:r>
              <a:rPr lang="en-US" dirty="0"/>
              <a:t>OS also has to </a:t>
            </a:r>
            <a:r>
              <a:rPr lang="en-US" b="1" dirty="0"/>
              <a:t>allocate and deallocate </a:t>
            </a:r>
            <a:r>
              <a:rPr lang="en-US" dirty="0"/>
              <a:t>the memory space.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Security/Privacy Management</a:t>
            </a:r>
            <a:r>
              <a:rPr lang="en-US" b="1" dirty="0"/>
              <a:t>: </a:t>
            </a:r>
          </a:p>
          <a:p>
            <a:pPr lvl="1" fontAlgn="base"/>
            <a:r>
              <a:rPr lang="en-US" b="1" dirty="0"/>
              <a:t>Privacy</a:t>
            </a:r>
            <a:r>
              <a:rPr lang="en-US" dirty="0"/>
              <a:t> is also provided by the Operating system using passwords so that </a:t>
            </a:r>
            <a:r>
              <a:rPr lang="en-US" b="1" dirty="0"/>
              <a:t>unauthorized applications </a:t>
            </a:r>
            <a:r>
              <a:rPr lang="en-US" dirty="0"/>
              <a:t>can’t access programs or data. </a:t>
            </a:r>
          </a:p>
          <a:p>
            <a:pPr lvl="1" fontAlgn="base"/>
            <a:r>
              <a:rPr lang="en-US" dirty="0"/>
              <a:t>For example, Windows </a:t>
            </a:r>
            <a:r>
              <a:rPr lang="en-US" b="1" dirty="0"/>
              <a:t>uses authentication</a:t>
            </a:r>
            <a:r>
              <a:rPr lang="en-US" dirty="0"/>
              <a:t> to prevent unauthorized access to data.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A936-8FA9-417E-BF50-A7255B1E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7267-924A-4890-8C8C-FA0B8D238D7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4FE8-6EC2-4788-A4F8-6E5E776B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D089-BA19-4A08-8BBF-5007FA6A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4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9B73-B315-4CF1-9FE9-F2DD970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Components of an Operating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72F9-FC8F-4BE7-AA4B-70E99963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9608"/>
            <a:ext cx="10756037" cy="5166742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There are two basic components of an Operating System.</a:t>
            </a:r>
          </a:p>
          <a:p>
            <a:pPr lvl="2" fontAlgn="base"/>
            <a:r>
              <a:rPr lang="en-US" sz="2900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Shell</a:t>
            </a:r>
            <a:endParaRPr lang="en-US" sz="2900" b="1" dirty="0"/>
          </a:p>
          <a:p>
            <a:pPr lvl="2" fontAlgn="base"/>
            <a:r>
              <a:rPr lang="en-US" sz="2900" b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Kernel</a:t>
            </a:r>
            <a:endParaRPr lang="en-US" sz="2900" b="1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Shell</a:t>
            </a:r>
          </a:p>
          <a:p>
            <a:pPr fontAlgn="base"/>
            <a:r>
              <a:rPr lang="en-US" dirty="0"/>
              <a:t>Shell is the </a:t>
            </a:r>
            <a:r>
              <a:rPr lang="en-US" b="1" dirty="0"/>
              <a:t>outermost layer of, O.S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The main task of the Shell is the </a:t>
            </a:r>
            <a:r>
              <a:rPr lang="en-US" b="1" dirty="0"/>
              <a:t>management of interaction </a:t>
            </a:r>
            <a:r>
              <a:rPr lang="en-US" dirty="0"/>
              <a:t>between the User and OS. </a:t>
            </a:r>
          </a:p>
          <a:p>
            <a:pPr fontAlgn="base"/>
            <a:r>
              <a:rPr lang="en-US" dirty="0"/>
              <a:t>it </a:t>
            </a:r>
            <a:r>
              <a:rPr lang="en-US" b="1" dirty="0"/>
              <a:t>interprets input </a:t>
            </a:r>
            <a:r>
              <a:rPr lang="en-US" dirty="0"/>
              <a:t>for the OS and </a:t>
            </a:r>
            <a:r>
              <a:rPr lang="en-US" b="1" dirty="0"/>
              <a:t>handles the output </a:t>
            </a:r>
            <a:r>
              <a:rPr lang="en-US" dirty="0"/>
              <a:t>from the OS. </a:t>
            </a:r>
          </a:p>
          <a:p>
            <a:pPr fontAlgn="base"/>
            <a:r>
              <a:rPr lang="en-US" dirty="0"/>
              <a:t>It works as a </a:t>
            </a:r>
            <a:r>
              <a:rPr lang="en-US" b="1" dirty="0"/>
              <a:t>way of communication </a:t>
            </a:r>
            <a:r>
              <a:rPr lang="en-US" dirty="0"/>
              <a:t>between the User and the OS.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Kernel</a:t>
            </a:r>
          </a:p>
          <a:p>
            <a:pPr fontAlgn="base"/>
            <a:r>
              <a:rPr lang="en-US" dirty="0"/>
              <a:t>The kernel is one of the </a:t>
            </a:r>
            <a:r>
              <a:rPr lang="en-US" b="1" dirty="0"/>
              <a:t> core components </a:t>
            </a:r>
            <a:r>
              <a:rPr lang="en-US" dirty="0"/>
              <a:t>of the Operating System</a:t>
            </a:r>
            <a:r>
              <a:rPr lang="en-US" b="1" dirty="0"/>
              <a:t>.</a:t>
            </a:r>
          </a:p>
          <a:p>
            <a:pPr fontAlgn="base"/>
            <a:r>
              <a:rPr lang="en-US" dirty="0"/>
              <a:t> The rest of the </a:t>
            </a:r>
            <a:r>
              <a:rPr lang="en-US" b="1" dirty="0"/>
              <a:t>components depends on Kernel </a:t>
            </a:r>
            <a:r>
              <a:rPr lang="en-US" dirty="0"/>
              <a:t>for the supply of the important services that are provided by the Operating System. </a:t>
            </a:r>
          </a:p>
          <a:p>
            <a:pPr fontAlgn="base"/>
            <a:r>
              <a:rPr lang="en-US" dirty="0"/>
              <a:t>The kernel is the </a:t>
            </a:r>
            <a:r>
              <a:rPr lang="en-US" b="1" dirty="0"/>
              <a:t>primary interface </a:t>
            </a:r>
            <a:r>
              <a:rPr lang="en-US" dirty="0"/>
              <a:t>between the Operating system and Hardware.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2856-8437-414D-BAB8-39AC8420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D344-5663-4E17-B4E6-B7F66890AC02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6870E-0D70-40EA-BEE3-6A71E4FC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3CE0-D37B-447C-B563-800E0811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1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4431-4ACD-4375-BBAC-0AB1E4CA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Functions of Kernel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DC28-1D7D-46BB-8784-84768137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3"/>
            <a:ext cx="10515600" cy="523593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The following functions are to be performed by the Kernel.</a:t>
            </a:r>
          </a:p>
          <a:p>
            <a:pPr fontAlgn="base"/>
            <a:r>
              <a:rPr lang="en-US" dirty="0"/>
              <a:t>It helps in </a:t>
            </a:r>
            <a:r>
              <a:rPr lang="en-US" b="1" dirty="0"/>
              <a:t>controlling the System Ca</a:t>
            </a:r>
            <a:r>
              <a:rPr lang="en-US" dirty="0"/>
              <a:t>lls.</a:t>
            </a:r>
          </a:p>
          <a:p>
            <a:pPr fontAlgn="base"/>
            <a:r>
              <a:rPr lang="en-US" dirty="0"/>
              <a:t>It helps in </a:t>
            </a:r>
            <a:r>
              <a:rPr lang="en-US" b="1" dirty="0"/>
              <a:t>I/O Management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It helps in the </a:t>
            </a:r>
            <a:r>
              <a:rPr lang="en-US" b="1" dirty="0"/>
              <a:t>management of applications</a:t>
            </a:r>
            <a:r>
              <a:rPr lang="en-US" dirty="0"/>
              <a:t>, memory, etc.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sz="3900" b="1" dirty="0"/>
              <a:t>Types of Kernel</a:t>
            </a:r>
          </a:p>
          <a:p>
            <a:pPr fontAlgn="base"/>
            <a:r>
              <a:rPr lang="en-US" dirty="0"/>
              <a:t>There are </a:t>
            </a:r>
            <a:r>
              <a:rPr lang="en-US" b="1" dirty="0"/>
              <a:t>four types of Kernel</a:t>
            </a:r>
            <a:r>
              <a:rPr lang="en-US" dirty="0"/>
              <a:t> that are mentioned below.</a:t>
            </a:r>
          </a:p>
          <a:p>
            <a:pPr fontAlgn="base"/>
            <a:r>
              <a:rPr lang="en-US" dirty="0"/>
              <a:t>Monolithic-kernel</a:t>
            </a:r>
          </a:p>
          <a:p>
            <a:pPr fontAlgn="base"/>
            <a:r>
              <a:rPr lang="en-US" dirty="0"/>
              <a:t>Micro-kernel</a:t>
            </a:r>
          </a:p>
          <a:p>
            <a:pPr fontAlgn="base"/>
            <a:r>
              <a:rPr lang="en-US" dirty="0"/>
              <a:t>Hybrid Kernel</a:t>
            </a:r>
          </a:p>
          <a:p>
            <a:pPr fontAlgn="base"/>
            <a:r>
              <a:rPr lang="en-US" dirty="0"/>
              <a:t>Exo-kernel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E652-CA1D-4E7D-96DA-9FB3EE6B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EFE9-54C9-4B4F-BAFB-E45354C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3C8F-F432-4F83-A451-00A47E81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9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F326-A6A9-45C7-8920-E8549EB4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          Difference Between 32-Bit and 64-Bit Operating Systems</a:t>
            </a:r>
            <a:endParaRPr lang="en-IN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556BC6B-3554-4A8D-8D55-6A0A0030B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834539"/>
              </p:ext>
            </p:extLst>
          </p:nvPr>
        </p:nvGraphicFramePr>
        <p:xfrm>
          <a:off x="1086776" y="896645"/>
          <a:ext cx="9818702" cy="537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289">
                  <a:extLst>
                    <a:ext uri="{9D8B030D-6E8A-4147-A177-3AD203B41FA5}">
                      <a16:colId xmlns:a16="http://schemas.microsoft.com/office/drawing/2014/main" val="2124209951"/>
                    </a:ext>
                  </a:extLst>
                </a:gridCol>
                <a:gridCol w="5130413">
                  <a:extLst>
                    <a:ext uri="{9D8B030D-6E8A-4147-A177-3AD203B41FA5}">
                      <a16:colId xmlns:a16="http://schemas.microsoft.com/office/drawing/2014/main" val="3626512605"/>
                    </a:ext>
                  </a:extLst>
                </a:gridCol>
              </a:tblGrid>
              <a:tr h="29658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32-Bit Operating System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64-Bit Operating System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72323699"/>
                  </a:ext>
                </a:extLst>
              </a:tr>
              <a:tr h="875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32-Bit OS is required for running of 32-Bit Processors, </a:t>
                      </a:r>
                    </a:p>
                    <a:p>
                      <a:pPr algn="l" fontAlgn="ctr"/>
                      <a:endParaRPr lang="en-US" sz="1250" b="0" dirty="0">
                        <a:effectLst/>
                      </a:endParaRPr>
                    </a:p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as they are </a:t>
                      </a:r>
                      <a:r>
                        <a:rPr lang="en-US" sz="1250" b="1" dirty="0">
                          <a:solidFill>
                            <a:srgbClr val="FF0000"/>
                          </a:solidFill>
                          <a:effectLst/>
                        </a:rPr>
                        <a:t>not capable</a:t>
                      </a:r>
                      <a:r>
                        <a:rPr lang="en-US" sz="1250" b="0" dirty="0">
                          <a:effectLst/>
                        </a:rPr>
                        <a:t> of running on 64-bit processors. 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64-Bit Processors can run on any of the Operating Systems, </a:t>
                      </a:r>
                    </a:p>
                    <a:p>
                      <a:pPr algn="l" fontAlgn="ctr"/>
                      <a:endParaRPr lang="en-US" sz="1250" b="0" dirty="0">
                        <a:effectLst/>
                      </a:endParaRPr>
                    </a:p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like 32-Bit OS or 64-Bit OS.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892637283"/>
                  </a:ext>
                </a:extLst>
              </a:tr>
              <a:tr h="1010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32-Bit OS gives a </a:t>
                      </a:r>
                      <a:r>
                        <a:rPr lang="en-US" sz="1250" b="1" dirty="0">
                          <a:solidFill>
                            <a:srgbClr val="FF0000"/>
                          </a:solidFill>
                          <a:effectLst/>
                        </a:rPr>
                        <a:t>low efficient performance</a:t>
                      </a:r>
                      <a:r>
                        <a:rPr lang="en-US" sz="1250" b="0" dirty="0">
                          <a:effectLst/>
                        </a:rPr>
                        <a:t>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64-Bit Operating System provides </a:t>
                      </a:r>
                      <a:r>
                        <a:rPr lang="en-US" sz="1250" b="1" dirty="0">
                          <a:effectLst/>
                        </a:rPr>
                        <a:t>highly efficient Performance</a:t>
                      </a:r>
                      <a:r>
                        <a:rPr lang="en-US" sz="1250" b="0" dirty="0">
                          <a:effectLst/>
                        </a:rPr>
                        <a:t>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345961322"/>
                  </a:ext>
                </a:extLst>
              </a:tr>
              <a:tr h="1299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1" dirty="0">
                          <a:solidFill>
                            <a:srgbClr val="FF0000"/>
                          </a:solidFill>
                          <a:effectLst/>
                        </a:rPr>
                        <a:t>Less amount of data is managed </a:t>
                      </a:r>
                      <a:r>
                        <a:rPr lang="en-US" sz="1250" b="0" dirty="0">
                          <a:effectLst/>
                        </a:rPr>
                        <a:t>in 32-Bit Operating System as compared to 64-Bit </a:t>
                      </a:r>
                      <a:r>
                        <a:rPr lang="en-US" sz="1250" b="0" dirty="0" err="1">
                          <a:effectLst/>
                        </a:rPr>
                        <a:t>Os</a:t>
                      </a:r>
                      <a:r>
                        <a:rPr lang="en-US" sz="1250" b="0" dirty="0">
                          <a:effectLst/>
                        </a:rPr>
                        <a:t>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A </a:t>
                      </a:r>
                      <a:r>
                        <a:rPr lang="en-US" sz="1250" b="1" dirty="0">
                          <a:effectLst/>
                        </a:rPr>
                        <a:t>large amount of data </a:t>
                      </a:r>
                      <a:r>
                        <a:rPr lang="en-US" sz="1250" b="0" dirty="0">
                          <a:effectLst/>
                        </a:rPr>
                        <a:t>can be stored in 64-Bit Operating System.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4061681710"/>
                  </a:ext>
                </a:extLst>
              </a:tr>
              <a:tr h="1819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32-Bit Operating System can </a:t>
                      </a:r>
                      <a:r>
                        <a:rPr lang="en-US" sz="1250" b="1" dirty="0">
                          <a:effectLst/>
                        </a:rPr>
                        <a:t>address 2^32 bytes </a:t>
                      </a:r>
                      <a:r>
                        <a:rPr lang="en-US" sz="1250" b="0" dirty="0">
                          <a:effectLst/>
                        </a:rPr>
                        <a:t>of RAM.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64-Bit Operating System can </a:t>
                      </a:r>
                      <a:r>
                        <a:rPr lang="en-US" sz="1250" b="1" dirty="0">
                          <a:effectLst/>
                        </a:rPr>
                        <a:t>address 2^64 bytes </a:t>
                      </a:r>
                      <a:r>
                        <a:rPr lang="en-US" sz="1250" b="0" dirty="0">
                          <a:effectLst/>
                        </a:rPr>
                        <a:t>of RAM.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17628807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A733-1658-4715-A7DD-5B678C3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24F0-090F-42B0-BCEE-47173DA4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2123-E39A-45C7-8594-DAF12061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0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95A0-A7DF-4DFD-9E00-AFC32B33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365126"/>
            <a:ext cx="10883283" cy="7978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Advantages of Operating System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2E42-EE51-46BA-8ABE-522F25366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1331650"/>
            <a:ext cx="10945427" cy="4845313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It </a:t>
            </a:r>
            <a:r>
              <a:rPr lang="en-US" b="1" dirty="0"/>
              <a:t>helps in managing </a:t>
            </a:r>
            <a:r>
              <a:rPr lang="en-US" dirty="0"/>
              <a:t>the data present in the device i.e. Memory Management.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It helps in making the </a:t>
            </a:r>
            <a:r>
              <a:rPr lang="en-US" b="1" dirty="0"/>
              <a:t>best use of computer hardware</a:t>
            </a:r>
            <a:r>
              <a:rPr lang="en-US" dirty="0"/>
              <a:t>.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It helps in </a:t>
            </a:r>
            <a:r>
              <a:rPr lang="en-US" b="1" dirty="0"/>
              <a:t>maintaining the security </a:t>
            </a:r>
            <a:r>
              <a:rPr lang="en-US" dirty="0"/>
              <a:t>of the device.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It </a:t>
            </a:r>
            <a:r>
              <a:rPr lang="en-US" b="1" dirty="0">
                <a:solidFill>
                  <a:srgbClr val="FF0000"/>
                </a:solidFill>
              </a:rPr>
              <a:t>helps different applications </a:t>
            </a:r>
            <a:r>
              <a:rPr lang="en-US" dirty="0"/>
              <a:t>in running them efficiently.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D450-D25D-43F9-B4CD-D26168A7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AFDF-5B71-4DCD-8B6B-186691E7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85D87-FBBF-4669-81A8-8B28EA4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6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702A-E059-48BC-AD1A-015F1439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Disadvantages of Operating System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CD1F-0772-4712-BAC2-BAF63935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Operating Systems </a:t>
            </a:r>
            <a:r>
              <a:rPr lang="en-US" b="1" dirty="0"/>
              <a:t>can be difficult </a:t>
            </a:r>
            <a:r>
              <a:rPr lang="en-US" dirty="0"/>
              <a:t>for someone to use.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Some OS are </a:t>
            </a:r>
            <a:r>
              <a:rPr lang="en-US" b="1" dirty="0"/>
              <a:t>expensive </a:t>
            </a:r>
            <a:r>
              <a:rPr lang="en-US" dirty="0"/>
              <a:t>and they require </a:t>
            </a:r>
            <a:r>
              <a:rPr lang="en-US" b="1" dirty="0"/>
              <a:t>heavy maintenance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Operating Systems can </a:t>
            </a:r>
            <a:r>
              <a:rPr lang="en-US" b="1" dirty="0"/>
              <a:t>come under threat </a:t>
            </a:r>
            <a:r>
              <a:rPr lang="en-US" dirty="0"/>
              <a:t>if used by hackers.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C960-EBEE-4626-AF36-85B1386F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75B0-6669-4A00-BD4D-8E70AE54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5FE3-45FE-428D-BDA4-FF74C880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7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C5D-2043-45D3-8EAF-9CD375F6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are Operating Systems Used?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75B1-2073-4475-AD09-7B6D1030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Operating System is used as a </a:t>
            </a:r>
            <a:r>
              <a:rPr lang="en-US" b="1" dirty="0"/>
              <a:t>communication channel</a:t>
            </a:r>
            <a:r>
              <a:rPr lang="en-US" dirty="0"/>
              <a:t> between the Computer hardware and the user. </a:t>
            </a:r>
          </a:p>
          <a:p>
            <a:pPr fontAlgn="base"/>
            <a:r>
              <a:rPr lang="en-US" dirty="0"/>
              <a:t>It works as an intermediate between System Hardware and End-User.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Operating System handles the </a:t>
            </a:r>
            <a:r>
              <a:rPr lang="en-US" b="1" dirty="0"/>
              <a:t>following responsibilities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It </a:t>
            </a:r>
            <a:r>
              <a:rPr lang="en-US" b="1" dirty="0"/>
              <a:t>controls all the computer resources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It </a:t>
            </a:r>
            <a:r>
              <a:rPr lang="en-US" b="1" dirty="0"/>
              <a:t>provides valuable services </a:t>
            </a:r>
            <a:r>
              <a:rPr lang="en-US" dirty="0"/>
              <a:t>to user programs.</a:t>
            </a:r>
          </a:p>
          <a:p>
            <a:pPr fontAlgn="base"/>
            <a:r>
              <a:rPr lang="en-US" dirty="0"/>
              <a:t>It coordinates the </a:t>
            </a:r>
            <a:r>
              <a:rPr lang="en-US" b="1" dirty="0">
                <a:solidFill>
                  <a:srgbClr val="FF0000"/>
                </a:solidFill>
              </a:rPr>
              <a:t>execution of user programs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It </a:t>
            </a:r>
            <a:r>
              <a:rPr lang="en-US" b="1" dirty="0"/>
              <a:t>provides an interface </a:t>
            </a:r>
            <a:r>
              <a:rPr lang="en-US" dirty="0"/>
              <a:t>(virtual machine) to the user.</a:t>
            </a:r>
          </a:p>
          <a:p>
            <a:pPr fontAlgn="base"/>
            <a:r>
              <a:rPr lang="en-US" dirty="0"/>
              <a:t>It </a:t>
            </a:r>
            <a:r>
              <a:rPr lang="en-US" b="1" dirty="0">
                <a:solidFill>
                  <a:srgbClr val="FF0000"/>
                </a:solidFill>
              </a:rPr>
              <a:t>hides the complexity </a:t>
            </a:r>
            <a:r>
              <a:rPr lang="en-US" dirty="0"/>
              <a:t>of software.</a:t>
            </a:r>
          </a:p>
          <a:p>
            <a:pPr fontAlgn="base"/>
            <a:r>
              <a:rPr lang="en-US" dirty="0"/>
              <a:t>It supports </a:t>
            </a:r>
            <a:r>
              <a:rPr lang="en-US" b="1" dirty="0"/>
              <a:t>multiple execution modes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It </a:t>
            </a:r>
            <a:r>
              <a:rPr lang="en-US" b="1" dirty="0">
                <a:solidFill>
                  <a:srgbClr val="FF0000"/>
                </a:solidFill>
              </a:rPr>
              <a:t>monitors the execution </a:t>
            </a:r>
            <a:r>
              <a:rPr lang="en-US" dirty="0"/>
              <a:t>of user programs to prevent errors.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AC4F-6A45-4482-82E2-ECCE4EF7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9434-C93E-4FC4-8E90-1CD9ACA3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97AE-3D6A-4766-8B5F-CCCC62F6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2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DF94-A459-4172-8289-94B683BD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Evolution of Operating Systems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A5F9-2A74-49AC-9D2D-C0D7ABDF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have evolved in past years.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went through several changes before getting its original form.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changes in the operating system are known as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operating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the operating system went through four generations.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see these generations in detail: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</a:p>
          <a:p>
            <a:pPr fontAlgn="base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</a:t>
            </a:r>
          </a:p>
          <a:p>
            <a:pPr fontAlgn="base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Generation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Fifth generation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05B3-1B5E-409C-8F23-ADE9058A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E4CB-3103-445A-BD2D-1A5F5DD9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BB2E-ECDD-4D0C-A4D0-073F3E8B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7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277A-C007-4F26-A78C-2B99E1C3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Evolution/History of O.S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BEF2-4EE0-41BD-B80D-C3E6C99B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1950s</a:t>
            </a:r>
            <a:r>
              <a:rPr lang="en-US" dirty="0"/>
              <a:t>, computers were limited to </a:t>
            </a:r>
            <a:r>
              <a:rPr lang="en-US" b="1" dirty="0">
                <a:solidFill>
                  <a:srgbClr val="FF0000"/>
                </a:solidFill>
              </a:rPr>
              <a:t>running one program </a:t>
            </a:r>
            <a:r>
              <a:rPr lang="en-US" dirty="0"/>
              <a:t>at a time like a calculator,</a:t>
            </a:r>
          </a:p>
          <a:p>
            <a:endParaRPr lang="en-US" dirty="0"/>
          </a:p>
          <a:p>
            <a:r>
              <a:rPr lang="en-US" dirty="0"/>
              <a:t>but later in the following decades, computers began to include </a:t>
            </a:r>
            <a:r>
              <a:rPr lang="en-US" b="1" dirty="0"/>
              <a:t>more and more software programs</a:t>
            </a:r>
            <a:r>
              <a:rPr lang="en-US" dirty="0"/>
              <a:t>, sometimes called </a:t>
            </a:r>
            <a:r>
              <a:rPr lang="en-US" b="1" dirty="0"/>
              <a:t>libraries</a:t>
            </a:r>
            <a:r>
              <a:rPr lang="en-US" dirty="0"/>
              <a:t>, that formed the basis for today’s </a:t>
            </a:r>
            <a:r>
              <a:rPr lang="en-IN" dirty="0"/>
              <a:t>operating systems.</a:t>
            </a:r>
          </a:p>
          <a:p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1956 </a:t>
            </a:r>
            <a:r>
              <a:rPr lang="en-US" dirty="0"/>
              <a:t>-The </a:t>
            </a:r>
            <a:r>
              <a:rPr lang="en-US" b="1" dirty="0">
                <a:solidFill>
                  <a:srgbClr val="FF0000"/>
                </a:solidFill>
              </a:rPr>
              <a:t>first Operating System </a:t>
            </a:r>
            <a:r>
              <a:rPr lang="en-IN" dirty="0"/>
              <a:t> (</a:t>
            </a:r>
            <a:r>
              <a:rPr lang="en-IN" b="1" dirty="0"/>
              <a:t>GM-NAA-I/O)</a:t>
            </a:r>
            <a:r>
              <a:rPr lang="en-US" dirty="0"/>
              <a:t>was created </a:t>
            </a:r>
            <a:r>
              <a:rPr lang="en-US" b="1" dirty="0"/>
              <a:t>by General Motors </a:t>
            </a:r>
            <a:r>
              <a:rPr lang="en-US" dirty="0"/>
              <a:t>to run a single IBM mainframe computer, its name was the IBM 704. </a:t>
            </a:r>
          </a:p>
          <a:p>
            <a:endParaRPr lang="en-US" dirty="0"/>
          </a:p>
          <a:p>
            <a:r>
              <a:rPr lang="en-US" b="1" dirty="0"/>
              <a:t>IBM</a:t>
            </a:r>
            <a:r>
              <a:rPr lang="en-US" dirty="0"/>
              <a:t> was </a:t>
            </a:r>
            <a:r>
              <a:rPr lang="en-US" b="1" dirty="0">
                <a:solidFill>
                  <a:srgbClr val="FF0000"/>
                </a:solidFill>
              </a:rPr>
              <a:t>the first computer manufacturer </a:t>
            </a:r>
            <a:r>
              <a:rPr lang="en-US" dirty="0"/>
              <a:t>to develop operating systems and distribute them in its computers in the </a:t>
            </a:r>
            <a:r>
              <a:rPr lang="en-IN" b="1" dirty="0"/>
              <a:t>1960s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2972-0B33-4814-9CA2-0CA8763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6820-BA56-4D88-9339-64B23719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A2B9-9359-4D18-915E-669F7241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0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244C-2ABF-412D-B01F-F3585DD7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 ..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B756-2F23-4F85-8089-E0AE7198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Mid-1960s</a:t>
            </a:r>
            <a:r>
              <a:rPr lang="en-US" dirty="0"/>
              <a:t> -</a:t>
            </a:r>
            <a:r>
              <a:rPr lang="en-US" b="1" dirty="0"/>
              <a:t>Unix</a:t>
            </a:r>
            <a:r>
              <a:rPr lang="en-US" dirty="0"/>
              <a:t> was developed in the by the Massachusetts Institute of</a:t>
            </a:r>
          </a:p>
          <a:p>
            <a:r>
              <a:rPr lang="en-US" dirty="0"/>
              <a:t>Technology(</a:t>
            </a:r>
            <a:r>
              <a:rPr lang="en-US" b="1" dirty="0"/>
              <a:t> MIT</a:t>
            </a:r>
            <a:r>
              <a:rPr lang="en-US" dirty="0"/>
              <a:t>),, AT&amp;T Bell Labs, and General Electric as a joint effort. Initially.</a:t>
            </a:r>
          </a:p>
          <a:p>
            <a:r>
              <a:rPr lang="en-US" dirty="0"/>
              <a:t>it was named </a:t>
            </a:r>
            <a:r>
              <a:rPr lang="en-US" b="1" dirty="0"/>
              <a:t>MULTICS</a:t>
            </a:r>
            <a:r>
              <a:rPr lang="en-US" dirty="0"/>
              <a:t>, which stands for </a:t>
            </a:r>
            <a:r>
              <a:rPr lang="en-US" b="1" dirty="0"/>
              <a:t>Multiplexed Operating </a:t>
            </a:r>
            <a:r>
              <a:rPr lang="en-US" dirty="0"/>
              <a:t>and Computing </a:t>
            </a:r>
            <a:r>
              <a:rPr lang="en-IN" dirty="0"/>
              <a:t>System.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FreeBSD </a:t>
            </a:r>
            <a:r>
              <a:rPr lang="en-US" dirty="0"/>
              <a:t>is also a popular UNIX derivative, originating from the BSD project at Berkeley. </a:t>
            </a:r>
          </a:p>
          <a:p>
            <a:r>
              <a:rPr lang="en-US" dirty="0"/>
              <a:t>All modern Macintosh computers run a modified version of FreeBSD</a:t>
            </a:r>
            <a:r>
              <a:rPr lang="en-IN" dirty="0"/>
              <a:t>(OS X).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DA96-4203-4E09-A041-B4E3061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A9F3-BD58-455F-BADE-9A05DF4E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093A-3ECA-4262-9354-C49947B2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4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189C-BF01-4DD6-B831-39562FB4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History  of  Operating  System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697628-FBC2-45CA-8A87-EA873B07D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80632"/>
              </p:ext>
            </p:extLst>
          </p:nvPr>
        </p:nvGraphicFramePr>
        <p:xfrm>
          <a:off x="838200" y="1260629"/>
          <a:ext cx="10515600" cy="5040558"/>
        </p:xfrm>
        <a:graphic>
          <a:graphicData uri="http://schemas.openxmlformats.org/drawingml/2006/table">
            <a:tbl>
              <a:tblPr/>
              <a:tblGrid>
                <a:gridCol w="1567649">
                  <a:extLst>
                    <a:ext uri="{9D8B030D-6E8A-4147-A177-3AD203B41FA5}">
                      <a16:colId xmlns:a16="http://schemas.microsoft.com/office/drawing/2014/main" val="2233883541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880875992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2395631444"/>
                    </a:ext>
                  </a:extLst>
                </a:gridCol>
                <a:gridCol w="4819835">
                  <a:extLst>
                    <a:ext uri="{9D8B030D-6E8A-4147-A177-3AD203B41FA5}">
                      <a16:colId xmlns:a16="http://schemas.microsoft.com/office/drawing/2014/main" val="4087596899"/>
                    </a:ext>
                  </a:extLst>
                </a:gridCol>
              </a:tblGrid>
              <a:tr h="87798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Generation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Year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Electronic device used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Types of OS Devices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640568"/>
                  </a:ext>
                </a:extLst>
              </a:tr>
              <a:tr h="9694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>
                          <a:effectLst/>
                        </a:rPr>
                        <a:t>First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</a:rPr>
                        <a:t>1945-55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>
                          <a:effectLst/>
                        </a:rPr>
                        <a:t>Vacuum Tubes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</a:rPr>
                        <a:t>Plug Boards 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5864"/>
                  </a:ext>
                </a:extLst>
              </a:tr>
              <a:tr h="11118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>
                          <a:effectLst/>
                        </a:rPr>
                        <a:t>Second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</a:rPr>
                        <a:t>1955-65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</a:rPr>
                        <a:t>Transistors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solidFill>
                            <a:srgbClr val="FF0000"/>
                          </a:solidFill>
                          <a:effectLst/>
                        </a:rPr>
                        <a:t>Batch operating Systems/</a:t>
                      </a:r>
                    </a:p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 for </a:t>
                      </a:r>
                      <a:r>
                        <a:rPr lang="en-IN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multitasking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016575"/>
                  </a:ext>
                </a:extLst>
              </a:tr>
              <a:tr h="11118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>
                          <a:effectLst/>
                        </a:rPr>
                        <a:t>Third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>
                          <a:effectLst/>
                        </a:rPr>
                        <a:t>1965-80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</a:rPr>
                        <a:t>Integrated Circuits(IC)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solidFill>
                            <a:srgbClr val="00B0F0"/>
                          </a:solidFill>
                          <a:effectLst/>
                        </a:rPr>
                        <a:t>Multiprogramming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IN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multitasking </a:t>
                      </a:r>
                    </a:p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scheduling algorithms ( </a:t>
                      </a:r>
                      <a:r>
                        <a:rPr lang="en-US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FCFS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invalidUrl="https:" action="ppaction://hlinkfile"/>
                        </a:rPr>
                        <a:t>SJF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LJF,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20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257405"/>
                  </a:ext>
                </a:extLst>
              </a:tr>
              <a:tr h="9694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>
                          <a:effectLst/>
                        </a:rPr>
                        <a:t>Fourth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>
                          <a:effectLst/>
                        </a:rPr>
                        <a:t>Since 1980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>
                          <a:effectLst/>
                        </a:rPr>
                        <a:t>Large Scale Integration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solidFill>
                            <a:srgbClr val="FF0000"/>
                          </a:solidFill>
                          <a:effectLst/>
                        </a:rPr>
                        <a:t>PC,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time-shared operating systems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08755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971C-73B9-4C79-8364-3BD97B16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02EB-E17F-4CB4-B9C4-6F1A846A36ED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B13A-3469-4FF9-8CEB-343FD074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33ED1-E198-4A8D-BB12-04C6377E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7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331A-BEB8-4E53-9825-710225C4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en-US" b="1" dirty="0">
                <a:hlinkClick r:id="rId2"/>
              </a:rPr>
              <a:t>Functions of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99E8-EE68-4A69-B336-FFFE42AD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30"/>
            <a:ext cx="10515600" cy="491633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The functions of Operating System are:</a:t>
            </a:r>
          </a:p>
          <a:p>
            <a:pPr marL="0" indent="0" fontAlgn="base">
              <a:buNone/>
            </a:pPr>
            <a:endParaRPr lang="en-US" dirty="0"/>
          </a:p>
          <a:p>
            <a:r>
              <a:rPr lang="en-US" dirty="0"/>
              <a:t>Process Management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File Management</a:t>
            </a:r>
          </a:p>
          <a:p>
            <a:r>
              <a:rPr lang="en-US" dirty="0"/>
              <a:t>Device Management</a:t>
            </a:r>
          </a:p>
          <a:p>
            <a:r>
              <a:rPr lang="en-US" dirty="0"/>
              <a:t>Secondary storage Management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Coordination between other software and users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Job Accounting</a:t>
            </a:r>
          </a:p>
          <a:p>
            <a:r>
              <a:rPr lang="en-US" dirty="0"/>
              <a:t>Error detecting aids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85D8-A3BF-4596-8D3A-0BA388CB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7C21-8B77-498A-8139-E953813E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E97E-3D10-4AA1-9B9D-6846355B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F5AB-ECF4-45D8-A116-487AB0CA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5F9D18-AD34-4F3A-BFC8-C5F507A6C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3581"/>
            <a:ext cx="10134600" cy="55929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82F6-261B-4929-B125-E56CB368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EC8D-7A40-43A6-8D47-5E7795000609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A8E1-498C-4469-98AD-2C0B4693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CE90-06F1-4026-95BD-8D29A5D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6A64-251D-41E0-A018-312710CA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Functions of Operating Systems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2F2A-E295-4A8E-B71C-79F0B451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870011"/>
            <a:ext cx="10918794" cy="5788241"/>
          </a:xfrm>
        </p:spPr>
        <p:txBody>
          <a:bodyPr>
            <a:noAutofit/>
          </a:bodyPr>
          <a:lstStyle/>
          <a:p>
            <a:pPr fontAlgn="base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Management: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allocates the processor to a process and then de-allocates the processor when it is no longer required or the job is done.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various tasks like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and termination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process.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done with the help of 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CPU Scheduling algorithms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lvl="1" fontAlgn="base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keeps track of the 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primary memory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fontAlgn="base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what part of it is in use by whom, or what part is not in use, etc. and</a:t>
            </a:r>
          </a:p>
          <a:p>
            <a:pPr lvl="1" fontAlgn="base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also allocates the memory when a process or program requests it.</a:t>
            </a:r>
          </a:p>
          <a:p>
            <a:pPr fontAlgn="base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allocates and de-allocates the resources and also decides who gets the resource.</a:t>
            </a:r>
          </a:p>
          <a:p>
            <a:pPr fontAlgn="base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Management: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keeps track of all the devices. So, it is also called the </a:t>
            </a:r>
            <a:r>
              <a:rPr lang="en-US" sz="18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Input/Output</a:t>
            </a:r>
            <a:r>
              <a:rPr lang="en-US" sz="1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controller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decides which process gets the device, when, and for how much time.</a:t>
            </a:r>
          </a:p>
          <a:p>
            <a:pPr fontAlgn="base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Accounting: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keeps track of time and resources used by various jobs or users.</a:t>
            </a: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716D-B998-45BF-BA95-20298348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50-6388-40F9-8700-883CD0E86FA5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83A2-5C7D-4E1C-A217-D2DCD51C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ADC1-0D89-4025-9E3B-FCC6BDBB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4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CBF0-0EF3-4C8A-8637-F2EEC28D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1098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Characteristics/</a:t>
            </a:r>
            <a:r>
              <a:rPr lang="en-US" b="1" u="sng" dirty="0"/>
              <a:t> features</a:t>
            </a:r>
            <a:r>
              <a:rPr lang="en-US" b="1" u="sng" dirty="0">
                <a:solidFill>
                  <a:srgbClr val="FF0000"/>
                </a:solidFill>
              </a:rPr>
              <a:t> of Operating Systems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6511-CF84-4F12-A928-31B149CF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1571348"/>
            <a:ext cx="10928412" cy="478500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on System Performance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records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between the request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service and the system.</a:t>
            </a:r>
          </a:p>
          <a:p>
            <a:pPr fontAlgn="base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prevents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programs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using passwords or some kind of protection technique.</a:t>
            </a:r>
          </a:p>
          <a:p>
            <a:pPr fontAlgn="base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 OS allows the computer system resources to be used efficiently.</a:t>
            </a:r>
          </a:p>
          <a:p>
            <a:pPr fontAlgn="base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Evolve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 OS should be constructed in such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as to permit the effective development, testing,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introduction of new system functions at the same time without interfering with service.</a:t>
            </a:r>
          </a:p>
          <a:p>
            <a:pPr fontAlgn="base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 OS should be constructed so that It can give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throughput </a:t>
            </a:r>
          </a:p>
          <a:p>
            <a:pPr marL="0" indent="0" fontAlgn="base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 of tasks per unit time).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625D-63E5-4D76-A32E-0E9383FB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620A-0248-43BE-BC7D-305992A1A553}" type="datetime1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A3CE-D0BA-4F54-8B11-3F3A88A1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Abdul Quyoom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8C47-A975-4377-BF4F-7882E1E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9A3-DA7D-42AD-B28D-FAFB869FAAD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9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902</Words>
  <Application>Microsoft Office PowerPoint</Application>
  <PresentationFormat>Widescreen</PresentationFormat>
  <Paragraphs>238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Operating System</vt:lpstr>
      <vt:lpstr>Evolution of Operating Systems </vt:lpstr>
      <vt:lpstr>Evolution/History of O.S</vt:lpstr>
      <vt:lpstr>CONTI .. </vt:lpstr>
      <vt:lpstr>History  of  Operating  System</vt:lpstr>
      <vt:lpstr>Functions of Operating System</vt:lpstr>
      <vt:lpstr>PowerPoint Presentation</vt:lpstr>
      <vt:lpstr>Functions of Operating Systems </vt:lpstr>
      <vt:lpstr>Characteristics/ features of Operating Systems</vt:lpstr>
      <vt:lpstr>Functionalities of Operating System</vt:lpstr>
      <vt:lpstr>Functionalities of Operating System </vt:lpstr>
      <vt:lpstr>Components of an Operating Systems</vt:lpstr>
      <vt:lpstr>Functions of Kernel </vt:lpstr>
      <vt:lpstr>          Difference Between 32-Bit and 64-Bit Operating Systems</vt:lpstr>
      <vt:lpstr>Advantages of Operating System</vt:lpstr>
      <vt:lpstr>Disadvantages of Operating System</vt:lpstr>
      <vt:lpstr>Why are Operating Systems Used?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User</dc:creator>
  <cp:lastModifiedBy>ABDUL QUYOOM</cp:lastModifiedBy>
  <cp:revision>97</cp:revision>
  <dcterms:created xsi:type="dcterms:W3CDTF">2023-07-31T17:57:05Z</dcterms:created>
  <dcterms:modified xsi:type="dcterms:W3CDTF">2023-08-09T06:26:37Z</dcterms:modified>
</cp:coreProperties>
</file>