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62" r:id="rId5"/>
    <p:sldId id="259" r:id="rId6"/>
    <p:sldId id="260" r:id="rId7"/>
    <p:sldId id="263" r:id="rId8"/>
    <p:sldId id="265" r:id="rId9"/>
    <p:sldId id="261" r:id="rId10"/>
    <p:sldId id="264"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7F807F-B5CE-47B2-AE3C-2FFAE13C1256}" v="1258" dt="2023-01-05T16:24:08.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3" name="Subtitle 2"/>
          <p:cNvSpPr>
            <a:spLocks noGrp="1"/>
          </p:cNvSpPr>
          <p:nvPr>
            <p:ph type="subTitle" idx="1"/>
          </p:nvPr>
        </p:nvSpPr>
        <p:spPr/>
        <p:txBody>
          <a:bodyPr/>
          <a:lstStyle/>
          <a:p>
            <a:r>
              <a:rPr lang="en-US" sz="3200" dirty="0"/>
              <a:t>Lecture #1</a:t>
            </a:r>
          </a:p>
          <a:p>
            <a:r>
              <a:rPr lang="en-US" sz="3200" b="1" dirty="0"/>
              <a:t>Introduction to OS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13396FA9-F52B-FCC3-03B6-C6E5E1146074}"/>
              </a:ext>
            </a:extLst>
          </p:cNvPr>
          <p:cNvPicPr>
            <a:picLocks noChangeAspect="1"/>
          </p:cNvPicPr>
          <p:nvPr/>
        </p:nvPicPr>
        <p:blipFill>
          <a:blip r:embed="rId2"/>
          <a:stretch>
            <a:fillRect/>
          </a:stretch>
        </p:blipFill>
        <p:spPr>
          <a:xfrm>
            <a:off x="1269507" y="616622"/>
            <a:ext cx="9265970" cy="5624756"/>
          </a:xfrm>
          <a:prstGeom prst="rect">
            <a:avLst/>
          </a:prstGeom>
        </p:spPr>
      </p:pic>
    </p:spTree>
    <p:extLst>
      <p:ext uri="{BB962C8B-B14F-4D97-AF65-F5344CB8AC3E}">
        <p14:creationId xmlns:p14="http://schemas.microsoft.com/office/powerpoint/2010/main" val="180224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3356B-11E4-5B1E-9595-945CF78A1CF2}"/>
              </a:ext>
            </a:extLst>
          </p:cNvPr>
          <p:cNvSpPr>
            <a:spLocks noGrp="1"/>
          </p:cNvSpPr>
          <p:nvPr>
            <p:ph type="title"/>
          </p:nvPr>
        </p:nvSpPr>
        <p:spPr/>
        <p:txBody>
          <a:bodyPr/>
          <a:lstStyle/>
          <a:p>
            <a:r>
              <a:rPr lang="en-US" dirty="0"/>
              <a:t>Need of Dual Mode Operation</a:t>
            </a:r>
          </a:p>
        </p:txBody>
      </p:sp>
      <p:sp>
        <p:nvSpPr>
          <p:cNvPr id="3" name="Content Placeholder 2">
            <a:extLst>
              <a:ext uri="{FF2B5EF4-FFF2-40B4-BE49-F238E27FC236}">
                <a16:creationId xmlns:a16="http://schemas.microsoft.com/office/drawing/2014/main" id="{46C63417-62B9-369A-8A3D-D14F0136668A}"/>
              </a:ext>
            </a:extLst>
          </p:cNvPr>
          <p:cNvSpPr>
            <a:spLocks noGrp="1"/>
          </p:cNvSpPr>
          <p:nvPr>
            <p:ph idx="1"/>
          </p:nvPr>
        </p:nvSpPr>
        <p:spPr/>
        <p:txBody>
          <a:bodyPr/>
          <a:lstStyle/>
          <a:p>
            <a:pPr algn="just"/>
            <a:r>
              <a:rPr lang="en-US" dirty="0">
                <a:ea typeface="+mn-lt"/>
                <a:cs typeface="+mn-lt"/>
              </a:rPr>
              <a:t>Operating System needs to function in the </a:t>
            </a:r>
            <a:r>
              <a:rPr lang="en-US" b="1" i="1" dirty="0">
                <a:ea typeface="+mn-lt"/>
                <a:cs typeface="+mn-lt"/>
              </a:rPr>
              <a:t>dual mode</a:t>
            </a:r>
            <a:r>
              <a:rPr lang="en-US" dirty="0">
                <a:ea typeface="+mn-lt"/>
                <a:cs typeface="+mn-lt"/>
              </a:rPr>
              <a:t> because the Kernel Level programs perform all the bottom level functions of the OS like process management, Memory management, etc. </a:t>
            </a:r>
          </a:p>
          <a:p>
            <a:pPr algn="just">
              <a:buSzPct val="114999"/>
            </a:pPr>
            <a:r>
              <a:rPr lang="en-US" dirty="0">
                <a:ea typeface="+mn-lt"/>
                <a:cs typeface="+mn-lt"/>
              </a:rPr>
              <a:t>If the user alters these, then this can cause an entire system failure. So, for specifying the access to the users only to the tasks of their use, Dual Mode is necessary for an Operating system.</a:t>
            </a:r>
            <a:endParaRPr lang="en-US" dirty="0"/>
          </a:p>
        </p:txBody>
      </p:sp>
    </p:spTree>
    <p:extLst>
      <p:ext uri="{BB962C8B-B14F-4D97-AF65-F5344CB8AC3E}">
        <p14:creationId xmlns:p14="http://schemas.microsoft.com/office/powerpoint/2010/main" val="176602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D1E1-99C4-893F-5E3B-8B8D6A3037D7}"/>
              </a:ext>
            </a:extLst>
          </p:cNvPr>
          <p:cNvSpPr>
            <a:spLocks noGrp="1"/>
          </p:cNvSpPr>
          <p:nvPr>
            <p:ph type="title"/>
          </p:nvPr>
        </p:nvSpPr>
        <p:spPr/>
        <p:txBody>
          <a:bodyPr/>
          <a:lstStyle/>
          <a:p>
            <a:r>
              <a:rPr lang="en-US" dirty="0"/>
              <a:t>Key Points to remember</a:t>
            </a:r>
          </a:p>
        </p:txBody>
      </p:sp>
      <p:sp>
        <p:nvSpPr>
          <p:cNvPr id="3" name="Content Placeholder 2">
            <a:extLst>
              <a:ext uri="{FF2B5EF4-FFF2-40B4-BE49-F238E27FC236}">
                <a16:creationId xmlns:a16="http://schemas.microsoft.com/office/drawing/2014/main" id="{D44708F2-E1F9-1D6B-BABF-2E05895F6B8A}"/>
              </a:ext>
            </a:extLst>
          </p:cNvPr>
          <p:cNvSpPr>
            <a:spLocks noGrp="1"/>
          </p:cNvSpPr>
          <p:nvPr>
            <p:ph idx="1"/>
          </p:nvPr>
        </p:nvSpPr>
        <p:spPr/>
        <p:txBody>
          <a:bodyPr/>
          <a:lstStyle/>
          <a:p>
            <a:r>
              <a:rPr lang="en-US" dirty="0"/>
              <a:t>OS is mediator between you and your device.</a:t>
            </a:r>
          </a:p>
          <a:p>
            <a:pPr>
              <a:buSzPct val="114999"/>
            </a:pPr>
            <a:r>
              <a:rPr lang="en-US" dirty="0"/>
              <a:t>Privileged actions can be performed by only kernel mode.</a:t>
            </a:r>
          </a:p>
          <a:p>
            <a:pPr>
              <a:buSzPct val="114999"/>
            </a:pPr>
            <a:r>
              <a:rPr lang="en-US" dirty="0"/>
              <a:t>Before switching the mode, mode bits should be set accordingly.</a:t>
            </a:r>
          </a:p>
          <a:p>
            <a:pPr>
              <a:buSzPct val="114999"/>
            </a:pPr>
            <a:endParaRPr lang="en-US" dirty="0"/>
          </a:p>
          <a:p>
            <a:pPr>
              <a:buSzPct val="114999"/>
            </a:pPr>
            <a:endParaRPr lang="en-US" dirty="0"/>
          </a:p>
        </p:txBody>
      </p:sp>
    </p:spTree>
    <p:extLst>
      <p:ext uri="{BB962C8B-B14F-4D97-AF65-F5344CB8AC3E}">
        <p14:creationId xmlns:p14="http://schemas.microsoft.com/office/powerpoint/2010/main" val="77188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14A58-2B74-CD3A-1B2C-4E0BD63D633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D8EF87B-E43A-4E7B-10BD-30A5D87E194D}"/>
              </a:ext>
            </a:extLst>
          </p:cNvPr>
          <p:cNvSpPr>
            <a:spLocks noGrp="1"/>
          </p:cNvSpPr>
          <p:nvPr>
            <p:ph idx="1"/>
          </p:nvPr>
        </p:nvSpPr>
        <p:spPr/>
        <p:txBody>
          <a:bodyPr/>
          <a:lstStyle/>
          <a:p>
            <a:r>
              <a:rPr lang="en-US" dirty="0"/>
              <a:t>What is difference between OS and kernel?</a:t>
            </a:r>
          </a:p>
          <a:p>
            <a:pPr>
              <a:buSzPct val="114999"/>
            </a:pPr>
            <a:r>
              <a:rPr lang="en-US" dirty="0"/>
              <a:t>When OS loads, what will be the mode of the system?</a:t>
            </a:r>
          </a:p>
        </p:txBody>
      </p:sp>
    </p:spTree>
    <p:extLst>
      <p:ext uri="{BB962C8B-B14F-4D97-AF65-F5344CB8AC3E}">
        <p14:creationId xmlns:p14="http://schemas.microsoft.com/office/powerpoint/2010/main" val="38650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39E-2ED3-A948-0C8C-48B5524048B4}"/>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0079F12B-99F5-2521-F18F-F0072DC8B668}"/>
              </a:ext>
            </a:extLst>
          </p:cNvPr>
          <p:cNvSpPr>
            <a:spLocks noGrp="1"/>
          </p:cNvSpPr>
          <p:nvPr>
            <p:ph idx="1"/>
          </p:nvPr>
        </p:nvSpPr>
        <p:spPr/>
        <p:txBody>
          <a:bodyPr/>
          <a:lstStyle/>
          <a:p>
            <a:r>
              <a:rPr lang="en-US" sz="3200" dirty="0"/>
              <a:t>To understand what Operating System is?</a:t>
            </a:r>
          </a:p>
          <a:p>
            <a:pPr>
              <a:buSzPct val="114999"/>
            </a:pPr>
            <a:r>
              <a:rPr lang="en-US" sz="3200" dirty="0"/>
              <a:t>What does it do?</a:t>
            </a:r>
          </a:p>
          <a:p>
            <a:pPr>
              <a:buSzPct val="114999"/>
            </a:pPr>
            <a:r>
              <a:rPr lang="en-US" sz="3200" dirty="0"/>
              <a:t>Why do we need it?</a:t>
            </a:r>
          </a:p>
          <a:p>
            <a:pPr>
              <a:buSzPct val="114999"/>
            </a:pPr>
            <a:r>
              <a:rPr lang="en-US" sz="3200" dirty="0"/>
              <a:t>Modes (Supervisor and User)</a:t>
            </a:r>
          </a:p>
        </p:txBody>
      </p:sp>
    </p:spTree>
    <p:extLst>
      <p:ext uri="{BB962C8B-B14F-4D97-AF65-F5344CB8AC3E}">
        <p14:creationId xmlns:p14="http://schemas.microsoft.com/office/powerpoint/2010/main" val="22382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F6E2-D58A-610B-B4B6-A5F2F70B79C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FF8FC2-B009-E737-C44A-6F12153FBB1E}"/>
              </a:ext>
            </a:extLst>
          </p:cNvPr>
          <p:cNvSpPr>
            <a:spLocks noGrp="1"/>
          </p:cNvSpPr>
          <p:nvPr>
            <p:ph idx="1"/>
          </p:nvPr>
        </p:nvSpPr>
        <p:spPr/>
        <p:txBody>
          <a:bodyPr>
            <a:normAutofit fontScale="47500" lnSpcReduction="20000"/>
          </a:bodyPr>
          <a:lstStyle/>
          <a:p>
            <a:pPr>
              <a:buSzPct val="114999"/>
            </a:pPr>
            <a:r>
              <a:rPr lang="en-US" sz="4500" dirty="0">
                <a:ea typeface="+mn-lt"/>
                <a:cs typeface="+mn-lt"/>
              </a:rPr>
              <a:t>A program that acts as an intermediate/ interface between a user of a computer and the computer hardware.</a:t>
            </a:r>
            <a:endParaRPr lang="en-US" sz="4500" dirty="0"/>
          </a:p>
          <a:p>
            <a:pPr>
              <a:buSzPct val="114999"/>
            </a:pPr>
            <a:r>
              <a:rPr lang="en-US" sz="4500" dirty="0">
                <a:ea typeface="+mn-lt"/>
                <a:cs typeface="+mn-lt"/>
              </a:rPr>
              <a:t>Operating system goals:</a:t>
            </a:r>
          </a:p>
          <a:p>
            <a:pPr>
              <a:buSzPct val="114999"/>
            </a:pPr>
            <a:endParaRPr lang="en-US" dirty="0"/>
          </a:p>
          <a:p>
            <a:pPr marL="914400">
              <a:buSzPct val="114999"/>
            </a:pPr>
            <a:r>
              <a:rPr lang="en-US" sz="3600" b="1" dirty="0">
                <a:solidFill>
                  <a:srgbClr val="FF0000"/>
                </a:solidFill>
                <a:ea typeface="+mn-lt"/>
                <a:cs typeface="+mn-lt"/>
              </a:rPr>
              <a:t>Execute user programs </a:t>
            </a:r>
            <a:r>
              <a:rPr lang="en-US" sz="3600" b="1" dirty="0">
                <a:ea typeface="+mn-lt"/>
                <a:cs typeface="+mn-lt"/>
              </a:rPr>
              <a:t>and make problem solving easier</a:t>
            </a:r>
            <a:r>
              <a:rPr lang="en-US" sz="3600" dirty="0">
                <a:ea typeface="+mn-lt"/>
                <a:cs typeface="+mn-lt"/>
              </a:rPr>
              <a:t>.</a:t>
            </a:r>
            <a:endParaRPr lang="en-US" sz="3600" dirty="0"/>
          </a:p>
          <a:p>
            <a:pPr marL="914400">
              <a:buSzPct val="114999"/>
            </a:pPr>
            <a:endParaRPr lang="en-US" sz="3600" dirty="0"/>
          </a:p>
          <a:p>
            <a:pPr marL="914400">
              <a:buSzPct val="114999"/>
            </a:pPr>
            <a:r>
              <a:rPr lang="en-US" sz="3600" b="1" dirty="0">
                <a:ea typeface="+mn-lt"/>
                <a:cs typeface="+mn-lt"/>
              </a:rPr>
              <a:t>Make the computer system convenient to use</a:t>
            </a:r>
            <a:endParaRPr lang="en-US" sz="3600" b="1" dirty="0"/>
          </a:p>
          <a:p>
            <a:pPr marL="914400">
              <a:buSzPct val="114999"/>
            </a:pPr>
            <a:endParaRPr lang="en-US" sz="3600" dirty="0"/>
          </a:p>
          <a:p>
            <a:pPr marL="914400">
              <a:buSzPct val="114999"/>
            </a:pPr>
            <a:r>
              <a:rPr lang="en-US" sz="3600" b="1" dirty="0">
                <a:ea typeface="+mn-lt"/>
                <a:cs typeface="+mn-lt"/>
              </a:rPr>
              <a:t>Efficiently use available resources</a:t>
            </a:r>
          </a:p>
        </p:txBody>
      </p:sp>
    </p:spTree>
    <p:extLst>
      <p:ext uri="{BB962C8B-B14F-4D97-AF65-F5344CB8AC3E}">
        <p14:creationId xmlns:p14="http://schemas.microsoft.com/office/powerpoint/2010/main" val="95353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962B-3CBC-5498-8900-8208DB6D1FAA}"/>
              </a:ext>
            </a:extLst>
          </p:cNvPr>
          <p:cNvSpPr>
            <a:spLocks noGrp="1"/>
          </p:cNvSpPr>
          <p:nvPr>
            <p:ph type="title"/>
          </p:nvPr>
        </p:nvSpPr>
        <p:spPr/>
        <p:txBody>
          <a:bodyPr/>
          <a:lstStyle/>
          <a:p>
            <a:r>
              <a:rPr lang="en-US" dirty="0"/>
              <a:t>Four components of Computer System</a:t>
            </a:r>
          </a:p>
        </p:txBody>
      </p:sp>
      <p:pic>
        <p:nvPicPr>
          <p:cNvPr id="5" name="Picture 4" descr="Graphical user interface, diagram, timeline&#10;&#10;Description automatically generated">
            <a:extLst>
              <a:ext uri="{FF2B5EF4-FFF2-40B4-BE49-F238E27FC236}">
                <a16:creationId xmlns:a16="http://schemas.microsoft.com/office/drawing/2014/main" id="{7D45F144-FB32-C9F5-40FF-C50D3FABFC5E}"/>
              </a:ext>
            </a:extLst>
          </p:cNvPr>
          <p:cNvPicPr>
            <a:picLocks noChangeAspect="1"/>
          </p:cNvPicPr>
          <p:nvPr/>
        </p:nvPicPr>
        <p:blipFill>
          <a:blip r:embed="rId2"/>
          <a:stretch>
            <a:fillRect/>
          </a:stretch>
        </p:blipFill>
        <p:spPr>
          <a:xfrm>
            <a:off x="3603326" y="1913597"/>
            <a:ext cx="5344782" cy="4260550"/>
          </a:xfrm>
          <a:prstGeom prst="rect">
            <a:avLst/>
          </a:prstGeom>
        </p:spPr>
      </p:pic>
    </p:spTree>
    <p:extLst>
      <p:ext uri="{BB962C8B-B14F-4D97-AF65-F5344CB8AC3E}">
        <p14:creationId xmlns:p14="http://schemas.microsoft.com/office/powerpoint/2010/main" val="396938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3AFA-BDE0-A7CE-96D9-8A43AAE4F17A}"/>
              </a:ext>
            </a:extLst>
          </p:cNvPr>
          <p:cNvSpPr>
            <a:spLocks noGrp="1"/>
          </p:cNvSpPr>
          <p:nvPr>
            <p:ph type="title"/>
          </p:nvPr>
        </p:nvSpPr>
        <p:spPr/>
        <p:txBody>
          <a:bodyPr/>
          <a:lstStyle/>
          <a:p>
            <a:r>
              <a:rPr lang="en-US" dirty="0"/>
              <a:t>What does OS do?</a:t>
            </a:r>
          </a:p>
        </p:txBody>
      </p:sp>
      <p:pic>
        <p:nvPicPr>
          <p:cNvPr id="4" name="Picture 4" descr="Graphical user interface, diagram, timeline&#10;&#10;Description automatically generated">
            <a:extLst>
              <a:ext uri="{FF2B5EF4-FFF2-40B4-BE49-F238E27FC236}">
                <a16:creationId xmlns:a16="http://schemas.microsoft.com/office/drawing/2014/main" id="{31E01BA4-D57A-1626-5D9C-5CCF99AE5A90}"/>
              </a:ext>
            </a:extLst>
          </p:cNvPr>
          <p:cNvPicPr>
            <a:picLocks noGrp="1" noChangeAspect="1"/>
          </p:cNvPicPr>
          <p:nvPr>
            <p:ph idx="1"/>
          </p:nvPr>
        </p:nvPicPr>
        <p:blipFill>
          <a:blip r:embed="rId2"/>
          <a:stretch>
            <a:fillRect/>
          </a:stretch>
        </p:blipFill>
        <p:spPr>
          <a:xfrm>
            <a:off x="1231061" y="2445559"/>
            <a:ext cx="4769688" cy="3800475"/>
          </a:xfrm>
        </p:spPr>
      </p:pic>
      <p:sp>
        <p:nvSpPr>
          <p:cNvPr id="9" name="Content Placeholder 2">
            <a:extLst>
              <a:ext uri="{FF2B5EF4-FFF2-40B4-BE49-F238E27FC236}">
                <a16:creationId xmlns:a16="http://schemas.microsoft.com/office/drawing/2014/main" id="{811E2675-E95A-8045-8382-CBDC66EB7BFE}"/>
              </a:ext>
            </a:extLst>
          </p:cNvPr>
          <p:cNvSpPr txBox="1">
            <a:spLocks/>
          </p:cNvSpPr>
          <p:nvPr/>
        </p:nvSpPr>
        <p:spPr>
          <a:xfrm>
            <a:off x="6140570" y="2876364"/>
            <a:ext cx="5107438" cy="2999503"/>
          </a:xfrm>
          <a:prstGeom prst="rect">
            <a:avLst/>
          </a:prstGeom>
        </p:spPr>
        <p:txBody>
          <a:bodyPr vert="horz" lIns="91440" tIns="45720" rIns="91440" bIns="45720" rtlCol="0" anchor="t">
            <a:normAutofit fontScale="5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SzPct val="114999"/>
            </a:pPr>
            <a:r>
              <a:rPr lang="en-US" sz="3800" dirty="0"/>
              <a:t>Hardware understands binary language.</a:t>
            </a:r>
          </a:p>
          <a:p>
            <a:pPr>
              <a:buSzPct val="114999"/>
            </a:pPr>
            <a:endParaRPr lang="en-US" sz="3800" dirty="0"/>
          </a:p>
          <a:p>
            <a:pPr>
              <a:buSzPct val="114999"/>
            </a:pPr>
            <a:r>
              <a:rPr lang="en-US" sz="3800" dirty="0">
                <a:ea typeface="+mn-lt"/>
                <a:cs typeface="+mn-lt"/>
              </a:rPr>
              <a:t>Instructions must be passed in binary language only.</a:t>
            </a:r>
          </a:p>
          <a:p>
            <a:pPr>
              <a:buSzPct val="114999"/>
            </a:pPr>
            <a:endParaRPr lang="en-US" sz="3800" dirty="0">
              <a:ea typeface="+mn-lt"/>
              <a:cs typeface="+mn-lt"/>
            </a:endParaRPr>
          </a:p>
          <a:p>
            <a:pPr>
              <a:buSzPct val="114999"/>
            </a:pPr>
            <a:r>
              <a:rPr lang="en-US" sz="3800" dirty="0">
                <a:ea typeface="+mn-lt"/>
                <a:cs typeface="+mn-lt"/>
              </a:rPr>
              <a:t>OS acts as an translator which converts commands given to binary language</a:t>
            </a:r>
            <a:r>
              <a:rPr lang="en-US" sz="4500" dirty="0">
                <a:ea typeface="+mn-lt"/>
                <a:cs typeface="+mn-lt"/>
              </a:rPr>
              <a:t>.</a:t>
            </a:r>
          </a:p>
        </p:txBody>
      </p:sp>
    </p:spTree>
    <p:extLst>
      <p:ext uri="{BB962C8B-B14F-4D97-AF65-F5344CB8AC3E}">
        <p14:creationId xmlns:p14="http://schemas.microsoft.com/office/powerpoint/2010/main" val="16765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9969-1199-3E6F-0FB9-EFDD7594E825}"/>
              </a:ext>
            </a:extLst>
          </p:cNvPr>
          <p:cNvSpPr>
            <a:spLocks noGrp="1"/>
          </p:cNvSpPr>
          <p:nvPr>
            <p:ph type="title"/>
          </p:nvPr>
        </p:nvSpPr>
        <p:spPr>
          <a:xfrm>
            <a:off x="1295402" y="665825"/>
            <a:ext cx="9601196" cy="399495"/>
          </a:xfrm>
        </p:spPr>
        <p:txBody>
          <a:bodyPr>
            <a:normAutofit fontScale="90000"/>
          </a:bodyPr>
          <a:lstStyle/>
          <a:p>
            <a:r>
              <a:rPr lang="en-US" dirty="0"/>
              <a:t>Why we need OS?</a:t>
            </a:r>
          </a:p>
        </p:txBody>
      </p:sp>
      <p:sp>
        <p:nvSpPr>
          <p:cNvPr id="3" name="Content Placeholder 2">
            <a:extLst>
              <a:ext uri="{FF2B5EF4-FFF2-40B4-BE49-F238E27FC236}">
                <a16:creationId xmlns:a16="http://schemas.microsoft.com/office/drawing/2014/main" id="{62856D95-E859-0C9B-3E9A-41FE56FDA839}"/>
              </a:ext>
            </a:extLst>
          </p:cNvPr>
          <p:cNvSpPr>
            <a:spLocks noGrp="1"/>
          </p:cNvSpPr>
          <p:nvPr>
            <p:ph idx="1"/>
          </p:nvPr>
        </p:nvSpPr>
        <p:spPr>
          <a:xfrm>
            <a:off x="1295401" y="1500327"/>
            <a:ext cx="9601196" cy="4375542"/>
          </a:xfrm>
        </p:spPr>
        <p:txBody>
          <a:bodyPr>
            <a:noAutofit/>
          </a:bodyPr>
          <a:lstStyle/>
          <a:p>
            <a:r>
              <a:rPr lang="en-US" sz="1600" dirty="0">
                <a:ea typeface="+mn-lt"/>
                <a:cs typeface="+mn-lt"/>
              </a:rPr>
              <a:t>Let’s suppose you want to add two numbers: c=</a:t>
            </a:r>
            <a:r>
              <a:rPr lang="en-US" sz="1600" dirty="0" err="1">
                <a:ea typeface="+mn-lt"/>
                <a:cs typeface="+mn-lt"/>
              </a:rPr>
              <a:t>a+b</a:t>
            </a:r>
            <a:r>
              <a:rPr lang="en-US" sz="1600" dirty="0">
                <a:ea typeface="+mn-lt"/>
                <a:cs typeface="+mn-lt"/>
              </a:rPr>
              <a:t>;</a:t>
            </a:r>
            <a:endParaRPr lang="en-US" sz="1600" dirty="0"/>
          </a:p>
          <a:p>
            <a:pPr>
              <a:buSzPct val="114999"/>
            </a:pPr>
            <a:r>
              <a:rPr lang="en-US" sz="1600" b="1" dirty="0">
                <a:solidFill>
                  <a:srgbClr val="FF0000"/>
                </a:solidFill>
                <a:ea typeface="+mn-lt"/>
                <a:cs typeface="+mn-lt"/>
              </a:rPr>
              <a:t>No OS</a:t>
            </a:r>
            <a:br>
              <a:rPr lang="en-US" sz="1600" b="1" dirty="0">
                <a:ea typeface="+mn-lt"/>
                <a:cs typeface="+mn-lt"/>
              </a:rPr>
            </a:br>
            <a:r>
              <a:rPr lang="en-US" sz="1200" dirty="0">
                <a:latin typeface="Times New Roman" panose="02020603050405020304" pitchFamily="18" charset="0"/>
                <a:ea typeface="+mn-lt"/>
                <a:cs typeface="Times New Roman" panose="02020603050405020304" pitchFamily="18" charset="0"/>
              </a:rPr>
              <a:t>If you are working on MC6800 hardware then the instructions will be:</a:t>
            </a:r>
          </a:p>
          <a:p>
            <a:pPr>
              <a:buSzPct val="114999"/>
            </a:pPr>
            <a:br>
              <a:rPr lang="en-US" sz="1200" dirty="0">
                <a:latin typeface="Times New Roman" panose="02020603050405020304" pitchFamily="18" charset="0"/>
                <a:ea typeface="+mn-lt"/>
                <a:cs typeface="Times New Roman" panose="02020603050405020304" pitchFamily="18" charset="0"/>
              </a:rPr>
            </a:br>
            <a:r>
              <a:rPr lang="en-US" sz="1200" dirty="0">
                <a:latin typeface="Times New Roman" panose="02020603050405020304" pitchFamily="18" charset="0"/>
                <a:ea typeface="+mn-lt"/>
                <a:cs typeface="Times New Roman" panose="02020603050405020304" pitchFamily="18" charset="0"/>
              </a:rPr>
              <a:t>LDAA $80 – Loading the number at memory location 80</a:t>
            </a:r>
            <a:br>
              <a:rPr lang="en-US" sz="1200" dirty="0">
                <a:latin typeface="Times New Roman" panose="02020603050405020304" pitchFamily="18" charset="0"/>
                <a:ea typeface="+mn-lt"/>
                <a:cs typeface="Times New Roman" panose="02020603050405020304" pitchFamily="18" charset="0"/>
              </a:rPr>
            </a:br>
            <a:r>
              <a:rPr lang="en-US" sz="1200" dirty="0">
                <a:latin typeface="Times New Roman" panose="02020603050405020304" pitchFamily="18" charset="0"/>
                <a:ea typeface="+mn-lt"/>
                <a:cs typeface="Times New Roman" panose="02020603050405020304" pitchFamily="18" charset="0"/>
              </a:rPr>
              <a:t>LDAB $81 – Loading the number at memory location 81</a:t>
            </a:r>
            <a:br>
              <a:rPr lang="en-US" sz="1200" dirty="0">
                <a:latin typeface="Times New Roman" panose="02020603050405020304" pitchFamily="18" charset="0"/>
                <a:ea typeface="+mn-lt"/>
                <a:cs typeface="Times New Roman" panose="02020603050405020304" pitchFamily="18" charset="0"/>
              </a:rPr>
            </a:br>
            <a:r>
              <a:rPr lang="en-US" sz="1200" dirty="0">
                <a:latin typeface="Times New Roman" panose="02020603050405020304" pitchFamily="18" charset="0"/>
                <a:ea typeface="+mn-lt"/>
                <a:cs typeface="Times New Roman" panose="02020603050405020304" pitchFamily="18" charset="0"/>
              </a:rPr>
              <a:t>ADDB – </a:t>
            </a:r>
            <a:r>
              <a:rPr lang="en-US" sz="1200" b="1" dirty="0">
                <a:solidFill>
                  <a:srgbClr val="FF0000"/>
                </a:solidFill>
                <a:latin typeface="Times New Roman" panose="02020603050405020304" pitchFamily="18" charset="0"/>
                <a:ea typeface="+mn-lt"/>
                <a:cs typeface="Times New Roman" panose="02020603050405020304" pitchFamily="18" charset="0"/>
              </a:rPr>
              <a:t>Adding these two numbers</a:t>
            </a:r>
            <a:br>
              <a:rPr lang="en-US" sz="1200" dirty="0">
                <a:latin typeface="Times New Roman" panose="02020603050405020304" pitchFamily="18" charset="0"/>
                <a:ea typeface="+mn-lt"/>
                <a:cs typeface="Times New Roman" panose="02020603050405020304" pitchFamily="18" charset="0"/>
              </a:rPr>
            </a:br>
            <a:r>
              <a:rPr lang="en-US" sz="1200" dirty="0">
                <a:latin typeface="Times New Roman" panose="02020603050405020304" pitchFamily="18" charset="0"/>
                <a:ea typeface="+mn-lt"/>
                <a:cs typeface="Times New Roman" panose="02020603050405020304" pitchFamily="18" charset="0"/>
              </a:rPr>
              <a:t>STAA $55  – Storing the sum to memory location 55</a:t>
            </a:r>
            <a:br>
              <a:rPr lang="en-US" sz="1200" dirty="0">
                <a:latin typeface="Times New Roman" panose="02020603050405020304" pitchFamily="18" charset="0"/>
                <a:ea typeface="+mn-lt"/>
                <a:cs typeface="Times New Roman" panose="02020603050405020304" pitchFamily="18" charset="0"/>
              </a:rPr>
            </a:br>
            <a:r>
              <a:rPr lang="en-US" sz="1200" dirty="0">
                <a:latin typeface="Times New Roman" panose="02020603050405020304" pitchFamily="18" charset="0"/>
                <a:ea typeface="+mn-lt"/>
                <a:cs typeface="Times New Roman" panose="02020603050405020304" pitchFamily="18" charset="0"/>
              </a:rPr>
              <a:t>But the moment you </a:t>
            </a:r>
            <a:r>
              <a:rPr lang="en-US" sz="1200" b="1" dirty="0">
                <a:solidFill>
                  <a:srgbClr val="FF0000"/>
                </a:solidFill>
                <a:latin typeface="Times New Roman" panose="02020603050405020304" pitchFamily="18" charset="0"/>
                <a:ea typeface="+mn-lt"/>
                <a:cs typeface="Times New Roman" panose="02020603050405020304" pitchFamily="18" charset="0"/>
              </a:rPr>
              <a:t>hardware changes</a:t>
            </a:r>
            <a:r>
              <a:rPr lang="en-US" sz="1200" dirty="0">
                <a:latin typeface="Times New Roman" panose="02020603050405020304" pitchFamily="18" charset="0"/>
                <a:ea typeface="+mn-lt"/>
                <a:cs typeface="Times New Roman" panose="02020603050405020304" pitchFamily="18" charset="0"/>
              </a:rPr>
              <a:t>, for example, say to 8086 or 8088, all the above </a:t>
            </a:r>
            <a:r>
              <a:rPr lang="en-US" sz="1200" b="1" dirty="0">
                <a:latin typeface="Times New Roman" panose="02020603050405020304" pitchFamily="18" charset="0"/>
                <a:ea typeface="+mn-lt"/>
                <a:cs typeface="Times New Roman" panose="02020603050405020304" pitchFamily="18" charset="0"/>
              </a:rPr>
              <a:t>instructions will change</a:t>
            </a:r>
            <a:r>
              <a:rPr lang="en-US" sz="1200" dirty="0">
                <a:latin typeface="Times New Roman" panose="02020603050405020304" pitchFamily="18" charset="0"/>
                <a:ea typeface="+mn-lt"/>
                <a:cs typeface="Times New Roman" panose="02020603050405020304" pitchFamily="18" charset="0"/>
              </a:rPr>
              <a:t>, </a:t>
            </a:r>
          </a:p>
          <a:p>
            <a:pPr>
              <a:buSzPct val="114999"/>
            </a:pPr>
            <a:endParaRPr lang="en-US" sz="1600" b="1" dirty="0">
              <a:solidFill>
                <a:srgbClr val="FF0000"/>
              </a:solidFill>
              <a:ea typeface="+mn-lt"/>
              <a:cs typeface="+mn-lt"/>
            </a:endParaRPr>
          </a:p>
          <a:p>
            <a:pPr>
              <a:buSzPct val="114999"/>
            </a:pPr>
            <a:r>
              <a:rPr lang="en-US" sz="1600" b="1" dirty="0">
                <a:solidFill>
                  <a:srgbClr val="FF0000"/>
                </a:solidFill>
                <a:ea typeface="+mn-lt"/>
                <a:cs typeface="+mn-lt"/>
              </a:rPr>
              <a:t>With OS</a:t>
            </a:r>
            <a:br>
              <a:rPr lang="en-US" sz="1600" b="1" dirty="0">
                <a:ea typeface="+mn-lt"/>
                <a:cs typeface="+mn-lt"/>
              </a:rPr>
            </a:br>
            <a:r>
              <a:rPr lang="en-US" sz="1600" dirty="0">
                <a:latin typeface="Times New Roman" panose="02020603050405020304" pitchFamily="18" charset="0"/>
                <a:ea typeface="+mn-lt"/>
                <a:cs typeface="Times New Roman" panose="02020603050405020304" pitchFamily="18" charset="0"/>
              </a:rPr>
              <a:t>Use any High Level Language like C.</a:t>
            </a:r>
            <a:br>
              <a:rPr lang="en-US" sz="1600" dirty="0">
                <a:latin typeface="Times New Roman" panose="02020603050405020304" pitchFamily="18" charset="0"/>
                <a:ea typeface="+mn-lt"/>
                <a:cs typeface="Times New Roman" panose="02020603050405020304" pitchFamily="18" charset="0"/>
              </a:rPr>
            </a:br>
            <a:r>
              <a:rPr lang="en-US" sz="1600" dirty="0">
                <a:latin typeface="Times New Roman" panose="02020603050405020304" pitchFamily="18" charset="0"/>
                <a:ea typeface="+mn-lt"/>
                <a:cs typeface="Times New Roman" panose="02020603050405020304" pitchFamily="18" charset="0"/>
              </a:rPr>
              <a:t>Write c=</a:t>
            </a:r>
            <a:r>
              <a:rPr lang="en-US" sz="1600" dirty="0" err="1">
                <a:latin typeface="Times New Roman" panose="02020603050405020304" pitchFamily="18" charset="0"/>
                <a:ea typeface="+mn-lt"/>
                <a:cs typeface="Times New Roman" panose="02020603050405020304" pitchFamily="18" charset="0"/>
              </a:rPr>
              <a:t>a+b</a:t>
            </a:r>
            <a:r>
              <a:rPr lang="en-US" sz="1600" dirty="0">
                <a:latin typeface="Times New Roman" panose="02020603050405020304" pitchFamily="18" charset="0"/>
                <a:ea typeface="+mn-lt"/>
                <a:cs typeface="Times New Roman" panose="02020603050405020304" pitchFamily="18" charset="0"/>
              </a:rPr>
              <a:t>;</a:t>
            </a:r>
            <a:br>
              <a:rPr lang="en-US" sz="1600" dirty="0">
                <a:latin typeface="Times New Roman" panose="02020603050405020304" pitchFamily="18" charset="0"/>
                <a:ea typeface="+mn-lt"/>
                <a:cs typeface="Times New Roman" panose="02020603050405020304" pitchFamily="18" charset="0"/>
              </a:rPr>
            </a:br>
            <a:r>
              <a:rPr lang="en-US" sz="1600" dirty="0">
                <a:latin typeface="Times New Roman" panose="02020603050405020304" pitchFamily="18" charset="0"/>
                <a:ea typeface="+mn-lt"/>
                <a:cs typeface="Times New Roman" panose="02020603050405020304" pitchFamily="18" charset="0"/>
              </a:rPr>
              <a:t>The underlying </a:t>
            </a:r>
            <a:r>
              <a:rPr lang="en-US" sz="1600" b="1" dirty="0">
                <a:latin typeface="Times New Roman" panose="02020603050405020304" pitchFamily="18" charset="0"/>
                <a:ea typeface="+mn-lt"/>
                <a:cs typeface="Times New Roman" panose="02020603050405020304" pitchFamily="18" charset="0"/>
              </a:rPr>
              <a:t>hardware does not matter</a:t>
            </a:r>
            <a:r>
              <a:rPr lang="en-US" sz="1600" dirty="0">
                <a:latin typeface="Times New Roman" panose="02020603050405020304" pitchFamily="18" charset="0"/>
                <a:ea typeface="+mn-lt"/>
                <a:cs typeface="Times New Roman" panose="02020603050405020304" pitchFamily="18" charset="0"/>
              </a:rPr>
              <a:t> because OS takes care of conversion. </a:t>
            </a:r>
          </a:p>
          <a:p>
            <a:pPr>
              <a:buSzPct val="114999"/>
            </a:pPr>
            <a:r>
              <a:rPr lang="en-US" sz="1600" dirty="0" err="1">
                <a:latin typeface="Times New Roman" panose="02020603050405020304" pitchFamily="18" charset="0"/>
                <a:ea typeface="+mn-lt"/>
                <a:cs typeface="Times New Roman" panose="02020603050405020304" pitchFamily="18" charset="0"/>
              </a:rPr>
              <a:t>Infact</a:t>
            </a:r>
            <a:r>
              <a:rPr lang="en-US" sz="1600" dirty="0">
                <a:latin typeface="Times New Roman" panose="02020603050405020304" pitchFamily="18" charset="0"/>
                <a:ea typeface="+mn-lt"/>
                <a:cs typeface="Times New Roman" panose="02020603050405020304" pitchFamily="18" charset="0"/>
              </a:rPr>
              <a:t> this is what we always do. Have we ever bothered what hardware are we using. </a:t>
            </a:r>
          </a:p>
          <a:p>
            <a:pPr>
              <a:buSzPct val="114999"/>
            </a:pPr>
            <a:r>
              <a:rPr lang="en-US" sz="1600" dirty="0">
                <a:latin typeface="Times New Roman" panose="02020603050405020304" pitchFamily="18" charset="0"/>
                <a:ea typeface="+mn-lt"/>
                <a:cs typeface="Times New Roman" panose="02020603050405020304" pitchFamily="18" charset="0"/>
              </a:rPr>
              <a:t>Our focus is just writing the code correctly in C, C++, Python etc.</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398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1E0A-1B6C-58F6-6346-AEB4A0E549E0}"/>
              </a:ext>
            </a:extLst>
          </p:cNvPr>
          <p:cNvSpPr>
            <a:spLocks noGrp="1"/>
          </p:cNvSpPr>
          <p:nvPr>
            <p:ph type="title"/>
          </p:nvPr>
        </p:nvSpPr>
        <p:spPr/>
        <p:txBody>
          <a:bodyPr/>
          <a:lstStyle/>
          <a:p>
            <a:r>
              <a:rPr lang="en-US" dirty="0"/>
              <a:t>Modes of OS</a:t>
            </a:r>
          </a:p>
        </p:txBody>
      </p:sp>
      <p:sp>
        <p:nvSpPr>
          <p:cNvPr id="3" name="Content Placeholder 2">
            <a:extLst>
              <a:ext uri="{FF2B5EF4-FFF2-40B4-BE49-F238E27FC236}">
                <a16:creationId xmlns:a16="http://schemas.microsoft.com/office/drawing/2014/main" id="{FF28F3FB-36D5-14DF-7507-6C2300C5C701}"/>
              </a:ext>
            </a:extLst>
          </p:cNvPr>
          <p:cNvSpPr>
            <a:spLocks noGrp="1"/>
          </p:cNvSpPr>
          <p:nvPr>
            <p:ph idx="1"/>
          </p:nvPr>
        </p:nvSpPr>
        <p:spPr/>
        <p:txBody>
          <a:bodyPr/>
          <a:lstStyle/>
          <a:p>
            <a:r>
              <a:rPr lang="en-US" dirty="0"/>
              <a:t>User mode</a:t>
            </a:r>
          </a:p>
          <a:p>
            <a:pPr>
              <a:buSzPct val="114999"/>
            </a:pPr>
            <a:r>
              <a:rPr lang="en-US" dirty="0"/>
              <a:t>Supervisor mode/Kernel mode/System mode</a:t>
            </a:r>
          </a:p>
          <a:p>
            <a:pPr>
              <a:buSzPct val="114999"/>
            </a:pPr>
            <a:r>
              <a:rPr lang="en-US" dirty="0"/>
              <a:t>Bit called </a:t>
            </a:r>
            <a:r>
              <a:rPr lang="en-US" b="1" dirty="0"/>
              <a:t>mode bit </a:t>
            </a:r>
            <a:r>
              <a:rPr lang="en-US" dirty="0"/>
              <a:t>is added to hardware to indicate the mode.</a:t>
            </a:r>
          </a:p>
          <a:p>
            <a:pPr>
              <a:buSzPct val="114999"/>
            </a:pPr>
            <a:r>
              <a:rPr lang="en-US" dirty="0"/>
              <a:t>For kernel mode : 0 (Task executed on behalf of OS)</a:t>
            </a:r>
          </a:p>
          <a:p>
            <a:pPr>
              <a:buSzPct val="114999"/>
            </a:pPr>
            <a:r>
              <a:rPr lang="en-US" dirty="0"/>
              <a:t>For user mode : 1 (Task executed on behalf of User application)</a:t>
            </a:r>
          </a:p>
          <a:p>
            <a:pPr>
              <a:buSzPct val="114999"/>
            </a:pPr>
            <a:endParaRPr lang="en-US" dirty="0"/>
          </a:p>
          <a:p>
            <a:pPr>
              <a:buSzPct val="114999"/>
            </a:pPr>
            <a:endParaRPr lang="en-US" dirty="0"/>
          </a:p>
        </p:txBody>
      </p:sp>
    </p:spTree>
    <p:extLst>
      <p:ext uri="{BB962C8B-B14F-4D97-AF65-F5344CB8AC3E}">
        <p14:creationId xmlns:p14="http://schemas.microsoft.com/office/powerpoint/2010/main" val="144930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0356-59A8-3D97-CB37-0A58EE057F3E}"/>
              </a:ext>
            </a:extLst>
          </p:cNvPr>
          <p:cNvSpPr>
            <a:spLocks noGrp="1"/>
          </p:cNvSpPr>
          <p:nvPr>
            <p:ph type="title"/>
          </p:nvPr>
        </p:nvSpPr>
        <p:spPr/>
        <p:txBody>
          <a:bodyPr/>
          <a:lstStyle/>
          <a:p>
            <a:r>
              <a:rPr lang="en-US" dirty="0"/>
              <a:t>Dual Mode Operation</a:t>
            </a:r>
          </a:p>
        </p:txBody>
      </p:sp>
      <p:sp>
        <p:nvSpPr>
          <p:cNvPr id="3" name="Content Placeholder 2">
            <a:extLst>
              <a:ext uri="{FF2B5EF4-FFF2-40B4-BE49-F238E27FC236}">
                <a16:creationId xmlns:a16="http://schemas.microsoft.com/office/drawing/2014/main" id="{5844DA71-6FFF-F4EF-A0BD-5B0EDE5D8CD8}"/>
              </a:ext>
            </a:extLst>
          </p:cNvPr>
          <p:cNvSpPr>
            <a:spLocks noGrp="1"/>
          </p:cNvSpPr>
          <p:nvPr>
            <p:ph idx="1"/>
          </p:nvPr>
        </p:nvSpPr>
        <p:spPr/>
        <p:txBody>
          <a:bodyPr>
            <a:normAutofit lnSpcReduction="10000"/>
          </a:bodyPr>
          <a:lstStyle/>
          <a:p>
            <a:r>
              <a:rPr lang="en-US" sz="2000" dirty="0"/>
              <a:t>Hardware starts in </a:t>
            </a:r>
            <a:r>
              <a:rPr lang="en-US" sz="2000" b="1" dirty="0"/>
              <a:t>kernel mode </a:t>
            </a:r>
            <a:r>
              <a:rPr lang="en-US" sz="2000" dirty="0"/>
              <a:t>at system boot time.</a:t>
            </a:r>
          </a:p>
          <a:p>
            <a:endParaRPr lang="en-US" sz="2000" dirty="0"/>
          </a:p>
          <a:p>
            <a:pPr>
              <a:buSzPct val="114999"/>
            </a:pPr>
            <a:r>
              <a:rPr lang="en-US" sz="2000" dirty="0"/>
              <a:t>When OS load and execute </a:t>
            </a:r>
            <a:r>
              <a:rPr lang="en-US" sz="2000" b="1" dirty="0"/>
              <a:t>user applications </a:t>
            </a:r>
            <a:r>
              <a:rPr lang="en-US" sz="2000" dirty="0"/>
              <a:t>then switch mode to </a:t>
            </a:r>
            <a:r>
              <a:rPr lang="en-US" sz="2000" b="1" dirty="0"/>
              <a:t>User mode</a:t>
            </a:r>
            <a:r>
              <a:rPr lang="en-US" sz="2000" dirty="0"/>
              <a:t>.</a:t>
            </a:r>
          </a:p>
          <a:p>
            <a:pPr>
              <a:buSzPct val="114999"/>
            </a:pPr>
            <a:endParaRPr lang="en-US" sz="2000" dirty="0"/>
          </a:p>
          <a:p>
            <a:pPr>
              <a:buSzPct val="114999"/>
            </a:pPr>
            <a:r>
              <a:rPr lang="en-US" sz="2000" dirty="0"/>
              <a:t>If any </a:t>
            </a:r>
            <a:r>
              <a:rPr lang="en-US" sz="2000" b="1" dirty="0"/>
              <a:t>interrupt/privileged instructions </a:t>
            </a:r>
            <a:r>
              <a:rPr lang="en-US" sz="2000" dirty="0"/>
              <a:t>occurs it will shift back to </a:t>
            </a:r>
            <a:r>
              <a:rPr lang="en-US" sz="2000" b="1" dirty="0"/>
              <a:t>kernel mode</a:t>
            </a:r>
            <a:r>
              <a:rPr lang="en-US" sz="2000" dirty="0"/>
              <a:t>.</a:t>
            </a:r>
          </a:p>
          <a:p>
            <a:pPr>
              <a:buSzPct val="114999"/>
            </a:pPr>
            <a:r>
              <a:rPr lang="en-US" sz="2000" dirty="0"/>
              <a:t>   </a:t>
            </a:r>
          </a:p>
          <a:p>
            <a:pPr>
              <a:buSzPct val="114999"/>
            </a:pPr>
            <a:r>
              <a:rPr lang="en-US" sz="2000" b="1" dirty="0"/>
              <a:t>Examples of privileged instructions</a:t>
            </a:r>
            <a:r>
              <a:rPr lang="en-US" sz="2000" dirty="0"/>
              <a:t>: </a:t>
            </a:r>
          </a:p>
          <a:p>
            <a:pPr lvl="1">
              <a:buSzPct val="114999"/>
            </a:pPr>
            <a:r>
              <a:rPr lang="en-US" sz="1600" dirty="0"/>
              <a:t>I</a:t>
            </a:r>
            <a:r>
              <a:rPr lang="en-US" sz="1800" dirty="0"/>
              <a:t>/O management, timer management, interrupt management</a:t>
            </a:r>
            <a:r>
              <a:rPr lang="en-US" sz="1600" dirty="0"/>
              <a:t>.</a:t>
            </a:r>
          </a:p>
        </p:txBody>
      </p:sp>
    </p:spTree>
    <p:extLst>
      <p:ext uri="{BB962C8B-B14F-4D97-AF65-F5344CB8AC3E}">
        <p14:creationId xmlns:p14="http://schemas.microsoft.com/office/powerpoint/2010/main" val="298631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5A18-5110-7DCB-F1DB-7EAE60C153A1}"/>
              </a:ext>
            </a:extLst>
          </p:cNvPr>
          <p:cNvSpPr>
            <a:spLocks noGrp="1"/>
          </p:cNvSpPr>
          <p:nvPr>
            <p:ph type="title"/>
          </p:nvPr>
        </p:nvSpPr>
        <p:spPr>
          <a:xfrm>
            <a:off x="1079742" y="565189"/>
            <a:ext cx="9601196" cy="1303867"/>
          </a:xfrm>
        </p:spPr>
        <p:txBody>
          <a:bodyPr/>
          <a:lstStyle/>
          <a:p>
            <a:r>
              <a:rPr lang="en-US" dirty="0"/>
              <a:t>Dual Mode Operation</a:t>
            </a:r>
          </a:p>
        </p:txBody>
      </p:sp>
      <p:pic>
        <p:nvPicPr>
          <p:cNvPr id="7" name="Picture 7" descr="Diagram&#10;&#10;Description automatically generated">
            <a:extLst>
              <a:ext uri="{FF2B5EF4-FFF2-40B4-BE49-F238E27FC236}">
                <a16:creationId xmlns:a16="http://schemas.microsoft.com/office/drawing/2014/main" id="{86625A3C-F8BB-CCFF-F411-7BCF2BE93499}"/>
              </a:ext>
            </a:extLst>
          </p:cNvPr>
          <p:cNvPicPr>
            <a:picLocks noGrp="1" noChangeAspect="1"/>
          </p:cNvPicPr>
          <p:nvPr>
            <p:ph idx="1"/>
          </p:nvPr>
        </p:nvPicPr>
        <p:blipFill>
          <a:blip r:embed="rId2"/>
          <a:stretch>
            <a:fillRect/>
          </a:stretch>
        </p:blipFill>
        <p:spPr>
          <a:xfrm>
            <a:off x="742590" y="1641595"/>
            <a:ext cx="10807459" cy="4775798"/>
          </a:xfrm>
        </p:spPr>
      </p:pic>
    </p:spTree>
    <p:extLst>
      <p:ext uri="{BB962C8B-B14F-4D97-AF65-F5344CB8AC3E}">
        <p14:creationId xmlns:p14="http://schemas.microsoft.com/office/powerpoint/2010/main" val="37667020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46</TotalTime>
  <Words>221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Times New Roman</vt:lpstr>
      <vt:lpstr>Organic</vt:lpstr>
      <vt:lpstr>Operating System</vt:lpstr>
      <vt:lpstr>Objectives </vt:lpstr>
      <vt:lpstr>Introduction</vt:lpstr>
      <vt:lpstr>Four components of Computer System</vt:lpstr>
      <vt:lpstr>What does OS do?</vt:lpstr>
      <vt:lpstr>Why we need OS?</vt:lpstr>
      <vt:lpstr>Modes of OS</vt:lpstr>
      <vt:lpstr>Dual Mode Operation</vt:lpstr>
      <vt:lpstr>Dual Mode Operation</vt:lpstr>
      <vt:lpstr>PowerPoint Presentation</vt:lpstr>
      <vt:lpstr>Need of Dual Mode Operation</vt:lpstr>
      <vt:lpstr>Key Points to remember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274</cp:revision>
  <dcterms:created xsi:type="dcterms:W3CDTF">2023-01-05T14:57:56Z</dcterms:created>
  <dcterms:modified xsi:type="dcterms:W3CDTF">2023-08-01T03:18:23Z</dcterms:modified>
</cp:coreProperties>
</file>