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F807F-B5CE-47B2-AE3C-2FFAE13C1256}" v="1258" dt="2023-01-05T16:24:08.471"/>
    <p1510:client id="{21487764-53CA-4A11-8BAB-30D276C09413}" v="1" dt="2023-01-08T10:54:34.148"/>
    <p1510:client id="{F88D57E1-CD0C-41BB-80F7-F86CF374E617}" v="724" dt="2023-01-08T14:15:0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7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4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14564"/>
            <a:ext cx="10058400" cy="2714436"/>
          </a:xfrm>
        </p:spPr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781886"/>
            <a:ext cx="10058400" cy="1816733"/>
          </a:xfrm>
        </p:spPr>
        <p:txBody>
          <a:bodyPr>
            <a:normAutofit/>
          </a:bodyPr>
          <a:lstStyle/>
          <a:p>
            <a:r>
              <a:rPr lang="en-US" sz="3200" dirty="0"/>
              <a:t>Lecture #1</a:t>
            </a:r>
          </a:p>
          <a:p>
            <a:r>
              <a:rPr lang="en-US" sz="3200" b="1" dirty="0"/>
              <a:t>Introduction to OS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3DCB-F289-320A-1869-C489CA18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49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 User-visible registers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8D56-2D09-E8F0-74BF-EF757399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53592"/>
            <a:ext cx="10058400" cy="4315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Enable programmer to minimize main- memory references by optimizing register use.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 May be referenced by machine language 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 Available to all programs - application programs and system programs 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 Types of registers –Data and Address</a:t>
            </a:r>
          </a:p>
          <a:p>
            <a:pPr marL="0" indent="0">
              <a:buSzPct val="114999"/>
              <a:buNone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 Address : Index, Segment pointer, and Stack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F845-0945-026E-E5B8-96571AE1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User-visible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4CED-E6AA-4DD3-2129-BCD2388C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6454"/>
            <a:ext cx="10058400" cy="3942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 Address Registers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b="1" dirty="0">
                <a:ea typeface="+mn-lt"/>
                <a:cs typeface="+mn-lt"/>
              </a:rPr>
              <a:t>  Index</a:t>
            </a:r>
            <a:r>
              <a:rPr lang="en-US" dirty="0">
                <a:ea typeface="+mn-lt"/>
                <a:cs typeface="+mn-lt"/>
              </a:rPr>
              <a:t> involves adding an index to a base value to get an address</a:t>
            </a:r>
          </a:p>
          <a:p>
            <a:pPr marL="0" indent="0">
              <a:buSzPct val="114999"/>
              <a:buNone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b="1" dirty="0">
                <a:ea typeface="+mn-lt"/>
                <a:cs typeface="+mn-lt"/>
              </a:rPr>
              <a:t>  Segment pointer </a:t>
            </a:r>
            <a:r>
              <a:rPr lang="en-US" dirty="0">
                <a:ea typeface="+mn-lt"/>
                <a:cs typeface="+mn-lt"/>
              </a:rPr>
              <a:t>when memory is divided into segments, memory is referenced by a segment and an offset </a:t>
            </a:r>
          </a:p>
          <a:p>
            <a:pPr marL="0" indent="0">
              <a:buSzPct val="114999"/>
              <a:buNone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b="1" dirty="0">
                <a:ea typeface="+mn-lt"/>
                <a:cs typeface="+mn-lt"/>
              </a:rPr>
              <a:t>  Stack pointer</a:t>
            </a:r>
            <a:r>
              <a:rPr lang="en-US" dirty="0">
                <a:ea typeface="+mn-lt"/>
                <a:cs typeface="+mn-lt"/>
              </a:rPr>
              <a:t> points to top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E4D7-95BE-4D47-56D9-4AED4B32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j-lt"/>
                <a:cs typeface="+mj-lt"/>
              </a:rPr>
              <a:t>Control and status registers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1F7F-9E2C-CE9C-EE22-516697CA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64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Used by processor to control operating of the processor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Used by operating-system routines to control the execution of programs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b="1" dirty="0">
                <a:ea typeface="+mn-lt"/>
                <a:cs typeface="+mn-lt"/>
              </a:rPr>
              <a:t> Program Counter (PC) –</a:t>
            </a:r>
            <a:r>
              <a:rPr lang="en-US" dirty="0">
                <a:ea typeface="+mn-lt"/>
                <a:cs typeface="+mn-lt"/>
              </a:rPr>
              <a:t>Contains the address of an instruction to be fetched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Instruction Register (IR) –</a:t>
            </a:r>
            <a:r>
              <a:rPr lang="en-US" dirty="0">
                <a:ea typeface="+mn-lt"/>
                <a:cs typeface="+mn-lt"/>
              </a:rPr>
              <a:t>Contains the instruction most recently fetched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Program Status Word (PSW) </a:t>
            </a:r>
            <a:r>
              <a:rPr lang="en-US" dirty="0">
                <a:ea typeface="+mn-lt"/>
                <a:cs typeface="+mn-lt"/>
              </a:rPr>
              <a:t>–condition codes , Interrupt enable/disable, Supervisor/user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9AFE-357A-5572-016D-6A75D55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Control and status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7F53-65A8-827C-FE63-46CC17EF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Condition Codes or </a:t>
            </a:r>
            <a:r>
              <a:rPr lang="en-US" b="1" dirty="0">
                <a:ea typeface="+mn-lt"/>
                <a:cs typeface="+mn-lt"/>
              </a:rPr>
              <a:t>Flags</a:t>
            </a:r>
            <a:r>
              <a:rPr lang="en-US" dirty="0">
                <a:ea typeface="+mn-lt"/>
                <a:cs typeface="+mn-lt"/>
              </a:rPr>
              <a:t> –Bits set by the processor hardware as a result of operations </a:t>
            </a:r>
            <a:endParaRPr lang="en-US" dirty="0"/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Can be </a:t>
            </a:r>
            <a:r>
              <a:rPr lang="en-US" b="1" dirty="0">
                <a:ea typeface="+mn-lt"/>
                <a:cs typeface="+mn-lt"/>
              </a:rPr>
              <a:t>accessed by a program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but not altered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Examples positive result, negative result. Zero, Overflow</a:t>
            </a:r>
            <a:endParaRPr lang="en-US" dirty="0"/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E43D-12B1-030F-3EAF-76B776E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F8D42F-C4B3-C03C-D27A-5E4B15940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1" b="35178"/>
          <a:stretch/>
        </p:blipFill>
        <p:spPr>
          <a:xfrm>
            <a:off x="1033551" y="2747484"/>
            <a:ext cx="10124915" cy="2907373"/>
          </a:xfrm>
        </p:spPr>
      </p:pic>
    </p:spTree>
    <p:extLst>
      <p:ext uri="{BB962C8B-B14F-4D97-AF65-F5344CB8AC3E}">
        <p14:creationId xmlns:p14="http://schemas.microsoft.com/office/powerpoint/2010/main" val="20236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915E-6CA7-13C0-B133-47F696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Instruction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2A12-C17A-67FD-AA1B-471A95C4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Instruction Fetch and Execute The processor fetches the instruction from memory 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Program counter (PC) holds address of the instruction to be fetched next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 Program counter is incremented after each fetch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CC6A-8A27-AB10-A4C2-17DC610B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5155-D9BC-09A9-9CD7-F6AE74A8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An interruption of the normal sequence of execution </a:t>
            </a:r>
            <a:endParaRPr lang="en-US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Improves processing efficiency </a:t>
            </a:r>
            <a:endParaRPr lang="en-US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Allows the processor to execute other instructions while an I/O operation is in progress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 A suspension of a process caused by an event external to that process and performed in such a way that the process can be resumed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CC6A-8A27-AB10-A4C2-17DC610B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55AA34B-81C9-B04A-51E7-69D2C359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18" y="2485046"/>
            <a:ext cx="11220183" cy="3577728"/>
          </a:xfrm>
        </p:spPr>
      </p:pic>
    </p:spTree>
    <p:extLst>
      <p:ext uri="{BB962C8B-B14F-4D97-AF65-F5344CB8AC3E}">
        <p14:creationId xmlns:p14="http://schemas.microsoft.com/office/powerpoint/2010/main" val="169327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CC6A-8A27-AB10-A4C2-17DC610B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5155-D9BC-09A9-9CD7-F6AE74A8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Hardware and software interrupts are two types of interrupts. 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Hardware interrupts are triggered by hardware peripherals </a:t>
            </a:r>
            <a:r>
              <a:rPr lang="en-US">
                <a:ea typeface="+mn-lt"/>
                <a:cs typeface="+mn-lt"/>
              </a:rPr>
              <a:t>while 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software interrupts are triggered by </a:t>
            </a:r>
            <a:r>
              <a:rPr lang="en-US" b="1" dirty="0">
                <a:ea typeface="+mn-lt"/>
                <a:cs typeface="+mn-lt"/>
              </a:rPr>
              <a:t>software function calls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endParaRPr lang="en-US" dirty="0"/>
          </a:p>
          <a:p>
            <a:pPr algn="just">
              <a:buSzPct val="114999"/>
            </a:pPr>
            <a:r>
              <a:rPr lang="en-US" dirty="0">
                <a:ea typeface="+mn-lt"/>
                <a:cs typeface="+mn-lt"/>
              </a:rPr>
              <a:t>Hardware interrupts are of further two types. Maskable interrupts can be ignored or disabled by the CPU while this is not possible for non maskable interrupts.</a:t>
            </a:r>
            <a:endParaRPr lang="en-US" dirty="0"/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4DE7-A392-296B-8BED-64135A4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E215-5B1A-E6F7-F2E2-D95BAD82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 Program –arithmetic overflow –division by zero –execute illegal instruction –reference outside user’s memory space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 Timer 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I/O Hardware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3A52-1840-ADF8-997F-E8924E6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CCEC-8955-01F6-CDAC-83D927B4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7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To understand the organization of computer system.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/>
              <a:t>  Learn about bootstrap program.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/>
              <a:t>  To understand concept of Instruction cycle and registers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/>
              <a:t>  Get familiar with interrupts and its types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/>
              <a:t>  Maskable and Non maskable interrupts.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/>
              <a:t>  Examples of Maskable and Non maskable Interrupts.</a:t>
            </a:r>
          </a:p>
        </p:txBody>
      </p:sp>
    </p:spTree>
    <p:extLst>
      <p:ext uri="{BB962C8B-B14F-4D97-AF65-F5344CB8AC3E}">
        <p14:creationId xmlns:p14="http://schemas.microsoft.com/office/powerpoint/2010/main" val="258307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39DB83A-0C1D-E4CD-65D5-25E3D1B8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318354"/>
            <a:ext cx="10435086" cy="62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E2D2-7921-5DDD-472B-AABA6E5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88A3-86A5-ACAF-4103-EB527110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 program that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ea typeface="+mn-lt"/>
                <a:cs typeface="+mn-lt"/>
              </a:rPr>
              <a:t>determines nature of the interrupt </a:t>
            </a:r>
            <a:r>
              <a:rPr lang="en-US" sz="2000" dirty="0">
                <a:ea typeface="+mn-lt"/>
                <a:cs typeface="+mn-lt"/>
              </a:rPr>
              <a:t>and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ea typeface="+mn-lt"/>
                <a:cs typeface="+mn-lt"/>
              </a:rPr>
              <a:t>performs whatever actions are needed </a:t>
            </a:r>
            <a:r>
              <a:rPr lang="en-US" sz="2000" dirty="0">
                <a:ea typeface="+mn-lt"/>
                <a:cs typeface="+mn-lt"/>
              </a:rPr>
              <a:t>Control is transferred to this program Generally part of the operating system.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ea typeface="+mn-lt"/>
              <a:cs typeface="+mn-lt"/>
            </a:endParaRPr>
          </a:p>
          <a:p>
            <a:pPr>
              <a:buSzPct val="114999"/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 Processor checks for interrupts </a:t>
            </a:r>
          </a:p>
          <a:p>
            <a:pPr lvl="3">
              <a:lnSpc>
                <a:spcPct val="200000"/>
              </a:lnSpc>
              <a:buSzPct val="114999"/>
              <a:buFont typeface="Wingdings" panose="05000000000000000000" pitchFamily="2" charset="2"/>
              <a:buChar char="§"/>
            </a:pPr>
            <a:r>
              <a:rPr lang="en-US" sz="2000" b="1" dirty="0">
                <a:ea typeface="+mn-lt"/>
                <a:cs typeface="+mn-lt"/>
              </a:rPr>
              <a:t>If no interrupts,  </a:t>
            </a:r>
            <a:r>
              <a:rPr lang="en-US" sz="2000" dirty="0">
                <a:ea typeface="+mn-lt"/>
                <a:cs typeface="+mn-lt"/>
              </a:rPr>
              <a:t>fetch the next instruction for the current program </a:t>
            </a:r>
          </a:p>
          <a:p>
            <a:pPr lvl="3">
              <a:lnSpc>
                <a:spcPct val="200000"/>
              </a:lnSpc>
              <a:buSzPct val="114999"/>
              <a:buFont typeface="Wingdings" panose="05000000000000000000" pitchFamily="2" charset="2"/>
              <a:buChar char="§"/>
            </a:pPr>
            <a:r>
              <a:rPr lang="en-US" sz="2000" b="1" dirty="0">
                <a:ea typeface="+mn-lt"/>
                <a:cs typeface="+mn-lt"/>
              </a:rPr>
              <a:t>If an interrupt </a:t>
            </a:r>
            <a:r>
              <a:rPr lang="en-US" sz="2000" dirty="0">
                <a:ea typeface="+mn-lt"/>
                <a:cs typeface="+mn-lt"/>
              </a:rPr>
              <a:t>is pending,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suspend execution </a:t>
            </a:r>
            <a:r>
              <a:rPr lang="en-US" sz="2000" dirty="0">
                <a:ea typeface="+mn-lt"/>
                <a:cs typeface="+mn-lt"/>
              </a:rPr>
              <a:t>of the current program, and execute the interrupt han</a:t>
            </a:r>
            <a:r>
              <a:rPr lang="en-US" dirty="0">
                <a:ea typeface="+mn-lt"/>
                <a:cs typeface="+mn-lt"/>
              </a:rPr>
              <a:t>dler</a:t>
            </a:r>
          </a:p>
        </p:txBody>
      </p:sp>
    </p:spTree>
    <p:extLst>
      <p:ext uri="{BB962C8B-B14F-4D97-AF65-F5344CB8AC3E}">
        <p14:creationId xmlns:p14="http://schemas.microsoft.com/office/powerpoint/2010/main" val="22674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667-687F-7C02-3869-5809D5AE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Cycle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0474785-2CCF-F160-2CC2-1B4FACA98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7" b="12105"/>
          <a:stretch/>
        </p:blipFill>
        <p:spPr>
          <a:xfrm>
            <a:off x="1062307" y="2581156"/>
            <a:ext cx="9837379" cy="3372045"/>
          </a:xfrm>
        </p:spPr>
      </p:pic>
    </p:spTree>
    <p:extLst>
      <p:ext uri="{BB962C8B-B14F-4D97-AF65-F5344CB8AC3E}">
        <p14:creationId xmlns:p14="http://schemas.microsoft.com/office/powerpoint/2010/main" val="314718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D4B9-3C85-6269-1A05-39A51171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Query??</a:t>
            </a:r>
          </a:p>
        </p:txBody>
      </p:sp>
    </p:spTree>
    <p:extLst>
      <p:ext uri="{BB962C8B-B14F-4D97-AF65-F5344CB8AC3E}">
        <p14:creationId xmlns:p14="http://schemas.microsoft.com/office/powerpoint/2010/main" val="15922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388-B82A-3558-BE85-55B66689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893" y="277641"/>
            <a:ext cx="9601196" cy="1303867"/>
          </a:xfrm>
        </p:spPr>
        <p:txBody>
          <a:bodyPr/>
          <a:lstStyle/>
          <a:p>
            <a:r>
              <a:rPr lang="en-US" dirty="0"/>
              <a:t>Computer System Organization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D3095A6-D1F5-E076-B543-318057823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75" y="1846555"/>
            <a:ext cx="8757562" cy="4388215"/>
          </a:xfrm>
        </p:spPr>
      </p:pic>
    </p:spTree>
    <p:extLst>
      <p:ext uri="{BB962C8B-B14F-4D97-AF65-F5344CB8AC3E}">
        <p14:creationId xmlns:p14="http://schemas.microsoft.com/office/powerpoint/2010/main" val="384003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9464-1F28-0EFA-E4E3-C511B23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B79F-4A8E-285F-36C5-28B2A6F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 I/O devices and the CPU both execute concurrently. Some of the processes are scheduled for the CPU and at the same time, some are undergoing input/output operations.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There are multiple device controllers, each in charge of a particular device such as keyboard, mouse, printer etc.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There is buffer available for each of the devices. The input and output data can be stored in these buffers.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 data is moved from memory to the respective device buffers by the CPU for I/O operations and then this data is moved back from the buffers to memory.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 device controllers use an interrupt to inform the CPU that I/O operation is completed.</a:t>
            </a:r>
            <a:endParaRPr lang="en-US" dirty="0"/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0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4407-58EC-4874-ABCD-84351CAC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7393"/>
          </a:xfrm>
        </p:spPr>
        <p:txBody>
          <a:bodyPr/>
          <a:lstStyle/>
          <a:p>
            <a:r>
              <a:rPr lang="en-US" dirty="0"/>
              <a:t>Bootstrap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AD4B-1383-0CF4-8A22-D0FF6D7A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4513"/>
            <a:ext cx="10241280" cy="41645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A bootstrap program is </a:t>
            </a:r>
            <a:r>
              <a:rPr lang="en-US" b="1" dirty="0">
                <a:ea typeface="+mn-lt"/>
                <a:cs typeface="+mn-lt"/>
              </a:rPr>
              <a:t>the first code that is executed </a:t>
            </a:r>
            <a:r>
              <a:rPr lang="en-US" dirty="0">
                <a:ea typeface="+mn-lt"/>
                <a:cs typeface="+mn-lt"/>
              </a:rPr>
              <a:t>when the computer system is started.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The entire operating system depends on the bootstrap program to work correctly as it loads the operating system.</a:t>
            </a: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The bootstrap program is a </a:t>
            </a:r>
            <a:r>
              <a:rPr lang="en-US" b="1" dirty="0">
                <a:ea typeface="+mn-lt"/>
                <a:cs typeface="+mn-lt"/>
              </a:rPr>
              <a:t>part of ROM </a:t>
            </a:r>
            <a:r>
              <a:rPr lang="en-US" dirty="0">
                <a:ea typeface="+mn-lt"/>
                <a:cs typeface="+mn-lt"/>
              </a:rPr>
              <a:t>which is the non-volatile memory. </a:t>
            </a: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The operating system is loaded into the RAM by the bootstrap program after the start of the computer system. </a:t>
            </a: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Then the operating system starts the device drivers.</a:t>
            </a: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The bootstrapping process </a:t>
            </a:r>
            <a:r>
              <a:rPr lang="en-US" b="1" dirty="0">
                <a:ea typeface="+mn-lt"/>
                <a:cs typeface="+mn-lt"/>
              </a:rPr>
              <a:t>does not require any outside input to sta</a:t>
            </a:r>
            <a:r>
              <a:rPr lang="en-US" dirty="0">
                <a:ea typeface="+mn-lt"/>
                <a:cs typeface="+mn-lt"/>
              </a:rPr>
              <a:t>rt. </a:t>
            </a: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Any software can be loaded as required by the operating system rather than loading all the software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5B7C-3487-7DDA-4F2B-88B7D946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34510"/>
            <a:ext cx="9601196" cy="866322"/>
          </a:xfrm>
        </p:spPr>
        <p:txBody>
          <a:bodyPr/>
          <a:lstStyle/>
          <a:p>
            <a:r>
              <a:rPr lang="en-US" dirty="0"/>
              <a:t>Bootstrapping process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810F3C2-2CF6-5137-51C3-04CB084E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65" y="1334857"/>
            <a:ext cx="10261876" cy="4656029"/>
          </a:xfrm>
        </p:spPr>
      </p:pic>
    </p:spTree>
    <p:extLst>
      <p:ext uri="{BB962C8B-B14F-4D97-AF65-F5344CB8AC3E}">
        <p14:creationId xmlns:p14="http://schemas.microsoft.com/office/powerpoint/2010/main" val="339746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5B7C-3487-7DDA-4F2B-88B7D946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2803"/>
          </a:xfrm>
        </p:spPr>
        <p:txBody>
          <a:bodyPr/>
          <a:lstStyle/>
          <a:p>
            <a:r>
              <a:rPr lang="en-US" b="1" dirty="0"/>
              <a:t>Bootstrapping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66C2-B0DB-9B7C-F543-8756A33B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The bootstrapping process is performed as a chain i.e. at each stage,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it is the responsibility of the simpler and smaller program to load and execute the much more complicated and larger program.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This means that the computer system improves in increments by itself.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The booting procedure starts with the hardware procedures and then continues onto the software procedures that are stored in the main memory.</a:t>
            </a:r>
          </a:p>
          <a:p>
            <a:pPr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 The bootstrapping process involves self-tests, loading BIOS, configuration settings, hypervisor, operating system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107-9B15-2B60-4FA8-E13BED6D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DF75-215E-2997-831C-6F06E117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230"/>
            <a:ext cx="10058400" cy="38538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 </a:t>
            </a:r>
            <a:r>
              <a:rPr lang="en-US" b="1" dirty="0">
                <a:ea typeface="+mn-lt"/>
                <a:cs typeface="+mn-lt"/>
              </a:rPr>
              <a:t>Without bootstrapping</a:t>
            </a:r>
            <a:r>
              <a:rPr lang="en-US" dirty="0">
                <a:ea typeface="+mn-lt"/>
                <a:cs typeface="+mn-lt"/>
              </a:rPr>
              <a:t>, the computer user would have to </a:t>
            </a:r>
            <a:r>
              <a:rPr lang="en-US" b="1" dirty="0">
                <a:ea typeface="+mn-lt"/>
                <a:cs typeface="+mn-lt"/>
              </a:rPr>
              <a:t>download all the software </a:t>
            </a:r>
            <a:r>
              <a:rPr lang="en-US" dirty="0">
                <a:ea typeface="+mn-lt"/>
                <a:cs typeface="+mn-lt"/>
              </a:rPr>
              <a:t>components, including the ones not frequently required. 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With bootstrapping</a:t>
            </a:r>
            <a:r>
              <a:rPr lang="en-US" dirty="0">
                <a:ea typeface="+mn-lt"/>
                <a:cs typeface="+mn-lt"/>
              </a:rPr>
              <a:t>, only those software components need to be downloaded that are </a:t>
            </a:r>
            <a:r>
              <a:rPr lang="en-US" b="1" dirty="0">
                <a:ea typeface="+mn-lt"/>
                <a:cs typeface="+mn-lt"/>
              </a:rPr>
              <a:t>legitimately required </a:t>
            </a:r>
            <a:r>
              <a:rPr lang="en-US" dirty="0">
                <a:ea typeface="+mn-lt"/>
                <a:cs typeface="+mn-lt"/>
              </a:rPr>
              <a:t>and all extraneous components are not required. </a:t>
            </a: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endParaRPr lang="en-US" dirty="0">
              <a:ea typeface="+mn-lt"/>
              <a:cs typeface="+mn-lt"/>
            </a:endParaRPr>
          </a:p>
          <a:p>
            <a:pPr algn="just">
              <a:buSzPct val="114999"/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 This process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frees up a lot of space </a:t>
            </a:r>
            <a:r>
              <a:rPr lang="en-US" dirty="0">
                <a:ea typeface="+mn-lt"/>
                <a:cs typeface="+mn-lt"/>
              </a:rPr>
              <a:t>in the memory and consequently saves a lot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2DD9-3ABE-FC1F-CCF6-DCC6404A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Registers/Buffers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F169-C7EE-70BA-6258-68C7779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ea typeface="+mn-lt"/>
                <a:cs typeface="+mn-lt"/>
              </a:rPr>
              <a:t>User-visible registers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ea typeface="+mn-lt"/>
                <a:cs typeface="+mn-lt"/>
              </a:rPr>
              <a:t>Control and status registers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9916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659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Retrospect</vt:lpstr>
      <vt:lpstr>Operating System</vt:lpstr>
      <vt:lpstr>Objectives</vt:lpstr>
      <vt:lpstr>Computer System Organization</vt:lpstr>
      <vt:lpstr>Computer System Organization</vt:lpstr>
      <vt:lpstr>Bootstrap Program</vt:lpstr>
      <vt:lpstr>Bootstrapping process</vt:lpstr>
      <vt:lpstr>Bootstrapping process</vt:lpstr>
      <vt:lpstr>Benefits of Bootstrapping</vt:lpstr>
      <vt:lpstr>Registers/Buffers</vt:lpstr>
      <vt:lpstr> User-visible registers</vt:lpstr>
      <vt:lpstr> User-visible registers</vt:lpstr>
      <vt:lpstr>Control and status registers</vt:lpstr>
      <vt:lpstr>Control and status registers</vt:lpstr>
      <vt:lpstr>Instruction Cycle</vt:lpstr>
      <vt:lpstr>Instruction Cycle</vt:lpstr>
      <vt:lpstr>Interrupts</vt:lpstr>
      <vt:lpstr>Interrupts</vt:lpstr>
      <vt:lpstr>Interrupts</vt:lpstr>
      <vt:lpstr>Examples of Interrupts</vt:lpstr>
      <vt:lpstr>PowerPoint Presentation</vt:lpstr>
      <vt:lpstr>Interrupt Handler</vt:lpstr>
      <vt:lpstr>Interrupt Cycle</vt:lpstr>
      <vt:lpstr>Any Query??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ABDUL QUYOOM</cp:lastModifiedBy>
  <cp:revision>519</cp:revision>
  <dcterms:created xsi:type="dcterms:W3CDTF">2023-01-05T14:57:56Z</dcterms:created>
  <dcterms:modified xsi:type="dcterms:W3CDTF">2023-08-08T02:02:49Z</dcterms:modified>
</cp:coreProperties>
</file>