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329" r:id="rId3"/>
    <p:sldId id="311" r:id="rId4"/>
    <p:sldId id="290" r:id="rId5"/>
    <p:sldId id="305" r:id="rId6"/>
    <p:sldId id="318" r:id="rId7"/>
    <p:sldId id="352" r:id="rId8"/>
    <p:sldId id="357" r:id="rId9"/>
    <p:sldId id="316" r:id="rId10"/>
    <p:sldId id="355" r:id="rId11"/>
    <p:sldId id="315" r:id="rId12"/>
    <p:sldId id="317" r:id="rId13"/>
    <p:sldId id="320" r:id="rId14"/>
    <p:sldId id="353" r:id="rId15"/>
    <p:sldId id="338" r:id="rId16"/>
    <p:sldId id="359" r:id="rId17"/>
    <p:sldId id="341" r:id="rId18"/>
    <p:sldId id="362" r:id="rId19"/>
    <p:sldId id="342" r:id="rId20"/>
    <p:sldId id="339" r:id="rId21"/>
    <p:sldId id="345" r:id="rId22"/>
    <p:sldId id="343" r:id="rId23"/>
    <p:sldId id="366" r:id="rId24"/>
    <p:sldId id="346" r:id="rId25"/>
    <p:sldId id="383" r:id="rId26"/>
    <p:sldId id="371" r:id="rId27"/>
    <p:sldId id="398" r:id="rId28"/>
    <p:sldId id="364" r:id="rId29"/>
    <p:sldId id="363" r:id="rId30"/>
    <p:sldId id="370" r:id="rId31"/>
    <p:sldId id="384" r:id="rId32"/>
    <p:sldId id="385" r:id="rId33"/>
    <p:sldId id="351" r:id="rId34"/>
    <p:sldId id="368" r:id="rId35"/>
    <p:sldId id="374" r:id="rId36"/>
    <p:sldId id="373" r:id="rId37"/>
    <p:sldId id="382" r:id="rId38"/>
    <p:sldId id="375" r:id="rId39"/>
    <p:sldId id="376" r:id="rId40"/>
    <p:sldId id="377" r:id="rId41"/>
    <p:sldId id="379" r:id="rId42"/>
    <p:sldId id="378" r:id="rId43"/>
    <p:sldId id="381" r:id="rId44"/>
    <p:sldId id="399" r:id="rId45"/>
    <p:sldId id="400" r:id="rId46"/>
    <p:sldId id="386" r:id="rId47"/>
    <p:sldId id="388" r:id="rId48"/>
    <p:sldId id="387" r:id="rId49"/>
    <p:sldId id="393" r:id="rId50"/>
    <p:sldId id="390" r:id="rId51"/>
    <p:sldId id="391" r:id="rId52"/>
    <p:sldId id="392" r:id="rId53"/>
    <p:sldId id="401" r:id="rId54"/>
    <p:sldId id="394" r:id="rId55"/>
    <p:sldId id="395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608674D-95CD-48B8-877F-3707B9545CCF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5627FD-0B90-428A-BA14-EC90765FE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06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674D-95CD-48B8-877F-3707B9545CCF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27FD-0B90-428A-BA14-EC90765FE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2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674D-95CD-48B8-877F-3707B9545CCF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27FD-0B90-428A-BA14-EC90765FE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674D-95CD-48B8-877F-3707B9545CCF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27FD-0B90-428A-BA14-EC90765FE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06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674D-95CD-48B8-877F-3707B9545CCF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27FD-0B90-428A-BA14-EC90765FE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0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674D-95CD-48B8-877F-3707B9545CCF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27FD-0B90-428A-BA14-EC90765FE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40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674D-95CD-48B8-877F-3707B9545CCF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27FD-0B90-428A-BA14-EC90765FE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58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674D-95CD-48B8-877F-3707B9545CCF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27FD-0B90-428A-BA14-EC90765FE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11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674D-95CD-48B8-877F-3707B9545CCF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27FD-0B90-428A-BA14-EC90765FE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68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674D-95CD-48B8-877F-3707B9545CCF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85627FD-0B90-428A-BA14-EC90765FE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40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608674D-95CD-48B8-877F-3707B9545CCF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5627FD-0B90-428A-BA14-EC90765FE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771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608674D-95CD-48B8-877F-3707B9545CCF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85627FD-0B90-428A-BA14-EC90765FE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96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fcfs-scheduling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multilevel-queue-mlq-cpu-schedulin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queue-data-structur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4240-C10A-46C1-AEE8-593638516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3592" y="758952"/>
            <a:ext cx="9602088" cy="2139607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UNIT-2 : CPU SHEDULING </a:t>
            </a:r>
            <a:endParaRPr lang="en-IN" sz="4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5F4D4-A521-4A7A-9E71-66C234ABE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194" y="3959441"/>
            <a:ext cx="11002296" cy="1969411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                      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Abdul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Quyoom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Assistant Professor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Dept. of System Programing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 Lovely Professional University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11364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D50A-20BE-4F98-B979-6ECA89D4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58212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First-Come  First-Serve Scheduling (FCFS) Algorithm</a:t>
            </a: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0B0B1-DF7C-4CF8-A5E8-3031CCBDB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57746"/>
            <a:ext cx="10753725" cy="5000722"/>
          </a:xfrm>
        </p:spPr>
        <p:txBody>
          <a:bodyPr/>
          <a:lstStyle/>
          <a:p>
            <a:r>
              <a:rPr lang="en-US" b="1" dirty="0"/>
              <a:t>Criteria</a:t>
            </a:r>
            <a:r>
              <a:rPr lang="en-US" dirty="0"/>
              <a:t> : </a:t>
            </a:r>
            <a:r>
              <a:rPr lang="en-US" b="1" dirty="0"/>
              <a:t>Arrival time of process</a:t>
            </a:r>
          </a:p>
          <a:p>
            <a:r>
              <a:rPr lang="en-US" b="1" dirty="0">
                <a:solidFill>
                  <a:srgbClr val="FF0000"/>
                </a:solidFill>
              </a:rPr>
              <a:t>Mode of execution </a:t>
            </a:r>
            <a:r>
              <a:rPr lang="en-US" dirty="0"/>
              <a:t>:: </a:t>
            </a:r>
            <a:r>
              <a:rPr lang="en-US" b="1" dirty="0"/>
              <a:t>Non Preemptive</a:t>
            </a:r>
          </a:p>
          <a:p>
            <a:r>
              <a:rPr lang="en-US" dirty="0"/>
              <a:t>Find the average waiting time ?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DE248B2-A61D-49F2-8794-C084B037A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554589"/>
              </p:ext>
            </p:extLst>
          </p:nvPr>
        </p:nvGraphicFramePr>
        <p:xfrm>
          <a:off x="761619" y="2952629"/>
          <a:ext cx="6918036" cy="2672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101">
                  <a:extLst>
                    <a:ext uri="{9D8B030D-6E8A-4147-A177-3AD203B41FA5}">
                      <a16:colId xmlns:a16="http://schemas.microsoft.com/office/drawing/2014/main" val="3113940849"/>
                    </a:ext>
                  </a:extLst>
                </a:gridCol>
                <a:gridCol w="1027053">
                  <a:extLst>
                    <a:ext uri="{9D8B030D-6E8A-4147-A177-3AD203B41FA5}">
                      <a16:colId xmlns:a16="http://schemas.microsoft.com/office/drawing/2014/main" val="3699801440"/>
                    </a:ext>
                  </a:extLst>
                </a:gridCol>
                <a:gridCol w="924349">
                  <a:extLst>
                    <a:ext uri="{9D8B030D-6E8A-4147-A177-3AD203B41FA5}">
                      <a16:colId xmlns:a16="http://schemas.microsoft.com/office/drawing/2014/main" val="845585896"/>
                    </a:ext>
                  </a:extLst>
                </a:gridCol>
                <a:gridCol w="1489227">
                  <a:extLst>
                    <a:ext uri="{9D8B030D-6E8A-4147-A177-3AD203B41FA5}">
                      <a16:colId xmlns:a16="http://schemas.microsoft.com/office/drawing/2014/main" val="994263204"/>
                    </a:ext>
                  </a:extLst>
                </a:gridCol>
                <a:gridCol w="1275840">
                  <a:extLst>
                    <a:ext uri="{9D8B030D-6E8A-4147-A177-3AD203B41FA5}">
                      <a16:colId xmlns:a16="http://schemas.microsoft.com/office/drawing/2014/main" val="2546196546"/>
                    </a:ext>
                  </a:extLst>
                </a:gridCol>
                <a:gridCol w="1127466">
                  <a:extLst>
                    <a:ext uri="{9D8B030D-6E8A-4147-A177-3AD203B41FA5}">
                      <a16:colId xmlns:a16="http://schemas.microsoft.com/office/drawing/2014/main" val="3063061704"/>
                    </a:ext>
                  </a:extLst>
                </a:gridCol>
              </a:tblGrid>
              <a:tr h="68585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Process No.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Burst time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Competition Time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Turnaround time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Waiting time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35969"/>
                  </a:ext>
                </a:extLst>
              </a:tr>
              <a:tr h="3973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11474"/>
                  </a:ext>
                </a:extLst>
              </a:tr>
              <a:tr h="3973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19202"/>
                  </a:ext>
                </a:extLst>
              </a:tr>
              <a:tr h="3973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32746"/>
                  </a:ext>
                </a:extLst>
              </a:tr>
              <a:tr h="3973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26741"/>
                  </a:ext>
                </a:extLst>
              </a:tr>
              <a:tr h="3973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034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177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6E43-FB47-4930-A815-33768A192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87522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Convoy Effect --In First Come First Serve (FCFS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0D719-9726-4318-865D-B5166B7F0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727200"/>
            <a:ext cx="10753725" cy="4050666"/>
          </a:xfrm>
        </p:spPr>
        <p:txBody>
          <a:bodyPr>
            <a:normAutofit/>
          </a:bodyPr>
          <a:lstStyle/>
          <a:p>
            <a:pPr marL="266700" indent="-2667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may be a few cases, which might cause the Central Processing Unit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(CPU) to allot a too much time. </a:t>
            </a:r>
          </a:p>
          <a:p>
            <a:pPr marL="266700" indent="-266700">
              <a:buFont typeface="Wingdings" panose="05000000000000000000" pitchFamily="2" charset="2"/>
              <a:buChar char="v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Due, to this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shorter jobs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processes behind the larger processes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jobs takes too much time to complete its execution. </a:t>
            </a:r>
          </a:p>
          <a:p>
            <a:pPr marL="266700" indent="-266700">
              <a:buFont typeface="Wingdings" panose="05000000000000000000" pitchFamily="2" charset="2"/>
              <a:buChar char="v"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Due, to this the Waiting Time, Turn Around Time,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Completion Time is very high.</a:t>
            </a:r>
          </a:p>
          <a:p>
            <a:pPr marL="266700" indent="-26670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So, the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process is large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completion time is too high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this Convoy effect in the First Come First Serve Algorithm is occurred.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51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BF37-1621-4AB4-B831-8EBE79DB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59812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Convey effect</a:t>
            </a:r>
            <a:endParaRPr lang="en-IN" sz="36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043075F-668F-4DA3-B48A-B63EC43D9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607128"/>
            <a:ext cx="10753725" cy="4170738"/>
          </a:xfrm>
        </p:spPr>
        <p:txBody>
          <a:bodyPr/>
          <a:lstStyle/>
          <a:p>
            <a:r>
              <a:rPr lang="en-US" b="1" dirty="0"/>
              <a:t>Find the average waiting time 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624A6AD9-1AA2-4A19-89B4-3503FA91A8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4298902"/>
              </p:ext>
            </p:extLst>
          </p:nvPr>
        </p:nvGraphicFramePr>
        <p:xfrm>
          <a:off x="934890" y="2328797"/>
          <a:ext cx="9677690" cy="27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255">
                  <a:extLst>
                    <a:ext uri="{9D8B030D-6E8A-4147-A177-3AD203B41FA5}">
                      <a16:colId xmlns:a16="http://schemas.microsoft.com/office/drawing/2014/main" val="3894314542"/>
                    </a:ext>
                  </a:extLst>
                </a:gridCol>
                <a:gridCol w="1246910">
                  <a:extLst>
                    <a:ext uri="{9D8B030D-6E8A-4147-A177-3AD203B41FA5}">
                      <a16:colId xmlns:a16="http://schemas.microsoft.com/office/drawing/2014/main" val="2132325607"/>
                    </a:ext>
                  </a:extLst>
                </a:gridCol>
                <a:gridCol w="1496290">
                  <a:extLst>
                    <a:ext uri="{9D8B030D-6E8A-4147-A177-3AD203B41FA5}">
                      <a16:colId xmlns:a16="http://schemas.microsoft.com/office/drawing/2014/main" val="2294133116"/>
                    </a:ext>
                  </a:extLst>
                </a:gridCol>
                <a:gridCol w="1782619">
                  <a:extLst>
                    <a:ext uri="{9D8B030D-6E8A-4147-A177-3AD203B41FA5}">
                      <a16:colId xmlns:a16="http://schemas.microsoft.com/office/drawing/2014/main" val="1936960594"/>
                    </a:ext>
                  </a:extLst>
                </a:gridCol>
                <a:gridCol w="1477818">
                  <a:extLst>
                    <a:ext uri="{9D8B030D-6E8A-4147-A177-3AD203B41FA5}">
                      <a16:colId xmlns:a16="http://schemas.microsoft.com/office/drawing/2014/main" val="1983679522"/>
                    </a:ext>
                  </a:extLst>
                </a:gridCol>
                <a:gridCol w="1828798">
                  <a:extLst>
                    <a:ext uri="{9D8B030D-6E8A-4147-A177-3AD203B41FA5}">
                      <a16:colId xmlns:a16="http://schemas.microsoft.com/office/drawing/2014/main" val="4160056385"/>
                    </a:ext>
                  </a:extLst>
                </a:gridCol>
              </a:tblGrid>
              <a:tr h="42546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Process Number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Arival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time 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Burst time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Completion time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Turnaround time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Waiting time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384353"/>
                  </a:ext>
                </a:extLst>
              </a:tr>
              <a:tr h="52183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02749"/>
                  </a:ext>
                </a:extLst>
              </a:tr>
              <a:tr h="52183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021551"/>
                  </a:ext>
                </a:extLst>
              </a:tr>
              <a:tr h="52183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960503"/>
                  </a:ext>
                </a:extLst>
              </a:tr>
              <a:tr h="52183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391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490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BF37-1621-4AB4-B831-8EBE79DB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59812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Convey effect</a:t>
            </a:r>
            <a:endParaRPr lang="en-IN" sz="36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043075F-668F-4DA3-B48A-B63EC43D9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607128"/>
            <a:ext cx="10753725" cy="4170738"/>
          </a:xfrm>
        </p:spPr>
        <p:txBody>
          <a:bodyPr/>
          <a:lstStyle/>
          <a:p>
            <a:r>
              <a:rPr lang="en-US" b="1" dirty="0"/>
              <a:t>Find the average waiting time ?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624A6AD9-1AA2-4A19-89B4-3503FA91A8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2902438"/>
              </p:ext>
            </p:extLst>
          </p:nvPr>
        </p:nvGraphicFramePr>
        <p:xfrm>
          <a:off x="934890" y="2328796"/>
          <a:ext cx="9668454" cy="287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632">
                  <a:extLst>
                    <a:ext uri="{9D8B030D-6E8A-4147-A177-3AD203B41FA5}">
                      <a16:colId xmlns:a16="http://schemas.microsoft.com/office/drawing/2014/main" val="3894314542"/>
                    </a:ext>
                  </a:extLst>
                </a:gridCol>
                <a:gridCol w="1301085">
                  <a:extLst>
                    <a:ext uri="{9D8B030D-6E8A-4147-A177-3AD203B41FA5}">
                      <a16:colId xmlns:a16="http://schemas.microsoft.com/office/drawing/2014/main" val="2132325607"/>
                    </a:ext>
                  </a:extLst>
                </a:gridCol>
                <a:gridCol w="1356449">
                  <a:extLst>
                    <a:ext uri="{9D8B030D-6E8A-4147-A177-3AD203B41FA5}">
                      <a16:colId xmlns:a16="http://schemas.microsoft.com/office/drawing/2014/main" val="2294133116"/>
                    </a:ext>
                  </a:extLst>
                </a:gridCol>
                <a:gridCol w="1799372">
                  <a:extLst>
                    <a:ext uri="{9D8B030D-6E8A-4147-A177-3AD203B41FA5}">
                      <a16:colId xmlns:a16="http://schemas.microsoft.com/office/drawing/2014/main" val="1936960594"/>
                    </a:ext>
                  </a:extLst>
                </a:gridCol>
                <a:gridCol w="1845510">
                  <a:extLst>
                    <a:ext uri="{9D8B030D-6E8A-4147-A177-3AD203B41FA5}">
                      <a16:colId xmlns:a16="http://schemas.microsoft.com/office/drawing/2014/main" val="1983679522"/>
                    </a:ext>
                  </a:extLst>
                </a:gridCol>
                <a:gridCol w="1476406">
                  <a:extLst>
                    <a:ext uri="{9D8B030D-6E8A-4147-A177-3AD203B41FA5}">
                      <a16:colId xmlns:a16="http://schemas.microsoft.com/office/drawing/2014/main" val="4160056385"/>
                    </a:ext>
                  </a:extLst>
                </a:gridCol>
              </a:tblGrid>
              <a:tr h="54285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Process Number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Arrival time 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Burst time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Completion time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Turnaround time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Waiting time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384353"/>
                  </a:ext>
                </a:extLst>
              </a:tr>
              <a:tr h="54285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02749"/>
                  </a:ext>
                </a:extLst>
              </a:tr>
              <a:tr h="54285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021551"/>
                  </a:ext>
                </a:extLst>
              </a:tr>
              <a:tr h="54285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960503"/>
                  </a:ext>
                </a:extLst>
              </a:tr>
              <a:tr h="54285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391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257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FB49A-CAF3-4CA1-8244-DBC99CC3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49799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u="sng" dirty="0">
                <a:solidFill>
                  <a:srgbClr val="FF0000"/>
                </a:solidFill>
              </a:rPr>
              <a:t>Shortest job first (SJF) Algorithm</a:t>
            </a:r>
            <a:endParaRPr lang="en-IN" sz="3600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E7FC7-6632-4B7E-B42A-FA1237C0E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66982"/>
            <a:ext cx="10753725" cy="4410883"/>
          </a:xfrm>
        </p:spPr>
        <p:txBody>
          <a:bodyPr>
            <a:normAutofit/>
          </a:bodyPr>
          <a:lstStyle/>
          <a:p>
            <a:pPr marL="360363" indent="-360363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 SJF</a:t>
            </a:r>
            <a:r>
              <a:rPr lang="en-US" dirty="0"/>
              <a:t> is a scheduling process that </a:t>
            </a:r>
            <a:r>
              <a:rPr lang="en-US" b="1" dirty="0"/>
              <a:t>selects the waiting process with the smallest execution time to execute next. </a:t>
            </a:r>
          </a:p>
          <a:p>
            <a:pPr marL="360363" indent="-360363"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This scheduling method </a:t>
            </a:r>
            <a:r>
              <a:rPr lang="en-US" b="1" dirty="0"/>
              <a:t>may or may not be preemptive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360363" indent="-360363">
              <a:buFont typeface="Wingdings" panose="05000000000000000000" pitchFamily="2" charset="2"/>
              <a:buChar char="v"/>
            </a:pPr>
            <a:r>
              <a:rPr lang="en-US" dirty="0"/>
              <a:t> Significantly </a:t>
            </a:r>
            <a:r>
              <a:rPr lang="en-US" b="1" dirty="0">
                <a:solidFill>
                  <a:srgbClr val="FF0000"/>
                </a:solidFill>
              </a:rPr>
              <a:t>reduces the average waiting time </a:t>
            </a:r>
            <a:r>
              <a:rPr lang="en-US" dirty="0"/>
              <a:t>for other processes waiting to be executed. </a:t>
            </a:r>
          </a:p>
          <a:p>
            <a:pPr marL="360363" indent="-360363">
              <a:buFont typeface="Wingdings" panose="05000000000000000000" pitchFamily="2" charset="2"/>
              <a:buChar char="v"/>
            </a:pPr>
            <a:endParaRPr lang="en-US" dirty="0"/>
          </a:p>
          <a:p>
            <a:pPr marL="360363" indent="-360363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1767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D50A-20BE-4F98-B979-6ECA89D4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58212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Shortest Job First (SJF) Algorithm</a:t>
            </a: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0B0B1-DF7C-4CF8-A5E8-3031CCBDB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57746"/>
            <a:ext cx="10753725" cy="5000722"/>
          </a:xfrm>
        </p:spPr>
        <p:txBody>
          <a:bodyPr/>
          <a:lstStyle/>
          <a:p>
            <a:r>
              <a:rPr lang="en-US" b="1" dirty="0"/>
              <a:t>Criteria</a:t>
            </a:r>
            <a:r>
              <a:rPr lang="en-US" dirty="0"/>
              <a:t> : </a:t>
            </a:r>
            <a:r>
              <a:rPr lang="en-US" b="1" dirty="0"/>
              <a:t>Burst time of process</a:t>
            </a:r>
          </a:p>
          <a:p>
            <a:r>
              <a:rPr lang="en-US" b="1" dirty="0">
                <a:solidFill>
                  <a:srgbClr val="FF0000"/>
                </a:solidFill>
              </a:rPr>
              <a:t>Mode of execution </a:t>
            </a:r>
            <a:r>
              <a:rPr lang="en-US" dirty="0"/>
              <a:t>:: </a:t>
            </a:r>
            <a:r>
              <a:rPr lang="en-US" b="1" dirty="0"/>
              <a:t>Non Preemptive</a:t>
            </a:r>
          </a:p>
          <a:p>
            <a:r>
              <a:rPr lang="en-US" b="1" dirty="0"/>
              <a:t>Turn Around Time </a:t>
            </a:r>
            <a:r>
              <a:rPr lang="en-US" dirty="0"/>
              <a:t>= Completion Time - Arrival Time</a:t>
            </a:r>
          </a:p>
          <a:p>
            <a:r>
              <a:rPr lang="en-US" b="1" dirty="0"/>
              <a:t>Waiting Time </a:t>
            </a:r>
            <a:r>
              <a:rPr lang="en-US" dirty="0"/>
              <a:t>= Turn Around Time - Burst Time</a:t>
            </a:r>
          </a:p>
          <a:p>
            <a:r>
              <a:rPr lang="en-US" dirty="0"/>
              <a:t>Find the average waiting time ?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DE248B2-A61D-49F2-8794-C084B037A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07840"/>
              </p:ext>
            </p:extLst>
          </p:nvPr>
        </p:nvGraphicFramePr>
        <p:xfrm>
          <a:off x="1006764" y="3940771"/>
          <a:ext cx="8257308" cy="229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038">
                  <a:extLst>
                    <a:ext uri="{9D8B030D-6E8A-4147-A177-3AD203B41FA5}">
                      <a16:colId xmlns:a16="http://schemas.microsoft.com/office/drawing/2014/main" val="3113940849"/>
                    </a:ext>
                  </a:extLst>
                </a:gridCol>
                <a:gridCol w="1137889">
                  <a:extLst>
                    <a:ext uri="{9D8B030D-6E8A-4147-A177-3AD203B41FA5}">
                      <a16:colId xmlns:a16="http://schemas.microsoft.com/office/drawing/2014/main" val="3699801440"/>
                    </a:ext>
                  </a:extLst>
                </a:gridCol>
                <a:gridCol w="1173018">
                  <a:extLst>
                    <a:ext uri="{9D8B030D-6E8A-4147-A177-3AD203B41FA5}">
                      <a16:colId xmlns:a16="http://schemas.microsoft.com/office/drawing/2014/main" val="845585896"/>
                    </a:ext>
                  </a:extLst>
                </a:gridCol>
                <a:gridCol w="1588655">
                  <a:extLst>
                    <a:ext uri="{9D8B030D-6E8A-4147-A177-3AD203B41FA5}">
                      <a16:colId xmlns:a16="http://schemas.microsoft.com/office/drawing/2014/main" val="9942632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46196546"/>
                    </a:ext>
                  </a:extLst>
                </a:gridCol>
                <a:gridCol w="1450108">
                  <a:extLst>
                    <a:ext uri="{9D8B030D-6E8A-4147-A177-3AD203B41FA5}">
                      <a16:colId xmlns:a16="http://schemas.microsoft.com/office/drawing/2014/main" val="3063061704"/>
                    </a:ext>
                  </a:extLst>
                </a:gridCol>
              </a:tblGrid>
              <a:tr h="68585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Process No.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Burst time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Competition Time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Turnaround time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Waiting time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35969"/>
                  </a:ext>
                </a:extLst>
              </a:tr>
              <a:tr h="3973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11474"/>
                  </a:ext>
                </a:extLst>
              </a:tr>
              <a:tr h="3973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19202"/>
                  </a:ext>
                </a:extLst>
              </a:tr>
              <a:tr h="3973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32746"/>
                  </a:ext>
                </a:extLst>
              </a:tr>
              <a:tr h="3973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26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859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D50A-20BE-4F98-B979-6ECA89D4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58212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Shortest Job First (SJF) Algorithm</a:t>
            </a: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0B0B1-DF7C-4CF8-A5E8-3031CCBDB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57746"/>
            <a:ext cx="10753725" cy="5000722"/>
          </a:xfrm>
        </p:spPr>
        <p:txBody>
          <a:bodyPr/>
          <a:lstStyle/>
          <a:p>
            <a:r>
              <a:rPr lang="en-US" b="1" dirty="0"/>
              <a:t>Criteria</a:t>
            </a:r>
            <a:r>
              <a:rPr lang="en-US" dirty="0"/>
              <a:t> : </a:t>
            </a:r>
            <a:r>
              <a:rPr lang="en-US" b="1" dirty="0"/>
              <a:t>Burst time of process</a:t>
            </a:r>
          </a:p>
          <a:p>
            <a:r>
              <a:rPr lang="en-US" b="1" dirty="0">
                <a:solidFill>
                  <a:srgbClr val="FF0000"/>
                </a:solidFill>
              </a:rPr>
              <a:t>Mode of execution </a:t>
            </a:r>
            <a:r>
              <a:rPr lang="en-US" dirty="0"/>
              <a:t>:: </a:t>
            </a:r>
            <a:r>
              <a:rPr lang="en-US" b="1" dirty="0"/>
              <a:t>Non Preemptive</a:t>
            </a:r>
          </a:p>
          <a:p>
            <a:r>
              <a:rPr lang="en-US" b="1" dirty="0"/>
              <a:t>Turn Around Time </a:t>
            </a:r>
            <a:r>
              <a:rPr lang="en-US" dirty="0"/>
              <a:t>= Completion Time - Arrival Time</a:t>
            </a:r>
          </a:p>
          <a:p>
            <a:r>
              <a:rPr lang="en-US" b="1" dirty="0"/>
              <a:t>Waiting Time </a:t>
            </a:r>
            <a:r>
              <a:rPr lang="en-US" dirty="0"/>
              <a:t>= Turn Around Time - Burst Time</a:t>
            </a:r>
          </a:p>
          <a:p>
            <a:r>
              <a:rPr lang="en-US" dirty="0"/>
              <a:t>Find the average waiting time ?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DE248B2-A61D-49F2-8794-C084B037AE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6764" y="3940771"/>
          <a:ext cx="6918036" cy="2275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101">
                  <a:extLst>
                    <a:ext uri="{9D8B030D-6E8A-4147-A177-3AD203B41FA5}">
                      <a16:colId xmlns:a16="http://schemas.microsoft.com/office/drawing/2014/main" val="3113940849"/>
                    </a:ext>
                  </a:extLst>
                </a:gridCol>
                <a:gridCol w="1027053">
                  <a:extLst>
                    <a:ext uri="{9D8B030D-6E8A-4147-A177-3AD203B41FA5}">
                      <a16:colId xmlns:a16="http://schemas.microsoft.com/office/drawing/2014/main" val="3699801440"/>
                    </a:ext>
                  </a:extLst>
                </a:gridCol>
                <a:gridCol w="924349">
                  <a:extLst>
                    <a:ext uri="{9D8B030D-6E8A-4147-A177-3AD203B41FA5}">
                      <a16:colId xmlns:a16="http://schemas.microsoft.com/office/drawing/2014/main" val="845585896"/>
                    </a:ext>
                  </a:extLst>
                </a:gridCol>
                <a:gridCol w="1489227">
                  <a:extLst>
                    <a:ext uri="{9D8B030D-6E8A-4147-A177-3AD203B41FA5}">
                      <a16:colId xmlns:a16="http://schemas.microsoft.com/office/drawing/2014/main" val="994263204"/>
                    </a:ext>
                  </a:extLst>
                </a:gridCol>
                <a:gridCol w="1275840">
                  <a:extLst>
                    <a:ext uri="{9D8B030D-6E8A-4147-A177-3AD203B41FA5}">
                      <a16:colId xmlns:a16="http://schemas.microsoft.com/office/drawing/2014/main" val="2546196546"/>
                    </a:ext>
                  </a:extLst>
                </a:gridCol>
                <a:gridCol w="1127466">
                  <a:extLst>
                    <a:ext uri="{9D8B030D-6E8A-4147-A177-3AD203B41FA5}">
                      <a16:colId xmlns:a16="http://schemas.microsoft.com/office/drawing/2014/main" val="3063061704"/>
                    </a:ext>
                  </a:extLst>
                </a:gridCol>
              </a:tblGrid>
              <a:tr h="6858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Process No.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Arrival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Burst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Competition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Turnaround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Waiting time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35969"/>
                  </a:ext>
                </a:extLst>
              </a:tr>
              <a:tr h="3973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11474"/>
                  </a:ext>
                </a:extLst>
              </a:tr>
              <a:tr h="3973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19202"/>
                  </a:ext>
                </a:extLst>
              </a:tr>
              <a:tr h="3973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32746"/>
                  </a:ext>
                </a:extLst>
              </a:tr>
              <a:tr h="3973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26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716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D50A-20BE-4F98-B979-6ECA89D4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58212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Shortest Job First (SJF) Algorithm</a:t>
            </a: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0B0B1-DF7C-4CF8-A5E8-3031CCBDB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57746"/>
            <a:ext cx="10753725" cy="5000722"/>
          </a:xfrm>
        </p:spPr>
        <p:txBody>
          <a:bodyPr/>
          <a:lstStyle/>
          <a:p>
            <a:r>
              <a:rPr lang="en-US" sz="2000" b="1" dirty="0"/>
              <a:t>Criteria</a:t>
            </a:r>
            <a:r>
              <a:rPr lang="en-US" sz="2000" dirty="0"/>
              <a:t> : Minimum-</a:t>
            </a:r>
            <a:r>
              <a:rPr lang="en-US" sz="2000" b="1" dirty="0" err="1"/>
              <a:t>Brust</a:t>
            </a:r>
            <a:r>
              <a:rPr lang="en-US" sz="2000" b="1" dirty="0"/>
              <a:t> time of process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Mode of execution </a:t>
            </a:r>
            <a:r>
              <a:rPr lang="en-US" sz="2000" dirty="0"/>
              <a:t>:: </a:t>
            </a:r>
            <a:r>
              <a:rPr lang="en-US" sz="2000" b="1" dirty="0"/>
              <a:t>Non Preemptive</a:t>
            </a:r>
          </a:p>
          <a:p>
            <a:r>
              <a:rPr lang="en-US" sz="2000" b="1" dirty="0"/>
              <a:t>Special case : </a:t>
            </a:r>
            <a:r>
              <a:rPr lang="en-US" sz="2000" b="1" dirty="0">
                <a:solidFill>
                  <a:srgbClr val="002060"/>
                </a:solidFill>
              </a:rPr>
              <a:t>SJF with Same burst time </a:t>
            </a:r>
          </a:p>
          <a:p>
            <a:r>
              <a:rPr lang="en-US" sz="2000" dirty="0"/>
              <a:t>Find the average waiting time  &amp; TAT ?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DE248B2-A61D-49F2-8794-C084B037A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76002"/>
              </p:ext>
            </p:extLst>
          </p:nvPr>
        </p:nvGraphicFramePr>
        <p:xfrm>
          <a:off x="676656" y="3205018"/>
          <a:ext cx="6980289" cy="296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66">
                  <a:extLst>
                    <a:ext uri="{9D8B030D-6E8A-4147-A177-3AD203B41FA5}">
                      <a16:colId xmlns:a16="http://schemas.microsoft.com/office/drawing/2014/main" val="3113940849"/>
                    </a:ext>
                  </a:extLst>
                </a:gridCol>
                <a:gridCol w="1036295">
                  <a:extLst>
                    <a:ext uri="{9D8B030D-6E8A-4147-A177-3AD203B41FA5}">
                      <a16:colId xmlns:a16="http://schemas.microsoft.com/office/drawing/2014/main" val="3699801440"/>
                    </a:ext>
                  </a:extLst>
                </a:gridCol>
                <a:gridCol w="932667">
                  <a:extLst>
                    <a:ext uri="{9D8B030D-6E8A-4147-A177-3AD203B41FA5}">
                      <a16:colId xmlns:a16="http://schemas.microsoft.com/office/drawing/2014/main" val="845585896"/>
                    </a:ext>
                  </a:extLst>
                </a:gridCol>
                <a:gridCol w="1502628">
                  <a:extLst>
                    <a:ext uri="{9D8B030D-6E8A-4147-A177-3AD203B41FA5}">
                      <a16:colId xmlns:a16="http://schemas.microsoft.com/office/drawing/2014/main" val="994263204"/>
                    </a:ext>
                  </a:extLst>
                </a:gridCol>
                <a:gridCol w="1287321">
                  <a:extLst>
                    <a:ext uri="{9D8B030D-6E8A-4147-A177-3AD203B41FA5}">
                      <a16:colId xmlns:a16="http://schemas.microsoft.com/office/drawing/2014/main" val="2546196546"/>
                    </a:ext>
                  </a:extLst>
                </a:gridCol>
                <a:gridCol w="1137612">
                  <a:extLst>
                    <a:ext uri="{9D8B030D-6E8A-4147-A177-3AD203B41FA5}">
                      <a16:colId xmlns:a16="http://schemas.microsoft.com/office/drawing/2014/main" val="3063061704"/>
                    </a:ext>
                  </a:extLst>
                </a:gridCol>
              </a:tblGrid>
              <a:tr h="7474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Process No.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Burst time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Competition Time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Turnaround time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Waiting time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35969"/>
                  </a:ext>
                </a:extLst>
              </a:tr>
              <a:tr h="44347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11474"/>
                  </a:ext>
                </a:extLst>
              </a:tr>
              <a:tr h="44347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19202"/>
                  </a:ext>
                </a:extLst>
              </a:tr>
              <a:tr h="44347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32746"/>
                  </a:ext>
                </a:extLst>
              </a:tr>
              <a:tr h="44347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26741"/>
                  </a:ext>
                </a:extLst>
              </a:tr>
              <a:tr h="44347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037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266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D50A-20BE-4F98-B979-6ECA89D4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58212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Shortest Job First (SJF) Algorithm</a:t>
            </a: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0B0B1-DF7C-4CF8-A5E8-3031CCBDB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357745"/>
            <a:ext cx="10773157" cy="5000723"/>
          </a:xfrm>
        </p:spPr>
        <p:txBody>
          <a:bodyPr/>
          <a:lstStyle/>
          <a:p>
            <a:r>
              <a:rPr lang="en-US" sz="2000" b="1" dirty="0"/>
              <a:t>Criteria</a:t>
            </a:r>
            <a:r>
              <a:rPr lang="en-US" sz="2000" dirty="0"/>
              <a:t> : Minimum-</a:t>
            </a:r>
            <a:r>
              <a:rPr lang="en-US" sz="2000" dirty="0" err="1"/>
              <a:t>Brust</a:t>
            </a:r>
            <a:r>
              <a:rPr lang="en-US" sz="2000" b="1" dirty="0"/>
              <a:t> time of process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Mode of execution </a:t>
            </a:r>
            <a:r>
              <a:rPr lang="en-US" sz="2000" dirty="0"/>
              <a:t>:: </a:t>
            </a:r>
            <a:r>
              <a:rPr lang="en-US" sz="2000" b="1" dirty="0"/>
              <a:t>Non Preemptive</a:t>
            </a:r>
          </a:p>
          <a:p>
            <a:r>
              <a:rPr lang="en-US" sz="2000" b="1" dirty="0"/>
              <a:t>Special case : </a:t>
            </a:r>
            <a:r>
              <a:rPr lang="en-US" sz="2000" b="1" dirty="0">
                <a:solidFill>
                  <a:srgbClr val="FF0000"/>
                </a:solidFill>
              </a:rPr>
              <a:t>SJF with priority of process</a:t>
            </a:r>
          </a:p>
          <a:p>
            <a:r>
              <a:rPr lang="en-US" sz="2000" dirty="0"/>
              <a:t>Find the average waiting time  &amp; TAT ?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DE248B2-A61D-49F2-8794-C084B037A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688707"/>
              </p:ext>
            </p:extLst>
          </p:nvPr>
        </p:nvGraphicFramePr>
        <p:xfrm>
          <a:off x="676656" y="3205018"/>
          <a:ext cx="7497526" cy="296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868">
                  <a:extLst>
                    <a:ext uri="{9D8B030D-6E8A-4147-A177-3AD203B41FA5}">
                      <a16:colId xmlns:a16="http://schemas.microsoft.com/office/drawing/2014/main" val="3113940849"/>
                    </a:ext>
                  </a:extLst>
                </a:gridCol>
                <a:gridCol w="981889">
                  <a:extLst>
                    <a:ext uri="{9D8B030D-6E8A-4147-A177-3AD203B41FA5}">
                      <a16:colId xmlns:a16="http://schemas.microsoft.com/office/drawing/2014/main" val="3699801440"/>
                    </a:ext>
                  </a:extLst>
                </a:gridCol>
                <a:gridCol w="883702">
                  <a:extLst>
                    <a:ext uri="{9D8B030D-6E8A-4147-A177-3AD203B41FA5}">
                      <a16:colId xmlns:a16="http://schemas.microsoft.com/office/drawing/2014/main" val="845585896"/>
                    </a:ext>
                  </a:extLst>
                </a:gridCol>
                <a:gridCol w="1093114">
                  <a:extLst>
                    <a:ext uri="{9D8B030D-6E8A-4147-A177-3AD203B41FA5}">
                      <a16:colId xmlns:a16="http://schemas.microsoft.com/office/drawing/2014/main" val="1438579377"/>
                    </a:ext>
                  </a:extLst>
                </a:gridCol>
                <a:gridCol w="1396826">
                  <a:extLst>
                    <a:ext uri="{9D8B030D-6E8A-4147-A177-3AD203B41FA5}">
                      <a16:colId xmlns:a16="http://schemas.microsoft.com/office/drawing/2014/main" val="994263204"/>
                    </a:ext>
                  </a:extLst>
                </a:gridCol>
                <a:gridCol w="1136072">
                  <a:extLst>
                    <a:ext uri="{9D8B030D-6E8A-4147-A177-3AD203B41FA5}">
                      <a16:colId xmlns:a16="http://schemas.microsoft.com/office/drawing/2014/main" val="2546196546"/>
                    </a:ext>
                  </a:extLst>
                </a:gridCol>
                <a:gridCol w="979055">
                  <a:extLst>
                    <a:ext uri="{9D8B030D-6E8A-4147-A177-3AD203B41FA5}">
                      <a16:colId xmlns:a16="http://schemas.microsoft.com/office/drawing/2014/main" val="3063061704"/>
                    </a:ext>
                  </a:extLst>
                </a:gridCol>
              </a:tblGrid>
              <a:tr h="7474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Process No.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Arrival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Burst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Priority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Competition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Turnaround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Waiting time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35969"/>
                  </a:ext>
                </a:extLst>
              </a:tr>
              <a:tr h="44347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11474"/>
                  </a:ext>
                </a:extLst>
              </a:tr>
              <a:tr h="44347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19202"/>
                  </a:ext>
                </a:extLst>
              </a:tr>
              <a:tr h="44347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32746"/>
                  </a:ext>
                </a:extLst>
              </a:tr>
              <a:tr h="44347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26741"/>
                  </a:ext>
                </a:extLst>
              </a:tr>
              <a:tr h="44347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037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596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E3E3-F5B2-481C-99DD-2F530B28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57319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rgbClr val="FF0000"/>
                </a:solidFill>
              </a:rPr>
              <a:t>Advantages and disadvantages  of SJF</a:t>
            </a:r>
            <a:endParaRPr lang="en-IN" sz="40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820DA-C97B-49AA-8917-F5A18CD01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440873"/>
            <a:ext cx="10753725" cy="5107709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Advantages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SJF </a:t>
            </a:r>
            <a:r>
              <a:rPr lang="en-US" b="1" dirty="0">
                <a:solidFill>
                  <a:srgbClr val="00B0F0"/>
                </a:solidFill>
              </a:rPr>
              <a:t>reduces the average waiting time </a:t>
            </a:r>
            <a:r>
              <a:rPr lang="en-US" dirty="0"/>
              <a:t>thus, it is better than FCFS.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Minimum Average Waiting time </a:t>
            </a:r>
            <a:r>
              <a:rPr lang="en-US" dirty="0"/>
              <a:t>&amp; turnaround time.</a:t>
            </a:r>
          </a:p>
          <a:p>
            <a:pPr marL="360363" indent="-360363" fontAlgn="base">
              <a:buFont typeface="Wingdings" panose="05000000000000000000" pitchFamily="2" charset="2"/>
              <a:buChar char="v"/>
            </a:pPr>
            <a:r>
              <a:rPr lang="en-US" dirty="0"/>
              <a:t>SJF is generally used </a:t>
            </a:r>
            <a:r>
              <a:rPr lang="en-US" b="1" dirty="0">
                <a:solidFill>
                  <a:srgbClr val="FF0000"/>
                </a:solidFill>
              </a:rPr>
              <a:t>for long term scheduling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rgbClr val="FF0000"/>
                </a:solidFill>
              </a:rPr>
              <a:t>Disadvantages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</a:t>
            </a:r>
            <a:r>
              <a:rPr lang="en-US" b="1" dirty="0">
                <a:solidFill>
                  <a:srgbClr val="FF0000"/>
                </a:solidFill>
              </a:rPr>
              <a:t>Starvation</a:t>
            </a:r>
            <a:r>
              <a:rPr lang="en-US" dirty="0"/>
              <a:t> occur to the longest process/job.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It is </a:t>
            </a:r>
            <a:r>
              <a:rPr lang="en-US" b="1" dirty="0"/>
              <a:t>not implementable</a:t>
            </a:r>
          </a:p>
          <a:p>
            <a:pPr marL="360363" indent="-360363" fontAlgn="base">
              <a:buFont typeface="Wingdings" panose="05000000000000000000" pitchFamily="2" charset="2"/>
              <a:buChar char="v"/>
            </a:pPr>
            <a:r>
              <a:rPr lang="en-US" dirty="0"/>
              <a:t>Many times it becomes </a:t>
            </a:r>
            <a:r>
              <a:rPr lang="en-US" b="1" dirty="0"/>
              <a:t>complicated to predict the length </a:t>
            </a:r>
            <a:r>
              <a:rPr lang="en-US" dirty="0"/>
              <a:t>of the upcoming CPU request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43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ADBA9-4793-445A-81C9-7BCFDB61A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03" y="587083"/>
            <a:ext cx="10772775" cy="5806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Sheduling</a:t>
            </a:r>
            <a:endParaRPr lang="en-IN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9B4EA-690C-43D4-B2A2-67A717106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579418"/>
            <a:ext cx="10753725" cy="4198448"/>
          </a:xfrm>
        </p:spPr>
        <p:txBody>
          <a:bodyPr>
            <a:noAutofit/>
          </a:bodyPr>
          <a:lstStyle/>
          <a:p>
            <a:pPr marL="354013" indent="-354013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processes/work is done to finish the work on time. </a:t>
            </a:r>
          </a:p>
          <a:p>
            <a:pPr marL="354013" indent="-3540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Scheduling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process that allows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process to use the CPU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another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is delayed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 standby) due to unavailability of any resources. such as I/O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54013" indent="-3540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use of the CPU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54013" indent="-354013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CPU Scheduling is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system more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fairer.</a:t>
            </a:r>
          </a:p>
          <a:p>
            <a:pPr marL="354013" indent="-354013">
              <a:buFont typeface="Wingdings" panose="05000000000000000000" pitchFamily="2" charset="2"/>
              <a:buChar char="v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3" indent="-354013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becomes idle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operating system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select one of the processes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line which is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 for/to  launch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54013" indent="-354013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3" indent="-354013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Scheduler selects between memory processes ready to launch and assigns the CPU to one of them.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3" indent="-354013">
              <a:buFont typeface="Wingdings" panose="05000000000000000000" pitchFamily="2" charset="2"/>
              <a:buChar char="v"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743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D50A-20BE-4F98-B979-6ECA89D4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58212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Shortest Job Remaining First (SJRF) Algorithm</a:t>
            </a: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0B0B1-DF7C-4CF8-A5E8-3031CCBDB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57746"/>
            <a:ext cx="10753725" cy="5000722"/>
          </a:xfrm>
        </p:spPr>
        <p:txBody>
          <a:bodyPr/>
          <a:lstStyle/>
          <a:p>
            <a:r>
              <a:rPr lang="en-US" b="1" dirty="0"/>
              <a:t>Criteria</a:t>
            </a:r>
            <a:r>
              <a:rPr lang="en-US" dirty="0"/>
              <a:t> : </a:t>
            </a:r>
            <a:r>
              <a:rPr lang="en-US" b="1" dirty="0" err="1"/>
              <a:t>Brust</a:t>
            </a:r>
            <a:r>
              <a:rPr lang="en-US" b="1" dirty="0"/>
              <a:t> time of process</a:t>
            </a:r>
          </a:p>
          <a:p>
            <a:r>
              <a:rPr lang="en-US" b="1" dirty="0">
                <a:solidFill>
                  <a:schemeClr val="tx1"/>
                </a:solidFill>
              </a:rPr>
              <a:t>Mode of execution </a:t>
            </a:r>
            <a:r>
              <a:rPr lang="en-US" dirty="0"/>
              <a:t>:: </a:t>
            </a:r>
            <a:r>
              <a:rPr lang="en-US" b="1" dirty="0">
                <a:solidFill>
                  <a:srgbClr val="FF0000"/>
                </a:solidFill>
              </a:rPr>
              <a:t>Preemptive</a:t>
            </a:r>
          </a:p>
          <a:p>
            <a:r>
              <a:rPr lang="en-US" dirty="0"/>
              <a:t>Find the average waiting time ?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DE248B2-A61D-49F2-8794-C084B037A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461582"/>
              </p:ext>
            </p:extLst>
          </p:nvPr>
        </p:nvGraphicFramePr>
        <p:xfrm>
          <a:off x="761619" y="2864139"/>
          <a:ext cx="7871764" cy="2275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72">
                  <a:extLst>
                    <a:ext uri="{9D8B030D-6E8A-4147-A177-3AD203B41FA5}">
                      <a16:colId xmlns:a16="http://schemas.microsoft.com/office/drawing/2014/main" val="3113940849"/>
                    </a:ext>
                  </a:extLst>
                </a:gridCol>
                <a:gridCol w="1076633">
                  <a:extLst>
                    <a:ext uri="{9D8B030D-6E8A-4147-A177-3AD203B41FA5}">
                      <a16:colId xmlns:a16="http://schemas.microsoft.com/office/drawing/2014/main" val="3699801440"/>
                    </a:ext>
                  </a:extLst>
                </a:gridCol>
                <a:gridCol w="988142">
                  <a:extLst>
                    <a:ext uri="{9D8B030D-6E8A-4147-A177-3AD203B41FA5}">
                      <a16:colId xmlns:a16="http://schemas.microsoft.com/office/drawing/2014/main" val="845585896"/>
                    </a:ext>
                  </a:extLst>
                </a:gridCol>
                <a:gridCol w="945103">
                  <a:extLst>
                    <a:ext uri="{9D8B030D-6E8A-4147-A177-3AD203B41FA5}">
                      <a16:colId xmlns:a16="http://schemas.microsoft.com/office/drawing/2014/main" val="4223792831"/>
                    </a:ext>
                  </a:extLst>
                </a:gridCol>
                <a:gridCol w="1370393">
                  <a:extLst>
                    <a:ext uri="{9D8B030D-6E8A-4147-A177-3AD203B41FA5}">
                      <a16:colId xmlns:a16="http://schemas.microsoft.com/office/drawing/2014/main" val="994263204"/>
                    </a:ext>
                  </a:extLst>
                </a:gridCol>
                <a:gridCol w="1297859">
                  <a:extLst>
                    <a:ext uri="{9D8B030D-6E8A-4147-A177-3AD203B41FA5}">
                      <a16:colId xmlns:a16="http://schemas.microsoft.com/office/drawing/2014/main" val="2546196546"/>
                    </a:ext>
                  </a:extLst>
                </a:gridCol>
                <a:gridCol w="1238862">
                  <a:extLst>
                    <a:ext uri="{9D8B030D-6E8A-4147-A177-3AD203B41FA5}">
                      <a16:colId xmlns:a16="http://schemas.microsoft.com/office/drawing/2014/main" val="3063061704"/>
                    </a:ext>
                  </a:extLst>
                </a:gridCol>
              </a:tblGrid>
              <a:tr h="6858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Process No.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Arrival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Burst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Competition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Turnaround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Waiting time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35969"/>
                  </a:ext>
                </a:extLst>
              </a:tr>
              <a:tr h="3973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11474"/>
                  </a:ext>
                </a:extLst>
              </a:tr>
              <a:tr h="3973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19202"/>
                  </a:ext>
                </a:extLst>
              </a:tr>
              <a:tr h="3973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32746"/>
                  </a:ext>
                </a:extLst>
              </a:tr>
              <a:tr h="3973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26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739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D50A-20BE-4F98-B979-6ECA89D4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58212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Shortest Job Remaining First (SJRF) Algorithm</a:t>
            </a: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0B0B1-DF7C-4CF8-A5E8-3031CCBDB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57746"/>
            <a:ext cx="10753725" cy="5000722"/>
          </a:xfrm>
        </p:spPr>
        <p:txBody>
          <a:bodyPr/>
          <a:lstStyle/>
          <a:p>
            <a:r>
              <a:rPr lang="en-US" b="1" dirty="0"/>
              <a:t>Criteria</a:t>
            </a:r>
            <a:r>
              <a:rPr lang="en-US" dirty="0"/>
              <a:t> : </a:t>
            </a:r>
            <a:r>
              <a:rPr lang="en-US" b="1" dirty="0" err="1"/>
              <a:t>Brust</a:t>
            </a:r>
            <a:r>
              <a:rPr lang="en-US" b="1" dirty="0"/>
              <a:t> time of process</a:t>
            </a:r>
          </a:p>
          <a:p>
            <a:r>
              <a:rPr lang="en-US" b="1" dirty="0">
                <a:solidFill>
                  <a:schemeClr val="tx1"/>
                </a:solidFill>
              </a:rPr>
              <a:t>Mode of execution </a:t>
            </a:r>
            <a:r>
              <a:rPr lang="en-US" dirty="0"/>
              <a:t>:: </a:t>
            </a:r>
            <a:r>
              <a:rPr lang="en-US" b="1" dirty="0">
                <a:solidFill>
                  <a:srgbClr val="FF0000"/>
                </a:solidFill>
              </a:rPr>
              <a:t>Preemptive</a:t>
            </a:r>
          </a:p>
          <a:p>
            <a:r>
              <a:rPr lang="en-US" dirty="0"/>
              <a:t>Find the average waiting time ?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DE248B2-A61D-49F2-8794-C084B037A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929923"/>
              </p:ext>
            </p:extLst>
          </p:nvPr>
        </p:nvGraphicFramePr>
        <p:xfrm>
          <a:off x="676655" y="2864139"/>
          <a:ext cx="9632468" cy="2636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272">
                  <a:extLst>
                    <a:ext uri="{9D8B030D-6E8A-4147-A177-3AD203B41FA5}">
                      <a16:colId xmlns:a16="http://schemas.microsoft.com/office/drawing/2014/main" val="3113940849"/>
                    </a:ext>
                  </a:extLst>
                </a:gridCol>
                <a:gridCol w="1261486">
                  <a:extLst>
                    <a:ext uri="{9D8B030D-6E8A-4147-A177-3AD203B41FA5}">
                      <a16:colId xmlns:a16="http://schemas.microsoft.com/office/drawing/2014/main" val="3699801440"/>
                    </a:ext>
                  </a:extLst>
                </a:gridCol>
                <a:gridCol w="1135339">
                  <a:extLst>
                    <a:ext uri="{9D8B030D-6E8A-4147-A177-3AD203B41FA5}">
                      <a16:colId xmlns:a16="http://schemas.microsoft.com/office/drawing/2014/main" val="845585896"/>
                    </a:ext>
                  </a:extLst>
                </a:gridCol>
                <a:gridCol w="1473919">
                  <a:extLst>
                    <a:ext uri="{9D8B030D-6E8A-4147-A177-3AD203B41FA5}">
                      <a16:colId xmlns:a16="http://schemas.microsoft.com/office/drawing/2014/main" val="4198869825"/>
                    </a:ext>
                  </a:extLst>
                </a:gridCol>
                <a:gridCol w="1490574">
                  <a:extLst>
                    <a:ext uri="{9D8B030D-6E8A-4147-A177-3AD203B41FA5}">
                      <a16:colId xmlns:a16="http://schemas.microsoft.com/office/drawing/2014/main" val="994263204"/>
                    </a:ext>
                  </a:extLst>
                </a:gridCol>
                <a:gridCol w="1567060">
                  <a:extLst>
                    <a:ext uri="{9D8B030D-6E8A-4147-A177-3AD203B41FA5}">
                      <a16:colId xmlns:a16="http://schemas.microsoft.com/office/drawing/2014/main" val="2546196546"/>
                    </a:ext>
                  </a:extLst>
                </a:gridCol>
                <a:gridCol w="1384818">
                  <a:extLst>
                    <a:ext uri="{9D8B030D-6E8A-4147-A177-3AD203B41FA5}">
                      <a16:colId xmlns:a16="http://schemas.microsoft.com/office/drawing/2014/main" val="3063061704"/>
                    </a:ext>
                  </a:extLst>
                </a:gridCol>
              </a:tblGrid>
              <a:tr h="794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Don’t apply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Competition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Turnaround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Waiting time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35969"/>
                  </a:ext>
                </a:extLst>
              </a:tr>
              <a:tr h="4603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11474"/>
                  </a:ext>
                </a:extLst>
              </a:tr>
              <a:tr h="4603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19202"/>
                  </a:ext>
                </a:extLst>
              </a:tr>
              <a:tr h="4603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32746"/>
                  </a:ext>
                </a:extLst>
              </a:tr>
              <a:tr h="4603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26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439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D50A-20BE-4F98-B979-6ECA89D4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58212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Shortest Job Remaining First (SJRF) Algorithm</a:t>
            </a: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0B0B1-DF7C-4CF8-A5E8-3031CCBDB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57746"/>
            <a:ext cx="10753725" cy="5000722"/>
          </a:xfrm>
        </p:spPr>
        <p:txBody>
          <a:bodyPr/>
          <a:lstStyle/>
          <a:p>
            <a:r>
              <a:rPr lang="en-US" b="1" dirty="0"/>
              <a:t>Criteria</a:t>
            </a:r>
            <a:r>
              <a:rPr lang="en-US" dirty="0"/>
              <a:t> : </a:t>
            </a:r>
            <a:r>
              <a:rPr lang="en-US" b="1" dirty="0" err="1"/>
              <a:t>Brust</a:t>
            </a:r>
            <a:r>
              <a:rPr lang="en-US" b="1" dirty="0"/>
              <a:t> time of process</a:t>
            </a:r>
          </a:p>
          <a:p>
            <a:r>
              <a:rPr lang="en-US" b="1" dirty="0">
                <a:solidFill>
                  <a:schemeClr val="tx1"/>
                </a:solidFill>
              </a:rPr>
              <a:t>Mode of execution </a:t>
            </a:r>
            <a:r>
              <a:rPr lang="en-US" dirty="0"/>
              <a:t>:: </a:t>
            </a:r>
            <a:r>
              <a:rPr lang="en-US" b="1" dirty="0">
                <a:solidFill>
                  <a:srgbClr val="FF0000"/>
                </a:solidFill>
              </a:rPr>
              <a:t>Preemptive</a:t>
            </a:r>
          </a:p>
          <a:p>
            <a:r>
              <a:rPr lang="en-US" dirty="0"/>
              <a:t>Find the average waiting time ?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DE248B2-A61D-49F2-8794-C084B037A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572272"/>
              </p:ext>
            </p:extLst>
          </p:nvPr>
        </p:nvGraphicFramePr>
        <p:xfrm>
          <a:off x="676656" y="2849390"/>
          <a:ext cx="8054389" cy="3070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532">
                  <a:extLst>
                    <a:ext uri="{9D8B030D-6E8A-4147-A177-3AD203B41FA5}">
                      <a16:colId xmlns:a16="http://schemas.microsoft.com/office/drawing/2014/main" val="3113940849"/>
                    </a:ext>
                  </a:extLst>
                </a:gridCol>
                <a:gridCol w="1195756">
                  <a:extLst>
                    <a:ext uri="{9D8B030D-6E8A-4147-A177-3AD203B41FA5}">
                      <a16:colId xmlns:a16="http://schemas.microsoft.com/office/drawing/2014/main" val="3699801440"/>
                    </a:ext>
                  </a:extLst>
                </a:gridCol>
                <a:gridCol w="1076182">
                  <a:extLst>
                    <a:ext uri="{9D8B030D-6E8A-4147-A177-3AD203B41FA5}">
                      <a16:colId xmlns:a16="http://schemas.microsoft.com/office/drawing/2014/main" val="845585896"/>
                    </a:ext>
                  </a:extLst>
                </a:gridCol>
                <a:gridCol w="1733847">
                  <a:extLst>
                    <a:ext uri="{9D8B030D-6E8A-4147-A177-3AD203B41FA5}">
                      <a16:colId xmlns:a16="http://schemas.microsoft.com/office/drawing/2014/main" val="994263204"/>
                    </a:ext>
                  </a:extLst>
                </a:gridCol>
                <a:gridCol w="1485409">
                  <a:extLst>
                    <a:ext uri="{9D8B030D-6E8A-4147-A177-3AD203B41FA5}">
                      <a16:colId xmlns:a16="http://schemas.microsoft.com/office/drawing/2014/main" val="2546196546"/>
                    </a:ext>
                  </a:extLst>
                </a:gridCol>
                <a:gridCol w="1312663">
                  <a:extLst>
                    <a:ext uri="{9D8B030D-6E8A-4147-A177-3AD203B41FA5}">
                      <a16:colId xmlns:a16="http://schemas.microsoft.com/office/drawing/2014/main" val="3063061704"/>
                    </a:ext>
                  </a:extLst>
                </a:gridCol>
              </a:tblGrid>
              <a:tr h="6858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Process No.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Arrival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Burst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Competition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Turnaround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Waiting time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35969"/>
                  </a:ext>
                </a:extLst>
              </a:tr>
              <a:tr h="3973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11474"/>
                  </a:ext>
                </a:extLst>
              </a:tr>
              <a:tr h="3973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19202"/>
                  </a:ext>
                </a:extLst>
              </a:tr>
              <a:tr h="3973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32746"/>
                  </a:ext>
                </a:extLst>
              </a:tr>
              <a:tr h="3973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26741"/>
                  </a:ext>
                </a:extLst>
              </a:tr>
              <a:tr h="3973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618094"/>
                  </a:ext>
                </a:extLst>
              </a:tr>
              <a:tr h="3973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73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537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D50A-20BE-4F98-B979-6ECA89D4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58212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Job First (SJF) Algorithm</a:t>
            </a: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0B0B1-DF7C-4CF8-A5E8-3031CCBDB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57746"/>
            <a:ext cx="10753725" cy="5000722"/>
          </a:xfrm>
        </p:spPr>
        <p:txBody>
          <a:bodyPr/>
          <a:lstStyle/>
          <a:p>
            <a:r>
              <a:rPr lang="en-US" sz="2000" b="1" dirty="0"/>
              <a:t>Criteria</a:t>
            </a:r>
            <a:r>
              <a:rPr lang="en-US" sz="2000" dirty="0"/>
              <a:t> : </a:t>
            </a:r>
            <a:r>
              <a:rPr lang="en-US" sz="2000" b="1" dirty="0"/>
              <a:t>Maximum</a:t>
            </a:r>
            <a:r>
              <a:rPr lang="en-US" sz="2000" dirty="0"/>
              <a:t>-</a:t>
            </a:r>
            <a:r>
              <a:rPr lang="en-US" sz="2000" b="1" dirty="0" err="1"/>
              <a:t>Brust</a:t>
            </a:r>
            <a:r>
              <a:rPr lang="en-US" sz="2000" b="1" dirty="0"/>
              <a:t> time of process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Mode of execution </a:t>
            </a:r>
            <a:r>
              <a:rPr lang="en-US" sz="2000" dirty="0"/>
              <a:t>:: </a:t>
            </a:r>
            <a:r>
              <a:rPr lang="en-US" sz="2000" b="1" dirty="0"/>
              <a:t>Non-Preemptive</a:t>
            </a:r>
          </a:p>
          <a:p>
            <a:r>
              <a:rPr lang="en-US" sz="2000" dirty="0"/>
              <a:t>Find the average waiting time  &amp; TAT ?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DE248B2-A61D-49F2-8794-C084B037A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840840"/>
              </p:ext>
            </p:extLst>
          </p:nvPr>
        </p:nvGraphicFramePr>
        <p:xfrm>
          <a:off x="676656" y="2852093"/>
          <a:ext cx="6980289" cy="2648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66">
                  <a:extLst>
                    <a:ext uri="{9D8B030D-6E8A-4147-A177-3AD203B41FA5}">
                      <a16:colId xmlns:a16="http://schemas.microsoft.com/office/drawing/2014/main" val="3113940849"/>
                    </a:ext>
                  </a:extLst>
                </a:gridCol>
                <a:gridCol w="1036295">
                  <a:extLst>
                    <a:ext uri="{9D8B030D-6E8A-4147-A177-3AD203B41FA5}">
                      <a16:colId xmlns:a16="http://schemas.microsoft.com/office/drawing/2014/main" val="3699801440"/>
                    </a:ext>
                  </a:extLst>
                </a:gridCol>
                <a:gridCol w="932667">
                  <a:extLst>
                    <a:ext uri="{9D8B030D-6E8A-4147-A177-3AD203B41FA5}">
                      <a16:colId xmlns:a16="http://schemas.microsoft.com/office/drawing/2014/main" val="845585896"/>
                    </a:ext>
                  </a:extLst>
                </a:gridCol>
                <a:gridCol w="1502628">
                  <a:extLst>
                    <a:ext uri="{9D8B030D-6E8A-4147-A177-3AD203B41FA5}">
                      <a16:colId xmlns:a16="http://schemas.microsoft.com/office/drawing/2014/main" val="994263204"/>
                    </a:ext>
                  </a:extLst>
                </a:gridCol>
                <a:gridCol w="1287321">
                  <a:extLst>
                    <a:ext uri="{9D8B030D-6E8A-4147-A177-3AD203B41FA5}">
                      <a16:colId xmlns:a16="http://schemas.microsoft.com/office/drawing/2014/main" val="2546196546"/>
                    </a:ext>
                  </a:extLst>
                </a:gridCol>
                <a:gridCol w="1137612">
                  <a:extLst>
                    <a:ext uri="{9D8B030D-6E8A-4147-A177-3AD203B41FA5}">
                      <a16:colId xmlns:a16="http://schemas.microsoft.com/office/drawing/2014/main" val="3063061704"/>
                    </a:ext>
                  </a:extLst>
                </a:gridCol>
              </a:tblGrid>
              <a:tr h="66763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Process No.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Arrival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Burst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Competition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Turnaround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Waiting time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35969"/>
                  </a:ext>
                </a:extLst>
              </a:tr>
              <a:tr h="39610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11474"/>
                  </a:ext>
                </a:extLst>
              </a:tr>
              <a:tr h="39610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19202"/>
                  </a:ext>
                </a:extLst>
              </a:tr>
              <a:tr h="39610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32746"/>
                  </a:ext>
                </a:extLst>
              </a:tr>
              <a:tr h="39610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26741"/>
                  </a:ext>
                </a:extLst>
              </a:tr>
              <a:tr h="39610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037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009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AEF6-EE09-4F49-A900-9108CFF1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5806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Priority Scheduling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6225-C1CC-4FFB-86E2-79DD157D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283855"/>
            <a:ext cx="10753725" cy="5249679"/>
          </a:xfrm>
        </p:spPr>
        <p:txBody>
          <a:bodyPr>
            <a:normAutofit/>
          </a:bodyPr>
          <a:lstStyle/>
          <a:p>
            <a:pPr marL="360363" indent="-3603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Priority Scheduling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-is a method of scheduling processes that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priority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60363" indent="-3603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algorithm, the scheduler selects the tasks to work as per the priority.</a:t>
            </a:r>
          </a:p>
          <a:p>
            <a:pPr marL="360363" indent="-3603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processes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priority should be carried out first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60363" indent="-3603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whereas jobs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priorities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carried out on a round-robin 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FCFS basis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60363" indent="-3603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depends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memory requirements, time requirements, etc.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3" indent="-360363">
              <a:buFont typeface="Wingdings" panose="05000000000000000000" pitchFamily="2" charset="2"/>
              <a:buChar char="v"/>
            </a:pPr>
            <a:r>
              <a:rPr lang="en-IN" b="1" dirty="0"/>
              <a:t>Types of Priority Scheduling</a:t>
            </a:r>
          </a:p>
          <a:p>
            <a:pPr marL="817563" lvl="2" indent="-360363"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Pre-emptive  Priority Scheduling</a:t>
            </a:r>
          </a:p>
          <a:p>
            <a:pPr marL="817563" lvl="2" indent="-360363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Non-Pre-emptive Priority Scheduling</a:t>
            </a:r>
          </a:p>
          <a:p>
            <a:pPr marL="360363" indent="-360363">
              <a:buFont typeface="Wingdings" panose="05000000000000000000" pitchFamily="2" charset="2"/>
              <a:buChar char="v"/>
            </a:pPr>
            <a:endParaRPr lang="en-IN" dirty="0"/>
          </a:p>
          <a:p>
            <a:pPr marL="360363" indent="-360363">
              <a:buFont typeface="Wingdings" panose="05000000000000000000" pitchFamily="2" charset="2"/>
              <a:buChar char="v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212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FE0BA-75D1-43CB-9773-B8E87E39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76685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Priority Scheduling</a:t>
            </a:r>
            <a:endParaRPr lang="en-IN" sz="36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8E77A-18C1-4848-9B4E-604F9C90C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468582"/>
            <a:ext cx="10753725" cy="4673600"/>
          </a:xfrm>
        </p:spPr>
        <p:txBody>
          <a:bodyPr>
            <a:normAutofit/>
          </a:bodyPr>
          <a:lstStyle/>
          <a:p>
            <a:pPr marL="268288" indent="-268288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CPU algorithm that schedules processes based on priority.</a:t>
            </a:r>
          </a:p>
          <a:p>
            <a:pPr marL="268288" indent="-268288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used in Operating systems for performing batch processes.</a:t>
            </a:r>
          </a:p>
          <a:p>
            <a:pPr marL="268288" indent="-268288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two jobs having the same priority are READY, it works on a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FIRST COME, FIRST SERVED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basis.</a:t>
            </a:r>
          </a:p>
          <a:p>
            <a:pPr marL="268288" indent="-268288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priority scheduling, a number is assigned to each process that indicates its priority level.</a:t>
            </a:r>
          </a:p>
          <a:p>
            <a:pPr marL="268288" indent="-268288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Lower the number, higher is the priority.</a:t>
            </a:r>
          </a:p>
          <a:p>
            <a:pPr marL="268288" indent="-268288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a newer process arrives, that is having a higher priority than the currently running process, then the currently running process is preempted.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245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D50A-20BE-4F98-B979-6ECA89D4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58212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 Scheduling Algorithm</a:t>
            </a: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0B0B1-DF7C-4CF8-A5E8-3031CCBDB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57746"/>
            <a:ext cx="10753725" cy="5000722"/>
          </a:xfrm>
        </p:spPr>
        <p:txBody>
          <a:bodyPr/>
          <a:lstStyle/>
          <a:p>
            <a:r>
              <a:rPr lang="en-US" b="1" dirty="0"/>
              <a:t>Criteria</a:t>
            </a:r>
            <a:r>
              <a:rPr lang="en-US" dirty="0"/>
              <a:t> : </a:t>
            </a:r>
            <a:r>
              <a:rPr lang="en-US" b="1" dirty="0"/>
              <a:t>Priority of process </a:t>
            </a:r>
          </a:p>
          <a:p>
            <a:r>
              <a:rPr lang="en-US" b="1" dirty="0">
                <a:solidFill>
                  <a:schemeClr val="tx1"/>
                </a:solidFill>
              </a:rPr>
              <a:t>Mode of execution </a:t>
            </a:r>
            <a:r>
              <a:rPr lang="en-US" dirty="0"/>
              <a:t>:: </a:t>
            </a:r>
            <a:r>
              <a:rPr lang="en-US" b="1" dirty="0">
                <a:solidFill>
                  <a:srgbClr val="FF0000"/>
                </a:solidFill>
              </a:rPr>
              <a:t>Non</a:t>
            </a:r>
            <a:r>
              <a:rPr lang="en-US" dirty="0"/>
              <a:t>-</a:t>
            </a:r>
            <a:r>
              <a:rPr lang="en-US" b="1" dirty="0">
                <a:solidFill>
                  <a:srgbClr val="FF0000"/>
                </a:solidFill>
              </a:rPr>
              <a:t>Preemptive</a:t>
            </a:r>
          </a:p>
          <a:p>
            <a:r>
              <a:rPr lang="en-US" dirty="0"/>
              <a:t>Find the average waiting time ?</a:t>
            </a:r>
          </a:p>
          <a:p>
            <a:r>
              <a:rPr lang="en-US" dirty="0"/>
              <a:t>Note :: </a:t>
            </a:r>
            <a:r>
              <a:rPr lang="en-US" b="1" dirty="0">
                <a:solidFill>
                  <a:srgbClr val="FF0000"/>
                </a:solidFill>
              </a:rPr>
              <a:t>higher the number,</a:t>
            </a:r>
            <a:r>
              <a:rPr lang="en-US" b="1" dirty="0"/>
              <a:t> higher the priority</a:t>
            </a:r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DE248B2-A61D-49F2-8794-C084B037AE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619" y="3429000"/>
          <a:ext cx="8770308" cy="2242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949">
                  <a:extLst>
                    <a:ext uri="{9D8B030D-6E8A-4147-A177-3AD203B41FA5}">
                      <a16:colId xmlns:a16="http://schemas.microsoft.com/office/drawing/2014/main" val="3113940849"/>
                    </a:ext>
                  </a:extLst>
                </a:gridCol>
                <a:gridCol w="1190419">
                  <a:extLst>
                    <a:ext uri="{9D8B030D-6E8A-4147-A177-3AD203B41FA5}">
                      <a16:colId xmlns:a16="http://schemas.microsoft.com/office/drawing/2014/main" val="3699801440"/>
                    </a:ext>
                  </a:extLst>
                </a:gridCol>
                <a:gridCol w="1071379">
                  <a:extLst>
                    <a:ext uri="{9D8B030D-6E8A-4147-A177-3AD203B41FA5}">
                      <a16:colId xmlns:a16="http://schemas.microsoft.com/office/drawing/2014/main" val="845585896"/>
                    </a:ext>
                  </a:extLst>
                </a:gridCol>
                <a:gridCol w="1071379">
                  <a:extLst>
                    <a:ext uri="{9D8B030D-6E8A-4147-A177-3AD203B41FA5}">
                      <a16:colId xmlns:a16="http://schemas.microsoft.com/office/drawing/2014/main" val="3891684040"/>
                    </a:ext>
                  </a:extLst>
                </a:gridCol>
                <a:gridCol w="1406601">
                  <a:extLst>
                    <a:ext uri="{9D8B030D-6E8A-4147-A177-3AD203B41FA5}">
                      <a16:colId xmlns:a16="http://schemas.microsoft.com/office/drawing/2014/main" val="994263204"/>
                    </a:ext>
                  </a:extLst>
                </a:gridCol>
                <a:gridCol w="1478778">
                  <a:extLst>
                    <a:ext uri="{9D8B030D-6E8A-4147-A177-3AD203B41FA5}">
                      <a16:colId xmlns:a16="http://schemas.microsoft.com/office/drawing/2014/main" val="2546196546"/>
                    </a:ext>
                  </a:extLst>
                </a:gridCol>
                <a:gridCol w="1306803">
                  <a:extLst>
                    <a:ext uri="{9D8B030D-6E8A-4147-A177-3AD203B41FA5}">
                      <a16:colId xmlns:a16="http://schemas.microsoft.com/office/drawing/2014/main" val="3063061704"/>
                    </a:ext>
                  </a:extLst>
                </a:gridCol>
              </a:tblGrid>
              <a:tr h="675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Process No.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Arrival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Burst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priority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Competition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Turnaround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Waiting time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35969"/>
                  </a:ext>
                </a:extLst>
              </a:tr>
              <a:tr h="3915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11474"/>
                  </a:ext>
                </a:extLst>
              </a:tr>
              <a:tr h="3915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19202"/>
                  </a:ext>
                </a:extLst>
              </a:tr>
              <a:tr h="3915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32746"/>
                  </a:ext>
                </a:extLst>
              </a:tr>
              <a:tr h="3915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26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64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D50A-20BE-4F98-B979-6ECA89D4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58212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 Scheduling Algorithm</a:t>
            </a: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0B0B1-DF7C-4CF8-A5E8-3031CCBDB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57746"/>
            <a:ext cx="10753725" cy="5000722"/>
          </a:xfrm>
        </p:spPr>
        <p:txBody>
          <a:bodyPr/>
          <a:lstStyle/>
          <a:p>
            <a:r>
              <a:rPr lang="en-US" b="1" dirty="0"/>
              <a:t>Criteria</a:t>
            </a:r>
            <a:r>
              <a:rPr lang="en-US" dirty="0"/>
              <a:t> : </a:t>
            </a:r>
            <a:r>
              <a:rPr lang="en-US" b="1" dirty="0"/>
              <a:t>Priority of process </a:t>
            </a:r>
          </a:p>
          <a:p>
            <a:r>
              <a:rPr lang="en-US" b="1" dirty="0">
                <a:solidFill>
                  <a:schemeClr val="tx1"/>
                </a:solidFill>
              </a:rPr>
              <a:t>Mode of execution </a:t>
            </a:r>
            <a:r>
              <a:rPr lang="en-US" dirty="0"/>
              <a:t>:: </a:t>
            </a:r>
            <a:r>
              <a:rPr lang="en-US" b="1" dirty="0">
                <a:solidFill>
                  <a:srgbClr val="FF0000"/>
                </a:solidFill>
              </a:rPr>
              <a:t>Non</a:t>
            </a:r>
            <a:r>
              <a:rPr lang="en-US" dirty="0"/>
              <a:t>-</a:t>
            </a:r>
            <a:r>
              <a:rPr lang="en-US" b="1" dirty="0">
                <a:solidFill>
                  <a:srgbClr val="FF0000"/>
                </a:solidFill>
              </a:rPr>
              <a:t>Preemptive</a:t>
            </a:r>
          </a:p>
          <a:p>
            <a:r>
              <a:rPr lang="en-US" dirty="0"/>
              <a:t>Find the average waiting time ?</a:t>
            </a:r>
          </a:p>
          <a:p>
            <a:r>
              <a:rPr lang="en-US" dirty="0"/>
              <a:t>Note :: </a:t>
            </a:r>
            <a:r>
              <a:rPr lang="en-US" b="1" dirty="0">
                <a:solidFill>
                  <a:srgbClr val="FF0000"/>
                </a:solidFill>
              </a:rPr>
              <a:t>Lower the number,</a:t>
            </a:r>
            <a:r>
              <a:rPr lang="en-US" b="1" dirty="0"/>
              <a:t> higher the priority</a:t>
            </a:r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DE248B2-A61D-49F2-8794-C084B037AE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619" y="3429000"/>
          <a:ext cx="8770308" cy="2242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949">
                  <a:extLst>
                    <a:ext uri="{9D8B030D-6E8A-4147-A177-3AD203B41FA5}">
                      <a16:colId xmlns:a16="http://schemas.microsoft.com/office/drawing/2014/main" val="3113940849"/>
                    </a:ext>
                  </a:extLst>
                </a:gridCol>
                <a:gridCol w="1190419">
                  <a:extLst>
                    <a:ext uri="{9D8B030D-6E8A-4147-A177-3AD203B41FA5}">
                      <a16:colId xmlns:a16="http://schemas.microsoft.com/office/drawing/2014/main" val="3699801440"/>
                    </a:ext>
                  </a:extLst>
                </a:gridCol>
                <a:gridCol w="1071379">
                  <a:extLst>
                    <a:ext uri="{9D8B030D-6E8A-4147-A177-3AD203B41FA5}">
                      <a16:colId xmlns:a16="http://schemas.microsoft.com/office/drawing/2014/main" val="845585896"/>
                    </a:ext>
                  </a:extLst>
                </a:gridCol>
                <a:gridCol w="1071379">
                  <a:extLst>
                    <a:ext uri="{9D8B030D-6E8A-4147-A177-3AD203B41FA5}">
                      <a16:colId xmlns:a16="http://schemas.microsoft.com/office/drawing/2014/main" val="3891684040"/>
                    </a:ext>
                  </a:extLst>
                </a:gridCol>
                <a:gridCol w="1406601">
                  <a:extLst>
                    <a:ext uri="{9D8B030D-6E8A-4147-A177-3AD203B41FA5}">
                      <a16:colId xmlns:a16="http://schemas.microsoft.com/office/drawing/2014/main" val="994263204"/>
                    </a:ext>
                  </a:extLst>
                </a:gridCol>
                <a:gridCol w="1478778">
                  <a:extLst>
                    <a:ext uri="{9D8B030D-6E8A-4147-A177-3AD203B41FA5}">
                      <a16:colId xmlns:a16="http://schemas.microsoft.com/office/drawing/2014/main" val="2546196546"/>
                    </a:ext>
                  </a:extLst>
                </a:gridCol>
                <a:gridCol w="1306803">
                  <a:extLst>
                    <a:ext uri="{9D8B030D-6E8A-4147-A177-3AD203B41FA5}">
                      <a16:colId xmlns:a16="http://schemas.microsoft.com/office/drawing/2014/main" val="3063061704"/>
                    </a:ext>
                  </a:extLst>
                </a:gridCol>
              </a:tblGrid>
              <a:tr h="675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Process No.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Arrival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Burst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priority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Competition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Turnaround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Waiting time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35969"/>
                  </a:ext>
                </a:extLst>
              </a:tr>
              <a:tr h="3915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11474"/>
                  </a:ext>
                </a:extLst>
              </a:tr>
              <a:tr h="3915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19202"/>
                  </a:ext>
                </a:extLst>
              </a:tr>
              <a:tr h="3915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32746"/>
                  </a:ext>
                </a:extLst>
              </a:tr>
              <a:tr h="3915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26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080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D50A-20BE-4F98-B979-6ECA89D4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58212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 Scheduling Algorithm</a:t>
            </a: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0B0B1-DF7C-4CF8-A5E8-3031CCBDB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57746"/>
            <a:ext cx="10753725" cy="5000722"/>
          </a:xfrm>
        </p:spPr>
        <p:txBody>
          <a:bodyPr/>
          <a:lstStyle/>
          <a:p>
            <a:r>
              <a:rPr lang="en-US" b="1" dirty="0"/>
              <a:t>Criteria</a:t>
            </a:r>
            <a:r>
              <a:rPr lang="en-US" dirty="0"/>
              <a:t> : </a:t>
            </a:r>
            <a:r>
              <a:rPr lang="en-US" b="1" dirty="0"/>
              <a:t>Priority of process </a:t>
            </a:r>
          </a:p>
          <a:p>
            <a:r>
              <a:rPr lang="en-US" b="1" dirty="0">
                <a:solidFill>
                  <a:schemeClr val="tx1"/>
                </a:solidFill>
              </a:rPr>
              <a:t>Mode of execution </a:t>
            </a:r>
            <a:r>
              <a:rPr lang="en-US" dirty="0"/>
              <a:t>:: </a:t>
            </a:r>
            <a:r>
              <a:rPr lang="en-US" b="1" dirty="0">
                <a:solidFill>
                  <a:srgbClr val="FF0000"/>
                </a:solidFill>
              </a:rPr>
              <a:t>Preemptive</a:t>
            </a:r>
          </a:p>
          <a:p>
            <a:r>
              <a:rPr lang="en-US" dirty="0"/>
              <a:t>Find the average waiting time ?</a:t>
            </a:r>
          </a:p>
          <a:p>
            <a:r>
              <a:rPr lang="en-US" dirty="0"/>
              <a:t>Note :: </a:t>
            </a:r>
            <a:r>
              <a:rPr lang="en-US" b="1" dirty="0">
                <a:solidFill>
                  <a:srgbClr val="FF0000"/>
                </a:solidFill>
              </a:rPr>
              <a:t>higher the number,</a:t>
            </a:r>
            <a:r>
              <a:rPr lang="en-US" b="1" dirty="0"/>
              <a:t> higher the priority</a:t>
            </a:r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DE248B2-A61D-49F2-8794-C084B037A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880802"/>
              </p:ext>
            </p:extLst>
          </p:nvPr>
        </p:nvGraphicFramePr>
        <p:xfrm>
          <a:off x="761619" y="3429000"/>
          <a:ext cx="8770308" cy="2242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949">
                  <a:extLst>
                    <a:ext uri="{9D8B030D-6E8A-4147-A177-3AD203B41FA5}">
                      <a16:colId xmlns:a16="http://schemas.microsoft.com/office/drawing/2014/main" val="3113940849"/>
                    </a:ext>
                  </a:extLst>
                </a:gridCol>
                <a:gridCol w="1190419">
                  <a:extLst>
                    <a:ext uri="{9D8B030D-6E8A-4147-A177-3AD203B41FA5}">
                      <a16:colId xmlns:a16="http://schemas.microsoft.com/office/drawing/2014/main" val="3699801440"/>
                    </a:ext>
                  </a:extLst>
                </a:gridCol>
                <a:gridCol w="1071379">
                  <a:extLst>
                    <a:ext uri="{9D8B030D-6E8A-4147-A177-3AD203B41FA5}">
                      <a16:colId xmlns:a16="http://schemas.microsoft.com/office/drawing/2014/main" val="845585896"/>
                    </a:ext>
                  </a:extLst>
                </a:gridCol>
                <a:gridCol w="1071379">
                  <a:extLst>
                    <a:ext uri="{9D8B030D-6E8A-4147-A177-3AD203B41FA5}">
                      <a16:colId xmlns:a16="http://schemas.microsoft.com/office/drawing/2014/main" val="3891684040"/>
                    </a:ext>
                  </a:extLst>
                </a:gridCol>
                <a:gridCol w="1406601">
                  <a:extLst>
                    <a:ext uri="{9D8B030D-6E8A-4147-A177-3AD203B41FA5}">
                      <a16:colId xmlns:a16="http://schemas.microsoft.com/office/drawing/2014/main" val="994263204"/>
                    </a:ext>
                  </a:extLst>
                </a:gridCol>
                <a:gridCol w="1478778">
                  <a:extLst>
                    <a:ext uri="{9D8B030D-6E8A-4147-A177-3AD203B41FA5}">
                      <a16:colId xmlns:a16="http://schemas.microsoft.com/office/drawing/2014/main" val="2546196546"/>
                    </a:ext>
                  </a:extLst>
                </a:gridCol>
                <a:gridCol w="1306803">
                  <a:extLst>
                    <a:ext uri="{9D8B030D-6E8A-4147-A177-3AD203B41FA5}">
                      <a16:colId xmlns:a16="http://schemas.microsoft.com/office/drawing/2014/main" val="3063061704"/>
                    </a:ext>
                  </a:extLst>
                </a:gridCol>
              </a:tblGrid>
              <a:tr h="675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Process No.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Arrival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Burst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priority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Competition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Turnaround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Waiting time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35969"/>
                  </a:ext>
                </a:extLst>
              </a:tr>
              <a:tr h="3915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 (LP)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11474"/>
                  </a:ext>
                </a:extLst>
              </a:tr>
              <a:tr h="3915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19202"/>
                  </a:ext>
                </a:extLst>
              </a:tr>
              <a:tr h="3915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32746"/>
                  </a:ext>
                </a:extLst>
              </a:tr>
              <a:tr h="3915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 (HP)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26741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CC0481-180E-4DEB-81E0-85EFED521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906500"/>
              </p:ext>
            </p:extLst>
          </p:nvPr>
        </p:nvGraphicFramePr>
        <p:xfrm>
          <a:off x="761620" y="5987627"/>
          <a:ext cx="7912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02">
                  <a:extLst>
                    <a:ext uri="{9D8B030D-6E8A-4147-A177-3AD203B41FA5}">
                      <a16:colId xmlns:a16="http://schemas.microsoft.com/office/drawing/2014/main" val="3413842882"/>
                    </a:ext>
                  </a:extLst>
                </a:gridCol>
                <a:gridCol w="947195">
                  <a:extLst>
                    <a:ext uri="{9D8B030D-6E8A-4147-A177-3AD203B41FA5}">
                      <a16:colId xmlns:a16="http://schemas.microsoft.com/office/drawing/2014/main" val="2208012094"/>
                    </a:ext>
                  </a:extLst>
                </a:gridCol>
                <a:gridCol w="883941">
                  <a:extLst>
                    <a:ext uri="{9D8B030D-6E8A-4147-A177-3AD203B41FA5}">
                      <a16:colId xmlns:a16="http://schemas.microsoft.com/office/drawing/2014/main" val="558309344"/>
                    </a:ext>
                  </a:extLst>
                </a:gridCol>
                <a:gridCol w="1082842">
                  <a:extLst>
                    <a:ext uri="{9D8B030D-6E8A-4147-A177-3AD203B41FA5}">
                      <a16:colId xmlns:a16="http://schemas.microsoft.com/office/drawing/2014/main" val="1870569346"/>
                    </a:ext>
                  </a:extLst>
                </a:gridCol>
                <a:gridCol w="1046192">
                  <a:extLst>
                    <a:ext uri="{9D8B030D-6E8A-4147-A177-3AD203B41FA5}">
                      <a16:colId xmlns:a16="http://schemas.microsoft.com/office/drawing/2014/main" val="3852517395"/>
                    </a:ext>
                  </a:extLst>
                </a:gridCol>
                <a:gridCol w="1355558">
                  <a:extLst>
                    <a:ext uri="{9D8B030D-6E8A-4147-A177-3AD203B41FA5}">
                      <a16:colId xmlns:a16="http://schemas.microsoft.com/office/drawing/2014/main" val="2943478610"/>
                    </a:ext>
                  </a:extLst>
                </a:gridCol>
                <a:gridCol w="1700463">
                  <a:extLst>
                    <a:ext uri="{9D8B030D-6E8A-4147-A177-3AD203B41FA5}">
                      <a16:colId xmlns:a16="http://schemas.microsoft.com/office/drawing/2014/main" val="2227587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27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850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D50A-20BE-4F98-B979-6ECA89D4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58212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 Scheduling Algorithm</a:t>
            </a: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0B0B1-DF7C-4CF8-A5E8-3031CCBDB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57746"/>
            <a:ext cx="10753725" cy="5000722"/>
          </a:xfrm>
        </p:spPr>
        <p:txBody>
          <a:bodyPr/>
          <a:lstStyle/>
          <a:p>
            <a:r>
              <a:rPr lang="en-US" b="1" dirty="0"/>
              <a:t>Criteria</a:t>
            </a:r>
            <a:r>
              <a:rPr lang="en-US" dirty="0"/>
              <a:t> : </a:t>
            </a:r>
            <a:r>
              <a:rPr lang="en-US" b="1" dirty="0"/>
              <a:t>Priority of process </a:t>
            </a:r>
          </a:p>
          <a:p>
            <a:r>
              <a:rPr lang="en-US" b="1" dirty="0">
                <a:solidFill>
                  <a:schemeClr val="tx1"/>
                </a:solidFill>
              </a:rPr>
              <a:t>Mode of execution </a:t>
            </a:r>
            <a:r>
              <a:rPr lang="en-US" dirty="0"/>
              <a:t>:: </a:t>
            </a:r>
            <a:r>
              <a:rPr lang="en-US" b="1" dirty="0">
                <a:solidFill>
                  <a:srgbClr val="FF0000"/>
                </a:solidFill>
              </a:rPr>
              <a:t>Preemptive</a:t>
            </a:r>
          </a:p>
          <a:p>
            <a:r>
              <a:rPr lang="en-US" dirty="0"/>
              <a:t>Find the average waiting time ?</a:t>
            </a:r>
          </a:p>
          <a:p>
            <a:r>
              <a:rPr lang="en-US" dirty="0"/>
              <a:t>Note :: </a:t>
            </a:r>
            <a:r>
              <a:rPr lang="en-US" b="1" dirty="0">
                <a:solidFill>
                  <a:srgbClr val="FF0000"/>
                </a:solidFill>
              </a:rPr>
              <a:t>Lower the number</a:t>
            </a:r>
            <a:r>
              <a:rPr lang="en-US" b="1" dirty="0"/>
              <a:t>, higher the priority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DE248B2-A61D-49F2-8794-C084B037A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53310"/>
              </p:ext>
            </p:extLst>
          </p:nvPr>
        </p:nvGraphicFramePr>
        <p:xfrm>
          <a:off x="761619" y="3429000"/>
          <a:ext cx="9249010" cy="2460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901">
                  <a:extLst>
                    <a:ext uri="{9D8B030D-6E8A-4147-A177-3AD203B41FA5}">
                      <a16:colId xmlns:a16="http://schemas.microsoft.com/office/drawing/2014/main" val="3113940849"/>
                    </a:ext>
                  </a:extLst>
                </a:gridCol>
                <a:gridCol w="1255395">
                  <a:extLst>
                    <a:ext uri="{9D8B030D-6E8A-4147-A177-3AD203B41FA5}">
                      <a16:colId xmlns:a16="http://schemas.microsoft.com/office/drawing/2014/main" val="3699801440"/>
                    </a:ext>
                  </a:extLst>
                </a:gridCol>
                <a:gridCol w="1129857">
                  <a:extLst>
                    <a:ext uri="{9D8B030D-6E8A-4147-A177-3AD203B41FA5}">
                      <a16:colId xmlns:a16="http://schemas.microsoft.com/office/drawing/2014/main" val="845585896"/>
                    </a:ext>
                  </a:extLst>
                </a:gridCol>
                <a:gridCol w="1129857">
                  <a:extLst>
                    <a:ext uri="{9D8B030D-6E8A-4147-A177-3AD203B41FA5}">
                      <a16:colId xmlns:a16="http://schemas.microsoft.com/office/drawing/2014/main" val="3891684040"/>
                    </a:ext>
                  </a:extLst>
                </a:gridCol>
                <a:gridCol w="1483376">
                  <a:extLst>
                    <a:ext uri="{9D8B030D-6E8A-4147-A177-3AD203B41FA5}">
                      <a16:colId xmlns:a16="http://schemas.microsoft.com/office/drawing/2014/main" val="994263204"/>
                    </a:ext>
                  </a:extLst>
                </a:gridCol>
                <a:gridCol w="1559493">
                  <a:extLst>
                    <a:ext uri="{9D8B030D-6E8A-4147-A177-3AD203B41FA5}">
                      <a16:colId xmlns:a16="http://schemas.microsoft.com/office/drawing/2014/main" val="2546196546"/>
                    </a:ext>
                  </a:extLst>
                </a:gridCol>
                <a:gridCol w="1378131">
                  <a:extLst>
                    <a:ext uri="{9D8B030D-6E8A-4147-A177-3AD203B41FA5}">
                      <a16:colId xmlns:a16="http://schemas.microsoft.com/office/drawing/2014/main" val="3063061704"/>
                    </a:ext>
                  </a:extLst>
                </a:gridCol>
              </a:tblGrid>
              <a:tr h="74154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Process No.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Arrival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Burst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priority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Competition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Turnaround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Waiting time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35969"/>
                  </a:ext>
                </a:extLst>
              </a:tr>
              <a:tr h="4296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 (L P)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11474"/>
                  </a:ext>
                </a:extLst>
              </a:tr>
              <a:tr h="4296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 (H P)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19202"/>
                  </a:ext>
                </a:extLst>
              </a:tr>
              <a:tr h="4296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32746"/>
                  </a:ext>
                </a:extLst>
              </a:tr>
              <a:tr h="4296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26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34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63A3-ECB3-4061-877F-9A6537B7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1EB323-2ED1-4328-8F85-F0486ED51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5" y="176981"/>
            <a:ext cx="11785538" cy="6681019"/>
          </a:xfrm>
        </p:spPr>
      </p:pic>
    </p:spTree>
    <p:extLst>
      <p:ext uri="{BB962C8B-B14F-4D97-AF65-F5344CB8AC3E}">
        <p14:creationId xmlns:p14="http://schemas.microsoft.com/office/powerpoint/2010/main" val="945132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D50A-20BE-4F98-B979-6ECA89D4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58212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 Scheduling Algorithm</a:t>
            </a: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0B0B1-DF7C-4CF8-A5E8-3031CCBDB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57746"/>
            <a:ext cx="10753725" cy="5000722"/>
          </a:xfrm>
        </p:spPr>
        <p:txBody>
          <a:bodyPr/>
          <a:lstStyle/>
          <a:p>
            <a:r>
              <a:rPr lang="en-US" b="1" dirty="0"/>
              <a:t>Criteria</a:t>
            </a:r>
            <a:r>
              <a:rPr lang="en-US" dirty="0"/>
              <a:t> : </a:t>
            </a:r>
            <a:r>
              <a:rPr lang="en-US" b="1" dirty="0"/>
              <a:t>Priority of process </a:t>
            </a:r>
          </a:p>
          <a:p>
            <a:r>
              <a:rPr lang="en-US" b="1" dirty="0">
                <a:solidFill>
                  <a:schemeClr val="tx1"/>
                </a:solidFill>
              </a:rPr>
              <a:t>Mode of execution </a:t>
            </a:r>
            <a:r>
              <a:rPr lang="en-US" dirty="0"/>
              <a:t>:: </a:t>
            </a:r>
            <a:r>
              <a:rPr lang="en-US" b="1" dirty="0">
                <a:solidFill>
                  <a:srgbClr val="FF0000"/>
                </a:solidFill>
              </a:rPr>
              <a:t>Preemptive</a:t>
            </a:r>
          </a:p>
          <a:p>
            <a:r>
              <a:rPr lang="en-US" dirty="0"/>
              <a:t>Find the average waiting time ?</a:t>
            </a:r>
          </a:p>
          <a:p>
            <a:r>
              <a:rPr lang="en-US" dirty="0"/>
              <a:t>Note :: </a:t>
            </a:r>
            <a:r>
              <a:rPr lang="en-US" b="1" dirty="0">
                <a:solidFill>
                  <a:srgbClr val="FF0000"/>
                </a:solidFill>
              </a:rPr>
              <a:t>Lower the number</a:t>
            </a:r>
            <a:r>
              <a:rPr lang="en-US" b="1" dirty="0"/>
              <a:t>, higher the priority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DE248B2-A61D-49F2-8794-C084B037A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022640"/>
              </p:ext>
            </p:extLst>
          </p:nvPr>
        </p:nvGraphicFramePr>
        <p:xfrm>
          <a:off x="775855" y="3429000"/>
          <a:ext cx="9234774" cy="2889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665">
                  <a:extLst>
                    <a:ext uri="{9D8B030D-6E8A-4147-A177-3AD203B41FA5}">
                      <a16:colId xmlns:a16="http://schemas.microsoft.com/office/drawing/2014/main" val="3113940849"/>
                    </a:ext>
                  </a:extLst>
                </a:gridCol>
                <a:gridCol w="1255395">
                  <a:extLst>
                    <a:ext uri="{9D8B030D-6E8A-4147-A177-3AD203B41FA5}">
                      <a16:colId xmlns:a16="http://schemas.microsoft.com/office/drawing/2014/main" val="3699801440"/>
                    </a:ext>
                  </a:extLst>
                </a:gridCol>
                <a:gridCol w="1129857">
                  <a:extLst>
                    <a:ext uri="{9D8B030D-6E8A-4147-A177-3AD203B41FA5}">
                      <a16:colId xmlns:a16="http://schemas.microsoft.com/office/drawing/2014/main" val="845585896"/>
                    </a:ext>
                  </a:extLst>
                </a:gridCol>
                <a:gridCol w="1129857">
                  <a:extLst>
                    <a:ext uri="{9D8B030D-6E8A-4147-A177-3AD203B41FA5}">
                      <a16:colId xmlns:a16="http://schemas.microsoft.com/office/drawing/2014/main" val="3891684040"/>
                    </a:ext>
                  </a:extLst>
                </a:gridCol>
                <a:gridCol w="1483376">
                  <a:extLst>
                    <a:ext uri="{9D8B030D-6E8A-4147-A177-3AD203B41FA5}">
                      <a16:colId xmlns:a16="http://schemas.microsoft.com/office/drawing/2014/main" val="994263204"/>
                    </a:ext>
                  </a:extLst>
                </a:gridCol>
                <a:gridCol w="1559493">
                  <a:extLst>
                    <a:ext uri="{9D8B030D-6E8A-4147-A177-3AD203B41FA5}">
                      <a16:colId xmlns:a16="http://schemas.microsoft.com/office/drawing/2014/main" val="2546196546"/>
                    </a:ext>
                  </a:extLst>
                </a:gridCol>
                <a:gridCol w="1378131">
                  <a:extLst>
                    <a:ext uri="{9D8B030D-6E8A-4147-A177-3AD203B41FA5}">
                      <a16:colId xmlns:a16="http://schemas.microsoft.com/office/drawing/2014/main" val="3063061704"/>
                    </a:ext>
                  </a:extLst>
                </a:gridCol>
              </a:tblGrid>
              <a:tr h="74154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Process No.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Burst time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priority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Competition Time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Turnaround time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Waiting time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35969"/>
                  </a:ext>
                </a:extLst>
              </a:tr>
              <a:tr h="4296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11474"/>
                  </a:ext>
                </a:extLst>
              </a:tr>
              <a:tr h="4296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19202"/>
                  </a:ext>
                </a:extLst>
              </a:tr>
              <a:tr h="4296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32746"/>
                  </a:ext>
                </a:extLst>
              </a:tr>
              <a:tr h="429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77720"/>
                  </a:ext>
                </a:extLst>
              </a:tr>
              <a:tr h="429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534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473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0368-78C3-4621-8874-ECC9A105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47028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priority scheduling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D6B4C-F32F-4CF3-9738-C696E06F9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431637"/>
            <a:ext cx="10753725" cy="4812146"/>
          </a:xfrm>
        </p:spPr>
        <p:txBody>
          <a:bodyPr>
            <a:normAutofit fontScale="92500" lnSpcReduction="20000"/>
          </a:bodyPr>
          <a:lstStyle/>
          <a:p>
            <a:pPr marL="360363" indent="-360363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system eventually crashes, all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priority processes get lost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0363" indent="-360363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3" indent="-360363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priority processes take lots of CPU 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</a:p>
          <a:p>
            <a:pPr marL="360363" indent="-360363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3" indent="-360363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priority processes may starve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will be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postponed for an indefinite 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60363" indent="-360363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3" indent="-360363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new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priority process keeps on coming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ready queue, then the process which is in the waiting state may need to wait for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duration of 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0363" indent="-360363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3" indent="-360363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scheduling algorithm may leave some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priority processes waiting indefinitely.</a:t>
            </a:r>
          </a:p>
          <a:p>
            <a:pPr marL="360363" indent="-360363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3" indent="-360363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::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Aging of Process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172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C3F1-7A9B-4FF7-9B81-D1801E48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93558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Round Robin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6889B-5AE2-421E-961D-936B4BFC2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514764"/>
            <a:ext cx="10753725" cy="4263101"/>
          </a:xfrm>
        </p:spPr>
        <p:txBody>
          <a:bodyPr>
            <a:normAutofit fontScale="85000" lnSpcReduction="10000"/>
          </a:bodyPr>
          <a:lstStyle/>
          <a:p>
            <a:pPr marL="442913" indent="-4429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Robin is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preemptive process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algorithm.</a:t>
            </a:r>
          </a:p>
          <a:p>
            <a:pPr marL="442913" indent="-4429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is provided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 time to execute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called a 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42913" indent="-4429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 process is executed for a given time period, it is preempted and other process executes for a given time period.</a:t>
            </a:r>
          </a:p>
          <a:p>
            <a:pPr marL="442913" indent="-4429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 switching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save states of preempted processes.</a:t>
            </a:r>
          </a:p>
          <a:p>
            <a:pPr marL="176213" indent="-176213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quantum is more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act like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FCFS</a:t>
            </a:r>
          </a:p>
          <a:p>
            <a:pPr marL="176213" indent="-176213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quantum is less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context-switching take place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913" indent="-442913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194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D50A-20BE-4F98-B979-6ECA89D4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58212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 Robin Scheduling Algorithm</a:t>
            </a: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0B0B1-DF7C-4CF8-A5E8-3031CCBDB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57746"/>
            <a:ext cx="10753725" cy="5000722"/>
          </a:xfrm>
        </p:spPr>
        <p:txBody>
          <a:bodyPr/>
          <a:lstStyle/>
          <a:p>
            <a:r>
              <a:rPr lang="en-US" b="1" dirty="0"/>
              <a:t>Criteria</a:t>
            </a:r>
            <a:r>
              <a:rPr lang="en-US" dirty="0"/>
              <a:t> : </a:t>
            </a:r>
            <a:r>
              <a:rPr lang="en-US" b="1" dirty="0"/>
              <a:t>Time Quantum</a:t>
            </a:r>
          </a:p>
          <a:p>
            <a:r>
              <a:rPr lang="en-US" b="1" dirty="0">
                <a:solidFill>
                  <a:schemeClr val="tx1"/>
                </a:solidFill>
              </a:rPr>
              <a:t>Mode of execution </a:t>
            </a:r>
            <a:r>
              <a:rPr lang="en-US" dirty="0"/>
              <a:t>:: </a:t>
            </a:r>
            <a:r>
              <a:rPr lang="en-US" b="1" dirty="0">
                <a:solidFill>
                  <a:srgbClr val="FF0000"/>
                </a:solidFill>
              </a:rPr>
              <a:t>Preemptive</a:t>
            </a:r>
          </a:p>
          <a:p>
            <a:r>
              <a:rPr lang="en-US" b="1" dirty="0">
                <a:solidFill>
                  <a:srgbClr val="FF0000"/>
                </a:solidFill>
              </a:rPr>
              <a:t>Time Quantum =  n units</a:t>
            </a:r>
          </a:p>
          <a:p>
            <a:r>
              <a:rPr lang="en-US" dirty="0"/>
              <a:t>Find the average waiting time ?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DE248B2-A61D-49F2-8794-C084B037A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885544"/>
              </p:ext>
            </p:extLst>
          </p:nvPr>
        </p:nvGraphicFramePr>
        <p:xfrm>
          <a:off x="761619" y="3429000"/>
          <a:ext cx="9249010" cy="2460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604">
                  <a:extLst>
                    <a:ext uri="{9D8B030D-6E8A-4147-A177-3AD203B41FA5}">
                      <a16:colId xmlns:a16="http://schemas.microsoft.com/office/drawing/2014/main" val="3113940849"/>
                    </a:ext>
                  </a:extLst>
                </a:gridCol>
                <a:gridCol w="1430095">
                  <a:extLst>
                    <a:ext uri="{9D8B030D-6E8A-4147-A177-3AD203B41FA5}">
                      <a16:colId xmlns:a16="http://schemas.microsoft.com/office/drawing/2014/main" val="3699801440"/>
                    </a:ext>
                  </a:extLst>
                </a:gridCol>
                <a:gridCol w="1287087">
                  <a:extLst>
                    <a:ext uri="{9D8B030D-6E8A-4147-A177-3AD203B41FA5}">
                      <a16:colId xmlns:a16="http://schemas.microsoft.com/office/drawing/2014/main" val="845585896"/>
                    </a:ext>
                  </a:extLst>
                </a:gridCol>
                <a:gridCol w="1689802">
                  <a:extLst>
                    <a:ext uri="{9D8B030D-6E8A-4147-A177-3AD203B41FA5}">
                      <a16:colId xmlns:a16="http://schemas.microsoft.com/office/drawing/2014/main" val="994263204"/>
                    </a:ext>
                  </a:extLst>
                </a:gridCol>
                <a:gridCol w="1776511">
                  <a:extLst>
                    <a:ext uri="{9D8B030D-6E8A-4147-A177-3AD203B41FA5}">
                      <a16:colId xmlns:a16="http://schemas.microsoft.com/office/drawing/2014/main" val="2546196546"/>
                    </a:ext>
                  </a:extLst>
                </a:gridCol>
                <a:gridCol w="1569911">
                  <a:extLst>
                    <a:ext uri="{9D8B030D-6E8A-4147-A177-3AD203B41FA5}">
                      <a16:colId xmlns:a16="http://schemas.microsoft.com/office/drawing/2014/main" val="3063061704"/>
                    </a:ext>
                  </a:extLst>
                </a:gridCol>
              </a:tblGrid>
              <a:tr h="74154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Process No.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Arrival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Burst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Competition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Turnaround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Waiting time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35969"/>
                  </a:ext>
                </a:extLst>
              </a:tr>
              <a:tr h="4296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11474"/>
                  </a:ext>
                </a:extLst>
              </a:tr>
              <a:tr h="4296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19202"/>
                  </a:ext>
                </a:extLst>
              </a:tr>
              <a:tr h="4296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32746"/>
                  </a:ext>
                </a:extLst>
              </a:tr>
              <a:tr h="4296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26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988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D50A-20BE-4F98-B979-6ECA89D4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58212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 Robin Scheduling Algorithm</a:t>
            </a: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0B0B1-DF7C-4CF8-A5E8-3031CCBDB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57746"/>
            <a:ext cx="10753725" cy="5000722"/>
          </a:xfrm>
        </p:spPr>
        <p:txBody>
          <a:bodyPr/>
          <a:lstStyle/>
          <a:p>
            <a:r>
              <a:rPr lang="en-US" b="1" dirty="0"/>
              <a:t>Criteria</a:t>
            </a:r>
            <a:r>
              <a:rPr lang="en-US" dirty="0"/>
              <a:t> :</a:t>
            </a:r>
            <a:r>
              <a:rPr lang="en-US" b="1" dirty="0"/>
              <a:t>Time Quantum</a:t>
            </a:r>
          </a:p>
          <a:p>
            <a:r>
              <a:rPr lang="en-US" b="1" dirty="0">
                <a:solidFill>
                  <a:schemeClr val="tx1"/>
                </a:solidFill>
              </a:rPr>
              <a:t>Mode of execution </a:t>
            </a:r>
            <a:r>
              <a:rPr lang="en-US" dirty="0"/>
              <a:t>:: </a:t>
            </a:r>
            <a:r>
              <a:rPr lang="en-US" b="1" dirty="0">
                <a:solidFill>
                  <a:srgbClr val="FF0000"/>
                </a:solidFill>
              </a:rPr>
              <a:t>Preemptive</a:t>
            </a:r>
          </a:p>
          <a:p>
            <a:r>
              <a:rPr lang="en-US" b="1" dirty="0">
                <a:solidFill>
                  <a:srgbClr val="FF0000"/>
                </a:solidFill>
              </a:rPr>
              <a:t>Time Quantum =  n units</a:t>
            </a:r>
          </a:p>
          <a:p>
            <a:r>
              <a:rPr lang="en-US" dirty="0"/>
              <a:t>Find the average waiting time ?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DE248B2-A61D-49F2-8794-C084B037A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559649"/>
              </p:ext>
            </p:extLst>
          </p:nvPr>
        </p:nvGraphicFramePr>
        <p:xfrm>
          <a:off x="761619" y="3429000"/>
          <a:ext cx="9249010" cy="2889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604">
                  <a:extLst>
                    <a:ext uri="{9D8B030D-6E8A-4147-A177-3AD203B41FA5}">
                      <a16:colId xmlns:a16="http://schemas.microsoft.com/office/drawing/2014/main" val="3113940849"/>
                    </a:ext>
                  </a:extLst>
                </a:gridCol>
                <a:gridCol w="1430095">
                  <a:extLst>
                    <a:ext uri="{9D8B030D-6E8A-4147-A177-3AD203B41FA5}">
                      <a16:colId xmlns:a16="http://schemas.microsoft.com/office/drawing/2014/main" val="3699801440"/>
                    </a:ext>
                  </a:extLst>
                </a:gridCol>
                <a:gridCol w="1287087">
                  <a:extLst>
                    <a:ext uri="{9D8B030D-6E8A-4147-A177-3AD203B41FA5}">
                      <a16:colId xmlns:a16="http://schemas.microsoft.com/office/drawing/2014/main" val="845585896"/>
                    </a:ext>
                  </a:extLst>
                </a:gridCol>
                <a:gridCol w="1689802">
                  <a:extLst>
                    <a:ext uri="{9D8B030D-6E8A-4147-A177-3AD203B41FA5}">
                      <a16:colId xmlns:a16="http://schemas.microsoft.com/office/drawing/2014/main" val="994263204"/>
                    </a:ext>
                  </a:extLst>
                </a:gridCol>
                <a:gridCol w="1776511">
                  <a:extLst>
                    <a:ext uri="{9D8B030D-6E8A-4147-A177-3AD203B41FA5}">
                      <a16:colId xmlns:a16="http://schemas.microsoft.com/office/drawing/2014/main" val="2546196546"/>
                    </a:ext>
                  </a:extLst>
                </a:gridCol>
                <a:gridCol w="1569911">
                  <a:extLst>
                    <a:ext uri="{9D8B030D-6E8A-4147-A177-3AD203B41FA5}">
                      <a16:colId xmlns:a16="http://schemas.microsoft.com/office/drawing/2014/main" val="3063061704"/>
                    </a:ext>
                  </a:extLst>
                </a:gridCol>
              </a:tblGrid>
              <a:tr h="74154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Process No.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Arrival time    ( AT )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Burst time   ( BT )           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Competition Time (CT)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Turnaround time  (TAT)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Waiting time       ( WT)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35969"/>
                  </a:ext>
                </a:extLst>
              </a:tr>
              <a:tr h="4296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11474"/>
                  </a:ext>
                </a:extLst>
              </a:tr>
              <a:tr h="4296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19202"/>
                  </a:ext>
                </a:extLst>
              </a:tr>
              <a:tr h="4296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32746"/>
                  </a:ext>
                </a:extLst>
              </a:tr>
              <a:tr h="4296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26741"/>
                  </a:ext>
                </a:extLst>
              </a:tr>
              <a:tr h="4296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377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674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2FFA-B9FA-4E3D-94B2-A78DCCBA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3850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MULTILEVEL QUEUE SCHEDULING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75E6-355A-41AE-9F93-0702E5D4B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9193"/>
          </a:xfrm>
        </p:spPr>
        <p:txBody>
          <a:bodyPr>
            <a:normAutofit/>
          </a:bodyPr>
          <a:lstStyle/>
          <a:p>
            <a:pPr marL="176213" indent="-176213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It may happen that processes in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queue can be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divided into different classes </a:t>
            </a:r>
          </a:p>
          <a:p>
            <a:pPr marL="176213" indent="-176213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class has its own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scheduling needs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76213" indent="-176213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example, a common division is a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foreground (interactive)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process and a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(batch)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process.</a:t>
            </a:r>
          </a:p>
          <a:p>
            <a:pPr marL="176213" indent="-176213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two classes have different scheduling needs. </a:t>
            </a:r>
          </a:p>
          <a:p>
            <a:pPr marL="176213" indent="-176213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this kind of situation,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Queue Scheduling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used. </a:t>
            </a:r>
          </a:p>
        </p:txBody>
      </p:sp>
    </p:spTree>
    <p:extLst>
      <p:ext uri="{BB962C8B-B14F-4D97-AF65-F5344CB8AC3E}">
        <p14:creationId xmlns:p14="http://schemas.microsoft.com/office/powerpoint/2010/main" val="3939763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0BAB-96AD-4879-8D80-6C8A1A4E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353961"/>
            <a:ext cx="10772775" cy="72617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MULTILEVEL QUEUE SCHEDULING</a:t>
            </a:r>
            <a:endParaRPr lang="en-IN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2AA3A-0F5D-465C-99C9-A499E3A8D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Multilevel Queue (MLQ) CPU Scheduling - GeeksforGeeks">
            <a:extLst>
              <a:ext uri="{FF2B5EF4-FFF2-40B4-BE49-F238E27FC236}">
                <a16:creationId xmlns:a16="http://schemas.microsoft.com/office/drawing/2014/main" id="{CD4A0A29-3A4F-412B-8DF6-843A8825D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77" y="1006764"/>
            <a:ext cx="10992822" cy="549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73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8944C-8037-44A2-8C07-ADB65744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1072958" cy="913631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MULTILEVEL QUEUE SCHEDULING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41BA-EAD5-4DC3-AB52-CC5202B0C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multilevel queue scheduling in hindi with example - eHindiStudy">
            <a:extLst>
              <a:ext uri="{FF2B5EF4-FFF2-40B4-BE49-F238E27FC236}">
                <a16:creationId xmlns:a16="http://schemas.microsoft.com/office/drawing/2014/main" id="{D72A5410-0ABC-4E3B-AD1D-9AB6F359F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109" y="1413164"/>
            <a:ext cx="9301018" cy="470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944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E0A5-8E65-4ACF-9AD1-47D65461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Multilevel Queue (MLQ) Scheduling</a:t>
            </a:r>
            <a:br>
              <a:rPr lang="en-US" sz="3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DD9EF-6932-4FD6-92B6-840D56A11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01966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 </a:t>
            </a:r>
            <a:r>
              <a:rPr lang="en-IN" sz="2800" dirty="0"/>
              <a:t>Multiple queues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dirty="0"/>
              <a:t> Priorities assigned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IN" sz="2800" dirty="0"/>
              <a:t>Pre-emption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dirty="0"/>
              <a:t> Scheduling algorithm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 Efficient allocation of CPU time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800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704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B03D-4B15-42AA-B555-48D30362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Multilevel Queue CPU Scheduling:</a:t>
            </a: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DFCE4-3B1C-44C5-8855-F1D8A3160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Some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may starve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CPU if some higher priority queues are never becoming empty.</a:t>
            </a:r>
          </a:p>
          <a:p>
            <a:pPr fontAlgn="base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inflexible in nature.</a:t>
            </a:r>
          </a:p>
          <a:p>
            <a:pPr fontAlgn="base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may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complexity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</a:p>
          <a:p>
            <a:pPr marL="822325" lvl="3" indent="-379413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b="1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aintaining multiple queues </a:t>
            </a:r>
            <a:r>
              <a:rPr lang="en-US" sz="22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pPr marL="822325" lvl="3" indent="-379413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cheduling algorithms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0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1583-1512-42B8-8444-ED46D912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02794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0000"/>
                </a:solidFill>
              </a:rPr>
              <a:t>Types of Process schedulers</a:t>
            </a:r>
            <a:endParaRPr lang="en-IN" sz="36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0820F-656D-4269-9BC8-050CA1494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413164"/>
            <a:ext cx="10753725" cy="4364701"/>
          </a:xfrm>
        </p:spPr>
        <p:txBody>
          <a:bodyPr>
            <a:normAutofit/>
          </a:bodyPr>
          <a:lstStyle/>
          <a:p>
            <a:r>
              <a:rPr lang="en-US" dirty="0"/>
              <a:t>Here are </a:t>
            </a:r>
            <a:r>
              <a:rPr lang="en-US" b="1" dirty="0"/>
              <a:t>three types </a:t>
            </a:r>
            <a:r>
              <a:rPr lang="en-US" dirty="0"/>
              <a:t>of process schedulers.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 Long Term or Job Scheduler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IN" b="1" dirty="0"/>
              <a:t> Short-Term or CPU Scheduler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IN" b="1" dirty="0"/>
              <a:t> Medium-Term Scheduler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endParaRPr lang="en-IN" b="1" dirty="0"/>
          </a:p>
          <a:p>
            <a:pPr>
              <a:buFont typeface="Wingdings" panose="05000000000000000000" pitchFamily="2" charset="2"/>
              <a:buChar char="v"/>
            </a:pPr>
            <a:endParaRPr lang="en-IN" b="1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88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8638-96D0-4408-ABA8-BDA4F9400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85922"/>
          </a:xfrm>
        </p:spPr>
        <p:txBody>
          <a:bodyPr>
            <a:normAutofit fontScale="90000"/>
          </a:bodyPr>
          <a:lstStyle/>
          <a:p>
            <a:r>
              <a:rPr lang="en-US" sz="4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Multi-level Feedback Queue Scheduling (MLFQ)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F14E7-F7B5-4289-A3FB-B09ECC6BF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459345"/>
            <a:ext cx="10753725" cy="5033818"/>
          </a:xfrm>
        </p:spPr>
        <p:txBody>
          <a:bodyPr>
            <a:normAutofit/>
          </a:bodyPr>
          <a:lstStyle/>
          <a:p>
            <a:pPr marL="268288" indent="-268288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MLFQ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CPU Scheduling is like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Multilevel Queue(MLQ) Scheduling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68288" indent="-268288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in this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can move between the queues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68288" indent="-268288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Much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efficient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multilevel queue scheduling. </a:t>
            </a:r>
          </a:p>
          <a:p>
            <a:pPr marL="268288" indent="-268288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has the advantage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scheduling overhead.</a:t>
            </a:r>
          </a:p>
          <a:p>
            <a:pPr marL="268288" indent="-268288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of one queue is given to the next queue.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003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A490-12A5-4067-9039-4AF511C9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350212"/>
          </a:xfrm>
        </p:spPr>
        <p:txBody>
          <a:bodyPr>
            <a:normAutofit fontScale="90000"/>
          </a:bodyPr>
          <a:lstStyle/>
          <a:p>
            <a:r>
              <a:rPr lang="en-US" sz="4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Multilevel Feedback Queue Scheduling (MLFQ)</a:t>
            </a:r>
            <a:br>
              <a:rPr lang="en-US" b="1" dirty="0"/>
            </a:br>
            <a:endParaRPr lang="en-IN" dirty="0"/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99C1CE62-0E81-447E-AC83-F7CA65C71F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45" y="849745"/>
            <a:ext cx="10529455" cy="600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858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E400-F548-42E2-8A67-B76F9F4D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 MLFQ  CPU Scheduling:</a:t>
            </a:r>
            <a:br>
              <a:rPr lang="en-US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65479-4D89-4240-92EE-D9E19216E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773382"/>
            <a:ext cx="10753725" cy="400448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b="1" dirty="0"/>
              <a:t>  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queues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Priorities adjusted dynamically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Time-slicing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mechanism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Pre-emption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60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6322-A2C7-4FAE-B0FD-24ACAA0B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0146"/>
            <a:ext cx="10772775" cy="13854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52BB5-E4A1-43EB-BD88-B6175E740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831274"/>
            <a:ext cx="10753725" cy="4946592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Multilevel Feedback Queue Scheduling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288" indent="-268288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more flexible.</a:t>
            </a:r>
          </a:p>
          <a:p>
            <a:pPr marL="268288" indent="-268288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different processes to move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different queues.</a:t>
            </a:r>
          </a:p>
          <a:p>
            <a:pPr marL="268288" indent="-268288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starvation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Multilevel Feedback Queue Scheduling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fontAlgn="base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3" indent="-360363" fontAlgn="base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selection of the best scheduler, it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other means to 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values.</a:t>
            </a:r>
          </a:p>
          <a:p>
            <a:pPr marL="360363" indent="-360363" fontAlgn="base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produces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CPU overheads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0363" indent="-360363" fontAlgn="base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complex algorithm.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0254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42D5-A558-4EB0-9655-C9F96EF1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6642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Multiple-processor scheduling(MPS)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BB2A5-46D2-4009-B865-300B2FAAE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76218"/>
            <a:ext cx="11023981" cy="5301673"/>
          </a:xfrm>
        </p:spPr>
        <p:txBody>
          <a:bodyPr>
            <a:normAutofit fontScale="92500"/>
          </a:bodyPr>
          <a:lstStyle/>
          <a:p>
            <a:pPr marL="268288" indent="-268288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CPU’s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available and </a:t>
            </a:r>
          </a:p>
          <a:p>
            <a:pPr marL="268288" indent="-268288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Sharing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becomes possible. </a:t>
            </a:r>
          </a:p>
          <a:p>
            <a:pPr marL="268288" indent="-268288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compared to single processor scheduling.</a:t>
            </a:r>
          </a:p>
          <a:p>
            <a:pPr marL="268288" indent="-268288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processors are identical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HOMOGENEOUS, in terms of their functionality,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use any processor available to run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 process in the queue.</a:t>
            </a:r>
          </a:p>
          <a:p>
            <a:pPr marL="268288" indent="-268288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because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enables a computer system to perform multiple tasks simultaneously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268288" indent="-268288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can greatly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overall system performance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efficiency.</a:t>
            </a:r>
          </a:p>
          <a:p>
            <a:pPr marL="268288" indent="-268288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MPS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 by dividing tasks among multiple processors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computer system, </a:t>
            </a:r>
          </a:p>
          <a:p>
            <a:pPr marL="268288" indent="-268288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allows tasks to be processed simultaneously and reduces the overall time needed to complete them.</a:t>
            </a:r>
          </a:p>
          <a:p>
            <a:pPr marL="268288" indent="-268288">
              <a:buFont typeface="Wingdings" panose="05000000000000000000" pitchFamily="2" charset="2"/>
              <a:buChar char="v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7667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3454-BCCE-4324-B1D7-FF6536A79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67855"/>
            <a:ext cx="10772775" cy="61883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 affinity</a:t>
            </a:r>
            <a:endParaRPr lang="en-IN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84CDD-2B78-4A42-B520-280CBF9F3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10" y="1080656"/>
            <a:ext cx="11097872" cy="51723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affinity is also known 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pinning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"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affinity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“,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enables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and unbinding of a process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 thread to a central processing unit (CPU) or a range of CPUs,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the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 will execute only on the designated CPU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CPUs rather than any CPU.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processor affinity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fontAlgn="base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Affinity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an operating system has a policy of attempting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keep a process running on the same processor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not guaranteeing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do so.</a:t>
            </a:r>
          </a:p>
          <a:p>
            <a:pPr fontAlgn="base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Affinity 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allows a process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a subset of processors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which it may run.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26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F50D-9D80-435A-9F88-814E1D2B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02794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Real time operating system scheduling</a:t>
            </a:r>
            <a:endParaRPr lang="en-IN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AEC0A-F1AE-4D8C-A929-2C05A3AC4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699492"/>
            <a:ext cx="10753725" cy="4078374"/>
          </a:xfrm>
        </p:spPr>
        <p:txBody>
          <a:bodyPr/>
          <a:lstStyle/>
          <a:p>
            <a:pPr marL="360363" indent="-3603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operating systems (RTOS)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in environments </a:t>
            </a:r>
          </a:p>
          <a:p>
            <a:pPr marL="817563" lvl="2" indent="-3603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 large number of events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mostly external to the computer system, </a:t>
            </a:r>
          </a:p>
          <a:p>
            <a:pPr marL="817563" lvl="2" indent="-3603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be accepted and processed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short/fixed time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within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deadlines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0363" indent="-3603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control, telephone switching equipment, flight control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real-time simulations.  </a:t>
            </a:r>
          </a:p>
          <a:p>
            <a:pPr marL="360363" indent="-360363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is time-bound and has a fixed deadline.</a:t>
            </a:r>
          </a:p>
          <a:p>
            <a:pPr marL="360363" indent="-360363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3" indent="-360363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3" indent="-360363"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269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3C91-74A8-4B6E-B67E-DBCF34CE4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3814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Types of Real time operating system</a:t>
            </a:r>
            <a:endParaRPr lang="en-IN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FC3C8-1350-4B63-9DED-5B38CE672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450110"/>
            <a:ext cx="10753725" cy="4488872"/>
          </a:xfrm>
        </p:spPr>
        <p:txBody>
          <a:bodyPr>
            <a:normAutofit fontScale="85000" lnSpcReduction="20000"/>
          </a:bodyPr>
          <a:lstStyle/>
          <a:p>
            <a:pPr fontAlgn="base">
              <a:buFont typeface="Wingdings" panose="05000000000000000000" pitchFamily="2" charset="2"/>
              <a:buChar char="v"/>
            </a:pPr>
            <a:r>
              <a:rPr lang="en-US" sz="3300" b="1" u="sng" dirty="0">
                <a:solidFill>
                  <a:srgbClr val="FF0000"/>
                </a:solidFill>
              </a:rPr>
              <a:t>Hard Real-Time operating system:</a:t>
            </a:r>
            <a:r>
              <a:rPr lang="en-US" sz="3300" dirty="0"/>
              <a:t> </a:t>
            </a:r>
          </a:p>
          <a:p>
            <a:pPr marL="360363" indent="-360363" fontAlgn="base">
              <a:buFont typeface="Wingdings" panose="05000000000000000000" pitchFamily="2" charset="2"/>
              <a:buChar char="v"/>
            </a:pPr>
            <a:r>
              <a:rPr lang="en-US" dirty="0"/>
              <a:t>These operating systems guarantee that critical </a:t>
            </a:r>
            <a:r>
              <a:rPr lang="en-US" b="1" dirty="0">
                <a:solidFill>
                  <a:srgbClr val="FF0000"/>
                </a:solidFill>
              </a:rPr>
              <a:t>tasks be completed within a range of time</a:t>
            </a:r>
            <a:r>
              <a:rPr lang="en-US" dirty="0"/>
              <a:t>. </a:t>
            </a:r>
          </a:p>
          <a:p>
            <a:pPr marL="360363" indent="-360363" fontAlgn="base">
              <a:buFont typeface="Wingdings" panose="05000000000000000000" pitchFamily="2" charset="2"/>
              <a:buChar char="v"/>
            </a:pPr>
            <a:r>
              <a:rPr lang="en-US" dirty="0"/>
              <a:t>Example:- a </a:t>
            </a:r>
            <a:r>
              <a:rPr lang="en-US" b="1" dirty="0"/>
              <a:t>robot is hired to weld a car body</a:t>
            </a:r>
            <a:r>
              <a:rPr lang="en-US" dirty="0"/>
              <a:t>. If the robot welds too early or too late, the car cannot be sold, so it is a hard real-time system that requires complete car welding by robot hardly on the time., </a:t>
            </a:r>
          </a:p>
          <a:p>
            <a:pPr marL="360363" indent="-360363" fontAlgn="base">
              <a:buFont typeface="Wingdings" panose="05000000000000000000" pitchFamily="2" charset="2"/>
              <a:buChar char="v"/>
            </a:pPr>
            <a:r>
              <a:rPr lang="en-US" b="1" dirty="0"/>
              <a:t>Scientific experiments</a:t>
            </a:r>
            <a:r>
              <a:rPr lang="en-US" dirty="0"/>
              <a:t>, medical imaging systems, industrial control systems, </a:t>
            </a:r>
            <a:r>
              <a:rPr lang="en-US" b="1" dirty="0"/>
              <a:t>weapon systems</a:t>
            </a:r>
            <a:r>
              <a:rPr lang="en-US" dirty="0"/>
              <a:t>, robots, </a:t>
            </a:r>
            <a:r>
              <a:rPr lang="en-US" b="1" dirty="0"/>
              <a:t>air traffic control systems</a:t>
            </a:r>
            <a:r>
              <a:rPr lang="en-US" dirty="0"/>
              <a:t>, etc.</a:t>
            </a:r>
            <a:br>
              <a:rPr lang="en-US" dirty="0"/>
            </a:br>
            <a:r>
              <a:rPr lang="en-US" dirty="0"/>
              <a:t> </a:t>
            </a:r>
            <a:endParaRPr lang="en-US" sz="2800" b="1" u="sng" dirty="0">
              <a:solidFill>
                <a:srgbClr val="FF0000"/>
              </a:solidFill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FF0000"/>
                </a:solidFill>
              </a:rPr>
              <a:t>Soft real-time operating system: </a:t>
            </a:r>
          </a:p>
          <a:p>
            <a:pPr marL="360363" indent="-360363" fontAlgn="base">
              <a:buFont typeface="Wingdings" panose="05000000000000000000" pitchFamily="2" charset="2"/>
              <a:buChar char="v"/>
            </a:pPr>
            <a:r>
              <a:rPr lang="en-US" dirty="0"/>
              <a:t>This operating system </a:t>
            </a:r>
            <a:r>
              <a:rPr lang="en-US" b="1" dirty="0">
                <a:solidFill>
                  <a:srgbClr val="FF0000"/>
                </a:solidFill>
              </a:rPr>
              <a:t>provides some relaxation in the time limit</a:t>
            </a:r>
            <a:r>
              <a:rPr lang="en-US" dirty="0"/>
              <a:t>. </a:t>
            </a:r>
          </a:p>
          <a:p>
            <a:pPr marL="360363" indent="-360363" fontAlgn="base">
              <a:buFont typeface="Wingdings" panose="05000000000000000000" pitchFamily="2" charset="2"/>
              <a:buChar char="v"/>
            </a:pPr>
            <a:r>
              <a:rPr lang="en-US" dirty="0"/>
              <a:t>Example – </a:t>
            </a:r>
            <a:r>
              <a:rPr lang="en-US" b="1" dirty="0"/>
              <a:t>Multimedia systems, digital audio systems </a:t>
            </a:r>
            <a:r>
              <a:rPr lang="en-US" dirty="0"/>
              <a:t>etc. </a:t>
            </a:r>
          </a:p>
          <a:p>
            <a:pPr marL="360363" indent="-360363" fontAlgn="base">
              <a:buFont typeface="Wingdings" panose="05000000000000000000" pitchFamily="2" charset="2"/>
              <a:buChar char="v"/>
            </a:pPr>
            <a:r>
              <a:rPr lang="en-US" dirty="0"/>
              <a:t>Explicit, programmer-defined and controlled processes are encountered in real-time systems. </a:t>
            </a:r>
          </a:p>
          <a:p>
            <a:pPr marL="360363" indent="-360363" fontAlgn="base">
              <a:buFont typeface="Wingdings" panose="05000000000000000000" pitchFamily="2" charset="2"/>
              <a:buChar char="v"/>
            </a:pPr>
            <a:r>
              <a:rPr lang="en-US" dirty="0"/>
              <a:t> The </a:t>
            </a:r>
            <a:r>
              <a:rPr lang="en-US" b="1" dirty="0"/>
              <a:t>process is activated upon occurrence </a:t>
            </a:r>
            <a:r>
              <a:rPr lang="en-US" dirty="0"/>
              <a:t>of the related event signaled by an interrupt.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1679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13E0-2EDA-4221-A234-0A12A8CF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B608A8-9075-42B6-BBC0-95DC0DFD4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7" y="219509"/>
            <a:ext cx="11720946" cy="6451944"/>
          </a:xfrm>
        </p:spPr>
      </p:pic>
    </p:spTree>
    <p:extLst>
      <p:ext uri="{BB962C8B-B14F-4D97-AF65-F5344CB8AC3E}">
        <p14:creationId xmlns:p14="http://schemas.microsoft.com/office/powerpoint/2010/main" val="24293680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C977-8476-463A-876C-4AE263C6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47028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u="sng" dirty="0">
                <a:solidFill>
                  <a:srgbClr val="FF0000"/>
                </a:solidFill>
              </a:rPr>
              <a:t>Earliest Deadline First (EDF)</a:t>
            </a:r>
            <a:r>
              <a:rPr lang="en-US" sz="4400" u="sng" dirty="0">
                <a:solidFill>
                  <a:srgbClr val="FF0000"/>
                </a:solidFill>
              </a:rPr>
              <a:t> </a:t>
            </a:r>
            <a:endParaRPr lang="en-IN" sz="4400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B4DDC-60CF-4F0B-AD79-89622C9A9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293091"/>
            <a:ext cx="10753725" cy="5153891"/>
          </a:xfrm>
        </p:spPr>
        <p:txBody>
          <a:bodyPr>
            <a:normAutofit fontScale="92500"/>
          </a:bodyPr>
          <a:lstStyle/>
          <a:p>
            <a:pPr marL="360363" indent="-360363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EDF </a:t>
            </a:r>
            <a:r>
              <a:rPr lang="en-US" dirty="0"/>
              <a:t>is an </a:t>
            </a:r>
            <a:r>
              <a:rPr lang="en-US" b="1" dirty="0"/>
              <a:t>optimal dynamic </a:t>
            </a:r>
            <a:r>
              <a:rPr lang="en-US" b="1" dirty="0">
                <a:solidFill>
                  <a:srgbClr val="FF0000"/>
                </a:solidFill>
              </a:rPr>
              <a:t>priority scheduling </a:t>
            </a:r>
            <a:r>
              <a:rPr lang="en-US" dirty="0"/>
              <a:t>algorithm used in real-time systems. </a:t>
            </a:r>
          </a:p>
          <a:p>
            <a:pPr marL="360363" indent="-360363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EDF uses priorities to the jobs for scheduling. </a:t>
            </a:r>
          </a:p>
          <a:p>
            <a:pPr marL="360363" indent="-360363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It assigns priorities to the task </a:t>
            </a:r>
            <a:r>
              <a:rPr lang="en-US" b="1" dirty="0">
                <a:solidFill>
                  <a:srgbClr val="FF0000"/>
                </a:solidFill>
              </a:rPr>
              <a:t>according to the absolute deadline</a:t>
            </a:r>
            <a:r>
              <a:rPr lang="en-US" dirty="0"/>
              <a:t>. </a:t>
            </a:r>
          </a:p>
          <a:p>
            <a:pPr marL="360363" indent="-360363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The </a:t>
            </a:r>
            <a:r>
              <a:rPr lang="en-US" b="1" dirty="0">
                <a:solidFill>
                  <a:srgbClr val="00B0F0"/>
                </a:solidFill>
              </a:rPr>
              <a:t>task whose deadline is closest, will </a:t>
            </a:r>
            <a:r>
              <a:rPr lang="en-US" b="1" dirty="0">
                <a:solidFill>
                  <a:srgbClr val="FF0000"/>
                </a:solidFill>
              </a:rPr>
              <a:t>gets the highest priority</a:t>
            </a:r>
            <a:r>
              <a:rPr lang="en-US" dirty="0"/>
              <a:t>. </a:t>
            </a:r>
          </a:p>
          <a:p>
            <a:pPr marL="360363" indent="-360363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The priorities are assigned and changed in a dynamic fashion. </a:t>
            </a:r>
          </a:p>
          <a:p>
            <a:pPr marL="360363" indent="-360363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EDF is </a:t>
            </a:r>
            <a:r>
              <a:rPr lang="en-US" b="1" dirty="0"/>
              <a:t>very efficient</a:t>
            </a:r>
            <a:r>
              <a:rPr lang="en-US" dirty="0"/>
              <a:t>. </a:t>
            </a:r>
          </a:p>
          <a:p>
            <a:pPr marL="360363" indent="-360363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It make the </a:t>
            </a:r>
            <a:r>
              <a:rPr lang="en-US" b="1" dirty="0">
                <a:solidFill>
                  <a:srgbClr val="FF0000"/>
                </a:solidFill>
              </a:rPr>
              <a:t>CPU utilization to about 100%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while still guaranteeing the deadlines of all the tasks.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244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B38F-6467-4880-8339-43CE6552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5661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Various time Related to a Process</a:t>
            </a:r>
            <a:endParaRPr lang="en-IN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C10C3-7D03-415D-A5B1-67CF3EB56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496292"/>
            <a:ext cx="10753725" cy="47567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Arrival Time :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at which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enters into the ready queue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the arrival time.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Burst Time :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amount of time required by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to execute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whole process is called the Burst Time. This does not include the waiting time. It is confusing to calculate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process even before executing it hence the scheduling problems based on the burst time cannot be implemented in reality.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Completion Time 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at which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enters into the completion state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the time at which the process completes its execution, is called completion time.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Turnaround time 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amount of time spent by the process from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arrival to its completion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called Turnaround time.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Waiting Time :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amount of time for which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waits for the CPU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assigned is called waiting time.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 :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the amount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time processor take to respond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command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request.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0910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5783-32DC-43B2-A343-E1685879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BAC3EB-A229-4771-B449-FC16498CE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91" y="145473"/>
            <a:ext cx="11944218" cy="6567054"/>
          </a:xfrm>
        </p:spPr>
      </p:pic>
    </p:spTree>
    <p:extLst>
      <p:ext uri="{BB962C8B-B14F-4D97-AF65-F5344CB8AC3E}">
        <p14:creationId xmlns:p14="http://schemas.microsoft.com/office/powerpoint/2010/main" val="41643299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E3B5E-E3F2-4DF4-8DB2-A12DE16B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93558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0000"/>
                </a:solidFill>
              </a:rPr>
              <a:t>Advantages of the EDF scheduling algorithm:</a:t>
            </a:r>
            <a:endParaRPr lang="en-IN" sz="36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22E8B-FF7E-4C4B-BFCC-AF50F96ED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431636"/>
            <a:ext cx="10753725" cy="4346229"/>
          </a:xfrm>
        </p:spPr>
        <p:txBody>
          <a:bodyPr>
            <a:normAutofit lnSpcReduction="10000"/>
          </a:bodyPr>
          <a:lstStyle/>
          <a:p>
            <a:pPr marL="534988" indent="-442913" fontAlgn="base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Meeting Deadlines</a:t>
            </a:r>
          </a:p>
          <a:p>
            <a:pPr marL="534988" indent="-442913" fontAlgn="base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Optimal Utilization</a:t>
            </a:r>
          </a:p>
          <a:p>
            <a:pPr marL="534988" indent="-442913" fontAlgn="base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Responsiveness</a:t>
            </a:r>
          </a:p>
          <a:p>
            <a:pPr marL="534988" indent="-442913" fontAlgn="base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Predictability</a:t>
            </a:r>
          </a:p>
          <a:p>
            <a:pPr marL="534988" indent="-442913" fontAlgn="base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Flexibility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64084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8C48-99DC-4236-B5DB-C75CE1FB6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66778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Thread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918B-2672-4DBA-BE9B-B0BFE29EE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167319"/>
            <a:ext cx="10753725" cy="5191147"/>
          </a:xfrm>
        </p:spPr>
        <p:txBody>
          <a:bodyPr>
            <a:normAutofit fontScale="85000" lnSpcReduction="10000"/>
          </a:bodyPr>
          <a:lstStyle/>
          <a:p>
            <a:pPr marL="360363" indent="-360363" fontAlgn="base">
              <a:buFont typeface="Wingdings" panose="05000000000000000000" pitchFamily="2" charset="2"/>
              <a:buChar char="v"/>
            </a:pPr>
            <a:r>
              <a:rPr lang="en-US" dirty="0"/>
              <a:t>A thread is a </a:t>
            </a:r>
            <a:r>
              <a:rPr lang="en-US" b="1" dirty="0"/>
              <a:t>single sequence stream within a process</a:t>
            </a:r>
            <a:r>
              <a:rPr lang="en-US" dirty="0"/>
              <a:t>. </a:t>
            </a:r>
          </a:p>
          <a:p>
            <a:pPr marL="360363" indent="-360363" fontAlgn="base">
              <a:buFont typeface="Wingdings" panose="05000000000000000000" pitchFamily="2" charset="2"/>
              <a:buChar char="v"/>
            </a:pPr>
            <a:r>
              <a:rPr lang="en-US" dirty="0"/>
              <a:t>A thread is the </a:t>
            </a:r>
            <a:r>
              <a:rPr lang="en-US" b="1" dirty="0">
                <a:solidFill>
                  <a:srgbClr val="FF0000"/>
                </a:solidFill>
              </a:rPr>
              <a:t>unit of execution within a process.</a:t>
            </a:r>
            <a:r>
              <a:rPr lang="en-US" dirty="0"/>
              <a:t> </a:t>
            </a:r>
          </a:p>
          <a:p>
            <a:pPr marL="360363" indent="-360363" fontAlgn="base">
              <a:buFont typeface="Wingdings" panose="05000000000000000000" pitchFamily="2" charset="2"/>
              <a:buChar char="v"/>
            </a:pPr>
            <a:endParaRPr lang="en-US" dirty="0"/>
          </a:p>
          <a:p>
            <a:pPr marL="360363" indent="-360363" fontAlgn="base">
              <a:buFont typeface="Wingdings" panose="05000000000000000000" pitchFamily="2" charset="2"/>
              <a:buChar char="v"/>
            </a:pPr>
            <a:r>
              <a:rPr lang="en-US" dirty="0"/>
              <a:t>Threads are also called </a:t>
            </a:r>
            <a:r>
              <a:rPr lang="en-US" b="1" dirty="0">
                <a:solidFill>
                  <a:srgbClr val="FF0000"/>
                </a:solidFill>
              </a:rPr>
              <a:t>lightweight processes </a:t>
            </a:r>
            <a:r>
              <a:rPr lang="en-US" dirty="0"/>
              <a:t>as they possess some of the properties of processes. </a:t>
            </a:r>
          </a:p>
          <a:p>
            <a:pPr marL="360363" indent="-360363" fontAlgn="base">
              <a:buFont typeface="Wingdings" panose="05000000000000000000" pitchFamily="2" charset="2"/>
              <a:buChar char="v"/>
            </a:pPr>
            <a:r>
              <a:rPr lang="en-US" dirty="0"/>
              <a:t>Each thread </a:t>
            </a:r>
            <a:r>
              <a:rPr lang="en-US" b="1" dirty="0"/>
              <a:t>belongs to exactly one process</a:t>
            </a:r>
            <a:r>
              <a:rPr lang="en-US" dirty="0"/>
              <a:t>. </a:t>
            </a:r>
          </a:p>
          <a:p>
            <a:pPr marL="360363" indent="-360363" fontAlgn="base">
              <a:buFont typeface="Wingdings" panose="05000000000000000000" pitchFamily="2" charset="2"/>
              <a:buChar char="v"/>
            </a:pPr>
            <a:endParaRPr lang="en-US" dirty="0"/>
          </a:p>
          <a:p>
            <a:pPr marL="360363" indent="-360363" fontAlgn="base">
              <a:buFont typeface="Wingdings" panose="05000000000000000000" pitchFamily="2" charset="2"/>
              <a:buChar char="v"/>
            </a:pPr>
            <a:r>
              <a:rPr lang="en-US" dirty="0"/>
              <a:t>In an operating system that </a:t>
            </a:r>
            <a:r>
              <a:rPr lang="en-US" b="1" dirty="0">
                <a:solidFill>
                  <a:srgbClr val="FF0000"/>
                </a:solidFill>
              </a:rPr>
              <a:t>supports multithreading</a:t>
            </a:r>
            <a:r>
              <a:rPr lang="en-US" dirty="0"/>
              <a:t>, the process can consist of many threads. </a:t>
            </a:r>
          </a:p>
          <a:p>
            <a:pPr marL="360363" indent="-360363" fontAlgn="base">
              <a:buFont typeface="Wingdings" panose="05000000000000000000" pitchFamily="2" charset="2"/>
              <a:buChar char="v"/>
            </a:pPr>
            <a:endParaRPr lang="en-US" dirty="0"/>
          </a:p>
          <a:p>
            <a:pPr marL="360363" indent="-360363" fontAlgn="base">
              <a:buFont typeface="Wingdings" panose="05000000000000000000" pitchFamily="2" charset="2"/>
              <a:buChar char="v"/>
            </a:pPr>
            <a:r>
              <a:rPr lang="en-US" dirty="0"/>
              <a:t>The operating system </a:t>
            </a:r>
            <a:r>
              <a:rPr lang="en-US" b="1" dirty="0"/>
              <a:t>creates and manages threads</a:t>
            </a:r>
            <a:r>
              <a:rPr lang="en-US" dirty="0"/>
              <a:t>, and </a:t>
            </a:r>
          </a:p>
          <a:p>
            <a:pPr marL="360363" indent="-360363" fontAlgn="base">
              <a:buFont typeface="Wingdings" panose="05000000000000000000" pitchFamily="2" charset="2"/>
              <a:buChar char="v"/>
            </a:pPr>
            <a:endParaRPr lang="en-US" dirty="0"/>
          </a:p>
          <a:p>
            <a:pPr marL="360363" indent="-360363" fontAlgn="base">
              <a:buFont typeface="Wingdings" panose="05000000000000000000" pitchFamily="2" charset="2"/>
              <a:buChar char="v"/>
            </a:pPr>
            <a:r>
              <a:rPr lang="en-US" dirty="0"/>
              <a:t>Threads </a:t>
            </a:r>
            <a:r>
              <a:rPr lang="en-US" b="1" dirty="0">
                <a:solidFill>
                  <a:srgbClr val="FF0000"/>
                </a:solidFill>
              </a:rPr>
              <a:t>share the same memory and resources </a:t>
            </a:r>
            <a:r>
              <a:rPr lang="en-US" dirty="0"/>
              <a:t>as the program that created them.</a:t>
            </a:r>
          </a:p>
          <a:p>
            <a:pPr marL="0" indent="0" fontAlgn="base">
              <a:buNone/>
            </a:pPr>
            <a:r>
              <a:rPr lang="en-US" dirty="0"/>
              <a:t> </a:t>
            </a:r>
          </a:p>
          <a:p>
            <a:pPr marL="360363" indent="-360363" fontAlgn="base">
              <a:buFont typeface="Wingdings" panose="05000000000000000000" pitchFamily="2" charset="2"/>
              <a:buChar char="v"/>
            </a:pPr>
            <a:r>
              <a:rPr lang="en-US" dirty="0"/>
              <a:t>This enables multiple threads to collaborate and work efficiently within a single program.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53145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F1A3-8D39-4C68-89BE-ED8B05BE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F340-E799-408C-AAF0-FFBCB7E6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8040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B0A6-CB28-4D78-8B2D-4DC61D6E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24949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Advantages of Thread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3E78-EE62-45C7-AE27-0F444C41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079770"/>
            <a:ext cx="10753725" cy="5278697"/>
          </a:xfrm>
        </p:spPr>
        <p:txBody>
          <a:bodyPr>
            <a:normAutofit/>
          </a:bodyPr>
          <a:lstStyle/>
          <a:p>
            <a:pPr fontAlgn="base"/>
            <a:r>
              <a:rPr lang="en-US" b="1" dirty="0">
                <a:solidFill>
                  <a:srgbClr val="FF0000"/>
                </a:solidFill>
              </a:rPr>
              <a:t>Responsiveness</a:t>
            </a:r>
            <a:r>
              <a:rPr lang="en-US" b="1" dirty="0"/>
              <a:t> </a:t>
            </a:r>
            <a:r>
              <a:rPr lang="en-US" b="1" i="1" dirty="0"/>
              <a:t>: </a:t>
            </a:r>
            <a:r>
              <a:rPr lang="en-US" dirty="0"/>
              <a:t>If the process is divided into multiple threads, if one thread completes its execution, then its output can be immediately returned.</a:t>
            </a:r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Faster context switch</a:t>
            </a:r>
            <a:r>
              <a:rPr lang="en-US" b="1" i="1" dirty="0">
                <a:solidFill>
                  <a:srgbClr val="FF0000"/>
                </a:solidFill>
              </a:rPr>
              <a:t>:</a:t>
            </a:r>
            <a:r>
              <a:rPr lang="en-US" i="1" dirty="0"/>
              <a:t> </a:t>
            </a:r>
            <a:r>
              <a:rPr lang="en-US" dirty="0"/>
              <a:t>Context switch time between threads is lower compared to the process context switch. Process context switching requires more overhead from the CPU. </a:t>
            </a:r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Effective utilization of multiprocessor system</a:t>
            </a:r>
            <a:r>
              <a:rPr lang="en-US" b="1" i="1" dirty="0"/>
              <a:t>:</a:t>
            </a:r>
            <a:r>
              <a:rPr lang="en-US" i="1" dirty="0"/>
              <a:t> </a:t>
            </a:r>
            <a:r>
              <a:rPr lang="en-US" dirty="0"/>
              <a:t>If we have multiple threads in a single process, then we can schedule multiple threads on multiple processors. This will make </a:t>
            </a:r>
            <a:r>
              <a:rPr lang="en-US" b="1" dirty="0"/>
              <a:t>process execution faster</a:t>
            </a:r>
            <a:r>
              <a:rPr lang="en-US" dirty="0"/>
              <a:t>. </a:t>
            </a:r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Resource sharing</a:t>
            </a:r>
            <a:r>
              <a:rPr lang="en-US" b="1" i="1" dirty="0"/>
              <a:t>: </a:t>
            </a:r>
            <a:r>
              <a:rPr lang="en-US" dirty="0"/>
              <a:t>Resources like </a:t>
            </a:r>
            <a:r>
              <a:rPr lang="en-US" b="1" dirty="0"/>
              <a:t>code, data, and files </a:t>
            </a:r>
            <a:r>
              <a:rPr lang="en-US" dirty="0"/>
              <a:t>can be shared among all threads within a process. </a:t>
            </a:r>
          </a:p>
          <a:p>
            <a:pPr fontAlgn="base"/>
            <a:r>
              <a:rPr lang="en-US" dirty="0"/>
              <a:t>Note: </a:t>
            </a:r>
            <a:r>
              <a:rPr lang="en-US" b="1" dirty="0">
                <a:solidFill>
                  <a:srgbClr val="FF0000"/>
                </a:solidFill>
              </a:rPr>
              <a:t>Stacks and registers can’t be shared among the threads</a:t>
            </a:r>
            <a:r>
              <a:rPr lang="en-US" dirty="0"/>
              <a:t>. Each thread has its own stack and registers. </a:t>
            </a:r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Communication</a:t>
            </a:r>
            <a:r>
              <a:rPr lang="en-US" b="1" i="1" dirty="0"/>
              <a:t>:</a:t>
            </a:r>
            <a:r>
              <a:rPr lang="en-US" i="1" dirty="0"/>
              <a:t> </a:t>
            </a:r>
            <a:r>
              <a:rPr lang="en-US" dirty="0"/>
              <a:t>Communication between multiple threads is easier, as the threads share a common address space.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3540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B094-2513-4B49-98AB-A6585A00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4"/>
            <a:ext cx="10772775" cy="25922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Types of Threads 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0413B-14B5-4CC8-B5D1-314635BAF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147864"/>
            <a:ext cx="10753725" cy="5210602"/>
          </a:xfrm>
        </p:spPr>
        <p:txBody>
          <a:bodyPr>
            <a:normAutofit fontScale="92500" lnSpcReduction="20000"/>
          </a:bodyPr>
          <a:lstStyle/>
          <a:p>
            <a:pPr fontAlgn="base">
              <a:buFont typeface="Wingdings" panose="05000000000000000000" pitchFamily="2" charset="2"/>
              <a:buChar char="v"/>
            </a:pPr>
            <a:r>
              <a:rPr lang="en-US" b="1" dirty="0"/>
              <a:t> Threads are of two types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sz="3100" b="1" u="sng" dirty="0">
                <a:solidFill>
                  <a:srgbClr val="FF0000"/>
                </a:solidFill>
              </a:rPr>
              <a:t>User Level Threads(ULT)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/>
              <a:t>ULTs can be easily </a:t>
            </a:r>
            <a:r>
              <a:rPr lang="en-US" b="1" dirty="0"/>
              <a:t>implemented by the user.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/>
              <a:t>ULTs  is a type of thread that is </a:t>
            </a:r>
            <a:r>
              <a:rPr lang="en-US" b="1" dirty="0"/>
              <a:t>not created using system c</a:t>
            </a:r>
            <a:r>
              <a:rPr lang="en-US" dirty="0"/>
              <a:t>alls. 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b="1" dirty="0"/>
              <a:t>kernel has no work in the management </a:t>
            </a:r>
            <a:r>
              <a:rPr lang="en-US" dirty="0"/>
              <a:t>of user-level threads. 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en-US" dirty="0"/>
          </a:p>
          <a:p>
            <a:pPr fontAlgn="base"/>
            <a:r>
              <a:rPr lang="en-US" sz="3300" b="1" u="sng" dirty="0">
                <a:solidFill>
                  <a:srgbClr val="FF0000"/>
                </a:solidFill>
              </a:rPr>
              <a:t>Kernel Level Threads(KLT)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/>
              <a:t>A KLT is a type of thread that </a:t>
            </a:r>
            <a:r>
              <a:rPr lang="en-US" b="1" dirty="0">
                <a:solidFill>
                  <a:srgbClr val="FF0000"/>
                </a:solidFill>
              </a:rPr>
              <a:t>can recognize the Operating system easi</a:t>
            </a:r>
            <a:r>
              <a:rPr lang="en-US" b="1" dirty="0"/>
              <a:t>ly</a:t>
            </a:r>
            <a:r>
              <a:rPr lang="en-US" dirty="0"/>
              <a:t>. 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/>
              <a:t>Kernel Level Threads has its </a:t>
            </a:r>
            <a:r>
              <a:rPr lang="en-US" b="1" dirty="0"/>
              <a:t>own thread table </a:t>
            </a:r>
            <a:r>
              <a:rPr lang="en-US" dirty="0"/>
              <a:t>where it </a:t>
            </a:r>
            <a:r>
              <a:rPr lang="en-US" b="1" dirty="0"/>
              <a:t>keeps track of the system</a:t>
            </a:r>
            <a:r>
              <a:rPr lang="en-US" dirty="0"/>
              <a:t>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/>
              <a:t>The operating System Kernel </a:t>
            </a:r>
            <a:r>
              <a:rPr lang="en-US" b="1" dirty="0">
                <a:solidFill>
                  <a:srgbClr val="FF0000"/>
                </a:solidFill>
              </a:rPr>
              <a:t>helps in managing threads</a:t>
            </a:r>
            <a:r>
              <a:rPr lang="en-US" dirty="0"/>
              <a:t>. 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/>
              <a:t>Kernel Threads have </a:t>
            </a:r>
            <a:r>
              <a:rPr lang="en-US" b="1" dirty="0"/>
              <a:t>somehow longer context switching time</a:t>
            </a:r>
            <a:r>
              <a:rPr lang="en-US" dirty="0"/>
              <a:t>. 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/>
              <a:t>Kernel </a:t>
            </a:r>
            <a:r>
              <a:rPr lang="en-US" dirty="0">
                <a:solidFill>
                  <a:srgbClr val="FF0000"/>
                </a:solidFill>
              </a:rPr>
              <a:t>helps in the management of threads.</a:t>
            </a:r>
          </a:p>
          <a:p>
            <a:pPr fontAlgn="base"/>
            <a:endParaRPr lang="en-US" dirty="0">
              <a:solidFill>
                <a:srgbClr val="FF0000"/>
              </a:solidFill>
            </a:endParaRPr>
          </a:p>
          <a:p>
            <a:pPr fontAlgn="base">
              <a:buFont typeface="Wingdings" panose="05000000000000000000" pitchFamily="2" charset="2"/>
              <a:buChar char="v"/>
            </a:pPr>
            <a:endParaRPr lang="en-US" dirty="0"/>
          </a:p>
          <a:p>
            <a:pPr fontAlgn="base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48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0D03-3C35-4DE4-B34E-E92DEF04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Types of CPU </a:t>
            </a:r>
            <a:r>
              <a:rPr lang="en-US" b="1" u="sng" dirty="0" err="1">
                <a:solidFill>
                  <a:srgbClr val="FF0000"/>
                </a:solidFill>
              </a:rPr>
              <a:t>sheduling</a:t>
            </a:r>
            <a:endParaRPr lang="en-IN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04259-2321-42CE-860D-2DF773AF4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IN" sz="2000" b="1" dirty="0"/>
              <a:t>First Come First Serve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  Shortest job first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 </a:t>
            </a:r>
            <a:r>
              <a:rPr lang="en-IN" sz="2000" b="1" dirty="0"/>
              <a:t>Shortest remaining time first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/>
              <a:t> Priority based scheduling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 </a:t>
            </a:r>
            <a:r>
              <a:rPr lang="en-IN" sz="2000" b="1" dirty="0"/>
              <a:t>Round Robin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599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B6EA-06AB-4AD8-AC65-E50CC58D7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62" y="499533"/>
            <a:ext cx="11076038" cy="58060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First Come First Serve Scheduling Algorithm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B258-F784-4D7C-AFD9-150C317E0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145310"/>
            <a:ext cx="10753725" cy="4632556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b="1" dirty="0"/>
              <a:t> 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b="1" dirty="0"/>
              <a:t> FCFS </a:t>
            </a:r>
            <a:r>
              <a:rPr lang="en-US" dirty="0"/>
              <a:t>considered to be the </a:t>
            </a:r>
            <a:r>
              <a:rPr lang="en-US" b="1" dirty="0"/>
              <a:t>simplest of all </a:t>
            </a:r>
            <a:r>
              <a:rPr lang="en-US" dirty="0"/>
              <a:t>operating system scheduling algorithms.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FCFS</a:t>
            </a:r>
            <a:r>
              <a:rPr lang="en-US" dirty="0"/>
              <a:t> states that the </a:t>
            </a:r>
            <a:r>
              <a:rPr lang="en-US" b="1" dirty="0"/>
              <a:t>process that requests the CPU first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is allocated the CPU first </a:t>
            </a:r>
            <a:r>
              <a:rPr lang="en-US" dirty="0"/>
              <a:t>and is implemented by using </a:t>
            </a:r>
            <a:r>
              <a:rPr lang="en-US" u="sng" dirty="0">
                <a:hlinkClick r:id="rId2"/>
              </a:rPr>
              <a:t>FIFO queue</a:t>
            </a:r>
            <a:r>
              <a:rPr lang="en-US" dirty="0"/>
              <a:t>.</a:t>
            </a:r>
          </a:p>
          <a:p>
            <a:pPr fontAlgn="base">
              <a:buFont typeface="Wingdings" panose="05000000000000000000" pitchFamily="2" charset="2"/>
              <a:buChar char="v"/>
            </a:pPr>
            <a:endParaRPr lang="en-US" dirty="0"/>
          </a:p>
          <a:p>
            <a:pPr fontAlgn="base"/>
            <a:r>
              <a:rPr lang="en-US" b="1" u="sng" dirty="0"/>
              <a:t>Advantages of FCFS:</a:t>
            </a:r>
            <a:endParaRPr lang="en-US" u="sng" dirty="0"/>
          </a:p>
          <a:p>
            <a:pPr marL="268288" indent="-268288" fontAlgn="base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Easy to implement</a:t>
            </a:r>
          </a:p>
          <a:p>
            <a:pPr marL="268288" indent="-268288" fontAlgn="base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First come, first serve method</a:t>
            </a:r>
          </a:p>
          <a:p>
            <a:pPr fontAlgn="base"/>
            <a:endParaRPr lang="en-US" dirty="0"/>
          </a:p>
          <a:p>
            <a:pPr fontAlgn="base"/>
            <a:r>
              <a:rPr lang="en-US" b="1" u="sng" dirty="0"/>
              <a:t>Disadvantages of FCFS:</a:t>
            </a:r>
            <a:endParaRPr lang="en-US" u="sng" dirty="0"/>
          </a:p>
          <a:p>
            <a:pPr marL="268288" indent="-268288" fontAlgn="base">
              <a:buFont typeface="Wingdings" panose="05000000000000000000" pitchFamily="2" charset="2"/>
              <a:buChar char="v"/>
            </a:pPr>
            <a:r>
              <a:rPr lang="en-US" dirty="0"/>
              <a:t>FCFS suffers from </a:t>
            </a:r>
            <a:r>
              <a:rPr lang="en-US" b="1" dirty="0">
                <a:solidFill>
                  <a:srgbClr val="FF0000"/>
                </a:solidFill>
              </a:rPr>
              <a:t>Convoy effect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268288" indent="-268288" fontAlgn="base">
              <a:buFont typeface="Wingdings" panose="05000000000000000000" pitchFamily="2" charset="2"/>
              <a:buChar char="v"/>
            </a:pPr>
            <a:r>
              <a:rPr lang="en-US" dirty="0"/>
              <a:t>The </a:t>
            </a:r>
            <a:r>
              <a:rPr lang="en-US" b="1" dirty="0"/>
              <a:t>average waiting time is </a:t>
            </a:r>
            <a:r>
              <a:rPr lang="en-US" b="1" dirty="0">
                <a:solidFill>
                  <a:srgbClr val="FF0000"/>
                </a:solidFill>
              </a:rPr>
              <a:t>much higher </a:t>
            </a:r>
            <a:r>
              <a:rPr lang="en-US" dirty="0"/>
              <a:t>than the other algorithms.</a:t>
            </a:r>
          </a:p>
          <a:p>
            <a:pPr marL="268288" indent="-268288" fontAlgn="base">
              <a:buFont typeface="Wingdings" panose="05000000000000000000" pitchFamily="2" charset="2"/>
              <a:buChar char="v"/>
            </a:pPr>
            <a:r>
              <a:rPr lang="en-US" dirty="0"/>
              <a:t>FCFS is easy to implement and hence </a:t>
            </a:r>
            <a:r>
              <a:rPr lang="en-US" b="1" dirty="0">
                <a:solidFill>
                  <a:srgbClr val="FF0000"/>
                </a:solidFill>
              </a:rPr>
              <a:t>not much efficient</a:t>
            </a:r>
            <a:r>
              <a:rPr lang="en-US" dirty="0"/>
              <a:t>.</a:t>
            </a:r>
          </a:p>
          <a:p>
            <a:pPr fontAlgn="base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434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D50A-20BE-4F98-B979-6ECA89D4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58212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First-Come  First-Serve Scheduling (FCFS) Algorithm</a:t>
            </a: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0B0B1-DF7C-4CF8-A5E8-3031CCBDB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57746"/>
            <a:ext cx="10753725" cy="5000722"/>
          </a:xfrm>
        </p:spPr>
        <p:txBody>
          <a:bodyPr/>
          <a:lstStyle/>
          <a:p>
            <a:r>
              <a:rPr lang="en-US" b="1" dirty="0"/>
              <a:t>Criteria</a:t>
            </a:r>
            <a:r>
              <a:rPr lang="en-US" dirty="0"/>
              <a:t> : </a:t>
            </a:r>
            <a:r>
              <a:rPr lang="en-US" b="1" dirty="0"/>
              <a:t>Arrival time of process</a:t>
            </a:r>
          </a:p>
          <a:p>
            <a:r>
              <a:rPr lang="en-US" b="1" dirty="0">
                <a:solidFill>
                  <a:srgbClr val="FF0000"/>
                </a:solidFill>
              </a:rPr>
              <a:t>Mode of execution </a:t>
            </a:r>
            <a:r>
              <a:rPr lang="en-US" dirty="0"/>
              <a:t>:: </a:t>
            </a:r>
            <a:r>
              <a:rPr lang="en-US" b="1" dirty="0"/>
              <a:t>Non Preemptive</a:t>
            </a:r>
          </a:p>
          <a:p>
            <a:r>
              <a:rPr lang="en-US" b="1" dirty="0"/>
              <a:t>Turn Around Time </a:t>
            </a:r>
            <a:r>
              <a:rPr lang="en-US" dirty="0"/>
              <a:t>= Completion Time - Arrival Time</a:t>
            </a:r>
          </a:p>
          <a:p>
            <a:r>
              <a:rPr lang="en-US" b="1" dirty="0"/>
              <a:t>Waiting Time </a:t>
            </a:r>
            <a:r>
              <a:rPr lang="en-US" dirty="0"/>
              <a:t>= Turn Around Time - Burst Time</a:t>
            </a:r>
          </a:p>
          <a:p>
            <a:r>
              <a:rPr lang="en-US" dirty="0"/>
              <a:t>Find the average waiting time ?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DE248B2-A61D-49F2-8794-C084B037A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438393"/>
              </p:ext>
            </p:extLst>
          </p:nvPr>
        </p:nvGraphicFramePr>
        <p:xfrm>
          <a:off x="1006764" y="3940771"/>
          <a:ext cx="6918036" cy="2275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101">
                  <a:extLst>
                    <a:ext uri="{9D8B030D-6E8A-4147-A177-3AD203B41FA5}">
                      <a16:colId xmlns:a16="http://schemas.microsoft.com/office/drawing/2014/main" val="3113940849"/>
                    </a:ext>
                  </a:extLst>
                </a:gridCol>
                <a:gridCol w="1027053">
                  <a:extLst>
                    <a:ext uri="{9D8B030D-6E8A-4147-A177-3AD203B41FA5}">
                      <a16:colId xmlns:a16="http://schemas.microsoft.com/office/drawing/2014/main" val="3699801440"/>
                    </a:ext>
                  </a:extLst>
                </a:gridCol>
                <a:gridCol w="924349">
                  <a:extLst>
                    <a:ext uri="{9D8B030D-6E8A-4147-A177-3AD203B41FA5}">
                      <a16:colId xmlns:a16="http://schemas.microsoft.com/office/drawing/2014/main" val="845585896"/>
                    </a:ext>
                  </a:extLst>
                </a:gridCol>
                <a:gridCol w="1489227">
                  <a:extLst>
                    <a:ext uri="{9D8B030D-6E8A-4147-A177-3AD203B41FA5}">
                      <a16:colId xmlns:a16="http://schemas.microsoft.com/office/drawing/2014/main" val="994263204"/>
                    </a:ext>
                  </a:extLst>
                </a:gridCol>
                <a:gridCol w="1275840">
                  <a:extLst>
                    <a:ext uri="{9D8B030D-6E8A-4147-A177-3AD203B41FA5}">
                      <a16:colId xmlns:a16="http://schemas.microsoft.com/office/drawing/2014/main" val="2546196546"/>
                    </a:ext>
                  </a:extLst>
                </a:gridCol>
                <a:gridCol w="1127466">
                  <a:extLst>
                    <a:ext uri="{9D8B030D-6E8A-4147-A177-3AD203B41FA5}">
                      <a16:colId xmlns:a16="http://schemas.microsoft.com/office/drawing/2014/main" val="3063061704"/>
                    </a:ext>
                  </a:extLst>
                </a:gridCol>
              </a:tblGrid>
              <a:tr h="68585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Process No.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Burst time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Competition Time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Turnaround time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Waiting time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35969"/>
                  </a:ext>
                </a:extLst>
              </a:tr>
              <a:tr h="3973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11474"/>
                  </a:ext>
                </a:extLst>
              </a:tr>
              <a:tr h="3973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19202"/>
                  </a:ext>
                </a:extLst>
              </a:tr>
              <a:tr h="3973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32746"/>
                  </a:ext>
                </a:extLst>
              </a:tr>
              <a:tr h="3973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26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8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D50A-20BE-4F98-B979-6ECA89D4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58212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First-Come  First-Serve Scheduling (FCFS) Algorithm</a:t>
            </a: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0B0B1-DF7C-4CF8-A5E8-3031CCBDB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57746"/>
            <a:ext cx="10753725" cy="5000722"/>
          </a:xfrm>
        </p:spPr>
        <p:txBody>
          <a:bodyPr/>
          <a:lstStyle/>
          <a:p>
            <a:r>
              <a:rPr lang="en-US" b="1" dirty="0"/>
              <a:t>Criteria</a:t>
            </a:r>
            <a:r>
              <a:rPr lang="en-US" dirty="0"/>
              <a:t> : </a:t>
            </a:r>
            <a:r>
              <a:rPr lang="en-US" b="1" dirty="0"/>
              <a:t>Arrival time of process</a:t>
            </a:r>
          </a:p>
          <a:p>
            <a:r>
              <a:rPr lang="en-US" b="1" dirty="0">
                <a:solidFill>
                  <a:srgbClr val="FF0000"/>
                </a:solidFill>
              </a:rPr>
              <a:t>Mode of execution </a:t>
            </a:r>
            <a:r>
              <a:rPr lang="en-US" dirty="0"/>
              <a:t>:: </a:t>
            </a:r>
            <a:r>
              <a:rPr lang="en-US" b="1" dirty="0"/>
              <a:t>Non Preemptive</a:t>
            </a:r>
          </a:p>
          <a:p>
            <a:r>
              <a:rPr lang="en-US" b="1" dirty="0"/>
              <a:t>Turn Around Time </a:t>
            </a:r>
            <a:r>
              <a:rPr lang="en-US" dirty="0"/>
              <a:t>= Completion Time - Arrival Time</a:t>
            </a:r>
          </a:p>
          <a:p>
            <a:r>
              <a:rPr lang="en-US" b="1" dirty="0"/>
              <a:t>Waiting Time </a:t>
            </a:r>
            <a:r>
              <a:rPr lang="en-US" dirty="0"/>
              <a:t>= Turn Around Time - Burst Time</a:t>
            </a:r>
          </a:p>
          <a:p>
            <a:r>
              <a:rPr lang="en-US" dirty="0"/>
              <a:t>Find the average waiting time ?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DE248B2-A61D-49F2-8794-C084B037A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775966"/>
              </p:ext>
            </p:extLst>
          </p:nvPr>
        </p:nvGraphicFramePr>
        <p:xfrm>
          <a:off x="1006764" y="3940771"/>
          <a:ext cx="6918036" cy="2275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101">
                  <a:extLst>
                    <a:ext uri="{9D8B030D-6E8A-4147-A177-3AD203B41FA5}">
                      <a16:colId xmlns:a16="http://schemas.microsoft.com/office/drawing/2014/main" val="3113940849"/>
                    </a:ext>
                  </a:extLst>
                </a:gridCol>
                <a:gridCol w="1027053">
                  <a:extLst>
                    <a:ext uri="{9D8B030D-6E8A-4147-A177-3AD203B41FA5}">
                      <a16:colId xmlns:a16="http://schemas.microsoft.com/office/drawing/2014/main" val="3699801440"/>
                    </a:ext>
                  </a:extLst>
                </a:gridCol>
                <a:gridCol w="924349">
                  <a:extLst>
                    <a:ext uri="{9D8B030D-6E8A-4147-A177-3AD203B41FA5}">
                      <a16:colId xmlns:a16="http://schemas.microsoft.com/office/drawing/2014/main" val="845585896"/>
                    </a:ext>
                  </a:extLst>
                </a:gridCol>
                <a:gridCol w="1489227">
                  <a:extLst>
                    <a:ext uri="{9D8B030D-6E8A-4147-A177-3AD203B41FA5}">
                      <a16:colId xmlns:a16="http://schemas.microsoft.com/office/drawing/2014/main" val="994263204"/>
                    </a:ext>
                  </a:extLst>
                </a:gridCol>
                <a:gridCol w="1275840">
                  <a:extLst>
                    <a:ext uri="{9D8B030D-6E8A-4147-A177-3AD203B41FA5}">
                      <a16:colId xmlns:a16="http://schemas.microsoft.com/office/drawing/2014/main" val="2546196546"/>
                    </a:ext>
                  </a:extLst>
                </a:gridCol>
                <a:gridCol w="1127466">
                  <a:extLst>
                    <a:ext uri="{9D8B030D-6E8A-4147-A177-3AD203B41FA5}">
                      <a16:colId xmlns:a16="http://schemas.microsoft.com/office/drawing/2014/main" val="3063061704"/>
                    </a:ext>
                  </a:extLst>
                </a:gridCol>
              </a:tblGrid>
              <a:tr h="68585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Process No.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Burst time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Competition Time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Turnaround time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Waiting time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35969"/>
                  </a:ext>
                </a:extLst>
              </a:tr>
              <a:tr h="3973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11474"/>
                  </a:ext>
                </a:extLst>
              </a:tr>
              <a:tr h="3973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19202"/>
                  </a:ext>
                </a:extLst>
              </a:tr>
              <a:tr h="3973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32746"/>
                  </a:ext>
                </a:extLst>
              </a:tr>
              <a:tr h="3973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26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19190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3071</TotalTime>
  <Words>2318</Words>
  <Application>Microsoft Office PowerPoint</Application>
  <PresentationFormat>Widescreen</PresentationFormat>
  <Paragraphs>785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 Light</vt:lpstr>
      <vt:lpstr>Times New Roman</vt:lpstr>
      <vt:lpstr>Wingdings</vt:lpstr>
      <vt:lpstr>Metropolitan</vt:lpstr>
      <vt:lpstr>UNIT-2 : CPU SHEDULING </vt:lpstr>
      <vt:lpstr>Sheduling</vt:lpstr>
      <vt:lpstr> </vt:lpstr>
      <vt:lpstr>Types of Process schedulers</vt:lpstr>
      <vt:lpstr>Various time Related to a Process</vt:lpstr>
      <vt:lpstr>Types of CPU sheduling</vt:lpstr>
      <vt:lpstr>1. First Come First Serve Scheduling Algorithm</vt:lpstr>
      <vt:lpstr>First-Come  First-Serve Scheduling (FCFS) Algorithm</vt:lpstr>
      <vt:lpstr>First-Come  First-Serve Scheduling (FCFS) Algorithm</vt:lpstr>
      <vt:lpstr>First-Come  First-Serve Scheduling (FCFS) Algorithm</vt:lpstr>
      <vt:lpstr>Convoy Effect --In First Come First Serve (FCFS )</vt:lpstr>
      <vt:lpstr>Convey effect</vt:lpstr>
      <vt:lpstr>Without Convey effect</vt:lpstr>
      <vt:lpstr>Shortest job first (SJF) Algorithm</vt:lpstr>
      <vt:lpstr>Shortest Job First (SJF) Algorithm</vt:lpstr>
      <vt:lpstr>Shortest Job First (SJF) Algorithm</vt:lpstr>
      <vt:lpstr>Shortest Job First (SJF) Algorithm</vt:lpstr>
      <vt:lpstr>Shortest Job First (SJF) Algorithm</vt:lpstr>
      <vt:lpstr>Advantages and disadvantages  of SJF</vt:lpstr>
      <vt:lpstr>Shortest Job Remaining First (SJRF) Algorithm</vt:lpstr>
      <vt:lpstr>Shortest Job Remaining First (SJRF) Algorithm</vt:lpstr>
      <vt:lpstr>Shortest Job Remaining First (SJRF) Algorithm</vt:lpstr>
      <vt:lpstr>Longest Job First (SJF) Algorithm</vt:lpstr>
      <vt:lpstr>Priority Scheduling</vt:lpstr>
      <vt:lpstr>Characteristics of Priority Scheduling</vt:lpstr>
      <vt:lpstr>Priority Scheduling Algorithm</vt:lpstr>
      <vt:lpstr>Priority Scheduling Algorithm</vt:lpstr>
      <vt:lpstr>Priority Scheduling Algorithm</vt:lpstr>
      <vt:lpstr>Priority Scheduling Algorithm</vt:lpstr>
      <vt:lpstr>Priority Scheduling Algorithm</vt:lpstr>
      <vt:lpstr>Disadvantages of priority scheduling</vt:lpstr>
      <vt:lpstr>Round Robin</vt:lpstr>
      <vt:lpstr>Round Robin Scheduling Algorithm</vt:lpstr>
      <vt:lpstr>Round Robin Scheduling Algorithm</vt:lpstr>
      <vt:lpstr>MULTILEVEL QUEUE SCHEDULING</vt:lpstr>
      <vt:lpstr>MULTILEVEL QUEUE SCHEDULING</vt:lpstr>
      <vt:lpstr>MULTILEVEL QUEUE SCHEDULING</vt:lpstr>
      <vt:lpstr>Features of Multilevel Queue (MLQ) Scheduling </vt:lpstr>
      <vt:lpstr>Disadvantages of Multilevel Queue CPU Scheduling:</vt:lpstr>
      <vt:lpstr>Multi-level Feedback Queue Scheduling (MLFQ) </vt:lpstr>
      <vt:lpstr>Multilevel Feedback Queue Scheduling (MLFQ) </vt:lpstr>
      <vt:lpstr>Features of  MLFQ  CPU Scheduling: </vt:lpstr>
      <vt:lpstr>PowerPoint Presentation</vt:lpstr>
      <vt:lpstr>Multiple-processor scheduling(MPS)</vt:lpstr>
      <vt:lpstr>Processor affinity</vt:lpstr>
      <vt:lpstr>Real time operating system scheduling</vt:lpstr>
      <vt:lpstr>Types of Real time operating system</vt:lpstr>
      <vt:lpstr>PowerPoint Presentation</vt:lpstr>
      <vt:lpstr>Earliest Deadline First (EDF) </vt:lpstr>
      <vt:lpstr>PowerPoint Presentation</vt:lpstr>
      <vt:lpstr>Advantages of the EDF scheduling algorithm:</vt:lpstr>
      <vt:lpstr>Thread </vt:lpstr>
      <vt:lpstr>PowerPoint Presentation</vt:lpstr>
      <vt:lpstr>Advantages of Thread</vt:lpstr>
      <vt:lpstr>Types of Threads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MANAGEMENT</dc:title>
  <dc:creator>ABDUL QUYOOM</dc:creator>
  <cp:lastModifiedBy>ABDUL QUYOOM</cp:lastModifiedBy>
  <cp:revision>613</cp:revision>
  <dcterms:created xsi:type="dcterms:W3CDTF">2023-08-12T13:34:45Z</dcterms:created>
  <dcterms:modified xsi:type="dcterms:W3CDTF">2023-09-04T11:02:34Z</dcterms:modified>
</cp:coreProperties>
</file>