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804" r:id="rId4"/>
    <p:sldMasterId id="2147483817" r:id="rId5"/>
  </p:sldMasterIdLst>
  <p:notesMasterIdLst>
    <p:notesMasterId r:id="rId106"/>
  </p:notesMasterIdLst>
  <p:sldIdLst>
    <p:sldId id="256" r:id="rId6"/>
    <p:sldId id="553" r:id="rId7"/>
    <p:sldId id="548" r:id="rId8"/>
    <p:sldId id="550" r:id="rId9"/>
    <p:sldId id="535" r:id="rId10"/>
    <p:sldId id="538" r:id="rId11"/>
    <p:sldId id="540" r:id="rId12"/>
    <p:sldId id="541" r:id="rId13"/>
    <p:sldId id="545" r:id="rId14"/>
    <p:sldId id="551" r:id="rId15"/>
    <p:sldId id="546" r:id="rId16"/>
    <p:sldId id="542" r:id="rId17"/>
    <p:sldId id="543" r:id="rId18"/>
    <p:sldId id="554" r:id="rId19"/>
    <p:sldId id="259" r:id="rId20"/>
    <p:sldId id="544" r:id="rId21"/>
    <p:sldId id="260" r:id="rId22"/>
    <p:sldId id="261" r:id="rId23"/>
    <p:sldId id="262" r:id="rId24"/>
    <p:sldId id="263" r:id="rId25"/>
    <p:sldId id="264" r:id="rId26"/>
    <p:sldId id="265" r:id="rId27"/>
    <p:sldId id="363" r:id="rId28"/>
    <p:sldId id="557" r:id="rId29"/>
    <p:sldId id="274" r:id="rId30"/>
    <p:sldId id="556" r:id="rId31"/>
    <p:sldId id="558" r:id="rId32"/>
    <p:sldId id="555" r:id="rId33"/>
    <p:sldId id="365" r:id="rId34"/>
    <p:sldId id="280" r:id="rId35"/>
    <p:sldId id="281" r:id="rId36"/>
    <p:sldId id="282" r:id="rId37"/>
    <p:sldId id="564" r:id="rId38"/>
    <p:sldId id="464" r:id="rId39"/>
    <p:sldId id="572" r:id="rId40"/>
    <p:sldId id="465" r:id="rId41"/>
    <p:sldId id="367" r:id="rId42"/>
    <p:sldId id="338" r:id="rId43"/>
    <p:sldId id="339" r:id="rId44"/>
    <p:sldId id="291" r:id="rId45"/>
    <p:sldId id="559" r:id="rId46"/>
    <p:sldId id="292" r:id="rId47"/>
    <p:sldId id="460" r:id="rId48"/>
    <p:sldId id="454" r:id="rId49"/>
    <p:sldId id="293" r:id="rId50"/>
    <p:sldId id="455" r:id="rId51"/>
    <p:sldId id="456" r:id="rId52"/>
    <p:sldId id="561" r:id="rId53"/>
    <p:sldId id="562" r:id="rId54"/>
    <p:sldId id="457" r:id="rId55"/>
    <p:sldId id="458" r:id="rId56"/>
    <p:sldId id="459" r:id="rId57"/>
    <p:sldId id="296" r:id="rId58"/>
    <p:sldId id="297" r:id="rId59"/>
    <p:sldId id="298" r:id="rId60"/>
    <p:sldId id="461" r:id="rId61"/>
    <p:sldId id="354" r:id="rId62"/>
    <p:sldId id="360" r:id="rId63"/>
    <p:sldId id="493" r:id="rId64"/>
    <p:sldId id="495" r:id="rId65"/>
    <p:sldId id="302" r:id="rId66"/>
    <p:sldId id="306" r:id="rId67"/>
    <p:sldId id="571" r:id="rId68"/>
    <p:sldId id="307" r:id="rId69"/>
    <p:sldId id="467" r:id="rId70"/>
    <p:sldId id="468" r:id="rId71"/>
    <p:sldId id="469" r:id="rId72"/>
    <p:sldId id="358" r:id="rId73"/>
    <p:sldId id="566" r:id="rId74"/>
    <p:sldId id="369" r:id="rId75"/>
    <p:sldId id="309" r:id="rId76"/>
    <p:sldId id="470" r:id="rId77"/>
    <p:sldId id="472" r:id="rId78"/>
    <p:sldId id="370" r:id="rId79"/>
    <p:sldId id="359" r:id="rId80"/>
    <p:sldId id="316" r:id="rId81"/>
    <p:sldId id="478" r:id="rId82"/>
    <p:sldId id="477" r:id="rId83"/>
    <p:sldId id="481" r:id="rId84"/>
    <p:sldId id="480" r:id="rId85"/>
    <p:sldId id="324" r:id="rId86"/>
    <p:sldId id="476" r:id="rId87"/>
    <p:sldId id="482" r:id="rId88"/>
    <p:sldId id="567" r:id="rId89"/>
    <p:sldId id="568" r:id="rId90"/>
    <p:sldId id="570" r:id="rId91"/>
    <p:sldId id="483" r:id="rId92"/>
    <p:sldId id="484" r:id="rId93"/>
    <p:sldId id="486" r:id="rId94"/>
    <p:sldId id="487" r:id="rId95"/>
    <p:sldId id="488" r:id="rId96"/>
    <p:sldId id="490" r:id="rId97"/>
    <p:sldId id="312" r:id="rId98"/>
    <p:sldId id="371" r:id="rId99"/>
    <p:sldId id="313" r:id="rId100"/>
    <p:sldId id="372" r:id="rId101"/>
    <p:sldId id="328" r:id="rId102"/>
    <p:sldId id="491" r:id="rId103"/>
    <p:sldId id="492" r:id="rId104"/>
    <p:sldId id="315" r:id="rId105"/>
  </p:sldIdLst>
  <p:sldSz cx="9144000" cy="6858000" type="screen4x3"/>
  <p:notesSz cx="7315200" cy="9601200"/>
  <p:defaultTextStyle>
    <a:defPPr>
      <a:defRPr lang="en-GB"/>
    </a:defPPr>
    <a:lvl1pPr marL="0" lvl="0" indent="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lvl="1" indent="-28575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lvl="2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lvl="3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lvl="4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lvl="5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lvl="6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lvl="7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lvl="8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522" y="72"/>
      </p:cViewPr>
      <p:guideLst>
        <p:guide orient="horz" pos="2160"/>
        <p:guide pos="289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presProps" Target="presProps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viewProps" Target="viewProps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theme" Target="theme/theme1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tableStyles" Target="tableStyle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18435" name="AutoShape 2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18436" name="AutoShape 3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18437" name="AutoShape 4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18438" name="AutoShape 5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18439" name="AutoShape 6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18440" name="AutoShape 7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18441" name="AutoShape 8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18442" name="AutoShape 9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18443" name="AutoShape 10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18444" name="Text Box 11"/>
          <p:cNvSpPr txBox="1"/>
          <p:nvPr/>
        </p:nvSpPr>
        <p:spPr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18445" name="Text Box 12"/>
          <p:cNvSpPr txBox="1"/>
          <p:nvPr/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18446" name="Rectangle 13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784725" cy="358457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" name="Rectangle 14"/>
          <p:cNvSpPr>
            <a:spLocks noGrp="1" noChangeArrowheads="1"/>
          </p:cNvSpPr>
          <p:nvPr>
            <p:ph type="body"/>
          </p:nvPr>
        </p:nvSpPr>
        <p:spPr bwMode="auto">
          <a:xfrm>
            <a:off x="976313" y="4560888"/>
            <a:ext cx="5346700" cy="43037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6480" tIns="48240" rIns="96480" bIns="48240" numCol="1" anchor="ctr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48" name="Text Box 15"/>
          <p:cNvSpPr txBox="1"/>
          <p:nvPr/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1775"/>
            <a:ext cx="3154363" cy="4635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6480" tIns="48240" rIns="96480" bIns="48240" numCol="1" anchor="b" anchorCtr="0" compatLnSpc="1"/>
          <a:lstStyle/>
          <a:p>
            <a:pPr lvl="0" algn="r" defTabSz="449580" eaLnBrk="1" fontAlgn="base">
              <a:buSzPct val="10000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charset="0"/>
              </a:rPr>
              <a:t>‹#›</a:t>
            </a:fld>
            <a:endParaRPr lang="en-US" altLang="en-US" sz="1400" strike="noStrike" noProof="1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20483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1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2048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0485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19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30723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19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3072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30725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20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32771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20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3277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32773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21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34819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21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3482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34821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22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36867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22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3686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36869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zh-TW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25</a:t>
            </a:fld>
            <a:endParaRPr lang="zh-TW" altLang="en-US" sz="1400" dirty="0">
              <a:solidFill>
                <a:srgbClr val="0000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78375" cy="3584575"/>
          </a:xfrm>
        </p:spPr>
      </p:sp>
      <p:sp>
        <p:nvSpPr>
          <p:cNvPr id="49155" name="Rectangle 3"/>
          <p:cNvSpPr>
            <a:spLocks noGrp="1"/>
          </p:cNvSpPr>
          <p:nvPr>
            <p:ph type="body"/>
          </p:nvPr>
        </p:nvSpPr>
        <p:spPr>
          <a:xfrm>
            <a:off x="976313" y="4560888"/>
            <a:ext cx="5346700" cy="4303712"/>
          </a:xfrm>
        </p:spPr>
        <p:txBody>
          <a:bodyPr wrap="square" lIns="96480" tIns="48240" rIns="96480" bIns="48240" anchor="ctr" anchorCtr="0"/>
          <a:lstStyle/>
          <a:p>
            <a:pPr lvl="0"/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30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54275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30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5427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54277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31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56323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31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5632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56325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32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58371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32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5837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58373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zh-TW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37</a:t>
            </a:fld>
            <a:endParaRPr lang="zh-TW" altLang="en-US" sz="1400" dirty="0">
              <a:solidFill>
                <a:srgbClr val="0000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78375" cy="3584575"/>
          </a:xfrm>
        </p:spPr>
      </p:sp>
      <p:sp>
        <p:nvSpPr>
          <p:cNvPr id="60419" name="Rectangle 3"/>
          <p:cNvSpPr>
            <a:spLocks noGrp="1"/>
          </p:cNvSpPr>
          <p:nvPr>
            <p:ph type="body"/>
          </p:nvPr>
        </p:nvSpPr>
        <p:spPr>
          <a:xfrm>
            <a:off x="976313" y="4560888"/>
            <a:ext cx="5346700" cy="4303712"/>
          </a:xfrm>
        </p:spPr>
        <p:txBody>
          <a:bodyPr wrap="square" lIns="96480" tIns="48240" rIns="96480" bIns="48240" anchor="ctr" anchorCtr="0"/>
          <a:lstStyle/>
          <a:p>
            <a:pPr lvl="0"/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zh-TW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38</a:t>
            </a:fld>
            <a:endParaRPr lang="zh-TW" altLang="en-US" sz="1400" dirty="0">
              <a:solidFill>
                <a:srgbClr val="0000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78375" cy="3584575"/>
          </a:xfrm>
        </p:spPr>
      </p:sp>
      <p:sp>
        <p:nvSpPr>
          <p:cNvPr id="66563" name="Rectangle 3"/>
          <p:cNvSpPr>
            <a:spLocks noGrp="1"/>
          </p:cNvSpPr>
          <p:nvPr>
            <p:ph type="body"/>
          </p:nvPr>
        </p:nvSpPr>
        <p:spPr>
          <a:xfrm>
            <a:off x="976313" y="4560888"/>
            <a:ext cx="5346700" cy="4303712"/>
          </a:xfrm>
        </p:spPr>
        <p:txBody>
          <a:bodyPr wrap="square" lIns="96480" tIns="48240" rIns="96480" bIns="48240" anchor="ctr" anchorCtr="0"/>
          <a:lstStyle/>
          <a:p>
            <a:pPr lvl="0"/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22531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4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2253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2533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47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zh-TW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39</a:t>
            </a:fld>
            <a:endParaRPr lang="zh-TW" altLang="en-US" sz="1400" dirty="0">
              <a:solidFill>
                <a:srgbClr val="0000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78375" cy="3584575"/>
          </a:xfrm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976313" y="4560888"/>
            <a:ext cx="5346700" cy="4303712"/>
          </a:xfrm>
        </p:spPr>
        <p:txBody>
          <a:bodyPr wrap="square" lIns="96480" tIns="48240" rIns="96480" bIns="48240" anchor="ctr" anchorCtr="0"/>
          <a:lstStyle/>
          <a:p>
            <a:pPr lvl="0"/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40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70659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40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7066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70661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42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72707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42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7270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72709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45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74755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45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7475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74757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53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76803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53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7680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76805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54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78851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54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7885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78853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55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80899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55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8090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80901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965200">
              <a:buClrTx/>
              <a:buFontTx/>
              <a:buChar char="•"/>
            </a:pPr>
            <a:fld id="{9A0DB2DC-4C9A-4742-B13C-FB6460FD3503}" type="slidenum">
              <a:rPr lang="zh-TW" altLang="en-US" sz="1300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57</a:t>
            </a:fld>
            <a:endParaRPr lang="zh-TW" altLang="en-US" sz="1300" dirty="0">
              <a:solidFill>
                <a:schemeClr val="tx1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78375" cy="3584575"/>
          </a:xfrm>
        </p:spPr>
      </p:sp>
      <p:sp>
        <p:nvSpPr>
          <p:cNvPr id="87043" name="Rectangle 3"/>
          <p:cNvSpPr>
            <a:spLocks noGrp="1"/>
          </p:cNvSpPr>
          <p:nvPr>
            <p:ph type="body"/>
          </p:nvPr>
        </p:nvSpPr>
        <p:spPr>
          <a:xfrm>
            <a:off x="976313" y="4560888"/>
            <a:ext cx="5346700" cy="4303712"/>
          </a:xfrm>
        </p:spPr>
        <p:txBody>
          <a:bodyPr wrap="square" lIns="96480" tIns="48240" rIns="96480" bIns="48240" anchor="ctr" anchorCtr="0"/>
          <a:lstStyle/>
          <a:p>
            <a:pPr lvl="0" eaLnBrk="1" hangingPunct="1"/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963930"/>
            <a:fld id="{9A0DB2DC-4C9A-4742-B13C-FB6460FD3503}" type="slidenum">
              <a:rPr lang="zh-TW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58</a:t>
            </a:fld>
            <a:endParaRPr lang="zh-TW" altLang="en-US" sz="1300" dirty="0">
              <a:solidFill>
                <a:srgbClr val="0000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78375" cy="3584575"/>
          </a:xfrm>
        </p:spPr>
      </p:sp>
      <p:sp>
        <p:nvSpPr>
          <p:cNvPr id="89091" name="Rectangle 3"/>
          <p:cNvSpPr>
            <a:spLocks noGrp="1"/>
          </p:cNvSpPr>
          <p:nvPr>
            <p:ph type="body"/>
          </p:nvPr>
        </p:nvSpPr>
        <p:spPr>
          <a:xfrm>
            <a:off x="976313" y="4560888"/>
            <a:ext cx="5346700" cy="4303712"/>
          </a:xfrm>
        </p:spPr>
        <p:txBody>
          <a:bodyPr wrap="square" lIns="96480" tIns="48240" rIns="96480" bIns="48240" anchor="ctr" anchorCtr="0"/>
          <a:lstStyle/>
          <a:p>
            <a:pPr lvl="0"/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61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91139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61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9114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91141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6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38915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6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3891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38917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62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93187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62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9318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93189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64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95235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64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9523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95237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963930"/>
            <a:fld id="{9A0DB2DC-4C9A-4742-B13C-FB6460FD3503}" type="slidenum">
              <a:rPr lang="zh-TW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68</a:t>
            </a:fld>
            <a:endParaRPr lang="zh-TW" altLang="en-US" sz="1300" dirty="0">
              <a:solidFill>
                <a:srgbClr val="0000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78375" cy="3584575"/>
          </a:xfrm>
        </p:spPr>
      </p:sp>
      <p:sp>
        <p:nvSpPr>
          <p:cNvPr id="99331" name="Rectangle 3"/>
          <p:cNvSpPr>
            <a:spLocks noGrp="1"/>
          </p:cNvSpPr>
          <p:nvPr>
            <p:ph type="body"/>
          </p:nvPr>
        </p:nvSpPr>
        <p:spPr>
          <a:xfrm>
            <a:off x="976313" y="4560888"/>
            <a:ext cx="5346700" cy="4303712"/>
          </a:xfrm>
        </p:spPr>
        <p:txBody>
          <a:bodyPr wrap="square" lIns="96480" tIns="48240" rIns="96480" bIns="48240" anchor="ctr" anchorCtr="0"/>
          <a:lstStyle/>
          <a:p>
            <a:pPr lvl="0"/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963930"/>
            <a:fld id="{9A0DB2DC-4C9A-4742-B13C-FB6460FD3503}" type="slidenum">
              <a:rPr lang="zh-TW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70</a:t>
            </a:fld>
            <a:endParaRPr lang="zh-TW" altLang="en-US" sz="1300" dirty="0">
              <a:solidFill>
                <a:srgbClr val="0000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78375" cy="3584575"/>
          </a:xfrm>
        </p:spPr>
      </p:sp>
      <p:sp>
        <p:nvSpPr>
          <p:cNvPr id="101379" name="Rectangle 3"/>
          <p:cNvSpPr>
            <a:spLocks noGrp="1"/>
          </p:cNvSpPr>
          <p:nvPr>
            <p:ph type="body"/>
          </p:nvPr>
        </p:nvSpPr>
        <p:spPr>
          <a:xfrm>
            <a:off x="976313" y="4560888"/>
            <a:ext cx="5346700" cy="4303712"/>
          </a:xfrm>
        </p:spPr>
        <p:txBody>
          <a:bodyPr wrap="square" lIns="96480" tIns="48240" rIns="96480" bIns="48240" anchor="ctr" anchorCtr="0"/>
          <a:lstStyle/>
          <a:p>
            <a:pPr lvl="0"/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71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03427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71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0342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103429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963930"/>
            <a:fld id="{9A0DB2DC-4C9A-4742-B13C-FB6460FD3503}" type="slidenum">
              <a:rPr lang="zh-TW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74</a:t>
            </a:fld>
            <a:endParaRPr lang="zh-TW" altLang="en-US" sz="1300" dirty="0">
              <a:solidFill>
                <a:srgbClr val="0000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78375" cy="3584575"/>
          </a:xfrm>
        </p:spPr>
      </p:sp>
      <p:sp>
        <p:nvSpPr>
          <p:cNvPr id="105475" name="Rectangle 3"/>
          <p:cNvSpPr>
            <a:spLocks noGrp="1"/>
          </p:cNvSpPr>
          <p:nvPr>
            <p:ph type="body"/>
          </p:nvPr>
        </p:nvSpPr>
        <p:spPr>
          <a:xfrm>
            <a:off x="976313" y="4560888"/>
            <a:ext cx="5346700" cy="4303712"/>
          </a:xfrm>
        </p:spPr>
        <p:txBody>
          <a:bodyPr wrap="square" lIns="96480" tIns="48240" rIns="96480" bIns="48240" anchor="ctr" anchorCtr="0"/>
          <a:lstStyle/>
          <a:p>
            <a:pPr lvl="0"/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963930"/>
            <a:fld id="{9A0DB2DC-4C9A-4742-B13C-FB6460FD3503}" type="slidenum">
              <a:rPr lang="zh-TW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</a:rPr>
              <a:t>75</a:t>
            </a:fld>
            <a:endParaRPr lang="zh-TW" altLang="en-US" sz="1300" dirty="0">
              <a:solidFill>
                <a:srgbClr val="0000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78375" cy="3584575"/>
          </a:xfrm>
        </p:spPr>
      </p:sp>
      <p:sp>
        <p:nvSpPr>
          <p:cNvPr id="107523" name="Rectangle 3"/>
          <p:cNvSpPr>
            <a:spLocks noGrp="1"/>
          </p:cNvSpPr>
          <p:nvPr>
            <p:ph type="body"/>
          </p:nvPr>
        </p:nvSpPr>
        <p:spPr>
          <a:xfrm>
            <a:off x="976313" y="4560888"/>
            <a:ext cx="5346700" cy="4303712"/>
          </a:xfrm>
        </p:spPr>
        <p:txBody>
          <a:bodyPr wrap="square" lIns="96480" tIns="48240" rIns="96480" bIns="48240" anchor="ctr" anchorCtr="0"/>
          <a:lstStyle/>
          <a:p>
            <a:pPr lvl="0"/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76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20835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76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2083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120837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81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26979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81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2698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126981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93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09571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93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0957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109573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18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7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41987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7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4198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41989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95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12643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95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1264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112645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932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96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14691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96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1469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114693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301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97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16739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97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1674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116741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6641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100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18787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100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11878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118789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60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8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44035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8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4403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44037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12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46083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12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4608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46085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15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24579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15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2458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4581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17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26627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17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2662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6629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6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54362" cy="463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480" tIns="48240" rIns="96480" bIns="48240" anchor="b" anchorCtr="0"/>
          <a:lstStyle/>
          <a:p>
            <a:pPr lvl="0" algn="r" defTabSz="449580" eaLnBrk="1"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18</a:t>
            </a:fld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28675" name="Text Box 1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480" tIns="48240" rIns="96480" bIns="48240" anchor="b" anchorCtr="0"/>
          <a:lstStyle/>
          <a:p>
            <a:pPr lvl="0" algn="r" defTabSz="449580"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US" altLang="en-US" sz="1400" dirty="0">
                <a:latin typeface="Arial" panose="020B0604020202020204" pitchFamily="34" charset="0"/>
              </a:rPr>
              <a:t>18</a:t>
            </a:fld>
            <a:endParaRPr lang="en-US" altLang="en-US" sz="1400" dirty="0">
              <a:latin typeface="Arial" panose="020B0604020202020204" pitchFamily="34" charset="0"/>
              <a:ea typeface="Droid Sans Fallback" charset="0"/>
            </a:endParaRPr>
          </a:p>
        </p:txBody>
      </p:sp>
      <p:sp>
        <p:nvSpPr>
          <p:cNvPr id="2867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8677" name="Text Box 3"/>
          <p:cNvSpPr txBox="1"/>
          <p:nvPr/>
        </p:nvSpPr>
        <p:spPr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28600"/>
            <a:ext cx="2014537" cy="552132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94388" cy="552132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0925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282700"/>
            <a:ext cx="3592512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28600"/>
            <a:ext cx="2014537" cy="552132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94388" cy="552132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0925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282700"/>
            <a:ext cx="3592512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28600"/>
            <a:ext cx="2014537" cy="552132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894388" cy="552132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6387" name="Group 3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6388" name="Rectangle 4"/>
              <p:cNvSpPr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eaLnBrk="0" hangingPunct="0"/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6389" name="Group 5"/>
              <p:cNvGrpSpPr/>
              <p:nvPr userDrawn="1"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6390" name="Line 6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391" name="Line 7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392" name="Line 8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393" name="Line 9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394" name="Line 10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395" name="Line 11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396" name="Line 12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397" name="Line 13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398" name="Line 14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399" name="Line 15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00" name="Line 16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01" name="Line 17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02" name="Line 18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03" name="Line 19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04" name="Line 20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05" name="Line 21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06" name="Line 22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07" name="Line 23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08" name="Line 24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09" name="Line 25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10" name="Line 26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11" name="Line 27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12" name="Line 28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13" name="Line 29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14" name="Line 30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15" name="Line 31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16" name="Line 32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17" name="Line 33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18" name="Line 34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19" name="Line 35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20" name="Line 36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21" name="Line 37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22" name="Line 38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23" name="Line 39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24" name="Line 40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25" name="Line 41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26" name="Line 42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27" name="Line 43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28" name="Line 44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29" name="Line 45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30" name="Line 46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31" name="Line 47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32" name="Line 48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33" name="Line 49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34" name="Line 50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35" name="Line 51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36" name="Line 52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37" name="Line 53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38" name="Line 54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39" name="Line 55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40" name="Line 56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6441" name="Line 57"/>
              <p:cNvSpPr/>
              <p:nvPr/>
            </p:nvSpPr>
            <p:spPr>
              <a:xfrm>
                <a:off x="5568" y="0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442" name="Group 58"/>
            <p:cNvGrpSpPr/>
            <p:nvPr userDrawn="1"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6443" name="Line 59"/>
              <p:cNvSpPr/>
              <p:nvPr/>
            </p:nvSpPr>
            <p:spPr>
              <a:xfrm>
                <a:off x="506" y="559"/>
                <a:ext cx="0" cy="1796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44" name="Line 60"/>
              <p:cNvSpPr/>
              <p:nvPr/>
            </p:nvSpPr>
            <p:spPr>
              <a:xfrm flipH="1" flipV="1">
                <a:off x="3" y="1924"/>
                <a:ext cx="3211" cy="1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45" name="Line 61"/>
              <p:cNvSpPr/>
              <p:nvPr/>
            </p:nvSpPr>
            <p:spPr>
              <a:xfrm flipH="1" flipV="1">
                <a:off x="384" y="938"/>
                <a:ext cx="3811" cy="1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46" name="Arc 62"/>
              <p:cNvSpPr/>
              <p:nvPr/>
            </p:nvSpPr>
            <p:spPr>
              <a:xfrm rot="-5400000" flipH="1">
                <a:off x="424" y="859"/>
                <a:ext cx="156" cy="1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47" name="Group 63"/>
            <p:cNvGrpSpPr/>
            <p:nvPr userDrawn="1"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16448" name="Line 64"/>
              <p:cNvSpPr/>
              <p:nvPr/>
            </p:nvSpPr>
            <p:spPr>
              <a:xfrm flipV="1">
                <a:off x="1480" y="3442"/>
                <a:ext cx="3808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49" name="Line 65"/>
              <p:cNvSpPr/>
              <p:nvPr/>
            </p:nvSpPr>
            <p:spPr>
              <a:xfrm flipH="1">
                <a:off x="5172" y="1952"/>
                <a:ext cx="0" cy="181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50" name="Arc 66"/>
              <p:cNvSpPr/>
              <p:nvPr/>
            </p:nvSpPr>
            <p:spPr>
              <a:xfrm rot="5400000">
                <a:off x="5095" y="3345"/>
                <a:ext cx="156" cy="1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90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TW" altLang="en-US" strike="noStrike" noProof="0"/>
              <a:t>按一下以編輯母片標題樣式</a:t>
            </a:r>
          </a:p>
        </p:txBody>
      </p:sp>
      <p:sp>
        <p:nvSpPr>
          <p:cNvPr id="1290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TW" altLang="en-US" strike="noStrike" noProof="0"/>
              <a:t>按一下以編輯母片副標題樣式</a:t>
            </a:r>
          </a:p>
        </p:txBody>
      </p:sp>
      <p:sp>
        <p:nvSpPr>
          <p:cNvPr id="133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fontAlgn="base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ea typeface="PMingLiU" pitchFamily="18" charset="-120"/>
            </a:endParaRPr>
          </a:p>
        </p:txBody>
      </p:sp>
      <p:sp>
        <p:nvSpPr>
          <p:cNvPr id="134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ctr" fontAlgn="base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II</a:t>
            </a:r>
            <a:endParaRPr lang="en-US" altLang="zh-TW" strike="noStrike" noProof="1">
              <a:ea typeface="PMingLiU" pitchFamily="18" charset="-120"/>
            </a:endParaRPr>
          </a:p>
        </p:txBody>
      </p:sp>
      <p:sp>
        <p:nvSpPr>
          <p:cNvPr id="135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fontAlgn="base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ea typeface="PMingLiU" pitchFamily="18" charset="-12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0925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282700"/>
            <a:ext cx="3592512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7411" name="Group 3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9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marL="0" marR="0" lvl="0" indent="0" algn="l" defTabSz="44958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itchFamily="18" charset="-120"/>
                  <a:cs typeface="Droid Sans Fallback" charset="0"/>
                </a:endParaRPr>
              </a:p>
            </p:txBody>
          </p:sp>
          <p:grpSp>
            <p:nvGrpSpPr>
              <p:cNvPr id="17413" name="Group 5"/>
              <p:cNvGrpSpPr/>
              <p:nvPr userDrawn="1"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7414" name="Line 6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15" name="Line 7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16" name="Line 8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17" name="Line 9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18" name="Line 10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19" name="Line 11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0" name="Line 12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1" name="Line 13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2" name="Line 14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3" name="Line 15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4" name="Line 16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5" name="Line 17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6" name="Line 18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7" name="Line 19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8" name="Line 20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9" name="Line 21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0" name="Line 22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1" name="Line 23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2" name="Line 24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3" name="Line 25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4" name="Line 26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5" name="Line 27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6" name="Line 28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7" name="Line 29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8" name="Line 30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9" name="Line 31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0" name="Line 32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1" name="Line 33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2" name="Line 34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3" name="Line 35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4" name="Line 36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5" name="Line 37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6" name="Line 38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7" name="Line 39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8" name="Line 40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9" name="Line 41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0" name="Line 42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1" name="Line 43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2" name="Line 44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3" name="Line 45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4" name="Line 46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5" name="Line 47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6" name="Line 48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7" name="Line 49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8" name="Line 50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9" name="Line 51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60" name="Line 52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61" name="Line 53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62" name="Line 54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63" name="Line 55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64" name="Line 56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7465" name="Line 57"/>
              <p:cNvSpPr/>
              <p:nvPr/>
            </p:nvSpPr>
            <p:spPr>
              <a:xfrm>
                <a:off x="5568" y="0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7466" name="Group 58"/>
            <p:cNvGrpSpPr/>
            <p:nvPr userDrawn="1"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7467" name="Line 59"/>
              <p:cNvSpPr/>
              <p:nvPr/>
            </p:nvSpPr>
            <p:spPr>
              <a:xfrm>
                <a:off x="506" y="559"/>
                <a:ext cx="0" cy="1796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68" name="Line 60"/>
              <p:cNvSpPr/>
              <p:nvPr/>
            </p:nvSpPr>
            <p:spPr>
              <a:xfrm flipH="1" flipV="1">
                <a:off x="3" y="1924"/>
                <a:ext cx="3211" cy="1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69" name="Line 61"/>
              <p:cNvSpPr/>
              <p:nvPr/>
            </p:nvSpPr>
            <p:spPr>
              <a:xfrm flipH="1" flipV="1">
                <a:off x="384" y="938"/>
                <a:ext cx="3811" cy="1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70" name="Arc 62"/>
              <p:cNvSpPr/>
              <p:nvPr/>
            </p:nvSpPr>
            <p:spPr>
              <a:xfrm rot="-5400000" flipH="1">
                <a:off x="424" y="859"/>
                <a:ext cx="156" cy="1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71" name="Group 63"/>
            <p:cNvGrpSpPr/>
            <p:nvPr userDrawn="1"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17472" name="Line 64"/>
              <p:cNvSpPr/>
              <p:nvPr/>
            </p:nvSpPr>
            <p:spPr>
              <a:xfrm flipV="1">
                <a:off x="1480" y="3442"/>
                <a:ext cx="3808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73" name="Line 65"/>
              <p:cNvSpPr/>
              <p:nvPr/>
            </p:nvSpPr>
            <p:spPr>
              <a:xfrm flipH="1">
                <a:off x="5172" y="1952"/>
                <a:ext cx="0" cy="181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74" name="Arc 66"/>
              <p:cNvSpPr/>
              <p:nvPr/>
            </p:nvSpPr>
            <p:spPr>
              <a:xfrm rot="5400000">
                <a:off x="5095" y="3345"/>
                <a:ext cx="156" cy="1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90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TW" altLang="en-US" strike="noStrike" noProof="0"/>
              <a:t>按一下以編輯母片標題樣式</a:t>
            </a:r>
          </a:p>
        </p:txBody>
      </p:sp>
      <p:sp>
        <p:nvSpPr>
          <p:cNvPr id="1290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TW" altLang="en-US" strike="noStrike" noProof="0"/>
              <a:t>按一下以編輯母片副標題樣式</a:t>
            </a:r>
          </a:p>
        </p:txBody>
      </p:sp>
      <p:sp>
        <p:nvSpPr>
          <p:cNvPr id="133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eaLnBrk="1" fontAlgn="base" hangingPunct="1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ea typeface="PMingLiU" pitchFamily="18" charset="-120"/>
            </a:endParaRPr>
          </a:p>
        </p:txBody>
      </p:sp>
      <p:sp>
        <p:nvSpPr>
          <p:cNvPr id="134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ctr" eaLnBrk="1" fontAlgn="base" hangingPunct="1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</a:t>
            </a:r>
            <a:endParaRPr lang="en-US" altLang="zh-TW" strike="noStrike" noProof="1">
              <a:ea typeface="PMingLiU" pitchFamily="18" charset="-120"/>
            </a:endParaRPr>
          </a:p>
        </p:txBody>
      </p:sp>
      <p:sp>
        <p:nvSpPr>
          <p:cNvPr id="135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ea typeface="PMingLiU" pitchFamily="18" charset="-12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body"/>
          </p:nvPr>
        </p:nvSpPr>
        <p:spPr>
          <a:xfrm>
            <a:off x="827088" y="1282700"/>
            <a:ext cx="7335837" cy="44672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/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sp>
        <p:nvSpPr>
          <p:cNvPr id="1027" name="Text Box 2"/>
          <p:cNvSpPr txBox="1"/>
          <p:nvPr/>
        </p:nvSpPr>
        <p:spPr>
          <a:xfrm>
            <a:off x="4041775" y="6613525"/>
            <a:ext cx="896938" cy="2460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lstStyle/>
          <a:p>
            <a:pPr lvl="0" algn="ctr" defTabSz="449580" eaLnBrk="0" hangingPunct="0">
              <a:spcBef>
                <a:spcPts val="625"/>
              </a:spcBef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000" b="1" dirty="0">
                <a:solidFill>
                  <a:srgbClr val="993300"/>
                </a:solidFill>
                <a:latin typeface="Arial" panose="020B0604020202020204" pitchFamily="34" charset="0"/>
              </a:rPr>
              <a:t>6.</a:t>
            </a:r>
            <a:fld id="{9A0DB2DC-4C9A-4742-B13C-FB6460FD3503}" type="slidenum">
              <a:rPr lang="en-US" altLang="en-US" sz="1000" b="1" dirty="0">
                <a:solidFill>
                  <a:srgbClr val="993300"/>
                </a:solidFill>
                <a:latin typeface="Arial" panose="020B0604020202020204" pitchFamily="34" charset="0"/>
              </a:rPr>
              <a:t>‹#›</a:t>
            </a:fld>
            <a:endParaRPr lang="en-US" altLang="en-US" sz="10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1325" cy="5937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029" name="AutoShape 4"/>
          <p:cNvSpPr/>
          <p:nvPr/>
        </p:nvSpPr>
        <p:spPr>
          <a:xfrm rot="8340000" flipV="1">
            <a:off x="1625600" y="4970463"/>
            <a:ext cx="9525" cy="15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0" name="AutoShape 5"/>
          <p:cNvSpPr/>
          <p:nvPr/>
        </p:nvSpPr>
        <p:spPr>
          <a:xfrm rot="10680000" flipV="1">
            <a:off x="1204913" y="4203700"/>
            <a:ext cx="4762" cy="15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1" name="AutoShape 6"/>
          <p:cNvSpPr/>
          <p:nvPr/>
        </p:nvSpPr>
        <p:spPr>
          <a:xfrm>
            <a:off x="5164138" y="4206875"/>
            <a:ext cx="7937" cy="95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marL="0" marR="0" lvl="0" indent="0" algn="ctr" defTabSz="449580" rtl="0" eaLnBrk="0" fontAlgn="base" latinLnBrk="0" hangingPunct="0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Silberschatz, Galvin and Gagne ©2005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0" y="6613525"/>
            <a:ext cx="3371850" cy="246063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Operating System Concepts – 7</a:t>
            </a:r>
            <a:r>
              <a:rPr kumimoji="0" lang="en-US" altLang="en-US" sz="1000" b="1" i="0" u="none" strike="noStrike" kern="1200" cap="none" spc="0" normalizeH="0" baseline="3000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th</a:t>
            </a: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 Edition, Feb 8, 2005</a:t>
            </a:r>
          </a:p>
        </p:txBody>
      </p:sp>
      <p:sp>
        <p:nvSpPr>
          <p:cNvPr id="1034" name="AutoShape 9"/>
          <p:cNvSpPr/>
          <p:nvPr/>
        </p:nvSpPr>
        <p:spPr>
          <a:xfrm>
            <a:off x="-1658937" y="1109663"/>
            <a:ext cx="4762" cy="158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0"/>
              </a:cxn>
            </a:cxnLst>
            <a:rect l="0" t="0" r="0" b="0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5" name="AutoShape 10"/>
          <p:cNvSpPr/>
          <p:nvPr/>
        </p:nvSpPr>
        <p:spPr>
          <a:xfrm>
            <a:off x="-898525" y="1169988"/>
            <a:ext cx="3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0"/>
              </a:cxn>
            </a:cxnLst>
            <a:rect l="0" t="0" r="0" b="0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6" name="Rectangle 11"/>
          <p:cNvSpPr/>
          <p:nvPr/>
        </p:nvSpPr>
        <p:spPr>
          <a:xfrm>
            <a:off x="-1479550" y="423863"/>
            <a:ext cx="1588" cy="158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 eaLnBrk="0" hangingPunct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37" name="AutoShape 12"/>
          <p:cNvSpPr/>
          <p:nvPr/>
        </p:nvSpPr>
        <p:spPr>
          <a:xfrm>
            <a:off x="-1466850" y="889000"/>
            <a:ext cx="6350" cy="1588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</a:cxnLst>
            <a:rect l="0" t="0" r="0" b="0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8" name="AutoShape 13"/>
          <p:cNvSpPr/>
          <p:nvPr/>
        </p:nvSpPr>
        <p:spPr>
          <a:xfrm>
            <a:off x="-1639887" y="1144588"/>
            <a:ext cx="1587" cy="635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9" name="AutoShape 14"/>
          <p:cNvSpPr/>
          <p:nvPr/>
        </p:nvSpPr>
        <p:spPr>
          <a:xfrm>
            <a:off x="-1247775" y="1146175"/>
            <a:ext cx="4763" cy="79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40" name="AutoShape 15"/>
          <p:cNvSpPr/>
          <p:nvPr/>
        </p:nvSpPr>
        <p:spPr>
          <a:xfrm>
            <a:off x="-1101725" y="1228725"/>
            <a:ext cx="1588" cy="635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41" name="AutoShape 16"/>
          <p:cNvSpPr/>
          <p:nvPr/>
        </p:nvSpPr>
        <p:spPr>
          <a:xfrm>
            <a:off x="-1303337" y="1270000"/>
            <a:ext cx="12700" cy="1588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</a:cxnLst>
            <a:rect l="0" t="0" r="0" b="0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42" name="AutoShape 17"/>
          <p:cNvSpPr/>
          <p:nvPr/>
        </p:nvSpPr>
        <p:spPr>
          <a:xfrm>
            <a:off x="1176338" y="885825"/>
            <a:ext cx="4762" cy="95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043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8475" y="6010275"/>
            <a:ext cx="1011238" cy="611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600075" cy="11017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0" fontAlgn="base" hangingPunct="0">
        <a:spcBef>
          <a:spcPts val="1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spcBef>
          <a:spcPts val="12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9763" y="4829175"/>
            <a:ext cx="2349500" cy="1419225"/>
          </a:xfrm>
          <a:prstGeom prst="rect">
            <a:avLst/>
          </a:prstGeom>
          <a:noFill/>
          <a:ln w="38160" cap="sq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051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9875" y="3603625"/>
            <a:ext cx="6035675" cy="34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3"/>
          <p:cNvSpPr>
            <a:spLocks noGrp="1"/>
          </p:cNvSpPr>
          <p:nvPr>
            <p:ph type="body"/>
          </p:nvPr>
        </p:nvSpPr>
        <p:spPr>
          <a:xfrm>
            <a:off x="827088" y="1282700"/>
            <a:ext cx="7335837" cy="44672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/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sp>
        <p:nvSpPr>
          <p:cNvPr id="2053" name="Rectangle 4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1325" cy="5937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2054" name="Text Box 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 eaLnBrk="0" hangingPunct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055" name="Text Box 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 eaLnBrk="0" hangingPunct="0">
              <a:buClrTx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0" fontAlgn="base" hangingPunct="0">
        <a:spcBef>
          <a:spcPts val="1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spcBef>
          <a:spcPts val="12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/>
          </p:cNvSpPr>
          <p:nvPr>
            <p:ph type="body"/>
          </p:nvPr>
        </p:nvSpPr>
        <p:spPr>
          <a:xfrm>
            <a:off x="827088" y="1282700"/>
            <a:ext cx="7335837" cy="44672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/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1325" cy="5937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9933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0" fontAlgn="base" hangingPunct="0">
        <a:spcBef>
          <a:spcPts val="1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spcBef>
          <a:spcPts val="12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02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4339" name="Group 1027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4340" name="Group 102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4341" name="Line 1029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42" name="Line 1030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43" name="Line 1031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44" name="Line 1032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45" name="Line 1033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46" name="Line 1034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47" name="Line 1035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48" name="Line 1036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49" name="Line 1037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50" name="Line 1038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51" name="Line 1039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52" name="Line 1040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53" name="Line 1041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54" name="Line 1042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55" name="Line 1043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56" name="Line 1044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57" name="Line 1045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58" name="Line 1046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59" name="Line 1047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60" name="Line 1048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61" name="Line 1049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62" name="Line 1050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363" name="Group 1051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4364" name="Line 1052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65" name="Line 1053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66" name="Line 1054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67" name="Line 1055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68" name="Line 1056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69" name="Line 1057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70" name="Line 1058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71" name="Line 1059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72" name="Line 1060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73" name="Line 1061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74" name="Line 1062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75" name="Line 1063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76" name="Line 1064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77" name="Line 1065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78" name="Line 1066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79" name="Line 1067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80" name="Line 1068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81" name="Line 1069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82" name="Line 1070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83" name="Line 1071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84" name="Line 1072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85" name="Line 1073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86" name="Line 1074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87" name="Line 1075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88" name="Line 1076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89" name="Line 1077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0" name="Line 1078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1" name="Line 1079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2" name="Line 1080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4393" name="Rectangle 1081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blipFill rotWithShape="0">
              <a:blip r:embed="rId14"/>
            </a:blipFill>
            <a:ln w="9525">
              <a:noFill/>
            </a:ln>
          </p:spPr>
          <p:txBody>
            <a:bodyPr wrap="none" anchor="ctr" anchorCtr="0"/>
            <a:lstStyle/>
            <a:p>
              <a:pPr lvl="0" eaLnBrk="0" hangingPunct="0"/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394" name="Line 1082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395" name="Group 1083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4396" name="Line 1084"/>
              <p:cNvSpPr/>
              <p:nvPr/>
            </p:nvSpPr>
            <p:spPr>
              <a:xfrm flipH="1">
                <a:off x="96" y="1037"/>
                <a:ext cx="2208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97" name="Line 1085"/>
              <p:cNvSpPr/>
              <p:nvPr/>
            </p:nvSpPr>
            <p:spPr>
              <a:xfrm>
                <a:off x="336" y="920"/>
                <a:ext cx="0" cy="287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98" name="Arc 1086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99" name="Rectangle 1087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4400" name="Rectangle 1088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28065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ea typeface="PMingLiU" pitchFamily="18" charset="-120"/>
              </a:defRPr>
            </a:lvl1pPr>
          </a:lstStyle>
          <a:p>
            <a:pPr lvl="0" fontAlgn="base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28066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ea typeface="PMingLiU" pitchFamily="18" charset="-120"/>
              </a:defRPr>
            </a:lvl1pPr>
          </a:lstStyle>
          <a:p>
            <a:pPr lvl="0" fontAlgn="base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28067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ea typeface="PMingLiU" pitchFamily="18" charset="-120"/>
              </a:defRPr>
            </a:lvl1pPr>
          </a:lstStyle>
          <a:p>
            <a:pPr lvl="0" fontAlgn="base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2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5363" name="Group 1027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5364" name="Group 102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5365" name="Line 1029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66" name="Line 1030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67" name="Line 1031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68" name="Line 1032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69" name="Line 1033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70" name="Line 1034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71" name="Line 1035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72" name="Line 1036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73" name="Line 1037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74" name="Line 1038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75" name="Line 1039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76" name="Line 1040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77" name="Line 1041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78" name="Line 1042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79" name="Line 1043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80" name="Line 1044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81" name="Line 1045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82" name="Line 1046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83" name="Line 1047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84" name="Line 1048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85" name="Line 1049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86" name="Line 1050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5387" name="Group 1051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5388" name="Line 1052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89" name="Line 1053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90" name="Line 1054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91" name="Line 1055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92" name="Line 1056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93" name="Line 1057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94" name="Line 1058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95" name="Line 1059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96" name="Line 1060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97" name="Line 1061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98" name="Line 1062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99" name="Line 1063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00" name="Line 1064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01" name="Line 1065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02" name="Line 1066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03" name="Line 1067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04" name="Line 1068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05" name="Line 1069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06" name="Line 1070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07" name="Line 1071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08" name="Line 1072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09" name="Line 1073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10" name="Line 1074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11" name="Line 1075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12" name="Line 1076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13" name="Line 1077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14" name="Line 1078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15" name="Line 1079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416" name="Line 1080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033" name="Rectangle 1081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marL="0" marR="0" lvl="0" indent="0" algn="l" defTabSz="44958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PMingLiU" pitchFamily="18" charset="-120"/>
                <a:cs typeface="Droid Sans Fallback" charset="0"/>
              </a:endParaRPr>
            </a:p>
          </p:txBody>
        </p:sp>
        <p:sp>
          <p:nvSpPr>
            <p:cNvPr id="15418" name="Line 1082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419" name="Group 1083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5420" name="Line 1084"/>
              <p:cNvSpPr/>
              <p:nvPr/>
            </p:nvSpPr>
            <p:spPr>
              <a:xfrm flipH="1">
                <a:off x="96" y="1037"/>
                <a:ext cx="2208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421" name="Line 1085"/>
              <p:cNvSpPr/>
              <p:nvPr/>
            </p:nvSpPr>
            <p:spPr>
              <a:xfrm>
                <a:off x="336" y="920"/>
                <a:ext cx="0" cy="287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422" name="Arc 1086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423" name="Rectangle 1087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5424" name="Rectangle 1088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28065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ea typeface="PMingLiU" pitchFamily="18" charset="-120"/>
              </a:defRPr>
            </a:lvl1pPr>
          </a:lstStyle>
          <a:p>
            <a:pPr lvl="0" eaLnBrk="1" fontAlgn="base" hangingPunct="1">
              <a:buNone/>
            </a:pPr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28066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ea typeface="PMingLiU" pitchFamily="18" charset="-120"/>
              </a:defRPr>
            </a:lvl1pPr>
          </a:lstStyle>
          <a:p>
            <a:pPr lvl="0" eaLnBrk="1" fontAlgn="base" hangingPunct="1">
              <a:buNone/>
            </a:pPr>
            <a:r>
              <a:rPr lang="zh-TW" altLang="en-US" strike="noStrike" noProof="1">
                <a:latin typeface="Arial" panose="020B0604020202020204" pitchFamily="34" charset="0"/>
                <a:ea typeface="PMingLiU" pitchFamily="18" charset="-120"/>
                <a:cs typeface="+mn-cs"/>
              </a:rPr>
              <a:t>os6 2008 PART I</a:t>
            </a:r>
            <a:endParaRPr lang="en-US" altLang="zh-TW" sz="1400" strike="noStrike" noProof="1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28067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ea typeface="PMingLiU" pitchFamily="18" charset="-12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  <a:t>‹#›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readers-writers-problem-set-1-introduction-and-readers-preference-solution/" TargetMode="Externa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58" name="Text Box 1"/>
          <p:cNvSpPr txBox="1"/>
          <p:nvPr/>
        </p:nvSpPr>
        <p:spPr>
          <a:xfrm>
            <a:off x="228600" y="990600"/>
            <a:ext cx="8705850" cy="5486400"/>
          </a:xfrm>
          <a:prstGeom prst="rect">
            <a:avLst/>
          </a:prstGeom>
          <a:ln w="9525">
            <a:noFill/>
          </a:ln>
        </p:spPr>
        <p:txBody>
          <a:bodyPr anchor="b" anchorCtr="0"/>
          <a:lstStyle/>
          <a:p>
            <a:pPr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3:  Process Synchronization</a:t>
            </a:r>
          </a:p>
          <a:p>
            <a:pPr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b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b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b="1" i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 </a:t>
            </a:r>
          </a:p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 </a:t>
            </a:r>
            <a:r>
              <a:rPr lang="en-US" altLang="en-US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Quyoom</a:t>
            </a:r>
            <a:endParaRPr lang="en-US" alt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Assistant Professor</a:t>
            </a:r>
          </a:p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Department of  CSE</a:t>
            </a:r>
          </a:p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Lovely Professional University</a:t>
            </a:r>
          </a:p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b="1" i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b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679FEA-843D-4761-9F2A-4C077A8865FE}"/>
              </a:ext>
            </a:extLst>
          </p:cNvPr>
          <p:cNvSpPr/>
          <p:nvPr/>
        </p:nvSpPr>
        <p:spPr>
          <a:xfrm>
            <a:off x="304800" y="914400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Nunito"/>
              </a:rPr>
              <a:t>This setup can be defined in various regions like:</a:t>
            </a:r>
          </a:p>
          <a:p>
            <a:endParaRPr lang="en-US" dirty="0">
              <a:solidFill>
                <a:srgbClr val="273239"/>
              </a:solidFill>
              <a:latin typeface="Nuni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Nunito"/>
              </a:rPr>
              <a:t>Entry Section –</a:t>
            </a:r>
            <a:br>
              <a:rPr lang="en-US" dirty="0">
                <a:solidFill>
                  <a:srgbClr val="273239"/>
                </a:solidFill>
                <a:latin typeface="Nunito"/>
              </a:rPr>
            </a:br>
            <a:r>
              <a:rPr lang="en-US" dirty="0">
                <a:solidFill>
                  <a:srgbClr val="273239"/>
                </a:solidFill>
                <a:latin typeface="Nunito"/>
              </a:rPr>
              <a:t>It is part of the process which 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decide the entry of a particular process 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in the Critical Section, out of many other processes.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73239"/>
              </a:solidFill>
              <a:latin typeface="Nuni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Nunito"/>
              </a:rPr>
              <a:t>Critical Section 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–</a:t>
            </a:r>
            <a:br>
              <a:rPr lang="en-US" dirty="0">
                <a:solidFill>
                  <a:srgbClr val="273239"/>
                </a:solidFill>
                <a:latin typeface="Nunito"/>
              </a:rPr>
            </a:br>
            <a:r>
              <a:rPr lang="en-US" dirty="0">
                <a:solidFill>
                  <a:srgbClr val="273239"/>
                </a:solidFill>
                <a:latin typeface="Nunito"/>
              </a:rPr>
              <a:t>It is the part in which </a:t>
            </a:r>
            <a:r>
              <a:rPr lang="en-US" b="1" dirty="0">
                <a:solidFill>
                  <a:srgbClr val="FF0000"/>
                </a:solidFill>
                <a:latin typeface="Nunito"/>
              </a:rPr>
              <a:t>only one process is allowed to enter and modify the shared </a:t>
            </a:r>
            <a:r>
              <a:rPr lang="en-US" b="1" dirty="0" err="1">
                <a:solidFill>
                  <a:srgbClr val="FF0000"/>
                </a:solidFill>
                <a:latin typeface="Nunito"/>
              </a:rPr>
              <a:t>variable</a:t>
            </a:r>
            <a:r>
              <a:rPr lang="en-US" dirty="0" err="1">
                <a:solidFill>
                  <a:srgbClr val="273239"/>
                </a:solidFill>
                <a:latin typeface="Nunito"/>
              </a:rPr>
              <a:t>.This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 part of the process ensures that only no other process can access the resource of shared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73239"/>
              </a:solidFill>
              <a:latin typeface="Nuni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Nunito"/>
              </a:rPr>
              <a:t>Exit Section 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–</a:t>
            </a:r>
            <a:br>
              <a:rPr lang="en-US" dirty="0">
                <a:solidFill>
                  <a:srgbClr val="273239"/>
                </a:solidFill>
                <a:latin typeface="Nunito"/>
              </a:rPr>
            </a:br>
            <a:r>
              <a:rPr lang="en-US" dirty="0">
                <a:solidFill>
                  <a:srgbClr val="273239"/>
                </a:solidFill>
                <a:latin typeface="Nunito"/>
              </a:rPr>
              <a:t>This process 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allows the other process that are waiting in the Entry Section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Nunito"/>
              </a:rPr>
              <a:t>to enter into the Critical Sections.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It checks that a process that after a process has finished execution in Critical Section 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can be removed through this Exit Section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73239"/>
              </a:solidFill>
              <a:latin typeface="Nuni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Nunito"/>
              </a:rPr>
              <a:t>Remainder Section 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–</a:t>
            </a:r>
            <a:br>
              <a:rPr lang="en-US" dirty="0">
                <a:solidFill>
                  <a:srgbClr val="273239"/>
                </a:solidFill>
                <a:latin typeface="Nunito"/>
              </a:rPr>
            </a:br>
            <a:r>
              <a:rPr lang="en-US" dirty="0">
                <a:solidFill>
                  <a:srgbClr val="273239"/>
                </a:solidFill>
                <a:latin typeface="Nunito"/>
              </a:rPr>
              <a:t>The 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other parts of the Code 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other than Entry Section, Critical Section and Exit Section are known as Remainder Section.</a:t>
            </a:r>
          </a:p>
        </p:txBody>
      </p:sp>
    </p:spTree>
    <p:extLst>
      <p:ext uri="{BB962C8B-B14F-4D97-AF65-F5344CB8AC3E}">
        <p14:creationId xmlns:p14="http://schemas.microsoft.com/office/powerpoint/2010/main" val="30521323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1"/>
          <p:cNvSpPr txBox="1"/>
          <p:nvPr/>
        </p:nvSpPr>
        <p:spPr>
          <a:xfrm>
            <a:off x="568325" y="633413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dirty="0">
                <a:solidFill>
                  <a:srgbClr val="993300"/>
                </a:solidFill>
                <a:latin typeface="Arial" panose="020B0604020202020204" pitchFamily="34" charset="0"/>
              </a:rPr>
              <a:t> Monitor with Condition Variables</a:t>
            </a:r>
          </a:p>
        </p:txBody>
      </p:sp>
      <p:pic>
        <p:nvPicPr>
          <p:cNvPr id="117763" name="Picture 2"/>
          <p:cNvPicPr>
            <a:picLocks noChangeAspect="1"/>
          </p:cNvPicPr>
          <p:nvPr/>
        </p:nvPicPr>
        <p:blipFill>
          <a:blip r:embed="rId3"/>
          <a:srcRect l="424" t="4803" r="1059" b="4803"/>
          <a:stretch>
            <a:fillRect/>
          </a:stretch>
        </p:blipFill>
        <p:spPr>
          <a:xfrm>
            <a:off x="762000" y="1754188"/>
            <a:ext cx="7042150" cy="4722812"/>
          </a:xfrm>
          <a:prstGeom prst="rect">
            <a:avLst/>
          </a:prstGeom>
          <a:noFill/>
          <a:ln w="38160" cap="sq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7453952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287A9-1088-466F-93B7-7A6CA3FC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Structure of a process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7C6568-1F96-4575-9962-20EF48BD1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906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2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/>
          <p:nvPr/>
        </p:nvSpPr>
        <p:spPr>
          <a:xfrm>
            <a:off x="671513" y="1"/>
            <a:ext cx="5653087" cy="5016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u="sng" dirty="0">
                <a:solidFill>
                  <a:srgbClr val="993300"/>
                </a:solidFill>
                <a:latin typeface="Arial" panose="020B0604020202020204" pitchFamily="34" charset="0"/>
              </a:rPr>
              <a:t>Solution to Critical Section</a:t>
            </a:r>
          </a:p>
        </p:txBody>
      </p:sp>
      <p:sp>
        <p:nvSpPr>
          <p:cNvPr id="45059" name="Text Box 2"/>
          <p:cNvSpPr txBox="1"/>
          <p:nvPr/>
        </p:nvSpPr>
        <p:spPr>
          <a:xfrm>
            <a:off x="333375" y="762000"/>
            <a:ext cx="8070850" cy="559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457200" indent="-441325" defTabSz="449580" eaLnBrk="0" hangingPunct="0">
              <a:spcBef>
                <a:spcPts val="965"/>
              </a:spcBef>
              <a:buClrTx/>
              <a:buSzPct val="90000"/>
              <a:buFontTx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r>
              <a:rPr lang="en-US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essential rules that any critical section solution must follow are as follows:</a:t>
            </a:r>
          </a:p>
          <a:p>
            <a:pPr marL="457200" indent="-441325" defTabSz="449580" eaLnBrk="0" hangingPunct="0">
              <a:spcBef>
                <a:spcPts val="965"/>
              </a:spcBef>
              <a:buClrTx/>
              <a:buSzPct val="90000"/>
              <a:buFontTx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Exclusion, Progress, No Starvation(Bounded waiting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41325" defTabSz="449580" eaLnBrk="0" hangingPunct="0">
              <a:spcBef>
                <a:spcPts val="965"/>
              </a:spcBef>
              <a:buClrTx/>
              <a:buSzPct val="90000"/>
              <a:buFontTx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5" defTabSz="449580" eaLnBrk="0" hangingPunct="0">
              <a:spcBef>
                <a:spcPts val="965"/>
              </a:spcBef>
              <a:buClrTx/>
              <a:buSzPct val="90000"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states that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one process is executing in its critical  section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no other process can execute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its critical section.</a:t>
            </a:r>
          </a:p>
          <a:p>
            <a:pPr marL="473075" indent="-457200" defTabSz="449580" eaLnBrk="0" hangingPunct="0">
              <a:spcBef>
                <a:spcPts val="965"/>
              </a:spcBef>
              <a:buClrTx/>
              <a:buSzPct val="90000"/>
              <a:buFontTx/>
              <a:buAutoNum type="arabicPeriod"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41325" eaLnBrk="0" hangingPunct="0">
              <a:spcBef>
                <a:spcPts val="965"/>
              </a:spcBef>
              <a:buSzPct val="90000"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Bounded Wait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states that if a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makes a request to enter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critical section and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that request is granted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limit on number of times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processes are allowed to enter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critical section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41325" eaLnBrk="0" hangingPunct="0">
              <a:spcBef>
                <a:spcPts val="965"/>
              </a:spcBef>
              <a:buSzPct val="90000"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41325" eaLnBrk="0" hangingPunct="0">
              <a:spcBef>
                <a:spcPts val="965"/>
              </a:spcBef>
              <a:buSzPct val="90000"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Progress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process running outside the critical section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block the other interested process entering into critical section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CS is free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41325" eaLnBrk="0" hangingPunct="0">
              <a:spcBef>
                <a:spcPts val="965"/>
              </a:spcBef>
              <a:buSzPct val="90000"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upper bound must exist on the number of times a process enters 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41325" eaLnBrk="0" hangingPunct="0">
              <a:spcBef>
                <a:spcPts val="965"/>
              </a:spcBef>
              <a:buSzPct val="90000"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41325" defTabSz="449580" eaLnBrk="0" hangingPunct="0">
              <a:spcBef>
                <a:spcPts val="965"/>
              </a:spcBef>
              <a:buClrTx/>
              <a:buSzPct val="90000"/>
              <a:buFontTx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41325" defTabSz="449580" eaLnBrk="0" hangingPunct="0">
              <a:spcBef>
                <a:spcPts val="965"/>
              </a:spcBef>
              <a:buClrTx/>
              <a:buSzPct val="90000"/>
              <a:buFontTx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061325" cy="596900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1282700"/>
            <a:ext cx="7402512" cy="511810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Software type</a:t>
            </a:r>
          </a:p>
          <a:p>
            <a:pPr marL="754063" lvl="1" indent="-354013">
              <a:buAutoNum type="alphaLcPeriod"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variable</a:t>
            </a:r>
          </a:p>
          <a:p>
            <a:pPr marL="914400" lvl="1" indent="-514350"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  Peterson algorithm</a:t>
            </a:r>
          </a:p>
          <a:p>
            <a:pPr marL="514350" indent="-51435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type</a:t>
            </a:r>
          </a:p>
          <a:p>
            <a:pPr marL="914400" lvl="1" indent="-461963">
              <a:buAutoNum type="alphaLcPeriod"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semaphore</a:t>
            </a:r>
          </a:p>
          <a:p>
            <a:pPr marL="914400" lvl="1" indent="-461963">
              <a:buAutoNum type="alphaLcPeriod"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semaphore</a:t>
            </a:r>
          </a:p>
          <a:p>
            <a:pPr marL="514350" indent="-51435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type</a:t>
            </a:r>
          </a:p>
          <a:p>
            <a:pPr marL="914400" lvl="1" indent="-514350">
              <a:buAutoNum type="alphaLcPeriod"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set lock</a:t>
            </a:r>
          </a:p>
          <a:p>
            <a:pPr marL="514350" indent="-51435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compiler support type</a:t>
            </a:r>
          </a:p>
          <a:p>
            <a:pPr marL="514350" indent="-514350"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a).   Monitor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B515-B8C1-4327-8E5F-C5EDBCC5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1"/>
            <a:ext cx="8061325" cy="502919"/>
          </a:xfrm>
        </p:spPr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D6D1-1472-4C62-A880-EB24EB246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7696200" cy="4835525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or more  processes wait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other to release a critical section.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 can be difficult to detect and resolve, and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have a significant impact on a program’s performance and reliability.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thread or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is repeatedly prevented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entering a critical section, it can result in starvation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critical sections, threads or processes must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and release locks or semaphores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take time and resources. This may reduce the program’s overall performance.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6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/>
          <p:nvPr/>
        </p:nvSpPr>
        <p:spPr>
          <a:xfrm>
            <a:off x="-609600" y="152400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u="sng" dirty="0">
                <a:solidFill>
                  <a:srgbClr val="993300"/>
                </a:solidFill>
                <a:latin typeface="Arial" panose="020B0604020202020204" pitchFamily="34" charset="0"/>
              </a:rPr>
              <a:t>Producer Consumer Problem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52400" y="990600"/>
            <a:ext cx="8288338" cy="555942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58775" marR="0" indent="-342900" defTabSz="449580" eaLnBrk="0" hangingPunct="0">
              <a:spcBef>
                <a:spcPts val="875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is a classical </a:t>
            </a:r>
            <a:r>
              <a:rPr kumimoji="0" lang="en-US" sz="2000" b="1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multi-process synchronization </a:t>
            </a: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problem, that is we are trying to achieve synchronization </a:t>
            </a:r>
            <a:r>
              <a:rPr kumimoji="0" lang="en-US" sz="2000" b="1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more than one process.</a:t>
            </a:r>
          </a:p>
          <a:p>
            <a:pPr marL="358775" marR="0" indent="-342900" defTabSz="449580" eaLnBrk="0" hangingPunct="0">
              <a:spcBef>
                <a:spcPts val="875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000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marR="0" indent="-342900" defTabSz="449580" eaLnBrk="0" hangingPunct="0">
              <a:spcBef>
                <a:spcPts val="875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kumimoji="0" lang="en-US" sz="2000" b="1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Producer </a:t>
            </a:r>
            <a:r>
              <a:rPr kumimoji="0" 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producer-consumer problem, </a:t>
            </a:r>
            <a:r>
              <a:rPr kumimoji="0" lang="en-US" sz="2000" b="1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 is producing </a:t>
            </a: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items, </a:t>
            </a:r>
            <a:r>
              <a:rPr kumimoji="0" 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whereas there is one </a:t>
            </a:r>
            <a:r>
              <a:rPr kumimoji="0" lang="en-US" sz="2000" b="1" kern="1200" cap="none" spc="0" normalizeH="0" baseline="0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that is consuming </a:t>
            </a:r>
            <a:r>
              <a:rPr kumimoji="0" 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items produced by the Producer.</a:t>
            </a:r>
          </a:p>
          <a:p>
            <a:pPr marL="358775" marR="0" indent="-342900" defTabSz="449580" eaLnBrk="0" hangingPunct="0">
              <a:spcBef>
                <a:spcPts val="875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kumimoji="0" 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memory buffer </a:t>
            </a:r>
            <a:r>
              <a:rPr kumimoji="0" 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shared by both producers and consumers which is of fixed-size.</a:t>
            </a:r>
          </a:p>
          <a:p>
            <a:pPr marL="358775" marR="0" indent="-342900" defTabSz="449580" eaLnBrk="0" hangingPunct="0">
              <a:spcBef>
                <a:spcPts val="875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marR="0" indent="-342900" defTabSz="449580" eaLnBrk="0" hangingPunct="0">
              <a:spcBef>
                <a:spcPts val="875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of the </a:t>
            </a:r>
            <a:r>
              <a:rPr kumimoji="0" lang="en-US" sz="20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 is to produce the item &amp; </a:t>
            </a: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it into the memory buffer, and again start producing items. </a:t>
            </a:r>
          </a:p>
          <a:p>
            <a:pPr marL="358775" marR="0" indent="-342900" defTabSz="449580" eaLnBrk="0" hangingPunct="0">
              <a:spcBef>
                <a:spcPts val="875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marR="0" indent="-342900" defTabSz="449580" eaLnBrk="0" hangingPunct="0">
              <a:spcBef>
                <a:spcPts val="875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Whereas the task of the Consumer is </a:t>
            </a:r>
            <a:r>
              <a:rPr kumimoji="0" lang="en-US" sz="20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consume the item</a:t>
            </a: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the memory buffer.</a:t>
            </a:r>
          </a:p>
          <a:p>
            <a:pPr marL="358775" marR="0" indent="-342900" defTabSz="449580" eaLnBrk="0" hangingPunct="0">
              <a:spcBef>
                <a:spcPts val="875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000" b="1" kern="1200" cap="none" spc="0" normalizeH="0" baseline="0" noProof="0" dirty="0">
              <a:solidFill>
                <a:srgbClr val="000000"/>
              </a:solidFill>
            </a:endParaRPr>
          </a:p>
          <a:p>
            <a:pPr marL="342900" marR="0" indent="-327025" defTabSz="449580" eaLnBrk="0" hangingPunct="0">
              <a:spcBef>
                <a:spcPts val="875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000" b="1" kern="1200" cap="none" spc="0" normalizeH="0" baseline="0" noProof="0" dirty="0">
              <a:solidFill>
                <a:srgbClr val="000000"/>
              </a:solidFill>
            </a:endParaRPr>
          </a:p>
          <a:p>
            <a:pPr marL="342900" marR="0" indent="-327025" defTabSz="449580" eaLnBrk="0" hangingPunct="0">
              <a:spcBef>
                <a:spcPts val="875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000" b="1" kern="1200" cap="none" spc="0" normalizeH="0" baseline="0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4800" y="685800"/>
            <a:ext cx="8534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u="sng" dirty="0">
                <a:solidFill>
                  <a:srgbClr val="993300"/>
                </a:solidFill>
              </a:rPr>
              <a:t>Producer Consumer Problem</a:t>
            </a:r>
          </a:p>
          <a:p>
            <a:pPr algn="l"/>
            <a:endParaRPr lang="en-US" b="1" dirty="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Few points </a:t>
            </a:r>
            <a:r>
              <a:rPr lang="en-US" b="1" dirty="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that considered as the </a:t>
            </a:r>
            <a:r>
              <a:rPr lang="en-US" b="1" dirty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problems occur </a:t>
            </a:r>
            <a:r>
              <a:rPr lang="en-US" b="1" dirty="0">
                <a:solidFill>
                  <a:schemeClr val="tx1"/>
                </a:solidFill>
                <a:latin typeface="Arial Bold" panose="020B0604020202020204" charset="0"/>
                <a:cs typeface="Arial Bold" panose="020B0604020202020204" charset="0"/>
              </a:rPr>
              <a:t>in Producer-Consumer:</a:t>
            </a:r>
          </a:p>
          <a:p>
            <a:pPr algn="l"/>
            <a:endParaRPr lang="en-US" b="1" dirty="0">
              <a:solidFill>
                <a:schemeClr val="tx1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The producer should produce data </a:t>
            </a:r>
            <a:r>
              <a:rPr lang="en-US" b="1" dirty="0">
                <a:solidFill>
                  <a:srgbClr val="FF0000"/>
                </a:solidFill>
                <a:cs typeface="Arial" panose="020B0604020202020204" pitchFamily="34" charset="0"/>
              </a:rPr>
              <a:t>only when the buffer is not full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In case it is found that the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buffer is full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, the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producer is not allowed to store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any data into the memory buffer.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Data can only be consumed by the consumer if and only if the memory buffer is not empty.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In case it is found that the </a:t>
            </a:r>
            <a:r>
              <a:rPr lang="en-US" b="1" dirty="0">
                <a:solidFill>
                  <a:srgbClr val="FF0000"/>
                </a:solidFill>
                <a:cs typeface="Arial" panose="020B0604020202020204" pitchFamily="34" charset="0"/>
              </a:rPr>
              <a:t>buffer is empty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, the consumer is not allowed to use any data from the memory buffer.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Accessing memory buffer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should not be allowed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to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producer and consumer at the same time.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/>
          <p:nvPr/>
        </p:nvSpPr>
        <p:spPr>
          <a:xfrm>
            <a:off x="555625" y="460375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dirty="0">
                <a:solidFill>
                  <a:srgbClr val="993300"/>
                </a:solidFill>
                <a:latin typeface="Arial" panose="020B0604020202020204" pitchFamily="34" charset="0"/>
              </a:rPr>
              <a:t>Producer Consumer Problem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33375" y="1600200"/>
            <a:ext cx="7820025" cy="507682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441325" marR="0" indent="-441325" defTabSz="449580" eaLnBrk="0" hangingPunct="0">
              <a:spcBef>
                <a:spcPts val="875"/>
              </a:spcBef>
              <a:buClr>
                <a:srgbClr val="993300"/>
              </a:buClr>
              <a:buSzPct val="90000"/>
              <a:buFont typeface="Times New Roman" panose="02020603050405020304" pitchFamily="18" charset="0"/>
              <a:buNone/>
              <a:tabLst>
                <a:tab pos="441325" algn="l"/>
                <a:tab pos="889000" algn="l"/>
                <a:tab pos="1337945" algn="l"/>
                <a:tab pos="1787525" algn="l"/>
                <a:tab pos="2236470" algn="l"/>
                <a:tab pos="2686050" algn="l"/>
                <a:tab pos="3134995" algn="l"/>
                <a:tab pos="3584575" algn="l"/>
                <a:tab pos="4033520" algn="l"/>
                <a:tab pos="4483100" algn="l"/>
                <a:tab pos="4932045" algn="l"/>
                <a:tab pos="5381625" algn="l"/>
                <a:tab pos="5830570" algn="l"/>
                <a:tab pos="6280150" algn="l"/>
                <a:tab pos="6729095" algn="l"/>
                <a:tab pos="7178675" algn="l"/>
                <a:tab pos="7627620" algn="l"/>
                <a:tab pos="8077200" algn="l"/>
                <a:tab pos="8526145" algn="l"/>
                <a:tab pos="8975725" algn="l"/>
                <a:tab pos="9424670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:: when </a:t>
            </a:r>
            <a:r>
              <a:rPr kumimoji="0" lang="en-US" sz="24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 Produces Items at </a:t>
            </a:r>
            <a:r>
              <a:rPr kumimoji="0" lang="en-US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Fastest Rate</a:t>
            </a:r>
            <a:r>
              <a:rPr kumimoji="0" lang="en-US" sz="24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 Consumer Consumes:</a:t>
            </a:r>
          </a:p>
          <a:p>
            <a:pPr marL="457200" marR="0" indent="-441325" defTabSz="449580" eaLnBrk="0" hangingPunct="0">
              <a:spcBef>
                <a:spcPts val="875"/>
              </a:spcBef>
              <a:buClrTx/>
              <a:buSzPct val="90000"/>
              <a:buFontTx/>
              <a:buNone/>
              <a:tabLst>
                <a:tab pos="441325" algn="l"/>
                <a:tab pos="889000" algn="l"/>
                <a:tab pos="1337945" algn="l"/>
                <a:tab pos="1787525" algn="l"/>
                <a:tab pos="2236470" algn="l"/>
                <a:tab pos="2686050" algn="l"/>
                <a:tab pos="3134995" algn="l"/>
                <a:tab pos="3584575" algn="l"/>
                <a:tab pos="4033520" algn="l"/>
                <a:tab pos="4483100" algn="l"/>
                <a:tab pos="4932045" algn="l"/>
                <a:tab pos="5381625" algn="l"/>
                <a:tab pos="5830570" algn="l"/>
                <a:tab pos="6280150" algn="l"/>
                <a:tab pos="6729095" algn="l"/>
                <a:tab pos="7178675" algn="l"/>
                <a:tab pos="7627620" algn="l"/>
                <a:tab pos="8077200" algn="l"/>
                <a:tab pos="8526145" algn="l"/>
                <a:tab pos="8975725" algn="l"/>
                <a:tab pos="9424670" algn="l"/>
              </a:tabLst>
              <a:defRPr/>
            </a:pPr>
            <a:endParaRPr kumimoji="0" lang="en-US" sz="2400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41325" defTabSz="449580" eaLnBrk="0" hangingPunct="0">
              <a:spcBef>
                <a:spcPts val="1225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441325" algn="l"/>
                <a:tab pos="889000" algn="l"/>
                <a:tab pos="1337945" algn="l"/>
                <a:tab pos="1787525" algn="l"/>
                <a:tab pos="2236470" algn="l"/>
                <a:tab pos="2686050" algn="l"/>
                <a:tab pos="3134995" algn="l"/>
                <a:tab pos="3584575" algn="l"/>
                <a:tab pos="4033520" algn="l"/>
                <a:tab pos="4483100" algn="l"/>
                <a:tab pos="4932045" algn="l"/>
                <a:tab pos="5381625" algn="l"/>
                <a:tab pos="5830570" algn="l"/>
                <a:tab pos="6280150" algn="l"/>
                <a:tab pos="6729095" algn="l"/>
                <a:tab pos="7178675" algn="l"/>
                <a:tab pos="7627620" algn="l"/>
                <a:tab pos="8077200" algn="l"/>
                <a:tab pos="8526145" algn="l"/>
                <a:tab pos="8975725" algn="l"/>
                <a:tab pos="9424670" algn="l"/>
              </a:tabLst>
              <a:defRPr/>
            </a:pPr>
            <a:r>
              <a:rPr kumimoji="0" lang="en-US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Producer produces items at </a:t>
            </a:r>
            <a:r>
              <a:rPr kumimoji="0" lang="en-US" sz="24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fastest rate than Consumer consumes </a:t>
            </a:r>
            <a:r>
              <a:rPr kumimoji="0" lang="en-US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kumimoji="0" lang="en-US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items will be lost. </a:t>
            </a:r>
          </a:p>
          <a:p>
            <a:pPr marL="457200" marR="0" indent="-441325" defTabSz="449580" eaLnBrk="0" hangingPunct="0">
              <a:spcBef>
                <a:spcPts val="1225"/>
              </a:spcBef>
              <a:buClrTx/>
              <a:buSzPct val="90000"/>
              <a:buFontTx/>
              <a:buNone/>
              <a:tabLst>
                <a:tab pos="441325" algn="l"/>
                <a:tab pos="889000" algn="l"/>
                <a:tab pos="1337945" algn="l"/>
                <a:tab pos="1787525" algn="l"/>
                <a:tab pos="2236470" algn="l"/>
                <a:tab pos="2686050" algn="l"/>
                <a:tab pos="3134995" algn="l"/>
                <a:tab pos="3584575" algn="l"/>
                <a:tab pos="4033520" algn="l"/>
                <a:tab pos="4483100" algn="l"/>
                <a:tab pos="4932045" algn="l"/>
                <a:tab pos="5381625" algn="l"/>
                <a:tab pos="5830570" algn="l"/>
                <a:tab pos="6280150" algn="l"/>
                <a:tab pos="6729095" algn="l"/>
                <a:tab pos="7178675" algn="l"/>
                <a:tab pos="7627620" algn="l"/>
                <a:tab pos="8077200" algn="l"/>
                <a:tab pos="8526145" algn="l"/>
                <a:tab pos="8975725" algn="l"/>
                <a:tab pos="9424670" algn="l"/>
              </a:tabLst>
              <a:defRPr/>
            </a:pPr>
            <a:endParaRPr kumimoji="0" lang="en-US" sz="24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41325" defTabSz="449580" eaLnBrk="0" hangingPunct="0">
              <a:spcBef>
                <a:spcPts val="1225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441325" algn="l"/>
                <a:tab pos="889000" algn="l"/>
                <a:tab pos="1337945" algn="l"/>
                <a:tab pos="1787525" algn="l"/>
                <a:tab pos="2236470" algn="l"/>
                <a:tab pos="2686050" algn="l"/>
                <a:tab pos="3134995" algn="l"/>
                <a:tab pos="3584575" algn="l"/>
                <a:tab pos="4033520" algn="l"/>
                <a:tab pos="4483100" algn="l"/>
                <a:tab pos="4932045" algn="l"/>
                <a:tab pos="5381625" algn="l"/>
                <a:tab pos="5830570" algn="l"/>
                <a:tab pos="6280150" algn="l"/>
                <a:tab pos="6729095" algn="l"/>
                <a:tab pos="7178675" algn="l"/>
                <a:tab pos="7627620" algn="l"/>
                <a:tab pos="8077200" algn="l"/>
                <a:tab pos="8526145" algn="l"/>
                <a:tab pos="8975725" algn="l"/>
                <a:tab pos="9424670" algn="l"/>
              </a:tabLst>
              <a:defRPr/>
            </a:pPr>
            <a:r>
              <a:rPr kumimoji="0" lang="en-US" sz="2400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kumimoji="0" lang="en-US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Computer </a:t>
            </a:r>
            <a:r>
              <a:rPr kumimoji="0" lang="en-US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</a:t>
            </a:r>
            <a:r>
              <a:rPr kumimoji="0" lang="en-US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Producer</a:t>
            </a:r>
          </a:p>
          <a:p>
            <a:pPr marL="457200" marR="0" indent="-441325" defTabSz="449580" eaLnBrk="0" hangingPunct="0">
              <a:spcBef>
                <a:spcPts val="1225"/>
              </a:spcBef>
              <a:buClrTx/>
              <a:buSzPct val="90000"/>
              <a:buFontTx/>
              <a:buNone/>
              <a:tabLst>
                <a:tab pos="441325" algn="l"/>
                <a:tab pos="889000" algn="l"/>
                <a:tab pos="1337945" algn="l"/>
                <a:tab pos="1787525" algn="l"/>
                <a:tab pos="2236470" algn="l"/>
                <a:tab pos="2686050" algn="l"/>
                <a:tab pos="3134995" algn="l"/>
                <a:tab pos="3584575" algn="l"/>
                <a:tab pos="4033520" algn="l"/>
                <a:tab pos="4483100" algn="l"/>
                <a:tab pos="4932045" algn="l"/>
                <a:tab pos="5381625" algn="l"/>
                <a:tab pos="5830570" algn="l"/>
                <a:tab pos="6280150" algn="l"/>
                <a:tab pos="6729095" algn="l"/>
                <a:tab pos="7178675" algn="l"/>
                <a:tab pos="7627620" algn="l"/>
                <a:tab pos="8077200" algn="l"/>
                <a:tab pos="8526145" algn="l"/>
                <a:tab pos="8975725" algn="l"/>
                <a:tab pos="9424670" algn="l"/>
              </a:tabLst>
              <a:defRPr/>
            </a:pPr>
            <a:r>
              <a:rPr kumimoji="0" lang="en-US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Printer </a:t>
            </a:r>
            <a:r>
              <a:rPr kumimoji="0" lang="en-US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</a:t>
            </a:r>
            <a:r>
              <a:rPr kumimoji="0" lang="en-US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Consumer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/>
          <p:nvPr/>
        </p:nvSpPr>
        <p:spPr>
          <a:xfrm>
            <a:off x="555625" y="460375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dirty="0">
                <a:solidFill>
                  <a:srgbClr val="993300"/>
                </a:solidFill>
                <a:latin typeface="Arial" panose="020B0604020202020204" pitchFamily="34" charset="0"/>
              </a:rPr>
              <a:t>Producer Consumer Problem</a:t>
            </a:r>
          </a:p>
        </p:txBody>
      </p:sp>
      <p:sp>
        <p:nvSpPr>
          <p:cNvPr id="27651" name="Text Box 2"/>
          <p:cNvSpPr txBox="1"/>
          <p:nvPr/>
        </p:nvSpPr>
        <p:spPr>
          <a:xfrm>
            <a:off x="333375" y="1371600"/>
            <a:ext cx="8288338" cy="5305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457200" indent="-441325" defTabSz="449580" eaLnBrk="0" hangingPunct="0">
              <a:spcBef>
                <a:spcPts val="1225"/>
              </a:spcBef>
              <a:buClrTx/>
              <a:buSzPct val="90000"/>
              <a:buFontTx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mismatch of items Produced or Consumed </a:t>
            </a:r>
          </a:p>
          <a:p>
            <a:pPr marL="457200" indent="-441325" defTabSz="449580" eaLnBrk="0" hangingPunct="0">
              <a:spcBef>
                <a:spcPts val="1140"/>
              </a:spcBef>
              <a:buClrTx/>
              <a:buSzPct val="90000"/>
              <a:buFontTx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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Buffer</a:t>
            </a:r>
          </a:p>
          <a:p>
            <a:pPr marL="457200" indent="-441325" defTabSz="449580" eaLnBrk="0" hangingPunct="0">
              <a:spcBef>
                <a:spcPts val="1140"/>
              </a:spcBef>
              <a:buClrTx/>
              <a:buSzPct val="90000"/>
              <a:buFontTx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41325" defTabSz="449580" eaLnBrk="0" hangingPunct="0">
              <a:spcBef>
                <a:spcPts val="1140"/>
              </a:spcBef>
              <a:buClrTx/>
              <a:buSzPct val="90000"/>
              <a:buFontTx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is: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sending items from Producer to Consumer directly</a:t>
            </a:r>
          </a:p>
          <a:p>
            <a:pPr marL="457200" indent="-441325" defTabSz="449580" eaLnBrk="0" hangingPunct="0">
              <a:spcBef>
                <a:spcPts val="1140"/>
              </a:spcBef>
              <a:buClrTx/>
              <a:buSzPct val="90000"/>
              <a:buFontTx/>
              <a:tabLst>
                <a:tab pos="457200" algn="l"/>
                <a:tab pos="904875" algn="l"/>
                <a:tab pos="1354455" algn="l"/>
                <a:tab pos="1803400" algn="l"/>
                <a:tab pos="2252980" algn="l"/>
                <a:tab pos="2701925" algn="l"/>
                <a:tab pos="3151505" algn="l"/>
                <a:tab pos="3600450" algn="l"/>
                <a:tab pos="4050030" algn="l"/>
                <a:tab pos="4498975" algn="l"/>
                <a:tab pos="4948555" algn="l"/>
                <a:tab pos="5397500" algn="l"/>
                <a:tab pos="5847080" algn="l"/>
                <a:tab pos="6296025" algn="l"/>
                <a:tab pos="6745605" algn="l"/>
                <a:tab pos="7194550" algn="l"/>
                <a:tab pos="7644130" algn="l"/>
                <a:tab pos="8093075" algn="l"/>
                <a:tab pos="8542655" algn="l"/>
                <a:tab pos="8991600" algn="l"/>
                <a:tab pos="944118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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items are placed into buffer</a:t>
            </a:r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13" y="3748088"/>
            <a:ext cx="7059612" cy="2797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/>
          <p:nvPr/>
        </p:nvSpPr>
        <p:spPr>
          <a:xfrm>
            <a:off x="555625" y="460375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dirty="0">
                <a:solidFill>
                  <a:srgbClr val="993300"/>
                </a:solidFill>
                <a:latin typeface="Arial" panose="020B0604020202020204" pitchFamily="34" charset="0"/>
              </a:rPr>
              <a:t>Producer Consumer Problem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33375" y="1371600"/>
            <a:ext cx="8288338" cy="530542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457200" marR="0" indent="-441325" defTabSz="449580" eaLnBrk="0" hangingPunct="0">
              <a:spcBef>
                <a:spcPts val="1225"/>
              </a:spcBef>
              <a:buClrTx/>
              <a:buSzPct val="90000"/>
              <a:buFontTx/>
              <a:buNone/>
              <a:tabLst>
                <a:tab pos="457200" algn="l"/>
                <a:tab pos="904875" algn="l"/>
                <a:tab pos="1353820" algn="l"/>
                <a:tab pos="1803400" algn="l"/>
                <a:tab pos="2252345" algn="l"/>
                <a:tab pos="2701925" algn="l"/>
                <a:tab pos="3150870" algn="l"/>
                <a:tab pos="3600450" algn="l"/>
                <a:tab pos="4049395" algn="l"/>
                <a:tab pos="4498975" algn="l"/>
                <a:tab pos="4947920" algn="l"/>
                <a:tab pos="5397500" algn="l"/>
                <a:tab pos="5846445" algn="l"/>
                <a:tab pos="6296025" algn="l"/>
                <a:tab pos="6744970" algn="l"/>
                <a:tab pos="7194550" algn="l"/>
                <a:tab pos="7643495" algn="l"/>
                <a:tab pos="8093075" algn="l"/>
                <a:tab pos="8542020" algn="l"/>
                <a:tab pos="8991600" algn="l"/>
                <a:tab pos="9440545" algn="l"/>
              </a:tabLst>
              <a:defRPr/>
            </a:pPr>
            <a:r>
              <a:rPr kumimoji="0" 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Can be:</a:t>
            </a:r>
          </a:p>
          <a:p>
            <a:pPr marL="441325" marR="0" indent="-425450" defTabSz="449580" eaLnBrk="0" hangingPunct="0">
              <a:spcBef>
                <a:spcPts val="1225"/>
              </a:spcBef>
              <a:buClr>
                <a:srgbClr val="993300"/>
              </a:buClr>
              <a:buSzPct val="90000"/>
              <a:buFont typeface="Times New Roman" panose="02020603050405020304" pitchFamily="18" charset="0"/>
              <a:buNone/>
              <a:tabLst>
                <a:tab pos="457200" algn="l"/>
                <a:tab pos="904875" algn="l"/>
                <a:tab pos="1353820" algn="l"/>
                <a:tab pos="1803400" algn="l"/>
                <a:tab pos="2252345" algn="l"/>
                <a:tab pos="2701925" algn="l"/>
                <a:tab pos="3150870" algn="l"/>
                <a:tab pos="3600450" algn="l"/>
                <a:tab pos="4049395" algn="l"/>
                <a:tab pos="4498975" algn="l"/>
                <a:tab pos="4947920" algn="l"/>
                <a:tab pos="5397500" algn="l"/>
                <a:tab pos="5846445" algn="l"/>
                <a:tab pos="6296025" algn="l"/>
                <a:tab pos="6744970" algn="l"/>
                <a:tab pos="7194550" algn="l"/>
                <a:tab pos="7643495" algn="l"/>
                <a:tab pos="8093075" algn="l"/>
                <a:tab pos="8542020" algn="l"/>
                <a:tab pos="8991600" algn="l"/>
                <a:tab pos="9440545" algn="l"/>
              </a:tabLst>
              <a:defRPr/>
            </a:pPr>
            <a:r>
              <a:rPr kumimoji="0" 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sz="2000" kern="1200" cap="none" spc="0" normalizeH="0" baseline="0" noProof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Unbounderd</a:t>
            </a:r>
            <a:r>
              <a:rPr kumimoji="0" 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Buffer: </a:t>
            </a:r>
          </a:p>
          <a:p>
            <a:pPr marL="898525" marR="0" lvl="1" indent="-503555" algn="l" defTabSz="449580" rtl="0" eaLnBrk="0" fontAlgn="base" latinLnBrk="0" hangingPunct="0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Times New Roman" panose="02020603050405020304" pitchFamily="18" charset="0"/>
              <a:buAutoNum type="arabicPeriod"/>
              <a:tabLst>
                <a:tab pos="457200" algn="l"/>
                <a:tab pos="904875" algn="l"/>
                <a:tab pos="1353820" algn="l"/>
                <a:tab pos="1803400" algn="l"/>
                <a:tab pos="2252345" algn="l"/>
                <a:tab pos="2701925" algn="l"/>
                <a:tab pos="3150870" algn="l"/>
                <a:tab pos="3600450" algn="l"/>
                <a:tab pos="4049395" algn="l"/>
                <a:tab pos="4498975" algn="l"/>
                <a:tab pos="4947920" algn="l"/>
                <a:tab pos="5397500" algn="l"/>
                <a:tab pos="5846445" algn="l"/>
                <a:tab pos="6296025" algn="l"/>
                <a:tab pos="6744970" algn="l"/>
                <a:tab pos="7194550" algn="l"/>
                <a:tab pos="7643495" algn="l"/>
                <a:tab pos="8093075" algn="l"/>
                <a:tab pos="8542020" algn="l"/>
                <a:tab pos="8991600" algn="l"/>
                <a:tab pos="944054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 buffer size limit</a:t>
            </a:r>
          </a:p>
          <a:p>
            <a:pPr marL="898525" marR="0" lvl="1" indent="-503555" algn="l" defTabSz="449580" rtl="0" eaLnBrk="0" fontAlgn="base" latinLnBrk="0" hangingPunct="0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Times New Roman" panose="02020603050405020304" pitchFamily="18" charset="0"/>
              <a:buAutoNum type="arabicPeriod"/>
              <a:tabLst>
                <a:tab pos="457200" algn="l"/>
                <a:tab pos="904875" algn="l"/>
                <a:tab pos="1353820" algn="l"/>
                <a:tab pos="1803400" algn="l"/>
                <a:tab pos="2252345" algn="l"/>
                <a:tab pos="2701925" algn="l"/>
                <a:tab pos="3150870" algn="l"/>
                <a:tab pos="3600450" algn="l"/>
                <a:tab pos="4049395" algn="l"/>
                <a:tab pos="4498975" algn="l"/>
                <a:tab pos="4947920" algn="l"/>
                <a:tab pos="5397500" algn="l"/>
                <a:tab pos="5846445" algn="l"/>
                <a:tab pos="6296025" algn="l"/>
                <a:tab pos="6744970" algn="l"/>
                <a:tab pos="7194550" algn="l"/>
                <a:tab pos="7643495" algn="l"/>
                <a:tab pos="8093075" algn="l"/>
                <a:tab pos="8542020" algn="l"/>
                <a:tab pos="8991600" algn="l"/>
                <a:tab pos="944054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Any no. of items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 be stored</a:t>
            </a:r>
          </a:p>
          <a:p>
            <a:pPr marL="898525" marR="0" lvl="1" indent="-503555" algn="l" defTabSz="449580" rtl="0" eaLnBrk="0" fontAlgn="base" latinLnBrk="0" hangingPunct="0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Times New Roman" panose="02020603050405020304" pitchFamily="18" charset="0"/>
              <a:buAutoNum type="arabicPeriod"/>
              <a:tabLst>
                <a:tab pos="457200" algn="l"/>
                <a:tab pos="904875" algn="l"/>
                <a:tab pos="1353820" algn="l"/>
                <a:tab pos="1803400" algn="l"/>
                <a:tab pos="2252345" algn="l"/>
                <a:tab pos="2701925" algn="l"/>
                <a:tab pos="3150870" algn="l"/>
                <a:tab pos="3600450" algn="l"/>
                <a:tab pos="4049395" algn="l"/>
                <a:tab pos="4498975" algn="l"/>
                <a:tab pos="4947920" algn="l"/>
                <a:tab pos="5397500" algn="l"/>
                <a:tab pos="5846445" algn="l"/>
                <a:tab pos="6296025" algn="l"/>
                <a:tab pos="6744970" algn="l"/>
                <a:tab pos="7194550" algn="l"/>
                <a:tab pos="7643495" algn="l"/>
                <a:tab pos="8093075" algn="l"/>
                <a:tab pos="8542020" algn="l"/>
                <a:tab pos="8991600" algn="l"/>
                <a:tab pos="944054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Producer can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produce on any rate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there will always be space in buffer</a:t>
            </a:r>
          </a:p>
          <a:p>
            <a:pPr marL="455930" marR="0" indent="-441325" defTabSz="449580" eaLnBrk="0" hangingPunct="0">
              <a:spcBef>
                <a:spcPts val="1225"/>
              </a:spcBef>
              <a:buClrTx/>
              <a:buSzPct val="90000"/>
              <a:buFontTx/>
              <a:buNone/>
              <a:tabLst>
                <a:tab pos="457200" algn="l"/>
                <a:tab pos="904875" algn="l"/>
                <a:tab pos="1353820" algn="l"/>
                <a:tab pos="1803400" algn="l"/>
                <a:tab pos="2252345" algn="l"/>
                <a:tab pos="2701925" algn="l"/>
                <a:tab pos="3150870" algn="l"/>
                <a:tab pos="3600450" algn="l"/>
                <a:tab pos="4049395" algn="l"/>
                <a:tab pos="4498975" algn="l"/>
                <a:tab pos="4947920" algn="l"/>
                <a:tab pos="5397500" algn="l"/>
                <a:tab pos="5846445" algn="l"/>
                <a:tab pos="6296025" algn="l"/>
                <a:tab pos="6744970" algn="l"/>
                <a:tab pos="7194550" algn="l"/>
                <a:tab pos="7643495" algn="l"/>
                <a:tab pos="8093075" algn="l"/>
                <a:tab pos="8542020" algn="l"/>
                <a:tab pos="8991600" algn="l"/>
                <a:tab pos="9440545" algn="l"/>
              </a:tabLst>
              <a:defRPr/>
            </a:pPr>
            <a:endParaRPr kumimoji="0" lang="en-US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1325" marR="0" indent="-425450" defTabSz="449580" eaLnBrk="0" hangingPunct="0">
              <a:spcBef>
                <a:spcPts val="1225"/>
              </a:spcBef>
              <a:buClr>
                <a:srgbClr val="993300"/>
              </a:buClr>
              <a:buSzPct val="90000"/>
              <a:buFont typeface="Times New Roman" panose="02020603050405020304" pitchFamily="18" charset="0"/>
              <a:buNone/>
              <a:tabLst>
                <a:tab pos="457200" algn="l"/>
                <a:tab pos="904875" algn="l"/>
                <a:tab pos="1353820" algn="l"/>
                <a:tab pos="1803400" algn="l"/>
                <a:tab pos="2252345" algn="l"/>
                <a:tab pos="2701925" algn="l"/>
                <a:tab pos="3150870" algn="l"/>
                <a:tab pos="3600450" algn="l"/>
                <a:tab pos="4049395" algn="l"/>
                <a:tab pos="4498975" algn="l"/>
                <a:tab pos="4947920" algn="l"/>
                <a:tab pos="5397500" algn="l"/>
                <a:tab pos="5846445" algn="l"/>
                <a:tab pos="6296025" algn="l"/>
                <a:tab pos="6744970" algn="l"/>
                <a:tab pos="7194550" algn="l"/>
                <a:tab pos="7643495" algn="l"/>
                <a:tab pos="8093075" algn="l"/>
                <a:tab pos="8542020" algn="l"/>
                <a:tab pos="8991600" algn="l"/>
                <a:tab pos="9440545" algn="l"/>
              </a:tabLst>
              <a:defRPr/>
            </a:pPr>
            <a:r>
              <a:rPr kumimoji="0" 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Bounded Buffer: </a:t>
            </a:r>
          </a:p>
          <a:p>
            <a:pPr marL="898525" marR="0" lvl="1" indent="-503555" algn="l" defTabSz="449580" rtl="0" eaLnBrk="0" fontAlgn="base" latinLnBrk="0" hangingPunct="0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Times New Roman" panose="02020603050405020304" pitchFamily="18" charset="0"/>
              <a:buAutoNum type="arabicPeriod"/>
              <a:tabLst>
                <a:tab pos="457200" algn="l"/>
                <a:tab pos="904875" algn="l"/>
                <a:tab pos="1353820" algn="l"/>
                <a:tab pos="1803400" algn="l"/>
                <a:tab pos="2252345" algn="l"/>
                <a:tab pos="2701925" algn="l"/>
                <a:tab pos="3150870" algn="l"/>
                <a:tab pos="3600450" algn="l"/>
                <a:tab pos="4049395" algn="l"/>
                <a:tab pos="4498975" algn="l"/>
                <a:tab pos="4947920" algn="l"/>
                <a:tab pos="5397500" algn="l"/>
                <a:tab pos="5846445" algn="l"/>
                <a:tab pos="6296025" algn="l"/>
                <a:tab pos="6744970" algn="l"/>
                <a:tab pos="7194550" algn="l"/>
                <a:tab pos="7643495" algn="l"/>
                <a:tab pos="8093075" algn="l"/>
                <a:tab pos="8542020" algn="l"/>
                <a:tab pos="8991600" algn="l"/>
                <a:tab pos="944054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Limited buffer size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394970" marR="0" lvl="1" indent="0" algn="l" defTabSz="449580" rtl="0" eaLnBrk="0" fontAlgn="base" latinLnBrk="0" hangingPunct="0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Clr>
                <a:srgbClr val="CC6600"/>
              </a:buClr>
              <a:buSzPct val="80000"/>
              <a:tabLst>
                <a:tab pos="457200" algn="l"/>
                <a:tab pos="904875" algn="l"/>
                <a:tab pos="1353820" algn="l"/>
                <a:tab pos="1803400" algn="l"/>
                <a:tab pos="2252345" algn="l"/>
                <a:tab pos="2701925" algn="l"/>
                <a:tab pos="3150870" algn="l"/>
                <a:tab pos="3600450" algn="l"/>
                <a:tab pos="4049395" algn="l"/>
                <a:tab pos="4498975" algn="l"/>
                <a:tab pos="4947920" algn="l"/>
                <a:tab pos="5397500" algn="l"/>
                <a:tab pos="5846445" algn="l"/>
                <a:tab pos="6296025" algn="l"/>
                <a:tab pos="6744970" algn="l"/>
                <a:tab pos="7194550" algn="l"/>
                <a:tab pos="7643495" algn="l"/>
                <a:tab pos="8093075" algn="l"/>
                <a:tab pos="8542020" algn="l"/>
                <a:tab pos="8991600" algn="l"/>
                <a:tab pos="9440545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1" indent="-498475" algn="l" defTabSz="449580" rtl="0" eaLnBrk="0" fontAlgn="base" latinLnBrk="0" hangingPunct="0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ClrTx/>
              <a:buSzPct val="80000"/>
              <a:buFontTx/>
              <a:buNone/>
              <a:tabLst>
                <a:tab pos="457200" algn="l"/>
                <a:tab pos="904875" algn="l"/>
                <a:tab pos="1353820" algn="l"/>
                <a:tab pos="1803400" algn="l"/>
                <a:tab pos="2252345" algn="l"/>
                <a:tab pos="2701925" algn="l"/>
                <a:tab pos="3150870" algn="l"/>
                <a:tab pos="3600450" algn="l"/>
                <a:tab pos="4049395" algn="l"/>
                <a:tab pos="4498975" algn="l"/>
                <a:tab pos="4947920" algn="l"/>
                <a:tab pos="5397500" algn="l"/>
                <a:tab pos="5846445" algn="l"/>
                <a:tab pos="6296025" algn="l"/>
                <a:tab pos="6744970" algn="l"/>
                <a:tab pos="7194550" algn="l"/>
                <a:tab pos="7643495" algn="l"/>
                <a:tab pos="8093075" algn="l"/>
                <a:tab pos="8542020" algn="l"/>
                <a:tab pos="8991600" algn="l"/>
                <a:tab pos="9440545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B70A-48A3-4696-86CB-E5CFFC5B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399"/>
            <a:ext cx="8747125" cy="1066800"/>
          </a:xfrm>
        </p:spPr>
        <p:txBody>
          <a:bodyPr/>
          <a:lstStyle/>
          <a:p>
            <a:r>
              <a:rPr lang="en-IN" u="sng" dirty="0"/>
              <a:t>Process Synchronization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DC42-AFD3-486D-B413-0EE0ADF9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6" y="1219199"/>
            <a:ext cx="8137524" cy="52578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of execution of multiple processes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multi-process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they access shared resources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controlled and predictable manner.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 the problem of race conditions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 synchronization issues in a concurrent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multiple processes access shared resources without interfering with each other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of inconsistent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concurrent access.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tries changing data in a particular memory location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the same time another process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 tries reading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same memory location.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9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/>
          <p:nvPr/>
        </p:nvSpPr>
        <p:spPr>
          <a:xfrm>
            <a:off x="0" y="460374"/>
            <a:ext cx="8632825" cy="911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u="sng" dirty="0">
                <a:solidFill>
                  <a:srgbClr val="993300"/>
                </a:solidFill>
                <a:latin typeface="Arial" panose="020B0604020202020204" pitchFamily="34" charset="0"/>
              </a:rPr>
              <a:t>Producer Consumer Problem</a:t>
            </a:r>
          </a:p>
        </p:txBody>
      </p:sp>
      <p:sp>
        <p:nvSpPr>
          <p:cNvPr id="31747" name="Text Box 2"/>
          <p:cNvSpPr txBox="1"/>
          <p:nvPr/>
        </p:nvSpPr>
        <p:spPr>
          <a:xfrm>
            <a:off x="333375" y="1828800"/>
            <a:ext cx="8288338" cy="484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514350" indent="-498475" defTabSz="449580" eaLnBrk="0" hangingPunct="0">
              <a:spcBef>
                <a:spcPts val="1225"/>
              </a:spcBef>
              <a:buClrTx/>
              <a:buSzPct val="90000"/>
              <a:buFontTx/>
              <a:tabLst>
                <a:tab pos="514350" algn="l"/>
                <a:tab pos="962025" algn="l"/>
                <a:tab pos="1411605" algn="l"/>
                <a:tab pos="1860550" algn="l"/>
                <a:tab pos="2310130" algn="l"/>
                <a:tab pos="2759075" algn="l"/>
                <a:tab pos="3208655" algn="l"/>
                <a:tab pos="3657600" algn="l"/>
                <a:tab pos="4107180" algn="l"/>
                <a:tab pos="4556125" algn="l"/>
                <a:tab pos="5005705" algn="l"/>
                <a:tab pos="5454650" algn="l"/>
                <a:tab pos="5904230" algn="l"/>
                <a:tab pos="6353175" algn="l"/>
                <a:tab pos="6802755" algn="l"/>
                <a:tab pos="7251700" algn="l"/>
                <a:tab pos="7701280" algn="l"/>
                <a:tab pos="8150225" algn="l"/>
                <a:tab pos="8599805" algn="l"/>
                <a:tab pos="9048750" algn="l"/>
                <a:tab pos="9498330" algn="l"/>
              </a:tabLst>
            </a:pPr>
            <a:r>
              <a:rPr lang="en-US" alt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Bounderd Buffer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514350" indent="-498475" defTabSz="449580" eaLnBrk="0" hangingPunct="0">
              <a:spcBef>
                <a:spcPts val="1225"/>
              </a:spcBef>
              <a:buClrTx/>
              <a:buSzPct val="90000"/>
              <a:buFontTx/>
              <a:tabLst>
                <a:tab pos="514350" algn="l"/>
                <a:tab pos="962025" algn="l"/>
                <a:tab pos="1411605" algn="l"/>
                <a:tab pos="1860550" algn="l"/>
                <a:tab pos="2310130" algn="l"/>
                <a:tab pos="2759075" algn="l"/>
                <a:tab pos="3208655" algn="l"/>
                <a:tab pos="3657600" algn="l"/>
                <a:tab pos="4107180" algn="l"/>
                <a:tab pos="4556125" algn="l"/>
                <a:tab pos="5005705" algn="l"/>
                <a:tab pos="5454650" algn="l"/>
                <a:tab pos="5904230" algn="l"/>
                <a:tab pos="6353175" algn="l"/>
                <a:tab pos="6802755" algn="l"/>
                <a:tab pos="7251700" algn="l"/>
                <a:tab pos="7701280" algn="l"/>
                <a:tab pos="8150225" algn="l"/>
                <a:tab pos="8599805" algn="l"/>
                <a:tab pos="9048750" algn="l"/>
                <a:tab pos="9498330" algn="l"/>
              </a:tabLst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98475" defTabSz="449580" eaLnBrk="0" hangingPunct="0">
              <a:spcBef>
                <a:spcPts val="1225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514350" algn="l"/>
                <a:tab pos="962025" algn="l"/>
                <a:tab pos="1411605" algn="l"/>
                <a:tab pos="1860550" algn="l"/>
                <a:tab pos="2310130" algn="l"/>
                <a:tab pos="2759075" algn="l"/>
                <a:tab pos="3208655" algn="l"/>
                <a:tab pos="3657600" algn="l"/>
                <a:tab pos="4107180" algn="l"/>
                <a:tab pos="4556125" algn="l"/>
                <a:tab pos="5005705" algn="l"/>
                <a:tab pos="5454650" algn="l"/>
                <a:tab pos="5904230" algn="l"/>
                <a:tab pos="6353175" algn="l"/>
                <a:tab pos="6802755" algn="l"/>
                <a:tab pos="7251700" algn="l"/>
                <a:tab pos="7701280" algn="l"/>
                <a:tab pos="8150225" algn="l"/>
                <a:tab pos="8599805" algn="l"/>
                <a:tab pos="9048750" algn="l"/>
                <a:tab pos="9498330" algn="l"/>
              </a:tabLst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of Production 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rate of Consumption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875" defTabSz="449580" eaLnBrk="0" hangingPunct="0">
              <a:spcBef>
                <a:spcPts val="1050"/>
              </a:spcBef>
              <a:buClrTx/>
              <a:buSzPct val="90000"/>
              <a:tabLst>
                <a:tab pos="514350" algn="l"/>
                <a:tab pos="962025" algn="l"/>
                <a:tab pos="1411605" algn="l"/>
                <a:tab pos="1860550" algn="l"/>
                <a:tab pos="2310130" algn="l"/>
                <a:tab pos="2759075" algn="l"/>
                <a:tab pos="3208655" algn="l"/>
                <a:tab pos="3657600" algn="l"/>
                <a:tab pos="4107180" algn="l"/>
                <a:tab pos="4556125" algn="l"/>
                <a:tab pos="5005705" algn="l"/>
                <a:tab pos="5454650" algn="l"/>
                <a:tab pos="5904230" algn="l"/>
                <a:tab pos="6353175" algn="l"/>
                <a:tab pos="6802755" algn="l"/>
                <a:tab pos="7251700" algn="l"/>
                <a:tab pos="7701280" algn="l"/>
                <a:tab pos="8150225" algn="l"/>
                <a:tab pos="8599805" algn="l"/>
                <a:tab pos="9048750" algn="l"/>
                <a:tab pos="949833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Some </a:t>
            </a:r>
            <a:r>
              <a:rPr lang="en-US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 will be unconsumed </a:t>
            </a:r>
            <a:r>
              <a:rPr lang="en-US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buffer</a:t>
            </a:r>
          </a:p>
          <a:p>
            <a:pPr marL="514350" indent="-498475" defTabSz="449580" eaLnBrk="0" hangingPunct="0">
              <a:spcBef>
                <a:spcPts val="1050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514350" algn="l"/>
                <a:tab pos="962025" algn="l"/>
                <a:tab pos="1411605" algn="l"/>
                <a:tab pos="1860550" algn="l"/>
                <a:tab pos="2310130" algn="l"/>
                <a:tab pos="2759075" algn="l"/>
                <a:tab pos="3208655" algn="l"/>
                <a:tab pos="3657600" algn="l"/>
                <a:tab pos="4107180" algn="l"/>
                <a:tab pos="4556125" algn="l"/>
                <a:tab pos="5005705" algn="l"/>
                <a:tab pos="5454650" algn="l"/>
                <a:tab pos="5904230" algn="l"/>
                <a:tab pos="6353175" algn="l"/>
                <a:tab pos="6802755" algn="l"/>
                <a:tab pos="7251700" algn="l"/>
                <a:tab pos="7701280" algn="l"/>
                <a:tab pos="8150225" algn="l"/>
                <a:tab pos="8599805" algn="l"/>
                <a:tab pos="9048750" algn="l"/>
                <a:tab pos="9498330" algn="l"/>
              </a:tabLs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98475" defTabSz="449580" eaLnBrk="0" hangingPunct="0">
              <a:spcBef>
                <a:spcPts val="1225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514350" algn="l"/>
                <a:tab pos="962025" algn="l"/>
                <a:tab pos="1411605" algn="l"/>
                <a:tab pos="1860550" algn="l"/>
                <a:tab pos="2310130" algn="l"/>
                <a:tab pos="2759075" algn="l"/>
                <a:tab pos="3208655" algn="l"/>
                <a:tab pos="3657600" algn="l"/>
                <a:tab pos="4107180" algn="l"/>
                <a:tab pos="4556125" algn="l"/>
                <a:tab pos="5005705" algn="l"/>
                <a:tab pos="5454650" algn="l"/>
                <a:tab pos="5904230" algn="l"/>
                <a:tab pos="6353175" algn="l"/>
                <a:tab pos="6802755" algn="l"/>
                <a:tab pos="7251700" algn="l"/>
                <a:tab pos="7701280" algn="l"/>
                <a:tab pos="8150225" algn="l"/>
                <a:tab pos="8599805" algn="l"/>
                <a:tab pos="9048750" algn="l"/>
                <a:tab pos="9498330" algn="l"/>
              </a:tabLst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of Production  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rate of Consumption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875" defTabSz="449580" eaLnBrk="0" hangingPunct="0">
              <a:spcBef>
                <a:spcPts val="1050"/>
              </a:spcBef>
              <a:buClrTx/>
              <a:buSzPct val="90000"/>
              <a:tabLst>
                <a:tab pos="514350" algn="l"/>
                <a:tab pos="962025" algn="l"/>
                <a:tab pos="1411605" algn="l"/>
                <a:tab pos="1860550" algn="l"/>
                <a:tab pos="2310130" algn="l"/>
                <a:tab pos="2759075" algn="l"/>
                <a:tab pos="3208655" algn="l"/>
                <a:tab pos="3657600" algn="l"/>
                <a:tab pos="4107180" algn="l"/>
                <a:tab pos="4556125" algn="l"/>
                <a:tab pos="5005705" algn="l"/>
                <a:tab pos="5454650" algn="l"/>
                <a:tab pos="5904230" algn="l"/>
                <a:tab pos="6353175" algn="l"/>
                <a:tab pos="6802755" algn="l"/>
                <a:tab pos="7251700" algn="l"/>
                <a:tab pos="7701280" algn="l"/>
                <a:tab pos="8150225" algn="l"/>
                <a:tab pos="8599805" algn="l"/>
                <a:tab pos="9048750" algn="l"/>
                <a:tab pos="949833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After </a:t>
            </a:r>
            <a:r>
              <a:rPr lang="en-US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time </a:t>
            </a:r>
            <a:r>
              <a:rPr lang="en-US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will be empty</a:t>
            </a:r>
          </a:p>
          <a:p>
            <a:pPr marL="514350" indent="-498475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514350" algn="l"/>
                <a:tab pos="962025" algn="l"/>
                <a:tab pos="1411605" algn="l"/>
                <a:tab pos="1860550" algn="l"/>
                <a:tab pos="2310130" algn="l"/>
                <a:tab pos="2759075" algn="l"/>
                <a:tab pos="3208655" algn="l"/>
                <a:tab pos="3657600" algn="l"/>
                <a:tab pos="4107180" algn="l"/>
                <a:tab pos="4556125" algn="l"/>
                <a:tab pos="5005705" algn="l"/>
                <a:tab pos="5454650" algn="l"/>
                <a:tab pos="5904230" algn="l"/>
                <a:tab pos="6353175" algn="l"/>
                <a:tab pos="6802755" algn="l"/>
                <a:tab pos="7251700" algn="l"/>
                <a:tab pos="7701280" algn="l"/>
                <a:tab pos="8150225" algn="l"/>
                <a:tab pos="8599805" algn="l"/>
                <a:tab pos="9048750" algn="l"/>
                <a:tab pos="9498330" algn="l"/>
              </a:tabLs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04799" y="457200"/>
            <a:ext cx="5815473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anchor="b"/>
          <a:lstStyle/>
          <a:p>
            <a:pPr marR="0" defTabSz="449580" eaLnBrk="0" hangingPunct="0"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US" sz="3200" b="1" u="sng" kern="1200" cap="none" spc="0" normalizeH="0" baseline="0" noProof="0" dirty="0">
                <a:solidFill>
                  <a:srgbClr val="993300"/>
                </a:solidFill>
                <a:latin typeface="Arial" panose="020B0604020202020204" pitchFamily="34" charset="0"/>
                <a:ea typeface="+mn-ea"/>
                <a:cs typeface="+mn-cs"/>
              </a:rPr>
              <a:t>Producer</a:t>
            </a:r>
            <a:r>
              <a:rPr kumimoji="0" lang="en-US" sz="3200" b="1" u="sng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33795" name="Text Box 2"/>
          <p:cNvSpPr txBox="1"/>
          <p:nvPr/>
        </p:nvSpPr>
        <p:spPr>
          <a:xfrm>
            <a:off x="781970" y="1310539"/>
            <a:ext cx="5353050" cy="5167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int count=0;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void producer(void) 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  int itemp;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while (true)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           producer_item(itemp);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          /*  produce an item and put in itemp  */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     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	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while (count == BUFFER_SIZE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		// do nothing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	       buffer [in] = itemp;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	      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in = (in + 1) % BUFFER_SIZE;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	       count++;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}   </a:t>
            </a:r>
          </a:p>
        </p:txBody>
      </p:sp>
      <p:sp>
        <p:nvSpPr>
          <p:cNvPr id="33796" name="Text Box 1"/>
          <p:cNvSpPr txBox="1"/>
          <p:nvPr/>
        </p:nvSpPr>
        <p:spPr>
          <a:xfrm>
            <a:off x="5181600" y="1295400"/>
            <a:ext cx="3327400" cy="194540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chemeClr val="tx1"/>
                </a:solidFill>
              </a:rPr>
              <a:t>Steps to produce an item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1. Load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Rp,M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[count]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2.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inc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Rp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3. store M[count],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Rp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/>
          <p:nvPr/>
        </p:nvSpPr>
        <p:spPr>
          <a:xfrm>
            <a:off x="642938" y="576263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dirty="0">
                <a:solidFill>
                  <a:srgbClr val="993300"/>
                </a:solidFill>
                <a:latin typeface="Arial" panose="020B0604020202020204" pitchFamily="34" charset="0"/>
              </a:rPr>
              <a:t>Consumer</a:t>
            </a:r>
          </a:p>
        </p:txBody>
      </p:sp>
      <p:sp>
        <p:nvSpPr>
          <p:cNvPr id="35843" name="Text Box 2"/>
          <p:cNvSpPr txBox="1"/>
          <p:nvPr/>
        </p:nvSpPr>
        <p:spPr>
          <a:xfrm>
            <a:off x="276225" y="1196975"/>
            <a:ext cx="5602288" cy="5218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27025" defTabSz="449580" eaLnBrk="0" hangingPunct="0">
              <a:spcBef>
                <a:spcPts val="875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void consumer(void)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  int itemc;    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  while (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true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)  {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       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while (count == 0);	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// buffer empty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		// do nothing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	        itemc =  buffer[out];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	        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out = (</a:t>
            </a:r>
            <a:r>
              <a:rPr lang="en-US" altLang="en-US" dirty="0">
                <a:solidFill>
                  <a:srgbClr val="FF0000"/>
                </a:solidFill>
              </a:rPr>
              <a:t>out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+ 1) % BUFFER_SIZE;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                  count - - ;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                     process_item(itemc);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		/*  consume the item in nextConsumed</a:t>
            </a:r>
          </a:p>
          <a:p>
            <a:pPr marL="342900" indent="-327025" defTabSz="449580" eaLnBrk="0" hangingPunct="0">
              <a:spcBef>
                <a:spcPts val="79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}</a:t>
            </a:r>
          </a:p>
        </p:txBody>
      </p:sp>
      <p:sp>
        <p:nvSpPr>
          <p:cNvPr id="35844" name="Text Box 4"/>
          <p:cNvSpPr txBox="1"/>
          <p:nvPr/>
        </p:nvSpPr>
        <p:spPr>
          <a:xfrm>
            <a:off x="5334000" y="1447800"/>
            <a:ext cx="3408261" cy="175432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Steps followed for consumer</a:t>
            </a:r>
          </a:p>
          <a:p>
            <a:pPr eaLnBrk="0" hangingPunct="0"/>
            <a:endParaRPr lang="en-US" altLang="zh-CN" dirty="0">
              <a:solidFill>
                <a:schemeClr val="tx1"/>
              </a:solidFill>
            </a:endParaRPr>
          </a:p>
          <a:p>
            <a:pPr eaLnBrk="0" hangingPunct="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1. Load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Rc,M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[count]</a:t>
            </a:r>
          </a:p>
          <a:p>
            <a:pPr eaLnBrk="0" hangingPunct="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2. Dec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Rc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3. store M[count],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</a:rPr>
              <a:t>Rc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hangingPunct="0"/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 vert="horz" wrap="square" lIns="90000" tIns="46800" rIns="90000" bIns="46800" anchor="b" anchorCtr="0"/>
          <a:lstStyle/>
          <a:p>
            <a:r>
              <a:rPr lang="en-US" altLang="en-US" u="sng" dirty="0"/>
              <a:t>Peterson</a:t>
            </a:r>
            <a:r>
              <a:rPr lang="en-US" altLang="en-US" u="sng" dirty="0">
                <a:latin typeface="Times New Roman" panose="02020603050405020304" pitchFamily="18" charset="0"/>
              </a:rPr>
              <a:t>’</a:t>
            </a:r>
            <a:r>
              <a:rPr lang="en-US" altLang="en-US" u="sng" dirty="0"/>
              <a:t>s Solution</a:t>
            </a:r>
          </a:p>
        </p:txBody>
      </p:sp>
      <p:sp>
        <p:nvSpPr>
          <p:cNvPr id="47106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295400"/>
            <a:ext cx="8339138" cy="4775200"/>
          </a:xfrm>
        </p:spPr>
        <p:txBody>
          <a:bodyPr vert="horz" wrap="square" lIns="90000" tIns="46800" rIns="90000" bIns="46800" anchor="t" anchorCtr="0"/>
          <a:lstStyle/>
          <a:p>
            <a:pPr algn="just" defTabSz="449580">
              <a:lnSpc>
                <a:spcPct val="90000"/>
              </a:lnSpc>
              <a:tabLst>
                <a:tab pos="744855" algn="l"/>
                <a:tab pos="1025525" algn="l"/>
                <a:tab pos="1260475" algn="l"/>
              </a:tabLs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process solution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(Software-based)</a:t>
            </a:r>
          </a:p>
          <a:p>
            <a:pPr algn="just" defTabSz="449580">
              <a:lnSpc>
                <a:spcPct val="90000"/>
              </a:lnSpc>
              <a:tabLst>
                <a:tab pos="744855" algn="l"/>
                <a:tab pos="1025525" algn="l"/>
                <a:tab pos="126047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processes share two variables:</a:t>
            </a:r>
          </a:p>
          <a:p>
            <a:pPr marL="895350" lvl="1" indent="-438150" algn="just" defTabSz="449580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895350" algn="l"/>
                <a:tab pos="1025525" algn="l"/>
                <a:tab pos="126047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895350" lvl="1" indent="-438150" algn="just" defTabSz="449580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895350" algn="l"/>
                <a:tab pos="1025525" algn="l"/>
                <a:tab pos="126047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flag[2]</a:t>
            </a:r>
          </a:p>
          <a:p>
            <a:pPr lvl="1" algn="just" defTabSz="449580">
              <a:lnSpc>
                <a:spcPct val="90000"/>
              </a:lnSpc>
              <a:tabLst>
                <a:tab pos="744855" algn="l"/>
                <a:tab pos="1025525" algn="l"/>
                <a:tab pos="1260475" algn="l"/>
              </a:tabLst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449580">
              <a:lnSpc>
                <a:spcPct val="90000"/>
              </a:lnSpc>
              <a:tabLst>
                <a:tab pos="744855" algn="l"/>
                <a:tab pos="1025525" algn="l"/>
                <a:tab pos="126047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whose turn it is to enter the critical section.  </a:t>
            </a:r>
          </a:p>
          <a:p>
            <a:pPr algn="just" defTabSz="449580">
              <a:lnSpc>
                <a:spcPct val="90000"/>
              </a:lnSpc>
              <a:tabLst>
                <a:tab pos="744855" algn="l"/>
                <a:tab pos="1025525" algn="l"/>
                <a:tab pos="1260475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449580">
              <a:lnSpc>
                <a:spcPct val="90000"/>
              </a:lnSpc>
              <a:tabLst>
                <a:tab pos="744855" algn="l"/>
                <a:tab pos="1025525" algn="l"/>
                <a:tab pos="1260475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is used to indicate if a process is ready to enter the critical section. </a:t>
            </a:r>
          </a:p>
          <a:p>
            <a:pPr algn="just" defTabSz="449580">
              <a:lnSpc>
                <a:spcPct val="90000"/>
              </a:lnSpc>
              <a:tabLst>
                <a:tab pos="744855" algn="l"/>
                <a:tab pos="1025525" algn="l"/>
                <a:tab pos="1260475" algn="l"/>
              </a:tabLst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flag[i]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implies that, 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P</a:t>
            </a:r>
            <a:r>
              <a:rPr lang="en-US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ready!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C371-FA8E-47DC-951F-D12A1F3B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199" cy="380999"/>
          </a:xfrm>
        </p:spPr>
        <p:txBody>
          <a:bodyPr/>
          <a:lstStyle/>
          <a:p>
            <a:r>
              <a:rPr lang="en-US" altLang="en-US" u="sng" dirty="0"/>
              <a:t>Peterson</a:t>
            </a:r>
            <a:r>
              <a:rPr lang="en-US" altLang="en-US" u="sng" dirty="0">
                <a:latin typeface="Times New Roman" panose="02020603050405020304" pitchFamily="18" charset="0"/>
              </a:rPr>
              <a:t>’</a:t>
            </a:r>
            <a:r>
              <a:rPr lang="en-US" altLang="en-US" u="sng" dirty="0"/>
              <a:t>s Solution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9946-BBCB-424A-90CA-6F3E1D96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turn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denotes whose turn it is to enter its critical section. I.e., if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= =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process Pi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 to execute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its critical section.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process is ready to enter its critical section,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flag array is used to indicate that.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if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flag[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is true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value indicates that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is ready to enter its critical section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enter into the critical section,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Pi first sets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flag[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to be true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turn to the value j,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thereby asserting that if the other process wishes to enter the critical section, it can do so.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will be set to both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 at roughly the same time,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both processes try to enter at the same time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value of turn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two processes is allowed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its critical section first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666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46088" y="762001"/>
            <a:ext cx="8351837" cy="5462588"/>
          </a:xfrm>
        </p:spPr>
        <p:txBody>
          <a:bodyPr vert="horz" wrap="square" lIns="90000" tIns="46800" rIns="90000" bIns="46800" anchor="t" anchorCtr="0"/>
          <a:lstStyle/>
          <a:p>
            <a:pPr marL="0" indent="0">
              <a:lnSpc>
                <a:spcPct val="90000"/>
              </a:lnSpc>
              <a:buNone/>
              <a:tabLst>
                <a:tab pos="2286000" algn="l"/>
                <a:tab pos="2630805" algn="l"/>
                <a:tab pos="2911475" algn="l"/>
              </a:tabLst>
            </a:pPr>
            <a:r>
              <a:rPr lang="en-US" altLang="en-US" sz="2400" b="1" u="sng" dirty="0"/>
              <a:t>Peterson</a:t>
            </a:r>
            <a:r>
              <a:rPr lang="en-US" altLang="en-US" sz="2400" b="1" u="sng" dirty="0">
                <a:latin typeface="Times New Roman" panose="02020603050405020304" pitchFamily="18" charset="0"/>
              </a:rPr>
              <a:t>’</a:t>
            </a:r>
            <a:r>
              <a:rPr lang="en-US" altLang="en-US" sz="2400" b="1" u="sng" dirty="0"/>
              <a:t>s Solution</a:t>
            </a:r>
            <a:endParaRPr lang="en-US" altLang="zh-TW" sz="2400" b="1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defTabSz="449580">
              <a:lnSpc>
                <a:spcPct val="90000"/>
              </a:lnSpc>
              <a:tabLst>
                <a:tab pos="2286000" algn="l"/>
                <a:tab pos="2630805" algn="l"/>
                <a:tab pos="2911475" algn="l"/>
              </a:tabLst>
            </a:pPr>
            <a:endParaRPr lang="en-US" altLang="zh-TW" sz="240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defTabSz="449580">
              <a:lnSpc>
                <a:spcPct val="90000"/>
              </a:lnSpc>
              <a:tabLst>
                <a:tab pos="2286000" algn="l"/>
                <a:tab pos="2630805" algn="l"/>
                <a:tab pos="2911475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Only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2  processes</a:t>
            </a: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, </a:t>
            </a:r>
            <a:endParaRPr lang="en-US" altLang="zh-TW" sz="2400" baseline="-2500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defTabSz="449580">
              <a:lnSpc>
                <a:spcPct val="90000"/>
              </a:lnSpc>
              <a:spcBef>
                <a:spcPct val="50000"/>
              </a:spcBef>
              <a:tabLst>
                <a:tab pos="2286000" algn="l"/>
                <a:tab pos="2630805" algn="l"/>
                <a:tab pos="2911475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General structure of process </a:t>
            </a:r>
            <a:r>
              <a:rPr lang="en-US" altLang="zh-TW" sz="2400" i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</a:t>
            </a:r>
            <a:r>
              <a:rPr lang="en-US" altLang="zh-TW" sz="2400" i="1" baseline="-25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i </a:t>
            </a: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(other process </a:t>
            </a:r>
            <a:r>
              <a:rPr lang="en-US" altLang="zh-TW" sz="2400" i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</a:t>
            </a:r>
            <a:r>
              <a:rPr lang="en-US" altLang="zh-TW" sz="2400" i="1" baseline="-25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j</a:t>
            </a: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</a:t>
            </a:r>
          </a:p>
          <a:p>
            <a:pPr defTabSz="449580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2286000" algn="l"/>
                <a:tab pos="2630805" algn="l"/>
                <a:tab pos="2911475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</a:t>
            </a: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do</a:t>
            </a: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{</a:t>
            </a:r>
            <a:endParaRPr lang="en-US" altLang="zh-TW" sz="2400" b="1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defTabSz="449580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2286000" algn="l"/>
                <a:tab pos="2630805" algn="l"/>
                <a:tab pos="2911475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	  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entry</a:t>
            </a: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section</a:t>
            </a:r>
          </a:p>
          <a:p>
            <a:pPr defTabSz="449580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2286000" algn="l"/>
                <a:tab pos="2630805" algn="l"/>
                <a:tab pos="2911475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		        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critical section</a:t>
            </a:r>
          </a:p>
          <a:p>
            <a:pPr defTabSz="449580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2286000" algn="l"/>
                <a:tab pos="2630805" algn="l"/>
                <a:tab pos="2911475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	   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exit</a:t>
            </a: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section</a:t>
            </a:r>
          </a:p>
          <a:p>
            <a:pPr defTabSz="449580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2286000" algn="l"/>
                <a:tab pos="2630805" algn="l"/>
                <a:tab pos="2911475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		        reminder section</a:t>
            </a:r>
          </a:p>
          <a:p>
            <a:pPr defTabSz="449580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2286000" algn="l"/>
                <a:tab pos="2630805" algn="l"/>
                <a:tab pos="2911475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} </a:t>
            </a: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while (1)</a:t>
            </a: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9156" name="Rectangle 4"/>
          <p:cNvSpPr/>
          <p:nvPr/>
        </p:nvSpPr>
        <p:spPr>
          <a:xfrm>
            <a:off x="3287661" y="3302795"/>
            <a:ext cx="217805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9157" name="Rectangle 5"/>
          <p:cNvSpPr/>
          <p:nvPr/>
        </p:nvSpPr>
        <p:spPr>
          <a:xfrm>
            <a:off x="3352800" y="4370402"/>
            <a:ext cx="213995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85F3-A319-40F9-893C-6EA17F80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8061325" cy="838200"/>
          </a:xfrm>
        </p:spPr>
        <p:txBody>
          <a:bodyPr/>
          <a:lstStyle/>
          <a:p>
            <a:r>
              <a:rPr lang="en-US" altLang="en-US" u="sng" dirty="0"/>
              <a:t>Peterson</a:t>
            </a:r>
            <a:r>
              <a:rPr lang="en-US" altLang="en-US" u="sng" dirty="0">
                <a:latin typeface="Times New Roman" panose="02020603050405020304" pitchFamily="18" charset="0"/>
              </a:rPr>
              <a:t>’</a:t>
            </a:r>
            <a:r>
              <a:rPr lang="en-US" altLang="en-US" u="sng" dirty="0"/>
              <a:t>s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0ADC-7B27-4447-B548-F3747E663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7553325" cy="5029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flag[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Turn=j;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While(flag[j] &amp;&amp; turn=j);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critical Section */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]=false;       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Reminder Section */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97185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09AA-BCBE-4A7C-BF64-6C2B02D2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8061325" cy="879475"/>
          </a:xfrm>
        </p:spPr>
        <p:txBody>
          <a:bodyPr/>
          <a:lstStyle/>
          <a:p>
            <a:r>
              <a:rPr lang="en-US" altLang="en-US" u="sng" dirty="0"/>
              <a:t>Peterson</a:t>
            </a:r>
            <a:r>
              <a:rPr lang="en-US" altLang="en-US" u="sng" dirty="0">
                <a:latin typeface="Times New Roman" panose="02020603050405020304" pitchFamily="18" charset="0"/>
              </a:rPr>
              <a:t>’</a:t>
            </a:r>
            <a:r>
              <a:rPr lang="en-US" altLang="en-US" u="sng" dirty="0"/>
              <a:t>s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CCD6-EAB0-42C0-B856-05E817EE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now prove that this solution is correct.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show tha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−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preserved.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requirement is satisfied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bounded-waiting requirement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93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99BD-BE77-4A71-86E0-931D5B8B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14350"/>
            <a:ext cx="8061325" cy="593725"/>
          </a:xfrm>
        </p:spPr>
        <p:txBody>
          <a:bodyPr/>
          <a:lstStyle/>
          <a:p>
            <a:r>
              <a:rPr lang="en-US" u="sng" dirty="0"/>
              <a:t>Disadvantages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3911-2D49-4F57-89F0-57D16A93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82700"/>
            <a:ext cx="8431212" cy="44672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Peterson’s solution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for two processes only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this solution is best scheme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 for critical section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is also a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busy waiting solution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CPU time is wasted.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Busy-waiting </a:t>
            </a:r>
            <a:r>
              <a:rPr lang="en-US" sz="2000" dirty="0"/>
              <a:t>so CPU time is wasted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Only 2 process are allowed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820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xfrm>
            <a:off x="519113" y="304801"/>
            <a:ext cx="8151812" cy="762000"/>
          </a:xfrm>
        </p:spPr>
        <p:txBody>
          <a:bodyPr vert="horz" wrap="square" lIns="90000" tIns="46800" rIns="90000" bIns="46800" anchor="b" anchorCtr="0"/>
          <a:lstStyle/>
          <a:p>
            <a:r>
              <a:rPr lang="en-US" altLang="en-US" u="sng" dirty="0"/>
              <a:t>Critical Section Problem solution</a:t>
            </a:r>
          </a:p>
        </p:txBody>
      </p:sp>
      <p:sp>
        <p:nvSpPr>
          <p:cNvPr id="52226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447800"/>
            <a:ext cx="8289925" cy="4572000"/>
          </a:xfrm>
        </p:spPr>
        <p:txBody>
          <a:bodyPr vert="horz" wrap="square" lIns="90000" tIns="46800" rIns="90000" bIns="46800" anchor="t" anchorCtr="0"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prove that this solution is correct.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need to show that:</a:t>
            </a:r>
          </a:p>
          <a:p>
            <a:pPr marL="895350" lvl="1" indent="-4381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preserved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5350" lvl="1" indent="-4381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progress requirement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satisfied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5350" lvl="1" indent="-4381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bounded-waiting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is met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B02527-E2B9-4320-A489-6C673D1E4541}"/>
              </a:ext>
            </a:extLst>
          </p:cNvPr>
          <p:cNvSpPr/>
          <p:nvPr/>
        </p:nvSpPr>
        <p:spPr>
          <a:xfrm>
            <a:off x="228600" y="838200"/>
            <a:ext cx="87630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73239"/>
                </a:solidFill>
                <a:latin typeface="Nunito"/>
              </a:rPr>
              <a:t>                                                        </a:t>
            </a:r>
            <a:r>
              <a:rPr lang="en-US" altLang="en-US" sz="40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273239"/>
              </a:solidFill>
              <a:latin typeface="Nuni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73239"/>
                </a:solidFill>
                <a:latin typeface="Nunito"/>
              </a:rPr>
              <a:t>Process Synchronization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 is a technique which is used to coordinate the process that use shared Data.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73239"/>
              </a:solidFill>
              <a:latin typeface="Nuni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There are 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two types of Processes 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in an Operating Systems:-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73239"/>
              </a:solidFill>
              <a:latin typeface="Nuni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Nunito"/>
              </a:rPr>
              <a:t>Independent Process 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–</a:t>
            </a:r>
            <a:br>
              <a:rPr lang="en-US" dirty="0">
                <a:solidFill>
                  <a:srgbClr val="273239"/>
                </a:solidFill>
                <a:latin typeface="Nunito"/>
              </a:rPr>
            </a:br>
            <a:r>
              <a:rPr lang="en-US" dirty="0">
                <a:solidFill>
                  <a:srgbClr val="273239"/>
                </a:solidFill>
                <a:latin typeface="Nunito"/>
              </a:rPr>
              <a:t>The process that does not affect or is affected by the other process while its execution then the process is called Independent Process.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73239"/>
              </a:solidFill>
              <a:latin typeface="Nuni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Nunito"/>
              </a:rPr>
              <a:t>Example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 The process that </a:t>
            </a:r>
            <a:r>
              <a:rPr lang="en-US" dirty="0">
                <a:solidFill>
                  <a:srgbClr val="FF0000"/>
                </a:solidFill>
                <a:latin typeface="Nunito"/>
              </a:rPr>
              <a:t>does not share any shared variable, database, f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iles,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73239"/>
              </a:solidFill>
              <a:latin typeface="Nuni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Nunito"/>
              </a:rPr>
              <a:t>Cooperating Process 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–</a:t>
            </a:r>
            <a:br>
              <a:rPr lang="en-US" dirty="0">
                <a:solidFill>
                  <a:srgbClr val="273239"/>
                </a:solidFill>
                <a:latin typeface="Nunito"/>
              </a:rPr>
            </a:br>
            <a:r>
              <a:rPr lang="en-US" dirty="0">
                <a:solidFill>
                  <a:srgbClr val="273239"/>
                </a:solidFill>
                <a:latin typeface="Nunito"/>
              </a:rPr>
              <a:t>The process that affect or is affected by the other process while execution, is called a Cooperating Process.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73239"/>
              </a:solidFill>
              <a:latin typeface="Nuni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Nunito"/>
              </a:rPr>
              <a:t>Example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 The process that </a:t>
            </a:r>
            <a:r>
              <a:rPr lang="en-US" dirty="0">
                <a:solidFill>
                  <a:srgbClr val="FF0000"/>
                </a:solidFill>
                <a:latin typeface="Nunito"/>
              </a:rPr>
              <a:t>share file, variable, database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, </a:t>
            </a:r>
            <a:r>
              <a:rPr lang="en-US" dirty="0" err="1">
                <a:solidFill>
                  <a:srgbClr val="273239"/>
                </a:solidFill>
                <a:latin typeface="Nunito"/>
              </a:rPr>
              <a:t>etc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 are the Cooperating Process.</a:t>
            </a:r>
          </a:p>
        </p:txBody>
      </p:sp>
    </p:spTree>
    <p:extLst>
      <p:ext uri="{BB962C8B-B14F-4D97-AF65-F5344CB8AC3E}">
        <p14:creationId xmlns:p14="http://schemas.microsoft.com/office/powerpoint/2010/main" val="3988095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/>
          <p:nvPr/>
        </p:nvSpPr>
        <p:spPr>
          <a:xfrm>
            <a:off x="0" y="304800"/>
            <a:ext cx="8077200" cy="762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u="sng" dirty="0">
                <a:solidFill>
                  <a:srgbClr val="993300"/>
                </a:solidFill>
                <a:latin typeface="Arial" panose="020B0604020202020204" pitchFamily="34" charset="0"/>
              </a:rPr>
              <a:t>Synchronization Hardware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600" y="1219200"/>
            <a:ext cx="8639175" cy="535622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synchronization problems occur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two processes running concurrently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the same data or same variable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that variable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be updated correctly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its being used by a second process. </a:t>
            </a:r>
          </a:p>
          <a:p>
            <a:pPr algn="just" eaLnBrk="0" hangingPunct="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 condition is known as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Race Around Condition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27025" indent="-327025" algn="just" eaLnBrk="0" hangingPunct="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solutions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this problem. </a:t>
            </a:r>
          </a:p>
          <a:p>
            <a:pPr marL="806450" indent="-452438" algn="just" eaLnBrk="0" hangingPunct="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90000"/>
              <a:buAutoNum type="arabicPeriod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and unlock</a:t>
            </a:r>
          </a:p>
          <a:p>
            <a:pPr marL="806450" indent="-452438" algn="just" eaLnBrk="0" hangingPunct="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90000"/>
              <a:buAutoNum type="arabicPeriod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set</a:t>
            </a:r>
          </a:p>
          <a:p>
            <a:pPr marL="806450" indent="-452438" algn="just" eaLnBrk="0" hangingPunct="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90000"/>
              <a:buAutoNum type="arabicPeriod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</a:p>
        </p:txBody>
      </p:sp>
      <p:sp>
        <p:nvSpPr>
          <p:cNvPr id="53252" name="Text Box 3"/>
          <p:cNvSpPr txBox="1"/>
          <p:nvPr/>
        </p:nvSpPr>
        <p:spPr>
          <a:xfrm>
            <a:off x="-14748" y="899652"/>
            <a:ext cx="8077200" cy="31954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32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609600" y="1447800"/>
            <a:ext cx="8258176" cy="5127626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33375" marR="0" indent="-327025" defTabSz="449580" eaLnBrk="0" hangingPunct="0">
              <a:lnSpc>
                <a:spcPct val="90000"/>
              </a:lnSpc>
              <a:spcBef>
                <a:spcPts val="1225"/>
              </a:spcBef>
              <a:buClrTx/>
              <a:buSzPct val="90000"/>
              <a:buFontTx/>
              <a:buNone/>
              <a:tabLst>
                <a:tab pos="333375" algn="l"/>
                <a:tab pos="781050" algn="l"/>
                <a:tab pos="1229995" algn="l"/>
                <a:tab pos="1679575" algn="l"/>
                <a:tab pos="2128520" algn="l"/>
                <a:tab pos="2578100" algn="l"/>
                <a:tab pos="3027045" algn="l"/>
                <a:tab pos="3476625" algn="l"/>
                <a:tab pos="3925570" algn="l"/>
                <a:tab pos="4375150" algn="l"/>
                <a:tab pos="4824095" algn="l"/>
                <a:tab pos="5273675" algn="l"/>
                <a:tab pos="5722620" algn="l"/>
                <a:tab pos="6172200" algn="l"/>
                <a:tab pos="6621145" algn="l"/>
                <a:tab pos="7070725" algn="l"/>
                <a:tab pos="7519670" algn="l"/>
                <a:tab pos="7969250" algn="l"/>
                <a:tab pos="8418195" algn="l"/>
                <a:tab pos="8867775" algn="l"/>
                <a:tab pos="9316720" algn="l"/>
              </a:tabLst>
              <a:defRPr/>
            </a:pP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Interrupt Disabling</a:t>
            </a:r>
          </a:p>
          <a:p>
            <a:pPr marL="342900" marR="0" indent="-327025" defTabSz="449580" eaLnBrk="0" hangingPunct="0">
              <a:lnSpc>
                <a:spcPct val="90000"/>
              </a:lnSpc>
              <a:spcBef>
                <a:spcPts val="1225"/>
              </a:spcBef>
              <a:buClrTx/>
              <a:buSzPct val="90000"/>
              <a:buFontTx/>
              <a:buNone/>
              <a:tabLst>
                <a:tab pos="333375" algn="l"/>
                <a:tab pos="781050" algn="l"/>
                <a:tab pos="1229995" algn="l"/>
                <a:tab pos="1679575" algn="l"/>
                <a:tab pos="2128520" algn="l"/>
                <a:tab pos="2578100" algn="l"/>
                <a:tab pos="3027045" algn="l"/>
                <a:tab pos="3476625" algn="l"/>
                <a:tab pos="3925570" algn="l"/>
                <a:tab pos="4375150" algn="l"/>
                <a:tab pos="4824095" algn="l"/>
                <a:tab pos="5273675" algn="l"/>
                <a:tab pos="5722620" algn="l"/>
                <a:tab pos="6172200" algn="l"/>
                <a:tab pos="6621145" algn="l"/>
                <a:tab pos="7070725" algn="l"/>
                <a:tab pos="7519670" algn="l"/>
                <a:tab pos="7969250" algn="l"/>
                <a:tab pos="8418195" algn="l"/>
                <a:tab pos="8867775" algn="l"/>
                <a:tab pos="9316720" algn="l"/>
              </a:tabLst>
              <a:defRPr/>
            </a:pPr>
            <a:endParaRPr kumimoji="0" lang="en-US" sz="2000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9975" lvl="1" indent="-320675" eaLnBrk="0" hangingPunct="0">
              <a:lnSpc>
                <a:spcPct val="90000"/>
              </a:lnSpc>
              <a:spcBef>
                <a:spcPts val="1225"/>
              </a:spcBef>
              <a:buClr>
                <a:srgbClr val="993300"/>
              </a:buClr>
              <a:buSzPct val="90000"/>
              <a:buFont typeface="Times New Roman" panose="02020603050405020304" pitchFamily="18" charset="0"/>
              <a:buAutoNum type="arabicPeriod"/>
              <a:tabLst>
                <a:tab pos="333375" algn="l"/>
                <a:tab pos="781050" algn="l"/>
                <a:tab pos="1229995" algn="l"/>
                <a:tab pos="1679575" algn="l"/>
                <a:tab pos="2128520" algn="l"/>
                <a:tab pos="2578100" algn="l"/>
                <a:tab pos="3027045" algn="l"/>
                <a:tab pos="3476625" algn="l"/>
                <a:tab pos="3925570" algn="l"/>
                <a:tab pos="4375150" algn="l"/>
                <a:tab pos="4824095" algn="l"/>
                <a:tab pos="5273675" algn="l"/>
                <a:tab pos="5722620" algn="l"/>
                <a:tab pos="6172200" algn="l"/>
                <a:tab pos="6621145" algn="l"/>
                <a:tab pos="7070725" algn="l"/>
                <a:tab pos="7519670" algn="l"/>
                <a:tab pos="7969250" algn="l"/>
                <a:tab pos="8418195" algn="l"/>
                <a:tab pos="8867775" algn="l"/>
                <a:tab pos="9316720" algn="l"/>
              </a:tabLst>
              <a:defRPr/>
            </a:pPr>
            <a:r>
              <a:rPr kumimoji="0" lang="en-US" sz="20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leaves control of CPU,  </a:t>
            </a: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it is interrupted.</a:t>
            </a:r>
          </a:p>
          <a:p>
            <a:pPr marL="6350" marR="0" defTabSz="449580" eaLnBrk="0" hangingPunct="0">
              <a:lnSpc>
                <a:spcPct val="90000"/>
              </a:lnSpc>
              <a:spcBef>
                <a:spcPts val="1225"/>
              </a:spcBef>
              <a:buClr>
                <a:srgbClr val="993300"/>
              </a:buClr>
              <a:buSzPct val="90000"/>
              <a:tabLst>
                <a:tab pos="333375" algn="l"/>
                <a:tab pos="781050" algn="l"/>
                <a:tab pos="1229995" algn="l"/>
                <a:tab pos="1679575" algn="l"/>
                <a:tab pos="2128520" algn="l"/>
                <a:tab pos="2578100" algn="l"/>
                <a:tab pos="3027045" algn="l"/>
                <a:tab pos="3476625" algn="l"/>
                <a:tab pos="3925570" algn="l"/>
                <a:tab pos="4375150" algn="l"/>
                <a:tab pos="4824095" algn="l"/>
                <a:tab pos="5273675" algn="l"/>
                <a:tab pos="5722620" algn="l"/>
                <a:tab pos="6172200" algn="l"/>
                <a:tab pos="6621145" algn="l"/>
                <a:tab pos="7070725" algn="l"/>
                <a:tab pos="7519670" algn="l"/>
                <a:tab pos="7969250" algn="l"/>
                <a:tab pos="8418195" algn="l"/>
                <a:tab pos="8867775" algn="l"/>
                <a:tab pos="9316720" algn="l"/>
              </a:tabLst>
              <a:defRPr/>
            </a:pPr>
            <a:endParaRPr kumimoji="0" lang="en-US" sz="2000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7025" marR="0" indent="-320675" defTabSz="449580" eaLnBrk="0" hangingPunct="0">
              <a:lnSpc>
                <a:spcPct val="90000"/>
              </a:lnSpc>
              <a:spcBef>
                <a:spcPts val="1225"/>
              </a:spcBef>
              <a:buClr>
                <a:srgbClr val="993300"/>
              </a:buClr>
              <a:buSzPct val="90000"/>
              <a:buFont typeface="Times New Roman" panose="02020603050405020304" pitchFamily="18" charset="0"/>
              <a:buAutoNum type="arabicPeriod"/>
              <a:tabLst>
                <a:tab pos="333375" algn="l"/>
                <a:tab pos="781050" algn="l"/>
                <a:tab pos="1229995" algn="l"/>
                <a:tab pos="1679575" algn="l"/>
                <a:tab pos="2128520" algn="l"/>
                <a:tab pos="2578100" algn="l"/>
                <a:tab pos="3027045" algn="l"/>
                <a:tab pos="3476625" algn="l"/>
                <a:tab pos="3925570" algn="l"/>
                <a:tab pos="4375150" algn="l"/>
                <a:tab pos="4824095" algn="l"/>
                <a:tab pos="5273675" algn="l"/>
                <a:tab pos="5722620" algn="l"/>
                <a:tab pos="6172200" algn="l"/>
                <a:tab pos="6621145" algn="l"/>
                <a:tab pos="7070725" algn="l"/>
                <a:tab pos="7519670" algn="l"/>
                <a:tab pos="7969250" algn="l"/>
                <a:tab pos="8418195" algn="l"/>
                <a:tab pos="8867775" algn="l"/>
                <a:tab pos="9316720" algn="l"/>
              </a:tabLst>
              <a:defRPr/>
            </a:pP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is:</a:t>
            </a:r>
          </a:p>
          <a:p>
            <a:pPr marL="898525" marR="0" lvl="1" indent="-503555" algn="l" defTabSz="449580" rtl="0" eaLnBrk="0" fontAlgn="base" latinLnBrk="0" hangingPunct="0">
              <a:lnSpc>
                <a:spcPct val="90000"/>
              </a:lnSpc>
              <a:spcBef>
                <a:spcPts val="105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Times New Roman" panose="02020603050405020304" pitchFamily="18" charset="0"/>
              <a:buAutoNum type="arabicPeriod"/>
              <a:tabLst>
                <a:tab pos="333375" algn="l"/>
                <a:tab pos="781050" algn="l"/>
                <a:tab pos="1229995" algn="l"/>
                <a:tab pos="1679575" algn="l"/>
                <a:tab pos="2128520" algn="l"/>
                <a:tab pos="2578100" algn="l"/>
                <a:tab pos="3027045" algn="l"/>
                <a:tab pos="3476625" algn="l"/>
                <a:tab pos="3925570" algn="l"/>
                <a:tab pos="4375150" algn="l"/>
                <a:tab pos="4824095" algn="l"/>
                <a:tab pos="5273675" algn="l"/>
                <a:tab pos="5722620" algn="l"/>
                <a:tab pos="6172200" algn="l"/>
                <a:tab pos="6621145" algn="l"/>
                <a:tab pos="7070725" algn="l"/>
                <a:tab pos="7519670" algn="l"/>
                <a:tab pos="7969250" algn="l"/>
                <a:tab pos="8418195" algn="l"/>
                <a:tab pos="8867775" algn="l"/>
                <a:tab pos="931672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have each process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disable all interrupts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just after entering to the critical section.</a:t>
            </a:r>
          </a:p>
          <a:p>
            <a:pPr marL="898525" marR="0" lvl="1" indent="-503555" algn="l" defTabSz="449580" rtl="0" eaLnBrk="0" fontAlgn="base" latinLnBrk="0" hangingPunct="0">
              <a:lnSpc>
                <a:spcPct val="90000"/>
              </a:lnSpc>
              <a:spcBef>
                <a:spcPts val="105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Times New Roman" panose="02020603050405020304" pitchFamily="18" charset="0"/>
              <a:buAutoNum type="arabicPeriod"/>
              <a:tabLst>
                <a:tab pos="333375" algn="l"/>
                <a:tab pos="781050" algn="l"/>
                <a:tab pos="1229995" algn="l"/>
                <a:tab pos="1679575" algn="l"/>
                <a:tab pos="2128520" algn="l"/>
                <a:tab pos="2578100" algn="l"/>
                <a:tab pos="3027045" algn="l"/>
                <a:tab pos="3476625" algn="l"/>
                <a:tab pos="3925570" algn="l"/>
                <a:tab pos="4375150" algn="l"/>
                <a:tab pos="4824095" algn="l"/>
                <a:tab pos="5273675" algn="l"/>
                <a:tab pos="5722620" algn="l"/>
                <a:tab pos="6172200" algn="l"/>
                <a:tab pos="6621145" algn="l"/>
                <a:tab pos="7070725" algn="l"/>
                <a:tab pos="7519670" algn="l"/>
                <a:tab pos="7969250" algn="l"/>
                <a:tab pos="8418195" algn="l"/>
                <a:tab pos="8867775" algn="l"/>
                <a:tab pos="931672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Re-enable interrupts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after leaving critical section</a:t>
            </a:r>
          </a:p>
        </p:txBody>
      </p:sp>
      <p:sp>
        <p:nvSpPr>
          <p:cNvPr id="55299" name="Text Box 2"/>
          <p:cNvSpPr txBox="1"/>
          <p:nvPr/>
        </p:nvSpPr>
        <p:spPr>
          <a:xfrm>
            <a:off x="457200" y="457200"/>
            <a:ext cx="6680200" cy="609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u="sng" dirty="0">
                <a:solidFill>
                  <a:srgbClr val="993300"/>
                </a:solidFill>
                <a:latin typeface="Arial" panose="020B0604020202020204" pitchFamily="34" charset="0"/>
              </a:rPr>
              <a:t>Hardware Solution to C.S.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609600" y="1524000"/>
            <a:ext cx="8029575" cy="560228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457200" marR="0" indent="-457200" defTabSz="449580" eaLnBrk="0" hangingPunct="0">
              <a:lnSpc>
                <a:spcPct val="90000"/>
              </a:lnSpc>
              <a:spcBef>
                <a:spcPts val="122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Interrupt Disabling</a:t>
            </a:r>
          </a:p>
          <a:p>
            <a:pPr marL="358775" marR="0" indent="-342900" defTabSz="449580" eaLnBrk="0" hangingPunct="0">
              <a:lnSpc>
                <a:spcPct val="90000"/>
              </a:lnSpc>
              <a:spcBef>
                <a:spcPts val="1050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24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58775" marR="0" indent="-342900" defTabSz="449580" eaLnBrk="0" hangingPunct="0">
              <a:spcBef>
                <a:spcPts val="0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400" b="1" kern="1200" cap="none" spc="0" normalizeH="0" baseline="0" noProof="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+mn-cs"/>
              </a:rPr>
              <a:t>Repeat</a:t>
            </a:r>
          </a:p>
          <a:p>
            <a:pPr marL="358775" marR="0" indent="-342900" defTabSz="449580" eaLnBrk="0" hangingPunct="0">
              <a:spcBef>
                <a:spcPts val="0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24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58775" marR="0" indent="-342900" defTabSz="449580" eaLnBrk="0" hangingPunct="0">
              <a:spcBef>
                <a:spcPts val="0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4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Disable interrupts</a:t>
            </a:r>
          </a:p>
          <a:p>
            <a:pPr marL="358775" marR="0" indent="-342900" defTabSz="449580" eaLnBrk="0" hangingPunct="0">
              <a:spcBef>
                <a:spcPts val="0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24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58775" marR="0" indent="-342900" defTabSz="449580" eaLnBrk="0" hangingPunct="0">
              <a:spcBef>
                <a:spcPts val="0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400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      Critical Section</a:t>
            </a:r>
          </a:p>
          <a:p>
            <a:pPr marL="358775" marR="0" indent="-342900" defTabSz="449580" eaLnBrk="0" hangingPunct="0">
              <a:spcBef>
                <a:spcPts val="0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24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58775" marR="0" indent="-342900" defTabSz="449580" eaLnBrk="0" hangingPunct="0">
              <a:spcBef>
                <a:spcPts val="0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4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Enable interrupts</a:t>
            </a:r>
          </a:p>
          <a:p>
            <a:pPr marL="358775" marR="0" indent="-342900" defTabSz="449580" eaLnBrk="0" hangingPunct="0">
              <a:spcBef>
                <a:spcPts val="0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24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58775" marR="0" indent="-342900" defTabSz="449580" eaLnBrk="0" hangingPunct="0">
              <a:spcBef>
                <a:spcPts val="0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4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     Remainder section</a:t>
            </a:r>
          </a:p>
          <a:p>
            <a:pPr marL="15875" marR="0" defTabSz="449580" eaLnBrk="0" hangingPunct="0">
              <a:spcBef>
                <a:spcPts val="0"/>
              </a:spcBef>
              <a:buClrTx/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24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58775" marR="0" indent="-342900" defTabSz="449580" eaLnBrk="0" hangingPunct="0">
              <a:spcBef>
                <a:spcPts val="0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400" b="1" dirty="0" err="1">
                <a:solidFill>
                  <a:srgbClr val="00B0F0"/>
                </a:solidFill>
              </a:rPr>
              <a:t>Untill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true</a:t>
            </a:r>
            <a:endParaRPr kumimoji="0" lang="en-US" sz="2400" b="1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347" name="Text Box 2"/>
          <p:cNvSpPr txBox="1"/>
          <p:nvPr/>
        </p:nvSpPr>
        <p:spPr>
          <a:xfrm>
            <a:off x="381000" y="533400"/>
            <a:ext cx="6680200" cy="533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u="sng" dirty="0">
                <a:solidFill>
                  <a:srgbClr val="993300"/>
                </a:solidFill>
                <a:latin typeface="Arial" panose="020B0604020202020204" pitchFamily="34" charset="0"/>
              </a:rPr>
              <a:t>Hardware Solution to C.S.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C4F1-E17D-45A1-BF97-8BBB9FFE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0" y="228600"/>
            <a:ext cx="10271125" cy="762000"/>
          </a:xfrm>
        </p:spPr>
        <p:txBody>
          <a:bodyPr/>
          <a:lstStyle/>
          <a:p>
            <a:r>
              <a:rPr lang="en-US" u="sng" dirty="0"/>
              <a:t>Lock and unlock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B26E-AFF1-41CB-B90B-CDE3BF02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061325" cy="4759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variable is lock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initialized to false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TestAndSet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(lock) algorithm works in this way – it always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whatever value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sent to it and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lock to true.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process will enter the critical section at once as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TestAndSet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will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false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it’ll break out of the while loop.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is ensured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other processes cannot enter now as lock is set to true and so the while loop continues to be true.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is also ensured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first process gets out of the critical section, lock is changed to false. So, now the other processes can enter one by one. 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Bounded waiting is not ensured.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after the first process, any process can go in. There is no queue maintained, so any new process that finds the lock to be false again can enter. So</a:t>
            </a:r>
            <a:endParaRPr lang="en-IN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33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1325" cy="879475"/>
          </a:xfrm>
        </p:spPr>
        <p:txBody>
          <a:bodyPr/>
          <a:lstStyle/>
          <a:p>
            <a:r>
              <a:rPr lang="en-US" u="sng" dirty="0"/>
              <a:t>Lock and unlock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477125" cy="4530725"/>
          </a:xfrm>
        </p:spPr>
        <p:txBody>
          <a:bodyPr/>
          <a:lstStyle/>
          <a:p>
            <a:pPr marL="452438" indent="-452438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Ri, M[lock]                           LOCK =0,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is free</a:t>
            </a:r>
          </a:p>
          <a:p>
            <a:pPr marL="452438" indent="-452438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Ri , #0                            lock =1,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is busy </a:t>
            </a:r>
          </a:p>
          <a:p>
            <a:pPr marL="452438" indent="-452438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JNZ to step 1                                 ME not satisfied </a:t>
            </a:r>
          </a:p>
          <a:p>
            <a:pPr marL="452438" indent="-452438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M[LOCK], #1</a:t>
            </a:r>
          </a:p>
          <a:p>
            <a:pPr marL="452438" indent="-452438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Section</a:t>
            </a:r>
          </a:p>
          <a:p>
            <a:pPr marL="452438" indent="-452438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M[LOCK], #0                 #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happen</a:t>
            </a:r>
          </a:p>
        </p:txBody>
      </p:sp>
    </p:spTree>
    <p:extLst>
      <p:ext uri="{BB962C8B-B14F-4D97-AF65-F5344CB8AC3E}">
        <p14:creationId xmlns:p14="http://schemas.microsoft.com/office/powerpoint/2010/main" val="901568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28E6-E0B2-486B-A717-5096DE64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Test and set 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4667-258B-4EA2-B9C2-1EA905A0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105400"/>
          </a:xfrm>
        </p:spPr>
        <p:txBody>
          <a:bodyPr/>
          <a:lstStyle/>
          <a:p>
            <a:pPr marL="452438" indent="-452438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and Set instruction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hardware instruction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synchronize access to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recourses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multi-threaded or multi-process environment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2438" indent="-452438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-452438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lock to ensure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only one process/ thread can access a shared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time.</a:t>
            </a:r>
          </a:p>
          <a:p>
            <a:pPr marL="452438" indent="-452438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-452438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is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automatically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that it cannot be interrupted or preempted by other process or threads.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-452438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instruction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 a specific memory locations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if it is set to a particular value and if it is sets the value to a new value.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66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1325" cy="879475"/>
          </a:xfrm>
        </p:spPr>
        <p:txBody>
          <a:bodyPr/>
          <a:lstStyle/>
          <a:p>
            <a:r>
              <a:rPr lang="en-US" u="sng" dirty="0"/>
              <a:t>Test and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TSL= test and set lock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TSL register lock= </a:t>
            </a:r>
            <a:r>
              <a:rPr lang="en-US" sz="2000" b="1" dirty="0">
                <a:solidFill>
                  <a:srgbClr val="FF0000"/>
                </a:solidFill>
              </a:rPr>
              <a:t>copies the current values </a:t>
            </a:r>
            <a:r>
              <a:rPr lang="en-US" sz="2000" b="1" dirty="0"/>
              <a:t>of the lock into register </a:t>
            </a:r>
            <a:r>
              <a:rPr lang="en-US" sz="2000" dirty="0"/>
              <a:t>&amp; </a:t>
            </a:r>
            <a:r>
              <a:rPr lang="en-US" sz="2000" b="1" dirty="0">
                <a:solidFill>
                  <a:srgbClr val="FF0000"/>
                </a:solidFill>
              </a:rPr>
              <a:t>store the value of 1 into the lock </a:t>
            </a:r>
            <a:r>
              <a:rPr lang="en-US" sz="2000" dirty="0"/>
              <a:t>in a </a:t>
            </a:r>
            <a:r>
              <a:rPr lang="en-US" sz="2000" b="1" dirty="0">
                <a:solidFill>
                  <a:srgbClr val="00B0F0"/>
                </a:solidFill>
              </a:rPr>
              <a:t>single atomic cycle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B0F0"/>
                </a:solidFill>
              </a:rPr>
              <a:t>without any preemption.</a:t>
            </a:r>
          </a:p>
          <a:p>
            <a:pPr>
              <a:buNone/>
            </a:pPr>
            <a:endParaRPr lang="en-US" sz="2000" dirty="0"/>
          </a:p>
          <a:p>
            <a:pPr marL="452438" indent="-4524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TSL Ri, M[lock]</a:t>
            </a:r>
          </a:p>
          <a:p>
            <a:pPr marL="452438" indent="-4524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#0</a:t>
            </a:r>
          </a:p>
          <a:p>
            <a:pPr marL="452438" indent="-4524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JNZ to step 1</a:t>
            </a:r>
          </a:p>
          <a:p>
            <a:pPr marL="452438" indent="-4524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Section</a:t>
            </a:r>
          </a:p>
          <a:p>
            <a:pPr marL="452438" indent="-4524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M[lock], #0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>
          <a:xfrm>
            <a:off x="0" y="609600"/>
            <a:ext cx="8061325" cy="593725"/>
          </a:xfrm>
        </p:spPr>
        <p:txBody>
          <a:bodyPr vert="horz" wrap="square" lIns="90000" tIns="46800" rIns="90000" bIns="46800" anchor="b" anchorCtr="0"/>
          <a:lstStyle/>
          <a:p>
            <a:r>
              <a:rPr lang="en-US" altLang="zh-TW" u="sng" dirty="0">
                <a:ea typeface="PMingLiU" pitchFamily="18" charset="-120"/>
              </a:rPr>
              <a:t>Synchronization Hardware </a:t>
            </a:r>
          </a:p>
        </p:txBody>
      </p:sp>
      <p:sp>
        <p:nvSpPr>
          <p:cNvPr id="55299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25488" y="1524000"/>
            <a:ext cx="8126412" cy="4789488"/>
          </a:xfrm>
        </p:spPr>
        <p:txBody>
          <a:bodyPr vert="horz" wrap="square" lIns="90000" tIns="46800" rIns="90000" bIns="46800" anchor="t" anchorCtr="0"/>
          <a:lstStyle/>
          <a:p>
            <a:pPr defTabSz="449580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744855" algn="l"/>
                <a:tab pos="1025525" algn="l"/>
                <a:tab pos="1260475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Having the support of some </a:t>
            </a: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simple hardware instructions</a:t>
            </a: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,            the </a:t>
            </a: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CS problem can be solved </a:t>
            </a: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very easily and efficiently.</a:t>
            </a:r>
          </a:p>
          <a:p>
            <a:pPr defTabSz="449580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744855" algn="l"/>
                <a:tab pos="1025525" algn="l"/>
                <a:tab pos="1260475" algn="l"/>
              </a:tabLst>
            </a:pP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The CS problem occurs because the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modification of a shared variable of a process may be interrupted.</a:t>
            </a: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</a:t>
            </a:r>
          </a:p>
          <a:p>
            <a:pPr marL="0" indent="0" defTabSz="449580">
              <a:lnSpc>
                <a:spcPct val="90000"/>
              </a:lnSpc>
              <a:buNone/>
              <a:tabLst>
                <a:tab pos="744855" algn="l"/>
                <a:tab pos="1025525" algn="l"/>
                <a:tab pos="1260475" algn="l"/>
              </a:tabLst>
            </a:pPr>
            <a:endParaRPr lang="en-US" altLang="zh-TW" sz="240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defTabSz="449580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744855" algn="l"/>
                <a:tab pos="1025525" algn="l"/>
                <a:tab pos="1260475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Two common hardware instructions that execute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atomically</a:t>
            </a:r>
          </a:p>
          <a:p>
            <a:pPr lvl="1" defTabSz="449580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744855" algn="l"/>
                <a:tab pos="1025525" algn="l"/>
                <a:tab pos="1260475" algn="l"/>
              </a:tabLst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Test-and-Set</a:t>
            </a:r>
          </a:p>
          <a:p>
            <a:pPr lvl="1" defTabSz="449580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744855" algn="l"/>
                <a:tab pos="1025525" algn="l"/>
                <a:tab pos="1260475" algn="l"/>
              </a:tabLst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/>
          </p:cNvSpPr>
          <p:nvPr>
            <p:ph type="title"/>
          </p:nvPr>
        </p:nvSpPr>
        <p:spPr>
          <a:xfrm>
            <a:off x="609600" y="287338"/>
            <a:ext cx="7772400" cy="855662"/>
          </a:xfrm>
        </p:spPr>
        <p:txBody>
          <a:bodyPr vert="horz" wrap="square" lIns="90000" tIns="46800" rIns="90000" bIns="46800" anchor="b" anchorCtr="0"/>
          <a:lstStyle/>
          <a:p>
            <a:r>
              <a:rPr lang="en-US" altLang="zh-TW" u="sng" dirty="0">
                <a:ea typeface="PMingLiU" pitchFamily="18" charset="-120"/>
              </a:rPr>
              <a:t>Synchronization Hardware </a:t>
            </a:r>
          </a:p>
        </p:txBody>
      </p:sp>
      <p:sp>
        <p:nvSpPr>
          <p:cNvPr id="65538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27088" y="1633538"/>
            <a:ext cx="7335837" cy="4467225"/>
          </a:xfrm>
        </p:spPr>
        <p:txBody>
          <a:bodyPr vert="horz" wrap="square" lIns="90000" tIns="46800" rIns="90000" bIns="46800" anchor="t" anchorCtr="0"/>
          <a:lstStyle/>
          <a:p>
            <a:pPr defTabSz="449580">
              <a:lnSpc>
                <a:spcPct val="90000"/>
              </a:lnSpc>
              <a:tabLst>
                <a:tab pos="744855" algn="l"/>
                <a:tab pos="1025525" algn="l"/>
                <a:tab pos="1260475" algn="l"/>
              </a:tabLst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Atomically swap two variables</a:t>
            </a:r>
            <a: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.</a:t>
            </a:r>
          </a:p>
          <a:p>
            <a:pPr marL="0" indent="0" defTabSz="449580">
              <a:lnSpc>
                <a:spcPct val="90000"/>
              </a:lnSpc>
              <a:buNone/>
              <a:tabLst>
                <a:tab pos="744855" algn="l"/>
                <a:tab pos="1025525" algn="l"/>
                <a:tab pos="1260475" algn="l"/>
              </a:tabLst>
            </a:pPr>
            <a:br>
              <a:rPr lang="en-US" altLang="zh-TW" sz="24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</a:b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void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Swap</a:t>
            </a: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b="1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boolean</a:t>
            </a: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*a, </a:t>
            </a:r>
            <a:r>
              <a:rPr lang="en-US" altLang="zh-TW" sz="2400" b="1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boolean</a:t>
            </a: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*b) </a:t>
            </a:r>
          </a:p>
          <a:p>
            <a:pPr marL="0" indent="0" defTabSz="449580">
              <a:lnSpc>
                <a:spcPct val="90000"/>
              </a:lnSpc>
              <a:buNone/>
              <a:tabLst>
                <a:tab pos="744855" algn="l"/>
                <a:tab pos="1025525" algn="l"/>
                <a:tab pos="1260475" algn="l"/>
              </a:tabLst>
            </a:pP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{</a:t>
            </a:r>
          </a:p>
          <a:p>
            <a:pPr defTabSz="449580">
              <a:lnSpc>
                <a:spcPct val="90000"/>
              </a:lnSpc>
              <a:buFont typeface="Wingdings" panose="05000000000000000000" pitchFamily="2" charset="2"/>
              <a:buNone/>
              <a:tabLst>
                <a:tab pos="744855" algn="l"/>
                <a:tab pos="1025525" algn="l"/>
                <a:tab pos="1260475" algn="l"/>
              </a:tabLst>
            </a:pP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	</a:t>
            </a:r>
            <a:r>
              <a:rPr lang="en-US" altLang="zh-TW" sz="2400" b="1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boolean</a:t>
            </a: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temp</a:t>
            </a:r>
          </a:p>
          <a:p>
            <a:pPr defTabSz="449580">
              <a:lnSpc>
                <a:spcPct val="90000"/>
              </a:lnSpc>
              <a:buFont typeface="Wingdings" panose="05000000000000000000" pitchFamily="2" charset="2"/>
              <a:buNone/>
              <a:tabLst>
                <a:tab pos="744855" algn="l"/>
                <a:tab pos="1025525" algn="l"/>
                <a:tab pos="1260475" algn="l"/>
              </a:tabLst>
            </a:pP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            temp = *a;</a:t>
            </a:r>
          </a:p>
          <a:p>
            <a:pPr defTabSz="449580">
              <a:lnSpc>
                <a:spcPct val="90000"/>
              </a:lnSpc>
              <a:buFont typeface="Wingdings" panose="05000000000000000000" pitchFamily="2" charset="2"/>
              <a:buNone/>
              <a:tabLst>
                <a:tab pos="744855" algn="l"/>
                <a:tab pos="1025525" algn="l"/>
                <a:tab pos="1260475" algn="l"/>
              </a:tabLst>
            </a:pP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	*a = *b;</a:t>
            </a:r>
          </a:p>
          <a:p>
            <a:pPr defTabSz="449580">
              <a:lnSpc>
                <a:spcPct val="90000"/>
              </a:lnSpc>
              <a:buFont typeface="Wingdings" panose="05000000000000000000" pitchFamily="2" charset="2"/>
              <a:buNone/>
              <a:tabLst>
                <a:tab pos="744855" algn="l"/>
                <a:tab pos="1025525" algn="l"/>
                <a:tab pos="1260475" algn="l"/>
              </a:tabLst>
            </a:pP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	*b = temp;</a:t>
            </a:r>
          </a:p>
          <a:p>
            <a:pPr defTabSz="449580">
              <a:lnSpc>
                <a:spcPct val="90000"/>
              </a:lnSpc>
              <a:buFont typeface="Wingdings" panose="05000000000000000000" pitchFamily="2" charset="2"/>
              <a:buNone/>
              <a:tabLst>
                <a:tab pos="744855" algn="l"/>
                <a:tab pos="1025525" algn="l"/>
                <a:tab pos="1260475" algn="l"/>
              </a:tabLst>
            </a:pPr>
            <a:r>
              <a:rPr lang="en-US" altLang="zh-TW" sz="24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/>
          </p:nvPr>
        </p:nvSpPr>
        <p:spPr>
          <a:xfrm>
            <a:off x="-1371600" y="381000"/>
            <a:ext cx="9737725" cy="762000"/>
          </a:xfrm>
        </p:spPr>
        <p:txBody>
          <a:bodyPr vert="horz" wrap="square" lIns="90000" tIns="46800" rIns="90000" bIns="46800" anchor="b" anchorCtr="0"/>
          <a:lstStyle/>
          <a:p>
            <a:r>
              <a:rPr lang="en-US" altLang="zh-TW" u="sng" dirty="0">
                <a:ea typeface="PMingLiU" pitchFamily="18" charset="-120"/>
              </a:rPr>
              <a:t>Mutual Exclusion with Swap</a:t>
            </a:r>
          </a:p>
        </p:txBody>
      </p:sp>
      <p:sp>
        <p:nvSpPr>
          <p:cNvPr id="120835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27088" y="1282700"/>
            <a:ext cx="7335837" cy="5346700"/>
          </a:xfrm>
        </p:spPr>
        <p:txBody>
          <a:bodyPr vert="horz" wrap="square" lIns="90000" tIns="46800" rIns="90000" bIns="46800" anchor="t" anchorCtr="0"/>
          <a:lstStyle/>
          <a:p>
            <a:pPr defTabSz="449580">
              <a:tabLst>
                <a:tab pos="1433830" algn="l"/>
                <a:tab pos="1714500" algn="l"/>
                <a:tab pos="2059305" algn="l"/>
              </a:tabLst>
            </a:pPr>
            <a:r>
              <a:rPr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Shared data (initialized to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false</a:t>
            </a:r>
            <a:r>
              <a:rPr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): </a:t>
            </a:r>
            <a:br>
              <a:rPr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0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boolean lock;  /*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global</a:t>
            </a:r>
            <a:r>
              <a:rPr lang="en-US" altLang="zh-TW" sz="20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variable</a:t>
            </a:r>
          </a:p>
          <a:p>
            <a:pPr defTabSz="449580">
              <a:tabLst>
                <a:tab pos="1433830" algn="l"/>
                <a:tab pos="1714500" algn="l"/>
                <a:tab pos="2059305" algn="l"/>
              </a:tabLst>
            </a:pPr>
            <a:r>
              <a:rPr lang="en-US" altLang="zh-TW" sz="20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Process  </a:t>
            </a:r>
            <a:r>
              <a:rPr lang="en-US" altLang="zh-TW" sz="2000" b="1" i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</a:t>
            </a:r>
            <a:r>
              <a:rPr lang="en-US" altLang="zh-TW" sz="2000" b="1" i="1" baseline="-25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i</a:t>
            </a:r>
            <a:endParaRPr lang="en-US" altLang="zh-TW" sz="2000" b="1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defTabSz="449580">
              <a:buFont typeface="Wingdings" panose="05000000000000000000" pitchFamily="2" charset="2"/>
              <a:buNone/>
              <a:tabLst>
                <a:tab pos="1433830" algn="l"/>
                <a:tab pos="1714500" algn="l"/>
                <a:tab pos="2059305" algn="l"/>
              </a:tabLst>
            </a:pPr>
            <a:r>
              <a:rPr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</a:t>
            </a:r>
            <a:r>
              <a:rPr lang="en-US" altLang="zh-TW" sz="20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do {</a:t>
            </a:r>
          </a:p>
          <a:p>
            <a:pPr defTabSz="449580">
              <a:buFont typeface="Wingdings" panose="05000000000000000000" pitchFamily="2" charset="2"/>
              <a:buNone/>
              <a:tabLst>
                <a:tab pos="1433830" algn="l"/>
                <a:tab pos="1714500" algn="l"/>
                <a:tab pos="2059305" algn="l"/>
              </a:tabLst>
            </a:pPr>
            <a:r>
              <a:rPr lang="en-US" altLang="zh-TW" sz="20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	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key = true</a:t>
            </a:r>
            <a:r>
              <a:rPr lang="en-US" altLang="zh-TW" sz="20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;</a:t>
            </a:r>
          </a:p>
          <a:p>
            <a:pPr defTabSz="449580">
              <a:buFont typeface="Wingdings" panose="05000000000000000000" pitchFamily="2" charset="2"/>
              <a:buNone/>
              <a:tabLst>
                <a:tab pos="1433830" algn="l"/>
                <a:tab pos="1714500" algn="l"/>
                <a:tab pos="2059305" algn="l"/>
              </a:tabLst>
            </a:pPr>
            <a:r>
              <a:rPr lang="en-US" altLang="zh-TW" sz="20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	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while</a:t>
            </a:r>
            <a:r>
              <a:rPr lang="en-US" altLang="zh-TW" sz="20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(key = = true) </a:t>
            </a:r>
          </a:p>
          <a:p>
            <a:pPr defTabSz="449580">
              <a:lnSpc>
                <a:spcPct val="90000"/>
              </a:lnSpc>
              <a:buFont typeface="Wingdings" panose="05000000000000000000" pitchFamily="2" charset="2"/>
              <a:buNone/>
              <a:tabLst>
                <a:tab pos="1433830" algn="l"/>
                <a:tab pos="1714500" algn="l"/>
                <a:tab pos="2059305" algn="l"/>
              </a:tabLst>
            </a:pPr>
            <a:r>
              <a:rPr lang="en-US" altLang="zh-TW" sz="20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			Swap(&amp;lock, &amp;key);</a:t>
            </a:r>
          </a:p>
          <a:p>
            <a:pPr defTabSz="449580">
              <a:lnSpc>
                <a:spcPct val="90000"/>
              </a:lnSpc>
              <a:buFont typeface="Wingdings" panose="05000000000000000000" pitchFamily="2" charset="2"/>
              <a:buNone/>
              <a:tabLst>
                <a:tab pos="1433830" algn="l"/>
                <a:tab pos="1714500" algn="l"/>
                <a:tab pos="2059305" algn="l"/>
              </a:tabLst>
            </a:pPr>
            <a:r>
              <a:rPr lang="en-US" altLang="zh-TW" sz="20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		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critical section</a:t>
            </a:r>
          </a:p>
          <a:p>
            <a:pPr defTabSz="449580">
              <a:lnSpc>
                <a:spcPct val="90000"/>
              </a:lnSpc>
              <a:buFont typeface="Wingdings" panose="05000000000000000000" pitchFamily="2" charset="2"/>
              <a:buNone/>
              <a:tabLst>
                <a:tab pos="1433830" algn="l"/>
                <a:tab pos="1714500" algn="l"/>
                <a:tab pos="2059305" algn="l"/>
              </a:tabLst>
            </a:pPr>
            <a:r>
              <a:rPr lang="en-US" altLang="zh-TW" sz="20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	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lock = false;</a:t>
            </a:r>
          </a:p>
          <a:p>
            <a:pPr defTabSz="449580">
              <a:lnSpc>
                <a:spcPct val="90000"/>
              </a:lnSpc>
              <a:buFont typeface="Wingdings" panose="05000000000000000000" pitchFamily="2" charset="2"/>
              <a:buNone/>
              <a:tabLst>
                <a:tab pos="1433830" algn="l"/>
                <a:tab pos="1714500" algn="l"/>
                <a:tab pos="2059305" algn="l"/>
              </a:tabLst>
            </a:pPr>
            <a:r>
              <a:rPr lang="en-US" altLang="zh-TW" sz="20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</a:t>
            </a:r>
            <a:r>
              <a:rPr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remainder section</a:t>
            </a:r>
          </a:p>
          <a:p>
            <a:pPr defTabSz="449580">
              <a:lnSpc>
                <a:spcPct val="90000"/>
              </a:lnSpc>
              <a:buFont typeface="Wingdings" panose="05000000000000000000" pitchFamily="2" charset="2"/>
              <a:buNone/>
              <a:tabLst>
                <a:tab pos="1433830" algn="l"/>
                <a:tab pos="1714500" algn="l"/>
                <a:tab pos="2059305" algn="l"/>
              </a:tabLst>
            </a:pPr>
            <a:r>
              <a:rPr lang="en-US" altLang="zh-TW" sz="20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/>
          <p:nvPr/>
        </p:nvSpPr>
        <p:spPr>
          <a:xfrm>
            <a:off x="555625" y="460375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dirty="0">
                <a:solidFill>
                  <a:srgbClr val="993300"/>
                </a:solidFill>
                <a:latin typeface="Arial" panose="020B0604020202020204" pitchFamily="34" charset="0"/>
              </a:rPr>
              <a:t>Background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3375" y="1365250"/>
            <a:ext cx="8288338" cy="531177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Co-Operating Process: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that can affect or </a:t>
            </a: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be affected by other processes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executing in system</a:t>
            </a:r>
          </a:p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Concurrent access to shared data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may result in </a:t>
            </a: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data inconsistency.</a:t>
            </a:r>
          </a:p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Process Synchronization: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process synchronization is to ensure that</a:t>
            </a:r>
          </a:p>
          <a:p>
            <a:pPr marL="1069975" lvl="1" indent="-327025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Multiple processes access shared resources without interfering with each other,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and </a:t>
            </a:r>
          </a:p>
          <a:p>
            <a:pPr marL="1069975" lvl="1" indent="-327025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T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o prevent the possibility of inconsistent data due to concurrent access.</a:t>
            </a:r>
          </a:p>
          <a:p>
            <a:pPr marL="1069975" lvl="1" indent="-327025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R="0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Process P1</a:t>
            </a: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						</a:t>
            </a: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Process P2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1. X=5					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2. X=5+2					             1. read(x);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										2. x=x+5;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3. </a:t>
            </a:r>
            <a:r>
              <a:rPr kumimoji="0" lang="en-US" b="1" kern="1200" cap="none" spc="0" normalizeH="0" baseline="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Printf</a:t>
            </a: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(  x);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57933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444500" y="5334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anchor="b"/>
          <a:lstStyle/>
          <a:p>
            <a:pPr marR="0" algn="ctr" defTabSz="449580" eaLnBrk="0" hangingPunct="0"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US" sz="3200" b="1" u="sng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Semaphore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44500" y="1279525"/>
            <a:ext cx="8304213" cy="525462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42900" marR="0" indent="-342900" defTabSz="449580" eaLnBrk="0" hangingPunct="0">
              <a:lnSpc>
                <a:spcPct val="15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  <a:r>
              <a:rPr kumimoji="0" lang="en-US" sz="2000" kern="1200" cap="none" spc="0" normalizeH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kumimoji="0" lang="en-US" sz="2000" b="1" kern="1200" cap="none" spc="0" normalizeH="0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variable </a:t>
            </a:r>
            <a:r>
              <a:rPr kumimoji="0" lang="en-US" sz="2000" kern="1200" cap="none" spc="0" normalizeH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kumimoji="0" lang="en-US" sz="2000" b="1" kern="1200" cap="none" spc="0" normalizeH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a mutual exclusion manner</a:t>
            </a:r>
            <a:r>
              <a:rPr kumimoji="0" lang="en-US" sz="2000" kern="1200" cap="none" spc="0" normalizeH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kumimoji="0" lang="en-US" sz="2000" b="1" kern="1200" cap="none" spc="0" normalizeH="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concurrent cooperative process</a:t>
            </a:r>
            <a:r>
              <a:rPr kumimoji="0" lang="en-US" sz="2000" kern="1200" cap="none" spc="0" normalizeH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</a:t>
            </a:r>
            <a:r>
              <a:rPr kumimoji="0" lang="en-US" sz="2000" b="1" kern="1200" cap="none" spc="0" normalizeH="0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synchronization</a:t>
            </a:r>
            <a:r>
              <a:rPr kumimoji="0" lang="en-US" sz="2000" kern="1200" cap="none" spc="0" normalizeH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indent="-342900" defTabSz="449580" eaLnBrk="0" hangingPunct="0">
              <a:lnSpc>
                <a:spcPct val="15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defTabSz="449580" eaLnBrk="0" hangingPunct="0">
              <a:lnSpc>
                <a:spcPct val="15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</a:t>
            </a: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that maintains concurrency </a:t>
            </a:r>
            <a:r>
              <a:rPr kumimoji="0" 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variables</a:t>
            </a:r>
          </a:p>
          <a:p>
            <a:pPr marL="342900" marR="0" indent="-342900" defTabSz="449580" eaLnBrk="0" hangingPunct="0">
              <a:lnSpc>
                <a:spcPct val="15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 S is a integer variable which </a:t>
            </a:r>
          </a:p>
          <a:p>
            <a:pPr marL="1085850" lvl="1" indent="-342900" eaLnBrk="0" hangingPunct="0">
              <a:lnSpc>
                <a:spcPct val="15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kumimoji="0" lang="en-US" sz="20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positive values </a:t>
            </a:r>
            <a:r>
              <a:rPr kumimoji="0" lang="en-US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0.</a:t>
            </a:r>
          </a:p>
          <a:p>
            <a:pPr marL="1085850" lvl="1" indent="-342900" eaLnBrk="0" hangingPunct="0">
              <a:lnSpc>
                <a:spcPct val="15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kumimoji="0" lang="en-US" sz="20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 from 2 operations </a:t>
            </a:r>
            <a:r>
              <a:rPr kumimoji="0" lang="en-US" sz="20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are wait() and signal()</a:t>
            </a:r>
            <a:r>
              <a:rPr kumimoji="0" lang="en-US" sz="20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27025" marR="0" indent="-327025" defTabSz="449580" eaLnBrk="0" hangingPunct="0">
              <a:lnSpc>
                <a:spcPct val="15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2000" b="1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630" marR="0" indent="-327025" defTabSz="449580" eaLnBrk="0" hangingPunct="0">
              <a:lnSpc>
                <a:spcPct val="90000"/>
              </a:lnSpc>
              <a:spcBef>
                <a:spcPts val="875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2000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E77ED7-C10A-471D-8111-481A474EF18E}"/>
              </a:ext>
            </a:extLst>
          </p:cNvPr>
          <p:cNvSpPr/>
          <p:nvPr/>
        </p:nvSpPr>
        <p:spPr>
          <a:xfrm>
            <a:off x="457200" y="685800"/>
            <a:ext cx="8001000" cy="587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27025" eaLnBrk="0" hangingPunct="0">
              <a:lnSpc>
                <a:spcPct val="90000"/>
              </a:lnSpc>
              <a:spcBef>
                <a:spcPts val="875"/>
              </a:spcBef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Semaphore:</a:t>
            </a:r>
          </a:p>
          <a:p>
            <a:pPr marL="342900" indent="-327025" eaLnBrk="0" hangingPunct="0">
              <a:lnSpc>
                <a:spcPct val="90000"/>
              </a:lnSpc>
              <a:spcBef>
                <a:spcPts val="875"/>
              </a:spcBef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27025" eaLnBrk="0" hangingPunct="0">
              <a:lnSpc>
                <a:spcPct val="90000"/>
              </a:lnSpc>
              <a:spcBef>
                <a:spcPts val="875"/>
              </a:spcBef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0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tpyes</a:t>
            </a: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operation are performed on Semaphores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7025" indent="-327025" eaLnBrk="0" hangingPunct="0">
              <a:lnSpc>
                <a:spcPct val="15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dirty="0">
                <a:solidFill>
                  <a:srgbClr val="0000FF"/>
                </a:solidFill>
              </a:rPr>
              <a:t>wait() or </a:t>
            </a:r>
            <a:r>
              <a:rPr lang="en-US" b="1" dirty="0">
                <a:solidFill>
                  <a:srgbClr val="FF0000"/>
                </a:solidFill>
              </a:rPr>
              <a:t>p() </a:t>
            </a:r>
            <a:r>
              <a:rPr lang="en-US" dirty="0">
                <a:solidFill>
                  <a:srgbClr val="0000FF"/>
                </a:solidFill>
              </a:rPr>
              <a:t>or down()</a:t>
            </a:r>
            <a:r>
              <a:rPr lang="en-US" dirty="0">
                <a:solidFill>
                  <a:srgbClr val="000000"/>
                </a:solidFill>
              </a:rPr>
              <a:t> and </a:t>
            </a:r>
          </a:p>
          <a:p>
            <a:pPr marL="327025" indent="-327025" eaLnBrk="0" hangingPunct="0">
              <a:lnSpc>
                <a:spcPct val="15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dirty="0">
                <a:solidFill>
                  <a:srgbClr val="0000FF"/>
                </a:solidFill>
              </a:rPr>
              <a:t>signal() or </a:t>
            </a:r>
            <a:r>
              <a:rPr lang="en-US" b="1" dirty="0">
                <a:solidFill>
                  <a:srgbClr val="FF0000"/>
                </a:solidFill>
              </a:rPr>
              <a:t>v() </a:t>
            </a:r>
            <a:r>
              <a:rPr lang="en-US" dirty="0">
                <a:solidFill>
                  <a:srgbClr val="0000FF"/>
                </a:solidFill>
              </a:rPr>
              <a:t>or up() or release()</a:t>
            </a:r>
          </a:p>
          <a:p>
            <a:pPr marL="342900" indent="-327025" eaLnBrk="0" hangingPunct="0">
              <a:lnSpc>
                <a:spcPct val="150000"/>
              </a:lnSpc>
              <a:spcBef>
                <a:spcPts val="875"/>
              </a:spcBef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lang="en-US" dirty="0">
              <a:solidFill>
                <a:srgbClr val="0000FF"/>
              </a:solidFill>
            </a:endParaRPr>
          </a:p>
          <a:p>
            <a:pPr marL="342900" indent="-327025" eaLnBrk="0" hangingPunct="0">
              <a:lnSpc>
                <a:spcPct val="150000"/>
              </a:lnSpc>
              <a:spcBef>
                <a:spcPts val="875"/>
              </a:spcBef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Wait Operation is also known as</a:t>
            </a:r>
            <a:r>
              <a:rPr lang="en-US" b="1" dirty="0">
                <a:solidFill>
                  <a:srgbClr val="0070C0"/>
                </a:solidFill>
              </a:rPr>
              <a:t> P() </a:t>
            </a:r>
            <a:r>
              <a:rPr lang="en-US" dirty="0">
                <a:solidFill>
                  <a:srgbClr val="000000"/>
                </a:solidFill>
              </a:rPr>
              <a:t>which </a:t>
            </a:r>
            <a:r>
              <a:rPr lang="en-US" b="1" dirty="0">
                <a:solidFill>
                  <a:srgbClr val="000000"/>
                </a:solidFill>
              </a:rPr>
              <a:t>means to test</a:t>
            </a:r>
          </a:p>
          <a:p>
            <a:pPr marL="342900" indent="-327025" eaLnBrk="0" hangingPunct="0">
              <a:lnSpc>
                <a:spcPct val="150000"/>
              </a:lnSpc>
              <a:spcBef>
                <a:spcPts val="875"/>
              </a:spcBef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Signal Operation is also known as </a:t>
            </a:r>
            <a:r>
              <a:rPr lang="en-US" b="1" dirty="0">
                <a:solidFill>
                  <a:srgbClr val="0070C0"/>
                </a:solidFill>
              </a:rPr>
              <a:t>V() </a:t>
            </a:r>
            <a:r>
              <a:rPr lang="en-US" dirty="0">
                <a:solidFill>
                  <a:srgbClr val="000000"/>
                </a:solidFill>
              </a:rPr>
              <a:t>which </a:t>
            </a:r>
            <a:r>
              <a:rPr lang="en-US" b="1" dirty="0">
                <a:solidFill>
                  <a:srgbClr val="000000"/>
                </a:solidFill>
              </a:rPr>
              <a:t>means to increment</a:t>
            </a:r>
          </a:p>
          <a:p>
            <a:pPr marL="341630" indent="-327025" eaLnBrk="0" hangingPunct="0">
              <a:lnSpc>
                <a:spcPct val="150000"/>
              </a:lnSpc>
              <a:spcBef>
                <a:spcPts val="875"/>
              </a:spcBef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327025" indent="-327025" eaLnBrk="0" hangingPunct="0">
              <a:lnSpc>
                <a:spcPct val="15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b="1" dirty="0">
                <a:solidFill>
                  <a:srgbClr val="FF0000"/>
                </a:solidFill>
              </a:rPr>
              <a:t>Entry</a:t>
            </a:r>
            <a:r>
              <a:rPr lang="en-US" dirty="0">
                <a:solidFill>
                  <a:srgbClr val="000000"/>
                </a:solidFill>
              </a:rPr>
              <a:t> to C.S. is controlled by </a:t>
            </a:r>
            <a:r>
              <a:rPr lang="en-US" b="1" dirty="0">
                <a:solidFill>
                  <a:srgbClr val="FF0000"/>
                </a:solidFill>
              </a:rPr>
              <a:t>wait()</a:t>
            </a:r>
          </a:p>
          <a:p>
            <a:pPr marL="327025" indent="-327025" eaLnBrk="0" hangingPunct="0">
              <a:lnSpc>
                <a:spcPct val="15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b="1" dirty="0">
                <a:solidFill>
                  <a:srgbClr val="FF0000"/>
                </a:solidFill>
              </a:rPr>
              <a:t>Exit</a:t>
            </a:r>
            <a:r>
              <a:rPr lang="en-US" dirty="0">
                <a:solidFill>
                  <a:srgbClr val="000000"/>
                </a:solidFill>
              </a:rPr>
              <a:t>  from C.S. is signaled by </a:t>
            </a:r>
            <a:r>
              <a:rPr lang="en-US" b="1" dirty="0">
                <a:solidFill>
                  <a:srgbClr val="FF0000"/>
                </a:solidFill>
              </a:rPr>
              <a:t>signal()</a:t>
            </a:r>
          </a:p>
          <a:p>
            <a:pPr marL="327025" indent="-327025" eaLnBrk="0" hangingPunct="0">
              <a:lnSpc>
                <a:spcPct val="90000"/>
              </a:lnSpc>
              <a:spcBef>
                <a:spcPts val="875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35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0" y="0"/>
            <a:ext cx="41148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anchor="b"/>
          <a:lstStyle/>
          <a:p>
            <a:pPr marR="0" algn="ctr" defTabSz="449580" eaLnBrk="0" hangingPunct="0"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US" sz="32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Semaphore 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8410575" cy="5943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27025" marR="0" indent="-327025" defTabSz="449580" eaLnBrk="0" hangingPunct="0">
              <a:lnSpc>
                <a:spcPct val="90000"/>
              </a:lnSpc>
              <a:spcBef>
                <a:spcPts val="700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kern="1200" cap="none" spc="0" normalizeH="0" baseline="0" noProof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27025" marR="0" indent="-327025" defTabSz="449580" eaLnBrk="0" hangingPunct="0">
              <a:lnSpc>
                <a:spcPct val="150000"/>
              </a:lnSpc>
              <a:spcBef>
                <a:spcPts val="700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Can only be accessed via two </a:t>
            </a:r>
            <a:r>
              <a:rPr kumimoji="0" lang="en-US" b="1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indivisible (atomic) operations </a:t>
            </a:r>
            <a:r>
              <a:rPr kumimoji="0" lang="en-US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and S=1</a:t>
            </a:r>
          </a:p>
          <a:p>
            <a:pPr marL="327025" marR="0" indent="-327025" defTabSz="449580" eaLnBrk="0" hangingPunct="0">
              <a:lnSpc>
                <a:spcPct val="150000"/>
              </a:lnSpc>
              <a:spcBef>
                <a:spcPts val="700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For critical Section problem semaphore value is always 1</a:t>
            </a:r>
          </a:p>
          <a:p>
            <a:pPr marL="327025" marR="0" indent="-327025" defTabSz="449580" eaLnBrk="0" hangingPunct="0">
              <a:lnSpc>
                <a:spcPct val="150000"/>
              </a:lnSpc>
              <a:spcBef>
                <a:spcPts val="700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P(S) and V(S): </a:t>
            </a:r>
          </a:p>
          <a:p>
            <a:pPr marL="327025" marR="0" indent="-327025" defTabSz="449580" eaLnBrk="0" hangingPunct="0">
              <a:lnSpc>
                <a:spcPct val="90000"/>
              </a:lnSpc>
              <a:spcBef>
                <a:spcPts val="70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b="1" dirty="0">
                <a:solidFill>
                  <a:schemeClr val="tx1"/>
                </a:solidFill>
              </a:rPr>
              <a:t>Entry section</a:t>
            </a:r>
          </a:p>
          <a:p>
            <a:pPr marL="327025" marR="0" indent="-327025" defTabSz="449580" eaLnBrk="0" hangingPunct="0">
              <a:lnSpc>
                <a:spcPct val="90000"/>
              </a:lnSpc>
              <a:spcBef>
                <a:spcPts val="70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marL="327025" indent="-327025" eaLnBrk="0" hangingPunct="0">
              <a:lnSpc>
                <a:spcPct val="90000"/>
              </a:lnSpc>
              <a:spcBef>
                <a:spcPts val="70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dirty="0">
                <a:solidFill>
                  <a:schemeClr val="accent2"/>
                </a:solidFill>
              </a:rPr>
              <a:t>down</a:t>
            </a:r>
            <a:r>
              <a:rPr kumimoji="0" lang="en-US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rPr>
              <a:t>(S)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kumimoji="0" lang="en-US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rPr>
              <a:t>                        </a:t>
            </a:r>
          </a:p>
          <a:p>
            <a:pPr marL="327025" marR="0" indent="-327025" defTabSz="449580" eaLnBrk="0" hangingPunct="0">
              <a:lnSpc>
                <a:spcPct val="90000"/>
              </a:lnSpc>
              <a:spcBef>
                <a:spcPts val="70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dirty="0">
                <a:solidFill>
                  <a:schemeClr val="accent2"/>
                </a:solidFill>
              </a:rPr>
              <a:t>{                                                     </a:t>
            </a:r>
          </a:p>
          <a:p>
            <a:pPr marL="327025" indent="-327025" eaLnBrk="0" hangingPunct="0">
              <a:lnSpc>
                <a:spcPct val="90000"/>
              </a:lnSpc>
              <a:spcBef>
                <a:spcPts val="70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rPr>
              <a:t>While(S&gt;=0);                                  </a:t>
            </a:r>
          </a:p>
          <a:p>
            <a:pPr marL="327025" marR="0" indent="-327025" defTabSz="449580" eaLnBrk="0" hangingPunct="0">
              <a:lnSpc>
                <a:spcPct val="90000"/>
              </a:lnSpc>
              <a:spcBef>
                <a:spcPts val="70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dirty="0">
                <a:solidFill>
                  <a:schemeClr val="accent2"/>
                </a:solidFill>
              </a:rPr>
              <a:t>S--;                                                 </a:t>
            </a:r>
          </a:p>
          <a:p>
            <a:pPr marL="327025" marR="0" indent="-327025" defTabSz="449580" eaLnBrk="0" hangingPunct="0">
              <a:lnSpc>
                <a:spcPct val="90000"/>
              </a:lnSpc>
              <a:spcBef>
                <a:spcPts val="70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dirty="0">
                <a:solidFill>
                  <a:schemeClr val="accent2"/>
                </a:solidFill>
              </a:rPr>
              <a:t>}</a:t>
            </a:r>
            <a:endParaRPr kumimoji="0" lang="en-US" kern="1200" cap="none" spc="0" normalizeH="0" baseline="0" noProof="0" dirty="0">
              <a:solidFill>
                <a:schemeClr val="accent2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27025" indent="-327025" eaLnBrk="0" hangingPunct="0">
              <a:lnSpc>
                <a:spcPct val="90000"/>
              </a:lnSpc>
              <a:spcBef>
                <a:spcPts val="70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dirty="0">
                <a:solidFill>
                  <a:schemeClr val="accent6"/>
                </a:solidFill>
              </a:rPr>
              <a:t>up(s) </a:t>
            </a:r>
          </a:p>
          <a:p>
            <a:pPr marL="327025" indent="-327025" eaLnBrk="0" hangingPunct="0">
              <a:lnSpc>
                <a:spcPct val="90000"/>
              </a:lnSpc>
              <a:spcBef>
                <a:spcPts val="70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pPr marL="327025" indent="-327025" eaLnBrk="0" hangingPunct="0">
              <a:lnSpc>
                <a:spcPct val="90000"/>
              </a:lnSpc>
              <a:spcBef>
                <a:spcPts val="70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dirty="0">
                <a:solidFill>
                  <a:schemeClr val="accent6"/>
                </a:solidFill>
              </a:rPr>
              <a:t>S=s+1</a:t>
            </a:r>
          </a:p>
          <a:p>
            <a:pPr marL="327025" indent="-327025" eaLnBrk="0" hangingPunct="0">
              <a:lnSpc>
                <a:spcPct val="90000"/>
              </a:lnSpc>
              <a:spcBef>
                <a:spcPts val="70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+mn-cs"/>
              </a:rPr>
              <a:t>}</a:t>
            </a:r>
            <a:endParaRPr kumimoji="0" lang="en-US" kern="1200" cap="none" spc="0" normalizeH="0" baseline="0" noProof="0" dirty="0">
              <a:solidFill>
                <a:schemeClr val="accent2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94725" cy="990600"/>
          </a:xfrm>
        </p:spPr>
        <p:txBody>
          <a:bodyPr/>
          <a:lstStyle/>
          <a:p>
            <a:r>
              <a:rPr lang="en-US" dirty="0"/>
              <a:t>Solution of CS problem using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705725" cy="3997325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Do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down(S)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  </a:t>
            </a:r>
            <a:r>
              <a:rPr lang="en-US" sz="2000" b="1" dirty="0">
                <a:solidFill>
                  <a:srgbClr val="FF0000"/>
                </a:solidFill>
              </a:rPr>
              <a:t>Critical Section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up(s)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Remainder section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} while(True)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71600" y="228600"/>
            <a:ext cx="10118725" cy="879475"/>
          </a:xfrm>
        </p:spPr>
        <p:txBody>
          <a:bodyPr/>
          <a:lstStyle/>
          <a:p>
            <a:r>
              <a:rPr lang="en-US" u="sng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82700"/>
            <a:ext cx="8366125" cy="44672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After performing down operation,  </a:t>
            </a:r>
            <a:r>
              <a:rPr lang="en-US" sz="2000" b="1" dirty="0">
                <a:solidFill>
                  <a:srgbClr val="FF0000"/>
                </a:solidFill>
              </a:rPr>
              <a:t>if the process is not getting suspend </a:t>
            </a:r>
            <a:r>
              <a:rPr lang="en-US" sz="2000" dirty="0"/>
              <a:t>then it is called </a:t>
            </a:r>
            <a:r>
              <a:rPr lang="en-US" sz="2000" b="1" dirty="0"/>
              <a:t>successful down operation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If it is successful down operation then </a:t>
            </a:r>
            <a:r>
              <a:rPr lang="en-US" sz="2000" b="1" dirty="0"/>
              <a:t>only process will continue further execution in the code.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If it is </a:t>
            </a:r>
            <a:r>
              <a:rPr lang="en-US" sz="2000" b="1" dirty="0">
                <a:solidFill>
                  <a:srgbClr val="FF0000"/>
                </a:solidFill>
              </a:rPr>
              <a:t>unsuccessful down operation </a:t>
            </a:r>
            <a:r>
              <a:rPr lang="en-US" sz="2000" dirty="0"/>
              <a:t>then the </a:t>
            </a:r>
            <a:r>
              <a:rPr lang="en-US" sz="2000" b="1" dirty="0"/>
              <a:t>process will not continue further execution </a:t>
            </a:r>
            <a:r>
              <a:rPr lang="en-US" sz="2000" dirty="0"/>
              <a:t>in the code.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To avoid the problem of </a:t>
            </a:r>
            <a:r>
              <a:rPr lang="en-US" sz="2000" b="1" dirty="0"/>
              <a:t>busy waiting </a:t>
            </a:r>
            <a:r>
              <a:rPr lang="en-US" sz="2000" dirty="0"/>
              <a:t>the concept of semaphore will be used.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-762000" y="762000"/>
            <a:ext cx="9525000" cy="457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anchor="b"/>
          <a:lstStyle/>
          <a:p>
            <a:pPr marR="0" algn="ctr" defTabSz="449580" eaLnBrk="0" hangingPunct="0"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US" sz="28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Semaphore as General Synchronization Tool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68338" y="1612900"/>
            <a:ext cx="7807325" cy="519588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42900" marR="0" indent="-327025" defTabSz="449580" eaLnBrk="0" hangingPunct="0">
              <a:spcBef>
                <a:spcPts val="1050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400" b="1" kern="1200" cap="none" spc="0" normalizeH="0" baseline="0" noProof="0" dirty="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rPr>
              <a:t>Types of Semaphores:</a:t>
            </a:r>
          </a:p>
          <a:p>
            <a:pPr marL="342900" marR="0" indent="-327025" defTabSz="449580" eaLnBrk="0" hangingPunct="0">
              <a:spcBef>
                <a:spcPts val="1050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400" b="1" kern="1200" cap="none" spc="0" normalizeH="0" baseline="0" noProof="0" dirty="0">
              <a:solidFill>
                <a:srgbClr val="CC33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58775" marR="0" indent="-342900" defTabSz="449580" eaLnBrk="0" hangingPunct="0">
              <a:spcBef>
                <a:spcPts val="105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400" b="1" u="sng" kern="1200" cap="none" spc="0" normalizeH="0" baseline="0" noProof="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+mn-cs"/>
              </a:rPr>
              <a:t>Counting semaphore </a:t>
            </a:r>
            <a:r>
              <a:rPr kumimoji="0" lang="en-US" sz="24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 when </a:t>
            </a:r>
            <a:r>
              <a:rPr kumimoji="0" lang="en-US" sz="24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integer value </a:t>
            </a:r>
            <a:r>
              <a:rPr kumimoji="0" lang="en-US" sz="24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can be any non-negative value, can be incremented / decremented.</a:t>
            </a:r>
          </a:p>
          <a:p>
            <a:pPr marL="358775" marR="0" indent="-342900" defTabSz="449580" eaLnBrk="0" hangingPunct="0">
              <a:spcBef>
                <a:spcPts val="105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400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58775" marR="0" indent="-342900" defTabSz="449580" eaLnBrk="0" hangingPunct="0">
              <a:spcBef>
                <a:spcPts val="105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400" b="1" u="sng" kern="1200" cap="none" spc="0" normalizeH="0" baseline="0" noProof="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+mn-cs"/>
              </a:rPr>
              <a:t>Binary semaphore </a:t>
            </a:r>
            <a:r>
              <a:rPr kumimoji="0" lang="en-US" sz="24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-- </a:t>
            </a:r>
            <a:r>
              <a:rPr lang="en-US" sz="2400" dirty="0">
                <a:solidFill>
                  <a:schemeClr val="tx1"/>
                </a:solidFill>
              </a:rPr>
              <a:t>A synchronization tool that </a:t>
            </a:r>
          </a:p>
          <a:p>
            <a:pPr marL="1101725" lvl="1" indent="-342900" eaLnBrk="0" hangingPunct="0">
              <a:spcBef>
                <a:spcPts val="105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has two states (0 or 1) and </a:t>
            </a:r>
          </a:p>
          <a:p>
            <a:pPr marL="1101725" lvl="1" indent="-342900" eaLnBrk="0" hangingPunct="0">
              <a:spcBef>
                <a:spcPts val="105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It is used to signal the availability of a resource </a:t>
            </a:r>
          </a:p>
          <a:p>
            <a:pPr marL="1101725" lvl="1" indent="-342900" eaLnBrk="0" hangingPunct="0">
              <a:spcBef>
                <a:spcPts val="105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Also known as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mutex locks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1325" cy="914400"/>
          </a:xfrm>
        </p:spPr>
        <p:txBody>
          <a:bodyPr/>
          <a:lstStyle/>
          <a:p>
            <a:r>
              <a:rPr lang="en-US" dirty="0"/>
              <a:t>Binary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Down(s)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{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If(</a:t>
            </a:r>
            <a:r>
              <a:rPr lang="en-US" sz="2000" dirty="0" err="1">
                <a:solidFill>
                  <a:schemeClr val="accent6"/>
                </a:solidFill>
              </a:rPr>
              <a:t>s.value</a:t>
            </a:r>
            <a:r>
              <a:rPr lang="en-US" sz="2000" dirty="0">
                <a:solidFill>
                  <a:schemeClr val="accent6"/>
                </a:solidFill>
              </a:rPr>
              <a:t> == 1)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  {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   </a:t>
            </a:r>
            <a:r>
              <a:rPr lang="en-US" sz="2000" dirty="0" err="1">
                <a:solidFill>
                  <a:schemeClr val="accent6"/>
                </a:solidFill>
              </a:rPr>
              <a:t>s.value</a:t>
            </a:r>
            <a:r>
              <a:rPr lang="en-US" sz="2000" dirty="0">
                <a:solidFill>
                  <a:schemeClr val="accent6"/>
                </a:solidFill>
              </a:rPr>
              <a:t>=0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  }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Else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{</a:t>
            </a:r>
          </a:p>
          <a:p>
            <a:pPr>
              <a:buNone/>
            </a:pPr>
            <a:r>
              <a:rPr lang="en-US" sz="2000" b="1" dirty="0">
                <a:solidFill>
                  <a:schemeClr val="accent6"/>
                </a:solidFill>
              </a:rPr>
              <a:t>Block the process </a:t>
            </a:r>
            <a:r>
              <a:rPr lang="en-US" sz="2000" dirty="0">
                <a:solidFill>
                  <a:schemeClr val="accent6"/>
                </a:solidFill>
              </a:rPr>
              <a:t>and place its PCB in the suspended list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1325" cy="879475"/>
          </a:xfrm>
        </p:spPr>
        <p:txBody>
          <a:bodyPr/>
          <a:lstStyle/>
          <a:p>
            <a:r>
              <a:rPr lang="en-US" u="sng" dirty="0"/>
              <a:t>Binary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Up(s)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{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If(suspended list is empty)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   </a:t>
            </a:r>
            <a:r>
              <a:rPr lang="en-US" sz="2000" dirty="0" err="1">
                <a:solidFill>
                  <a:schemeClr val="accent6"/>
                </a:solidFill>
              </a:rPr>
              <a:t>s.value</a:t>
            </a:r>
            <a:r>
              <a:rPr lang="en-US" sz="2000" dirty="0">
                <a:solidFill>
                  <a:schemeClr val="accent6"/>
                </a:solidFill>
              </a:rPr>
              <a:t>=1;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Else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{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Select a process</a:t>
            </a:r>
            <a:r>
              <a:rPr lang="en-US" sz="2000" dirty="0">
                <a:solidFill>
                  <a:schemeClr val="accent6"/>
                </a:solidFill>
              </a:rPr>
              <a:t> from suspended list and wake up;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0EE9-A320-4736-B54D-C670497D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0" y="228600"/>
            <a:ext cx="9509125" cy="762000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Semaphore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64BE-B536-48F5-8C2E-7AE51295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153400" cy="4953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Semaphore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Counting semaphore is a synchronization tool that is used in operating systems to control the access to shared resources.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type of semaphore that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more than two processes to access the shared resource at the same time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counting semaphore is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 by an integer value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incremented or decremented by the processes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binary and counting semaphores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that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semaphores can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take on two values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either that a resource is available or unavailable,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counting semaphores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take on multiple values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the number of available resources.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88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CEE3-537E-4DF9-885C-602BD8A6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518525" cy="762000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Semaphore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F009-6E6F-41A8-B48D-87A83A61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10" y="1143000"/>
            <a:ext cx="8442325" cy="53467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modern operating systems,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may need to access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resource simultaneously.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proper synchronization mechanisms,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conflicts and race conditions can arise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incorrect results or system failures.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Counting semaphore ensue that multiple processes can safely access shared resources in a coordinated and efficient manner.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 deadlocks, ensures mutual exclusion,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enhances system performance by minimizing the waiting time of processes.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semaphore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solve problems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producer-consumer problem or the dining philosopher problem.</a:t>
            </a:r>
          </a:p>
        </p:txBody>
      </p:sp>
    </p:spTree>
    <p:extLst>
      <p:ext uri="{BB962C8B-B14F-4D97-AF65-F5344CB8AC3E}">
        <p14:creationId xmlns:p14="http://schemas.microsoft.com/office/powerpoint/2010/main" val="94307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/>
          <p:nvPr/>
        </p:nvSpPr>
        <p:spPr>
          <a:xfrm>
            <a:off x="0" y="533400"/>
            <a:ext cx="80772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b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b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b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b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b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b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arises not having synchronization between process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305800" cy="53340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R="0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1. </a:t>
            </a:r>
            <a:r>
              <a:rPr kumimoji="0" lang="en-US" b="1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Race condition problem:-  </a:t>
            </a:r>
          </a:p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When more than one </a:t>
            </a: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process is executing the same code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or  </a:t>
            </a:r>
            <a:r>
              <a:rPr kumimoji="0" lang="en-US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accessing the same memory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or any </a:t>
            </a: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shared variable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in that condition there is a </a:t>
            </a:r>
            <a:r>
              <a:rPr kumimoji="0" lang="en-US" b="1" kern="1200" cap="none" spc="0" normalizeH="0" baseline="0" noProof="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+mn-cs"/>
              </a:rPr>
              <a:t>possibility that the output or the value of the shared variable is wrong </a:t>
            </a:r>
          </a:p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so for that </a:t>
            </a: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all the processes doing the race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to say that </a:t>
            </a: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my output is correct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this condition known as </a:t>
            </a: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a race condition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R="0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R="0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2. Critical section problem :-</a:t>
            </a:r>
          </a:p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 critical section is a </a:t>
            </a: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code segment that can be</a:t>
            </a:r>
            <a:r>
              <a:rPr kumimoji="0" lang="en-US" b="1" kern="1200" cap="none" spc="0" normalizeH="0" baseline="0" noProof="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 accessed </a:t>
            </a: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by only one process at a time. </a:t>
            </a:r>
            <a:r>
              <a:rPr kumimoji="0" lang="en-US" b="1" kern="1200" cap="none" spc="0" normalizeH="0" baseline="0" noProof="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E.g</a:t>
            </a: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The critical section </a:t>
            </a: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contains shared variables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that </a:t>
            </a: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need to be synchronized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to maintain the consistency of data variables. </a:t>
            </a:r>
          </a:p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So the critical section problem means </a:t>
            </a:r>
            <a:r>
              <a:rPr kumimoji="0" lang="en-US" b="1" kern="1200" cap="none" spc="0" normalizeH="0" baseline="0" noProof="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designing a way for cooperative processes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to access shared resources without creating data inconsistencies. </a:t>
            </a:r>
          </a:p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-76200"/>
            <a:ext cx="8061325" cy="593725"/>
          </a:xfrm>
        </p:spPr>
        <p:txBody>
          <a:bodyPr/>
          <a:lstStyle/>
          <a:p>
            <a:r>
              <a:rPr lang="en-US" u="sng" dirty="0"/>
              <a:t>Counting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858125" cy="54229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positive value of counting semaphore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number of successful down operation we can perform.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value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counting semaphore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number of process blocked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 operation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binary operation will be successful only if the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value of s=1.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down operation of counting semaphore will be successful only if the initial value of semaphore is greater than equal to 1.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process is in suspended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than every time when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 one operation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process will be wake up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suspended list based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FIFO.ss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03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1325" cy="879475"/>
          </a:xfrm>
        </p:spPr>
        <p:txBody>
          <a:bodyPr/>
          <a:lstStyle/>
          <a:p>
            <a:r>
              <a:rPr lang="en-US" u="sng" dirty="0"/>
              <a:t>Counting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1447800"/>
            <a:ext cx="7335837" cy="4302125"/>
          </a:xfrm>
        </p:spPr>
        <p:txBody>
          <a:bodyPr/>
          <a:lstStyle/>
          <a:p>
            <a:pPr marL="727075" lvl="1" indent="-269875">
              <a:lnSpc>
                <a:spcPct val="90000"/>
              </a:lnSpc>
              <a:spcBef>
                <a:spcPts val="790"/>
              </a:spcBef>
              <a:buClr>
                <a:srgbClr val="CC6600"/>
              </a:buClr>
              <a:buSzPct val="80000"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(S) </a:t>
            </a:r>
          </a:p>
          <a:p>
            <a:pPr marL="727075" lvl="1" indent="-269875">
              <a:lnSpc>
                <a:spcPct val="90000"/>
              </a:lnSpc>
              <a:spcBef>
                <a:spcPts val="790"/>
              </a:spcBef>
              <a:buClr>
                <a:srgbClr val="CC6600"/>
              </a:buClr>
              <a:buSzPct val="80000"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727075" lvl="1" indent="-269875">
              <a:lnSpc>
                <a:spcPct val="90000"/>
              </a:lnSpc>
              <a:spcBef>
                <a:spcPts val="790"/>
              </a:spcBef>
              <a:buClr>
                <a:srgbClr val="CC6600"/>
              </a:buClr>
              <a:buSzPct val="80000"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s.value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s.value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 marL="727075" lvl="1" indent="-269875">
              <a:lnSpc>
                <a:spcPct val="90000"/>
              </a:lnSpc>
              <a:spcBef>
                <a:spcPts val="790"/>
              </a:spcBef>
              <a:buClr>
                <a:srgbClr val="CC6600"/>
              </a:buClr>
              <a:buSzPct val="80000"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7075" lvl="1" indent="-269875">
              <a:lnSpc>
                <a:spcPct val="90000"/>
              </a:lnSpc>
              <a:spcBef>
                <a:spcPts val="790"/>
              </a:spcBef>
              <a:buClr>
                <a:srgbClr val="CC6600"/>
              </a:buClr>
              <a:buSzPct val="80000"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s.value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&lt;0)</a:t>
            </a:r>
          </a:p>
          <a:p>
            <a:pPr marL="727075" lvl="1" indent="-269875">
              <a:lnSpc>
                <a:spcPct val="90000"/>
              </a:lnSpc>
              <a:spcBef>
                <a:spcPts val="790"/>
              </a:spcBef>
              <a:buClr>
                <a:srgbClr val="CC6600"/>
              </a:buClr>
              <a:buSzPct val="80000"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727075" lvl="1" indent="-269875">
              <a:lnSpc>
                <a:spcPct val="90000"/>
              </a:lnSpc>
              <a:spcBef>
                <a:spcPts val="790"/>
              </a:spcBef>
              <a:buClr>
                <a:srgbClr val="CC6600"/>
              </a:buClr>
              <a:buSzPct val="80000"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the process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place its in the PCB in the suspend list</a:t>
            </a:r>
          </a:p>
          <a:p>
            <a:pPr marL="727075" lvl="1" indent="-269875">
              <a:lnSpc>
                <a:spcPct val="90000"/>
              </a:lnSpc>
              <a:spcBef>
                <a:spcPts val="790"/>
              </a:spcBef>
              <a:buClr>
                <a:srgbClr val="CC6600"/>
              </a:buClr>
              <a:buSzPct val="80000"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727075" lvl="1" indent="-269875">
              <a:lnSpc>
                <a:spcPct val="90000"/>
              </a:lnSpc>
              <a:spcBef>
                <a:spcPts val="790"/>
              </a:spcBef>
              <a:buClr>
                <a:srgbClr val="CC6600"/>
              </a:buClr>
              <a:buSzPct val="80000"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727075" lvl="1" indent="-269875">
              <a:lnSpc>
                <a:spcPct val="90000"/>
              </a:lnSpc>
              <a:spcBef>
                <a:spcPts val="790"/>
              </a:spcBef>
              <a:buClr>
                <a:srgbClr val="CC6600"/>
              </a:buClr>
              <a:buSzPct val="80000"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727075" lvl="1" indent="-269875">
              <a:lnSpc>
                <a:spcPct val="90000"/>
              </a:lnSpc>
              <a:spcBef>
                <a:spcPts val="790"/>
              </a:spcBef>
              <a:buClr>
                <a:srgbClr val="CC6600"/>
              </a:buClr>
              <a:buSzPct val="80000"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6800" y="609600"/>
            <a:ext cx="9890125" cy="457201"/>
          </a:xfrm>
        </p:spPr>
        <p:txBody>
          <a:bodyPr/>
          <a:lstStyle/>
          <a:p>
            <a:r>
              <a:rPr lang="en-US" u="sng" dirty="0"/>
              <a:t>Counting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335837" cy="4835525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Exit section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Up(s)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{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s.value</a:t>
            </a:r>
            <a:r>
              <a:rPr lang="en-US" sz="2000" dirty="0">
                <a:solidFill>
                  <a:schemeClr val="accent6"/>
                </a:solidFill>
              </a:rPr>
              <a:t> = s.value+1;</a:t>
            </a:r>
          </a:p>
          <a:p>
            <a:pPr>
              <a:buNone/>
            </a:pPr>
            <a:endParaRPr lang="en-US" sz="2000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If (</a:t>
            </a:r>
            <a:r>
              <a:rPr lang="en-US" sz="2000" dirty="0" err="1">
                <a:solidFill>
                  <a:schemeClr val="accent6"/>
                </a:solidFill>
              </a:rPr>
              <a:t>s.value</a:t>
            </a:r>
            <a:r>
              <a:rPr lang="en-US" sz="2000" dirty="0">
                <a:solidFill>
                  <a:schemeClr val="accent6"/>
                </a:solidFill>
              </a:rPr>
              <a:t> &lt;= 0)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{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Select a process </a:t>
            </a:r>
            <a:r>
              <a:rPr lang="en-US" sz="2000" b="1" dirty="0">
                <a:solidFill>
                  <a:schemeClr val="accent6"/>
                </a:solidFill>
              </a:rPr>
              <a:t>from suspend list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b="1" dirty="0">
                <a:solidFill>
                  <a:schemeClr val="accent6"/>
                </a:solidFill>
              </a:rPr>
              <a:t>wakeup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chemeClr val="accent6"/>
                </a:solidFill>
              </a:rPr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/>
          <p:nvPr/>
        </p:nvSpPr>
        <p:spPr>
          <a:xfrm>
            <a:off x="609600" y="609600"/>
            <a:ext cx="670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800" b="1" dirty="0">
                <a:solidFill>
                  <a:srgbClr val="993300"/>
                </a:solidFill>
                <a:latin typeface="Arial" panose="020B0604020202020204" pitchFamily="34" charset="0"/>
              </a:rPr>
              <a:t>Semaphore and Busy Waiting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8255000" cy="518318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42900" marR="0" indent="-327025" defTabSz="449580" eaLnBrk="0" hangingPunct="0">
              <a:spcBef>
                <a:spcPts val="965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Disadvantage of Semaphore: </a:t>
            </a:r>
            <a:r>
              <a:rPr kumimoji="0" lang="en-US" sz="2200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Busy Waiting</a:t>
            </a:r>
          </a:p>
          <a:p>
            <a:pPr marL="341630" marR="0" indent="-327025" defTabSz="449580" eaLnBrk="0" hangingPunct="0">
              <a:spcBef>
                <a:spcPts val="965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200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58775" marR="0" indent="-342900" defTabSz="449580" eaLnBrk="0" hangingPunct="0">
              <a:spcBef>
                <a:spcPts val="96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When </a:t>
            </a:r>
            <a:r>
              <a:rPr kumimoji="0" lang="en-US" sz="22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 process is in C.S. </a:t>
            </a: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and any </a:t>
            </a:r>
            <a:r>
              <a:rPr kumimoji="0" lang="en-US" sz="22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other process that wants to enter C.S.</a:t>
            </a: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200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loops continuously in entry section</a:t>
            </a: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358775" marR="0" indent="-342900" defTabSz="449580" eaLnBrk="0" hangingPunct="0">
              <a:spcBef>
                <a:spcPts val="96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200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58775" marR="0" indent="-342900" defTabSz="449580" eaLnBrk="0" hangingPunct="0">
              <a:spcBef>
                <a:spcPts val="96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lang="en-US" sz="2200" b="1" dirty="0">
                <a:solidFill>
                  <a:srgbClr val="FF0000"/>
                </a:solidFill>
              </a:rPr>
              <a:t>Priority inversion</a:t>
            </a:r>
            <a:endParaRPr kumimoji="0" lang="en-US" sz="2200" b="1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57505" marR="0" indent="-342900" defTabSz="449580" eaLnBrk="0" hangingPunct="0">
              <a:spcBef>
                <a:spcPts val="965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200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58775" marR="0" indent="-342900" defTabSz="449580" eaLnBrk="0" hangingPunct="0">
              <a:spcBef>
                <a:spcPts val="96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2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Wastes CPU cycles</a:t>
            </a:r>
          </a:p>
          <a:p>
            <a:pPr marL="14605" marR="0" defTabSz="449580" eaLnBrk="0" hangingPunct="0">
              <a:spcBef>
                <a:spcPts val="965"/>
              </a:spcBef>
              <a:buClrTx/>
              <a:buSzPct val="90000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200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58775" marR="0" indent="-342900" defTabSz="449580" eaLnBrk="0" hangingPunct="0">
              <a:spcBef>
                <a:spcPts val="96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Semaphore that </a:t>
            </a:r>
            <a:r>
              <a:rPr kumimoji="0" lang="en-US" sz="22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implements busy waiting</a:t>
            </a: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is known as: </a:t>
            </a:r>
            <a:r>
              <a:rPr kumimoji="0" lang="en-US" sz="22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Spin Lock</a:t>
            </a:r>
          </a:p>
          <a:p>
            <a:pPr marL="342900" marR="0" indent="-327025" defTabSz="449580" eaLnBrk="0" hangingPunct="0">
              <a:spcBef>
                <a:spcPts val="965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2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27025" defTabSz="449580" eaLnBrk="0" hangingPunct="0">
              <a:spcBef>
                <a:spcPts val="965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22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/>
          <p:nvPr/>
        </p:nvSpPr>
        <p:spPr>
          <a:xfrm>
            <a:off x="0" y="609600"/>
            <a:ext cx="7837488" cy="8826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600" b="1" dirty="0">
                <a:solidFill>
                  <a:srgbClr val="993300"/>
                </a:solidFill>
                <a:latin typeface="Arial" panose="020B0604020202020204" pitchFamily="34" charset="0"/>
              </a:rPr>
              <a:t>Semaphore Implementation                                                with no Busy waiting 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0038" y="1828800"/>
            <a:ext cx="8556625" cy="48720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42900" marR="0" indent="-342900" defTabSz="449580" eaLnBrk="0" hangingPunct="0">
              <a:spcBef>
                <a:spcPts val="96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With each semaphore there is an associated </a:t>
            </a:r>
            <a:r>
              <a:rPr kumimoji="0" lang="en-US" sz="22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waiting queue</a:t>
            </a: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R="0" defTabSz="449580" eaLnBrk="0" hangingPunct="0">
              <a:spcBef>
                <a:spcPts val="965"/>
              </a:spcBef>
              <a:buClr>
                <a:srgbClr val="993300"/>
              </a:buClr>
              <a:buSzPct val="90000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2200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42900" defTabSz="449580" eaLnBrk="0" hangingPunct="0">
              <a:spcBef>
                <a:spcPts val="96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Each entry in a waiting queue has two data items:</a:t>
            </a:r>
          </a:p>
          <a:p>
            <a:pPr marL="328930" marR="0" indent="-327025" defTabSz="449580" eaLnBrk="0" hangingPunct="0">
              <a:spcBef>
                <a:spcPts val="965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2200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800100" marR="0" lvl="1" indent="-342900" algn="l" defTabSz="449580" rtl="0" eaLnBrk="0" fontAlgn="base" latinLnBrk="0" hangingPunct="0">
              <a:lnSpc>
                <a:spcPct val="100000"/>
              </a:lnSpc>
              <a:spcBef>
                <a:spcPts val="965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value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(of type integer)</a:t>
            </a:r>
          </a:p>
          <a:p>
            <a:pPr marL="800100" marR="0" lvl="1" indent="-342900" algn="l" defTabSz="449580" rtl="0" eaLnBrk="0" fontAlgn="base" latinLnBrk="0" hangingPunct="0">
              <a:lnSpc>
                <a:spcPct val="100000"/>
              </a:lnSpc>
              <a:spcBef>
                <a:spcPts val="965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00100" marR="0" lvl="1" indent="-342900" algn="l" defTabSz="449580" rtl="0" eaLnBrk="0" fontAlgn="base" latinLnBrk="0" hangingPunct="0">
              <a:lnSpc>
                <a:spcPct val="100000"/>
              </a:lnSpc>
              <a:spcBef>
                <a:spcPts val="965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Pointer to next record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the list</a:t>
            </a:r>
          </a:p>
          <a:p>
            <a:pPr marL="727075" marR="0" lvl="1" indent="-254000" algn="l" defTabSz="449580" rtl="0" eaLnBrk="0" fontAlgn="base" latinLnBrk="0" hangingPunct="0">
              <a:lnSpc>
                <a:spcPct val="100000"/>
              </a:lnSpc>
              <a:spcBef>
                <a:spcPts val="965"/>
              </a:spcBef>
              <a:spcAft>
                <a:spcPct val="0"/>
              </a:spcAft>
              <a:buClrTx/>
              <a:buSzPct val="8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27075" marR="0" lvl="1" indent="-254000" algn="l" defTabSz="449580" rtl="0" eaLnBrk="0" fontAlgn="base" latinLnBrk="0" hangingPunct="0">
              <a:lnSpc>
                <a:spcPct val="100000"/>
              </a:lnSpc>
              <a:spcBef>
                <a:spcPts val="965"/>
              </a:spcBef>
              <a:spcAft>
                <a:spcPct val="0"/>
              </a:spcAft>
              <a:buClrTx/>
              <a:buSzPct val="8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27025" defTabSz="449580" eaLnBrk="0" hangingPunct="0">
              <a:spcBef>
                <a:spcPts val="965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2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                       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/>
          <p:nvPr/>
        </p:nvSpPr>
        <p:spPr>
          <a:xfrm>
            <a:off x="0" y="152400"/>
            <a:ext cx="7837488" cy="8826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b="1" dirty="0">
                <a:solidFill>
                  <a:srgbClr val="993300"/>
                </a:solidFill>
                <a:latin typeface="Arial" panose="020B0604020202020204" pitchFamily="34" charset="0"/>
              </a:rPr>
              <a:t>Semaphore Implementation with no Busy waiting 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1828800"/>
            <a:ext cx="8305800" cy="527526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44805" marR="0" indent="-342900" defTabSz="449580" eaLnBrk="0" hangingPunct="0">
              <a:spcBef>
                <a:spcPts val="965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defRPr/>
            </a:pP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Instead of waiting, </a:t>
            </a:r>
            <a:r>
              <a:rPr kumimoji="0" lang="en-US" sz="22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 process blocks itself</a:t>
            </a:r>
            <a:r>
              <a:rPr kumimoji="0" lang="en-US" sz="22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328930" marR="0" indent="-327025" defTabSz="449580" eaLnBrk="0" hangingPunct="0">
              <a:spcBef>
                <a:spcPts val="965"/>
              </a:spcBef>
              <a:buClrTx/>
              <a:buSzPct val="90000"/>
              <a:buFontTx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defRPr/>
            </a:pPr>
            <a:endParaRPr kumimoji="0" lang="en-US" sz="2200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458470" marR="0" indent="-457200" defTabSz="449580" eaLnBrk="0" hangingPunct="0">
              <a:spcBef>
                <a:spcPts val="965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q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defRPr/>
            </a:pPr>
            <a:r>
              <a:rPr kumimoji="0" lang="en-US" sz="2200" b="1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Two operations:</a:t>
            </a:r>
          </a:p>
          <a:p>
            <a:pPr marL="800100" marR="0" lvl="1" indent="-342900" algn="l" defTabSz="449580" rtl="0" eaLnBrk="0" fontAlgn="base" latinLnBrk="0" hangingPunct="0">
              <a:lnSpc>
                <a:spcPct val="100000"/>
              </a:lnSpc>
              <a:spcBef>
                <a:spcPts val="965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defRPr/>
            </a:pPr>
            <a:r>
              <a:rPr lang="en-US" sz="2200" b="1" dirty="0">
                <a:solidFill>
                  <a:srgbClr val="0000FF"/>
                </a:solidFill>
              </a:rPr>
              <a:t>B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lock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 place the process invoking the operation on the waiting queue.</a:t>
            </a:r>
          </a:p>
          <a:p>
            <a:pPr marL="800100" marR="0" lvl="1" indent="-342900" algn="l" defTabSz="449580" rtl="0" eaLnBrk="0" fontAlgn="base" latinLnBrk="0" hangingPunct="0">
              <a:lnSpc>
                <a:spcPct val="100000"/>
              </a:lnSpc>
              <a:spcBef>
                <a:spcPts val="965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800100" marR="0" lvl="1" indent="-342900" algn="l" defTabSz="449580" rtl="0" eaLnBrk="0" fontAlgn="base" latinLnBrk="0" hangingPunct="0">
              <a:lnSpc>
                <a:spcPct val="100000"/>
              </a:lnSpc>
              <a:spcBef>
                <a:spcPts val="965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defRPr/>
            </a:pPr>
            <a:r>
              <a:rPr lang="en-US" sz="2200" b="1" dirty="0">
                <a:solidFill>
                  <a:srgbClr val="0000FF"/>
                </a:solidFill>
              </a:rPr>
              <a:t>W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akeup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 remove one of processes in 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waiting queue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 place it in 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ready queue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342900" marR="0" indent="-327025" defTabSz="449580" eaLnBrk="0" hangingPunct="0">
              <a:spcBef>
                <a:spcPts val="965"/>
              </a:spcBef>
              <a:buClrTx/>
              <a:buSzPct val="90000"/>
              <a:buFontTx/>
              <a:buNone/>
              <a:tabLst>
                <a:tab pos="328295" algn="l"/>
                <a:tab pos="775970" algn="l"/>
                <a:tab pos="1225550" algn="l"/>
                <a:tab pos="1674495" algn="l"/>
                <a:tab pos="2124075" algn="l"/>
                <a:tab pos="2573020" algn="l"/>
                <a:tab pos="3022600" algn="l"/>
                <a:tab pos="3471545" algn="l"/>
                <a:tab pos="3921125" algn="l"/>
                <a:tab pos="4370070" algn="l"/>
                <a:tab pos="4819650" algn="l"/>
                <a:tab pos="5268595" algn="l"/>
                <a:tab pos="5718175" algn="l"/>
                <a:tab pos="6167120" algn="l"/>
                <a:tab pos="6616700" algn="l"/>
                <a:tab pos="7065645" algn="l"/>
                <a:tab pos="7515225" algn="l"/>
                <a:tab pos="7964170" algn="l"/>
                <a:tab pos="8413750" algn="l"/>
                <a:tab pos="8862695" algn="l"/>
                <a:tab pos="9312275" algn="l"/>
              </a:tabLst>
              <a:defRPr/>
            </a:pPr>
            <a:r>
              <a:rPr kumimoji="0" lang="en-US" sz="2200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                       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061325" cy="574675"/>
          </a:xfrm>
        </p:spPr>
        <p:txBody>
          <a:bodyPr/>
          <a:lstStyle/>
          <a:p>
            <a:r>
              <a:rPr lang="en-US" u="sng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89925" cy="44672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/>
              <a:t>A deadlock occurs when a process or thread enters a </a:t>
            </a:r>
            <a:r>
              <a:rPr lang="en-US" sz="2000" b="1" dirty="0"/>
              <a:t>waiting state.</a:t>
            </a:r>
          </a:p>
          <a:p>
            <a:pPr marL="0" indent="0" algn="just">
              <a:buNone/>
            </a:pPr>
            <a:r>
              <a:rPr lang="en-US" sz="2000" b="1" dirty="0"/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/>
              <a:t>because a requested system resource is held by another waiting process.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If the process are not properly synchronized while sharing the common variable then it is also </a:t>
            </a:r>
            <a:r>
              <a:rPr lang="en-US" sz="2000" b="1" dirty="0">
                <a:solidFill>
                  <a:srgbClr val="FF0000"/>
                </a:solidFill>
              </a:rPr>
              <a:t>possible to deadlock.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AutoShape 2"/>
          <p:cNvSpPr>
            <a:spLocks noChangeArrowheads="1"/>
          </p:cNvSpPr>
          <p:nvPr/>
        </p:nvSpPr>
        <p:spPr bwMode="auto">
          <a:xfrm>
            <a:off x="3829050" y="2152650"/>
            <a:ext cx="1790700" cy="914400"/>
          </a:xfrm>
          <a:prstGeom prst="irregularSeal1">
            <a:avLst/>
          </a:prstGeom>
          <a:solidFill>
            <a:srgbClr val="ECECEC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86018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28600" y="838200"/>
            <a:ext cx="8429625" cy="5648325"/>
          </a:xfrm>
          <a:ln w="12700"/>
        </p:spPr>
        <p:txBody>
          <a:bodyPr vert="horz" wrap="square" lIns="90488" tIns="44450" rIns="90488" bIns="44450" anchor="t" anchorCtr="0"/>
          <a:lstStyle/>
          <a:p>
            <a:pPr marL="285750" indent="-285750" eaLnBrk="1" hangingPunct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using of semaphores may cause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</a:p>
          <a:p>
            <a:pPr marL="285750" indent="-285750" eaLnBrk="1" hangingPunct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/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/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/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marL="285750" indent="-285750" eaLnBrk="1" hangingPunct="1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Starvation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indefinite blocking of a low priority process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</a:t>
            </a:r>
          </a:p>
          <a:p>
            <a:pPr marL="285750" indent="-285750" eaLnBrk="1" hangingPunct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may never be removed from the semaphore queue in which it is suspended</a:t>
            </a:r>
          </a:p>
          <a:p>
            <a:pPr marL="685800" lvl="1" indent="-228600" eaLnBrk="1" hangingPunct="1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example: waiting queues are implemented in LIFO order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1354138" y="1565275"/>
            <a:ext cx="1644650" cy="1882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86020" name="Rectangle 5"/>
          <p:cNvSpPr>
            <a:spLocks noGrp="1"/>
          </p:cNvSpPr>
          <p:nvPr>
            <p:ph type="title"/>
          </p:nvPr>
        </p:nvSpPr>
        <p:spPr>
          <a:xfrm>
            <a:off x="468313" y="0"/>
            <a:ext cx="7296150" cy="666750"/>
          </a:xfrm>
          <a:ln w="12700"/>
        </p:spPr>
        <p:txBody>
          <a:bodyPr vert="horz" wrap="square" lIns="90488" tIns="44450" rIns="90488" bIns="44450" anchor="ctr" anchorCtr="0"/>
          <a:lstStyle/>
          <a:p>
            <a:pPr eaLnBrk="1" hangingPunct="1"/>
            <a:r>
              <a:rPr lang="en-US" altLang="zh-TW" sz="3600" dirty="0"/>
              <a:t>Deadlocks and Starvation</a:t>
            </a:r>
          </a:p>
        </p:txBody>
      </p:sp>
      <p:sp>
        <p:nvSpPr>
          <p:cNvPr id="86021" name="Rectangle 6"/>
          <p:cNvSpPr/>
          <p:nvPr/>
        </p:nvSpPr>
        <p:spPr>
          <a:xfrm>
            <a:off x="1566863" y="1589088"/>
            <a:ext cx="1314450" cy="2197100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lstStyle/>
          <a:p>
            <a:pPr marL="285750" indent="-285750" defTabSz="914400"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</a:pPr>
            <a:r>
              <a:rPr lang="en-US" altLang="zh-TW" sz="2000" b="1" dirty="0">
                <a:solidFill>
                  <a:srgbClr val="40458C"/>
                </a:solidFill>
                <a:latin typeface="Book Antiqua" panose="02040602050305030304" pitchFamily="18" charset="0"/>
              </a:rPr>
              <a:t>wait(A);</a:t>
            </a:r>
          </a:p>
          <a:p>
            <a:pPr marL="285750" indent="-285750" defTabSz="914400"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</a:pPr>
            <a:r>
              <a:rPr lang="en-US" altLang="zh-TW" sz="2000" b="1" dirty="0">
                <a:solidFill>
                  <a:srgbClr val="FF0000"/>
                </a:solidFill>
                <a:latin typeface="Book Antiqua" panose="02040602050305030304" pitchFamily="18" charset="0"/>
              </a:rPr>
              <a:t>wait(B);</a:t>
            </a:r>
          </a:p>
          <a:p>
            <a:pPr marL="285750" indent="-285750" defTabSz="914400"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</a:pPr>
            <a:r>
              <a:rPr lang="en-US" altLang="zh-TW" sz="2000" b="1" dirty="0">
                <a:solidFill>
                  <a:srgbClr val="40458C"/>
                </a:solidFill>
                <a:latin typeface="Book Antiqua" panose="02040602050305030304" pitchFamily="18" charset="0"/>
              </a:rPr>
              <a:t>    S</a:t>
            </a:r>
            <a:r>
              <a:rPr lang="en-US" altLang="zh-TW" sz="2000" b="1" baseline="-25000" dirty="0">
                <a:solidFill>
                  <a:srgbClr val="40458C"/>
                </a:solidFill>
                <a:latin typeface="Book Antiqua" panose="02040602050305030304" pitchFamily="18" charset="0"/>
              </a:rPr>
              <a:t>0</a:t>
            </a:r>
            <a:endParaRPr lang="en-US" altLang="zh-TW" sz="2000" b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285750" indent="-285750" defTabSz="914400"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</a:pPr>
            <a:r>
              <a:rPr lang="en-US" altLang="zh-TW" sz="2000" b="1" dirty="0">
                <a:solidFill>
                  <a:srgbClr val="000000"/>
                </a:solidFill>
                <a:latin typeface="Book Antiqua" panose="02040602050305030304" pitchFamily="18" charset="0"/>
              </a:rPr>
              <a:t>signal(A)</a:t>
            </a:r>
            <a:r>
              <a:rPr lang="en-US" altLang="zh-TW" sz="2000" b="1" dirty="0">
                <a:solidFill>
                  <a:srgbClr val="40458C"/>
                </a:solidFill>
                <a:latin typeface="Book Antiqua" panose="02040602050305030304" pitchFamily="18" charset="0"/>
              </a:rPr>
              <a:t>;</a:t>
            </a:r>
          </a:p>
          <a:p>
            <a:pPr marL="285750" indent="-285750" defTabSz="914400"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</a:pPr>
            <a:r>
              <a:rPr lang="en-US" altLang="zh-TW" sz="2000" b="1" dirty="0">
                <a:solidFill>
                  <a:srgbClr val="40458C"/>
                </a:solidFill>
                <a:latin typeface="Book Antiqua" panose="02040602050305030304" pitchFamily="18" charset="0"/>
              </a:rPr>
              <a:t>signal(B);</a:t>
            </a:r>
          </a:p>
          <a:p>
            <a:pPr marL="285750" indent="-285750" defTabSz="914400" eaLnBrk="0" latinLnBrk="1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</a:pPr>
            <a:endParaRPr lang="zh-TW" altLang="en-US" sz="2000" b="1" dirty="0">
              <a:solidFill>
                <a:srgbClr val="40458C"/>
              </a:solidFill>
              <a:latin typeface="Book Antiqua" panose="02040602050305030304" pitchFamily="18" charset="0"/>
              <a:ea typeface="PMingLiU" pitchFamily="18" charset="-120"/>
            </a:endParaRPr>
          </a:p>
        </p:txBody>
      </p:sp>
      <p:sp>
        <p:nvSpPr>
          <p:cNvPr id="88073" name="Rectangle 7"/>
          <p:cNvSpPr>
            <a:spLocks noChangeArrowheads="1"/>
          </p:cNvSpPr>
          <p:nvPr/>
        </p:nvSpPr>
        <p:spPr bwMode="auto">
          <a:xfrm>
            <a:off x="6526213" y="1546225"/>
            <a:ext cx="1701800" cy="1882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86023" name="Rectangle 8"/>
          <p:cNvSpPr/>
          <p:nvPr/>
        </p:nvSpPr>
        <p:spPr>
          <a:xfrm>
            <a:off x="6643688" y="1570038"/>
            <a:ext cx="1314450" cy="2197100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lstStyle/>
          <a:p>
            <a:pPr marL="285750" indent="-285750" defTabSz="914400"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</a:pPr>
            <a:r>
              <a:rPr lang="en-US" altLang="zh-TW" sz="2000" b="1" dirty="0">
                <a:solidFill>
                  <a:srgbClr val="40458C"/>
                </a:solidFill>
                <a:latin typeface="Book Antiqua" panose="02040602050305030304" pitchFamily="18" charset="0"/>
              </a:rPr>
              <a:t>wait(B);</a:t>
            </a:r>
          </a:p>
          <a:p>
            <a:pPr marL="285750" indent="-285750" defTabSz="914400"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</a:pPr>
            <a:r>
              <a:rPr lang="en-US" altLang="zh-TW" sz="2000" b="1" dirty="0">
                <a:solidFill>
                  <a:srgbClr val="FF0000"/>
                </a:solidFill>
                <a:latin typeface="Book Antiqua" panose="02040602050305030304" pitchFamily="18" charset="0"/>
              </a:rPr>
              <a:t>wait(A);</a:t>
            </a:r>
          </a:p>
          <a:p>
            <a:pPr marL="285750" indent="-285750" defTabSz="914400"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</a:pPr>
            <a:r>
              <a:rPr lang="en-US" altLang="zh-TW" sz="2000" b="1" dirty="0">
                <a:solidFill>
                  <a:srgbClr val="40458C"/>
                </a:solidFill>
                <a:latin typeface="Book Antiqua" panose="02040602050305030304" pitchFamily="18" charset="0"/>
              </a:rPr>
              <a:t>    S</a:t>
            </a:r>
            <a:r>
              <a:rPr lang="en-US" altLang="zh-TW" sz="2000" b="1" baseline="-25000" dirty="0">
                <a:solidFill>
                  <a:srgbClr val="40458C"/>
                </a:solidFill>
                <a:latin typeface="Book Antiqua" panose="02040602050305030304" pitchFamily="18" charset="0"/>
              </a:rPr>
              <a:t>1</a:t>
            </a:r>
            <a:endParaRPr lang="en-US" altLang="zh-TW" sz="2000" b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285750" indent="-285750" defTabSz="914400"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</a:pPr>
            <a:r>
              <a:rPr lang="en-US" altLang="zh-TW" sz="2000" b="1" dirty="0">
                <a:solidFill>
                  <a:srgbClr val="000000"/>
                </a:solidFill>
                <a:latin typeface="Book Antiqua" panose="02040602050305030304" pitchFamily="18" charset="0"/>
              </a:rPr>
              <a:t>signal(B)</a:t>
            </a:r>
            <a:r>
              <a:rPr lang="en-US" altLang="zh-TW" sz="2000" b="1" dirty="0">
                <a:solidFill>
                  <a:srgbClr val="40458C"/>
                </a:solidFill>
                <a:latin typeface="Book Antiqua" panose="02040602050305030304" pitchFamily="18" charset="0"/>
              </a:rPr>
              <a:t>;</a:t>
            </a:r>
          </a:p>
          <a:p>
            <a:pPr marL="285750" indent="-285750" defTabSz="914400"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</a:pPr>
            <a:r>
              <a:rPr lang="en-US" altLang="zh-TW" sz="2000" b="1" dirty="0">
                <a:solidFill>
                  <a:srgbClr val="40458C"/>
                </a:solidFill>
                <a:latin typeface="Book Antiqua" panose="02040602050305030304" pitchFamily="18" charset="0"/>
              </a:rPr>
              <a:t>signal(A);</a:t>
            </a:r>
          </a:p>
          <a:p>
            <a:pPr marL="285750" indent="-285750" defTabSz="914400" eaLnBrk="0" latinLnBrk="1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</a:pPr>
            <a:endParaRPr lang="zh-TW" altLang="en-US" sz="2000" b="1" dirty="0">
              <a:solidFill>
                <a:srgbClr val="40458C"/>
              </a:solidFill>
              <a:latin typeface="Book Antiqua" panose="02040602050305030304" pitchFamily="18" charset="0"/>
              <a:ea typeface="PMingLiU" pitchFamily="18" charset="-120"/>
            </a:endParaRPr>
          </a:p>
        </p:txBody>
      </p:sp>
      <p:sp>
        <p:nvSpPr>
          <p:cNvPr id="86024" name="Text Box 9"/>
          <p:cNvSpPr txBox="1"/>
          <p:nvPr/>
        </p:nvSpPr>
        <p:spPr>
          <a:xfrm>
            <a:off x="727075" y="1485900"/>
            <a:ext cx="422275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TW" sz="2000" b="1" baseline="-25000" dirty="0">
                <a:solidFill>
                  <a:srgbClr val="40458C"/>
                </a:solidFill>
                <a:latin typeface="Times New Roman" panose="02020603050405020304" pitchFamily="18" charset="0"/>
              </a:rPr>
              <a:t>0</a:t>
            </a:r>
            <a:endParaRPr lang="en-US" altLang="zh-TW" sz="2000" b="1" dirty="0">
              <a:solidFill>
                <a:srgbClr val="40458C"/>
              </a:solidFill>
              <a:latin typeface="Times New Roman" panose="02020603050405020304" pitchFamily="18" charset="0"/>
              <a:ea typeface="Droid Sans Fallback" charset="0"/>
            </a:endParaRPr>
          </a:p>
        </p:txBody>
      </p:sp>
      <p:sp>
        <p:nvSpPr>
          <p:cNvPr id="86025" name="Text Box 10"/>
          <p:cNvSpPr txBox="1"/>
          <p:nvPr/>
        </p:nvSpPr>
        <p:spPr>
          <a:xfrm>
            <a:off x="5851525" y="1543050"/>
            <a:ext cx="422275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TW" sz="2000" b="1" baseline="-25000" dirty="0">
                <a:solidFill>
                  <a:srgbClr val="40458C"/>
                </a:solidFill>
                <a:latin typeface="Times New Roman" panose="02020603050405020304" pitchFamily="18" charset="0"/>
              </a:rPr>
              <a:t>1</a:t>
            </a:r>
            <a:endParaRPr lang="en-US" altLang="zh-TW" sz="2000" b="1" dirty="0">
              <a:solidFill>
                <a:srgbClr val="40458C"/>
              </a:solidFill>
              <a:latin typeface="Times New Roman" panose="02020603050405020304" pitchFamily="18" charset="0"/>
              <a:ea typeface="Droid Sans Fallback" charset="0"/>
            </a:endParaRPr>
          </a:p>
        </p:txBody>
      </p:sp>
      <p:sp>
        <p:nvSpPr>
          <p:cNvPr id="88077" name="Text Box 11"/>
          <p:cNvSpPr txBox="1">
            <a:spLocks noChangeArrowheads="1"/>
          </p:cNvSpPr>
          <p:nvPr/>
        </p:nvSpPr>
        <p:spPr bwMode="auto">
          <a:xfrm>
            <a:off x="3508375" y="1447800"/>
            <a:ext cx="210661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TW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(</a:t>
            </a: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Initially, A=B=1)</a:t>
            </a:r>
          </a:p>
        </p:txBody>
      </p:sp>
      <p:sp>
        <p:nvSpPr>
          <p:cNvPr id="88078" name="Text Box 12"/>
          <p:cNvSpPr txBox="1">
            <a:spLocks noChangeArrowheads="1"/>
          </p:cNvSpPr>
          <p:nvPr/>
        </p:nvSpPr>
        <p:spPr bwMode="auto">
          <a:xfrm>
            <a:off x="4098925" y="2419350"/>
            <a:ext cx="115728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deadlock</a:t>
            </a:r>
          </a:p>
        </p:txBody>
      </p:sp>
      <p:sp>
        <p:nvSpPr>
          <p:cNvPr id="88079" name="Line 13"/>
          <p:cNvSpPr>
            <a:spLocks noChangeShapeType="1"/>
          </p:cNvSpPr>
          <p:nvPr/>
        </p:nvSpPr>
        <p:spPr bwMode="auto">
          <a:xfrm>
            <a:off x="2609850" y="2171700"/>
            <a:ext cx="11620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8080" name="Line 14"/>
          <p:cNvSpPr>
            <a:spLocks noChangeShapeType="1"/>
          </p:cNvSpPr>
          <p:nvPr/>
        </p:nvSpPr>
        <p:spPr bwMode="auto">
          <a:xfrm flipH="1">
            <a:off x="5657850" y="2171700"/>
            <a:ext cx="97155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57175" y="614363"/>
            <a:ext cx="8886825" cy="4152900"/>
          </a:xfrm>
          <a:ln w="12700"/>
        </p:spPr>
        <p:txBody>
          <a:bodyPr vert="horz" wrap="square" lIns="90488" tIns="44450" rIns="90488" bIns="44450" anchor="t" anchorCtr="0"/>
          <a:lstStyle/>
          <a:p>
            <a:r>
              <a:rPr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Semaphores provide a convenient and effective mechanism for process synchronization.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However,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incorrect use</a:t>
            </a:r>
            <a:r>
              <a:rPr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may result in timing errors.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TW" altLang="en-US" sz="200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6362700" y="4437063"/>
            <a:ext cx="2035175" cy="18303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171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  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       ...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 	</a:t>
            </a: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critical section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       ...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 </a:t>
            </a: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signal(mutex);</a:t>
            </a:r>
          </a:p>
        </p:txBody>
      </p:sp>
      <p:sp>
        <p:nvSpPr>
          <p:cNvPr id="88067" name="Rectangle 4"/>
          <p:cNvSpPr>
            <a:spLocks noGrp="1"/>
          </p:cNvSpPr>
          <p:nvPr>
            <p:ph type="title"/>
          </p:nvPr>
        </p:nvSpPr>
        <p:spPr>
          <a:xfrm>
            <a:off x="571500" y="0"/>
            <a:ext cx="7277100" cy="552450"/>
          </a:xfrm>
          <a:ln w="12700"/>
        </p:spPr>
        <p:txBody>
          <a:bodyPr vert="horz" wrap="square" lIns="90488" tIns="44450" rIns="90488" bIns="44450" anchor="ctr" anchorCtr="0"/>
          <a:lstStyle/>
          <a:p>
            <a:r>
              <a:rPr lang="en-US" altLang="en-US" sz="2800" u="sng" dirty="0"/>
              <a:t>Drawbacks of Semaphores</a:t>
            </a:r>
            <a:endParaRPr lang="en-US" altLang="zh-TW" sz="2800" u="sng" dirty="0">
              <a:ea typeface="PMingLiU" pitchFamily="18" charset="-120"/>
            </a:endParaRPr>
          </a:p>
        </p:txBody>
      </p:sp>
      <p:grpSp>
        <p:nvGrpSpPr>
          <p:cNvPr id="88068" name="Group 5"/>
          <p:cNvGrpSpPr/>
          <p:nvPr/>
        </p:nvGrpSpPr>
        <p:grpSpPr>
          <a:xfrm>
            <a:off x="654050" y="2212975"/>
            <a:ext cx="2328863" cy="1954213"/>
            <a:chOff x="-56" y="1502"/>
            <a:chExt cx="1467" cy="1231"/>
          </a:xfrm>
        </p:grpSpPr>
        <p:sp>
          <p:nvSpPr>
            <p:cNvPr id="148486" name="Rectangle 6"/>
            <p:cNvSpPr>
              <a:spLocks noChangeArrowheads="1"/>
            </p:cNvSpPr>
            <p:nvPr/>
          </p:nvSpPr>
          <p:spPr bwMode="auto">
            <a:xfrm>
              <a:off x="-56" y="1513"/>
              <a:ext cx="1467" cy="1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PMingLiU" pitchFamily="18" charset="-120"/>
                <a:cs typeface="+mn-cs"/>
              </a:endParaRPr>
            </a:p>
          </p:txBody>
        </p:sp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0" y="1502"/>
              <a:ext cx="1282" cy="11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marL="2857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43050" indent="-1714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00250" indent="-1714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7450" indent="-171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14650" indent="-171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71850" indent="-171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9050" indent="-171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   </a:t>
              </a: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signal(mutex);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        ...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  	critical section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        ...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  </a:t>
              </a: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wait(mutex);</a:t>
              </a:r>
            </a:p>
          </p:txBody>
        </p:sp>
      </p:grpSp>
      <p:grpSp>
        <p:nvGrpSpPr>
          <p:cNvPr id="88071" name="Group 8"/>
          <p:cNvGrpSpPr/>
          <p:nvPr/>
        </p:nvGrpSpPr>
        <p:grpSpPr>
          <a:xfrm>
            <a:off x="573088" y="4657725"/>
            <a:ext cx="2397125" cy="1912938"/>
            <a:chOff x="3037" y="1482"/>
            <a:chExt cx="1510" cy="1205"/>
          </a:xfrm>
        </p:grpSpPr>
        <p:sp>
          <p:nvSpPr>
            <p:cNvPr id="148489" name="Rectangle 9"/>
            <p:cNvSpPr>
              <a:spLocks noChangeArrowheads="1"/>
            </p:cNvSpPr>
            <p:nvPr/>
          </p:nvSpPr>
          <p:spPr bwMode="auto">
            <a:xfrm>
              <a:off x="3053" y="1482"/>
              <a:ext cx="1494" cy="120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PMingLiU" pitchFamily="18" charset="-120"/>
                <a:cs typeface="+mn-cs"/>
              </a:endParaRPr>
            </a:p>
          </p:txBody>
        </p:sp>
        <p:sp>
          <p:nvSpPr>
            <p:cNvPr id="148490" name="Rectangle 10"/>
            <p:cNvSpPr>
              <a:spLocks noChangeArrowheads="1"/>
            </p:cNvSpPr>
            <p:nvPr/>
          </p:nvSpPr>
          <p:spPr bwMode="auto">
            <a:xfrm>
              <a:off x="3037" y="1516"/>
              <a:ext cx="1282" cy="11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marL="2857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43050" indent="-1714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00250" indent="-1714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7450" indent="-171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14650" indent="-171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71850" indent="-171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9050" indent="-171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   </a:t>
              </a: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wait(mutex);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        ...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  	critical section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        ...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  </a:t>
              </a: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wait(mutex);</a:t>
              </a:r>
            </a:p>
          </p:txBody>
        </p:sp>
      </p:grp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6261100" y="2279650"/>
            <a:ext cx="2482850" cy="1954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6178550" y="2266950"/>
            <a:ext cx="2035175" cy="18303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171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  </a:t>
            </a: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wait(mutex);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       ...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 	critical section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       ...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 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6273800" y="4500563"/>
            <a:ext cx="2447925" cy="1817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6499225" y="4665663"/>
            <a:ext cx="1222375" cy="238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88078" name="Text Box 15"/>
          <p:cNvSpPr txBox="1"/>
          <p:nvPr/>
        </p:nvSpPr>
        <p:spPr>
          <a:xfrm>
            <a:off x="3146425" y="2457450"/>
            <a:ext cx="2578100" cy="7334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</a:pPr>
            <a:r>
              <a:rPr lang="en-US" altLang="zh-TW" sz="2000" b="1" dirty="0">
                <a:solidFill>
                  <a:srgbClr val="40458C"/>
                </a:solidFill>
                <a:latin typeface="Times New Roman" panose="02020603050405020304" pitchFamily="18" charset="0"/>
                <a:ea typeface="PMingLiU" pitchFamily="18" charset="-120"/>
              </a:rPr>
              <a:t>incorrect order</a:t>
            </a:r>
          </a:p>
          <a:p>
            <a:pPr defTabSz="914400"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</a:pPr>
            <a:r>
              <a:rPr lang="en-US" altLang="zh-TW" sz="2000" b="1" dirty="0">
                <a:solidFill>
                  <a:srgbClr val="40458C"/>
                </a:solidFill>
                <a:latin typeface="Times New Roman" panose="02020603050405020304" pitchFamily="18" charset="0"/>
                <a:ea typeface="PMingLiU" pitchFamily="18" charset="-120"/>
              </a:rPr>
              <a:t>(not mutual exclusive)</a:t>
            </a:r>
          </a:p>
        </p:txBody>
      </p:sp>
      <p:sp>
        <p:nvSpPr>
          <p:cNvPr id="88079" name="Text Box 16"/>
          <p:cNvSpPr txBox="1"/>
          <p:nvPr/>
        </p:nvSpPr>
        <p:spPr>
          <a:xfrm>
            <a:off x="3279775" y="4895850"/>
            <a:ext cx="1516063" cy="7334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</a:pPr>
            <a:r>
              <a:rPr lang="en-US" altLang="zh-TW" sz="2000" b="1" dirty="0">
                <a:solidFill>
                  <a:srgbClr val="40458C"/>
                </a:solidFill>
                <a:latin typeface="Times New Roman" panose="02020603050405020304" pitchFamily="18" charset="0"/>
                <a:ea typeface="PMingLiU" pitchFamily="18" charset="-120"/>
              </a:rPr>
              <a:t>typing error</a:t>
            </a:r>
          </a:p>
          <a:p>
            <a:pPr defTabSz="914400"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</a:pPr>
            <a:r>
              <a:rPr lang="en-US" altLang="zh-TW" sz="2000" b="1" dirty="0">
                <a:solidFill>
                  <a:srgbClr val="40458C"/>
                </a:solidFill>
                <a:latin typeface="Times New Roman" panose="02020603050405020304" pitchFamily="18" charset="0"/>
                <a:ea typeface="PMingLiU" pitchFamily="18" charset="-120"/>
              </a:rPr>
              <a:t>(deadlock)</a:t>
            </a:r>
          </a:p>
        </p:txBody>
      </p:sp>
      <p:sp>
        <p:nvSpPr>
          <p:cNvPr id="88080" name="Text Box 17"/>
          <p:cNvSpPr txBox="1"/>
          <p:nvPr/>
        </p:nvSpPr>
        <p:spPr>
          <a:xfrm>
            <a:off x="4537075" y="3581400"/>
            <a:ext cx="1184275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</a:pPr>
            <a:r>
              <a:rPr lang="en-US" altLang="zh-TW" sz="2000" b="1">
                <a:solidFill>
                  <a:srgbClr val="40458C"/>
                </a:solidFill>
                <a:latin typeface="Times New Roman" panose="02020603050405020304" pitchFamily="18" charset="0"/>
                <a:ea typeface="PMingLiU" pitchFamily="18" charset="-120"/>
              </a:rPr>
              <a:t>forgotten</a:t>
            </a:r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 flipV="1">
            <a:off x="5511800" y="3941763"/>
            <a:ext cx="85725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148499" name="Line 19"/>
          <p:cNvSpPr>
            <a:spLocks noChangeShapeType="1"/>
          </p:cNvSpPr>
          <p:nvPr/>
        </p:nvSpPr>
        <p:spPr bwMode="auto">
          <a:xfrm>
            <a:off x="5486400" y="3962400"/>
            <a:ext cx="91440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148500" name="Line 20"/>
          <p:cNvSpPr>
            <a:spLocks noChangeShapeType="1"/>
          </p:cNvSpPr>
          <p:nvPr/>
        </p:nvSpPr>
        <p:spPr bwMode="auto">
          <a:xfrm flipH="1">
            <a:off x="2381250" y="5276850"/>
            <a:ext cx="80010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148501" name="Line 21"/>
          <p:cNvSpPr>
            <a:spLocks noChangeShapeType="1"/>
          </p:cNvSpPr>
          <p:nvPr/>
        </p:nvSpPr>
        <p:spPr bwMode="auto">
          <a:xfrm flipH="1" flipV="1">
            <a:off x="2667000" y="2514600"/>
            <a:ext cx="4000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 flipH="1">
            <a:off x="2495550" y="2647950"/>
            <a:ext cx="685800" cy="1238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148503" name="Rectangle 23"/>
          <p:cNvSpPr>
            <a:spLocks noChangeArrowheads="1"/>
          </p:cNvSpPr>
          <p:nvPr/>
        </p:nvSpPr>
        <p:spPr bwMode="auto">
          <a:xfrm>
            <a:off x="6480175" y="3865563"/>
            <a:ext cx="1222375" cy="238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7" y="514350"/>
            <a:ext cx="8061325" cy="593725"/>
          </a:xfrm>
        </p:spPr>
        <p:txBody>
          <a:bodyPr/>
          <a:lstStyle/>
          <a:p>
            <a:r>
              <a:rPr lang="en-US" u="sng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000" b="1" dirty="0">
                <a:solidFill>
                  <a:srgbClr val="FF0000"/>
                </a:solidFill>
              </a:rPr>
              <a:t>Question </a:t>
            </a:r>
            <a:r>
              <a:rPr lang="en-US" sz="2000" dirty="0"/>
              <a:t>: Consider a system where the initial value of counting semaphore is 17 then various semaphore operations like </a:t>
            </a:r>
            <a:r>
              <a:rPr lang="en-US" sz="2000" b="1" dirty="0">
                <a:solidFill>
                  <a:srgbClr val="FF0000"/>
                </a:solidFill>
              </a:rPr>
              <a:t>23p,14v,16p,9v,3p </a:t>
            </a:r>
            <a:r>
              <a:rPr lang="en-US" sz="2000" dirty="0"/>
              <a:t>are performed then what is the </a:t>
            </a:r>
            <a:r>
              <a:rPr lang="en-US" sz="2000" b="1" dirty="0"/>
              <a:t>final value of counting semaphore?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b="1" dirty="0">
                <a:solidFill>
                  <a:srgbClr val="FF0000"/>
                </a:solidFill>
              </a:rPr>
              <a:t>Answer</a:t>
            </a:r>
          </a:p>
          <a:p>
            <a:pPr>
              <a:buNone/>
            </a:pPr>
            <a:r>
              <a:rPr lang="en-US" sz="2000" b="1" dirty="0"/>
              <a:t>S </a:t>
            </a:r>
            <a:r>
              <a:rPr lang="en-US" sz="2000" dirty="0"/>
              <a:t>= 17 -23+14-16+9-3 </a:t>
            </a:r>
          </a:p>
          <a:p>
            <a:pPr>
              <a:buNone/>
            </a:pPr>
            <a:r>
              <a:rPr lang="en-US" sz="2000" dirty="0"/>
              <a:t>= -2</a:t>
            </a:r>
          </a:p>
          <a:p>
            <a:pPr algn="just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/>
          <p:nvPr/>
        </p:nvSpPr>
        <p:spPr>
          <a:xfrm>
            <a:off x="671513" y="519113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dirty="0">
                <a:solidFill>
                  <a:srgbClr val="993300"/>
                </a:solidFill>
                <a:latin typeface="Arial" panose="020B0604020202020204" pitchFamily="34" charset="0"/>
              </a:rPr>
              <a:t>Race Condition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3375" y="1365250"/>
            <a:ext cx="8288338" cy="531177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When  </a:t>
            </a: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multiple processes access and manipulate the same data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at the </a:t>
            </a: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same time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, they may enter into a race condition.</a:t>
            </a:r>
          </a:p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Race Condition: When </a:t>
            </a: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output of the process is dependent </a:t>
            </a: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on the sequence of other processes.</a:t>
            </a:r>
          </a:p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Race Condition occurs </a:t>
            </a: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when processes share same data 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Process P1						Process P2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1.  reads </a:t>
            </a:r>
            <a:r>
              <a:rPr kumimoji="0" lang="en-US" b="1" kern="1200" cap="none" spc="0" normalizeH="0" baseline="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=10				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2. </a:t>
            </a:r>
            <a:r>
              <a:rPr kumimoji="0" lang="en-US" kern="1200" cap="none" spc="0" normalizeH="0" baseline="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=i+1 =11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								</a:t>
            </a:r>
            <a:r>
              <a:rPr lang="en-US" dirty="0">
                <a:solidFill>
                  <a:srgbClr val="000000"/>
                </a:solidFill>
              </a:rPr>
              <a:t>        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1. </a:t>
            </a: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P2 reads </a:t>
            </a:r>
            <a:r>
              <a:rPr kumimoji="0" lang="en-US" b="1" kern="1200" cap="none" spc="0" normalizeH="0" baseline="0" noProof="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=11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from memory 					  		  2. </a:t>
            </a:r>
            <a:r>
              <a:rPr kumimoji="0" lang="en-US" kern="1200" cap="none" spc="0" normalizeH="0" baseline="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=i+1 = 12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3. Stores </a:t>
            </a:r>
            <a:r>
              <a:rPr kumimoji="0" lang="en-US" kern="1200" cap="none" spc="0" normalizeH="0" baseline="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=11 in memory			  3.  Stores 12 in memory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599"/>
            <a:ext cx="8061325" cy="879475"/>
          </a:xfrm>
        </p:spPr>
        <p:txBody>
          <a:bodyPr/>
          <a:lstStyle/>
          <a:p>
            <a:r>
              <a:rPr lang="en-US" u="sng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000" b="1" dirty="0">
                <a:solidFill>
                  <a:srgbClr val="FF0000"/>
                </a:solidFill>
              </a:rPr>
              <a:t>Question  </a:t>
            </a:r>
            <a:r>
              <a:rPr lang="en-US" sz="2000" dirty="0"/>
              <a:t>Consider a counting semaphore variable S, the various semaphore operations like </a:t>
            </a:r>
            <a:r>
              <a:rPr lang="en-US" sz="2000" b="1" dirty="0">
                <a:solidFill>
                  <a:srgbClr val="FF0000"/>
                </a:solidFill>
              </a:rPr>
              <a:t>20p,12v </a:t>
            </a:r>
            <a:r>
              <a:rPr lang="en-US" sz="2000" dirty="0"/>
              <a:t>are performed then what is the largest initial value of semaphore S </a:t>
            </a:r>
            <a:r>
              <a:rPr lang="en-US" sz="2000" b="1" dirty="0">
                <a:solidFill>
                  <a:srgbClr val="FF0000"/>
                </a:solidFill>
              </a:rPr>
              <a:t>so that </a:t>
            </a:r>
            <a:r>
              <a:rPr lang="en-US" sz="2000" b="1" dirty="0" err="1">
                <a:solidFill>
                  <a:srgbClr val="FF0000"/>
                </a:solidFill>
              </a:rPr>
              <a:t>atleast</a:t>
            </a:r>
            <a:r>
              <a:rPr lang="en-US" sz="2000" b="1" dirty="0">
                <a:solidFill>
                  <a:srgbClr val="FF0000"/>
                </a:solidFill>
              </a:rPr>
              <a:t> one process will remain in the suspended list?</a:t>
            </a:r>
          </a:p>
          <a:p>
            <a:pPr algn="just"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Solution </a:t>
            </a:r>
            <a:r>
              <a:rPr lang="en-US" sz="2000" dirty="0"/>
              <a:t>:  </a:t>
            </a:r>
            <a:r>
              <a:rPr lang="en-US" sz="2000" b="1" dirty="0">
                <a:solidFill>
                  <a:srgbClr val="FF0000"/>
                </a:solidFill>
              </a:rPr>
              <a:t>-1 </a:t>
            </a:r>
            <a:r>
              <a:rPr lang="en-US" sz="2000" b="1" dirty="0">
                <a:solidFill>
                  <a:srgbClr val="C00000"/>
                </a:solidFill>
              </a:rPr>
              <a:t>=</a:t>
            </a:r>
            <a:r>
              <a:rPr lang="en-US" sz="2000" b="1" dirty="0"/>
              <a:t> x- 20 + 12</a:t>
            </a:r>
          </a:p>
          <a:p>
            <a:pPr>
              <a:buNone/>
            </a:pPr>
            <a:r>
              <a:rPr lang="en-US" sz="2000" dirty="0"/>
              <a:t>                   </a:t>
            </a:r>
            <a:r>
              <a:rPr lang="en-US" sz="2000" b="1" dirty="0">
                <a:solidFill>
                  <a:srgbClr val="FF0000"/>
                </a:solidFill>
              </a:rPr>
              <a:t> X= 7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652463" y="555625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anchor="b"/>
          <a:lstStyle/>
          <a:p>
            <a:pPr marR="0" algn="ctr" defTabSz="449580" eaLnBrk="0" hangingPunct="0"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US" sz="32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Classical Problems of Synchronization</a:t>
            </a:r>
          </a:p>
        </p:txBody>
      </p:sp>
      <p:sp>
        <p:nvSpPr>
          <p:cNvPr id="90115" name="Text Box 2"/>
          <p:cNvSpPr txBox="1"/>
          <p:nvPr/>
        </p:nvSpPr>
        <p:spPr>
          <a:xfrm>
            <a:off x="827088" y="1828800"/>
            <a:ext cx="7351712" cy="3937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defTabSz="449580" eaLnBrk="0" hangingPunct="0">
              <a:lnSpc>
                <a:spcPct val="200000"/>
              </a:lnSpc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Readers and Writers Problem</a:t>
            </a:r>
          </a:p>
          <a:p>
            <a:pPr marL="342900" indent="-342900" defTabSz="449580" eaLnBrk="0" hangingPunct="0">
              <a:lnSpc>
                <a:spcPct val="200000"/>
              </a:lnSpc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Dining-Philosophers Problem</a:t>
            </a:r>
          </a:p>
          <a:p>
            <a:pPr marL="342900" indent="-342900" eaLnBrk="0" hangingPunct="0">
              <a:lnSpc>
                <a:spcPct val="200000"/>
              </a:lnSpc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en-US" sz="2400" dirty="0">
                <a:solidFill>
                  <a:srgbClr val="000000"/>
                </a:solidFill>
              </a:rPr>
              <a:t>Bounded-Buffer Problem</a:t>
            </a:r>
          </a:p>
          <a:p>
            <a:pPr marL="342900" indent="-342900" defTabSz="449580" eaLnBrk="0" hangingPunct="0">
              <a:lnSpc>
                <a:spcPct val="200000"/>
              </a:lnSpc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76200" y="0"/>
            <a:ext cx="8364538" cy="5334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anchor="b"/>
          <a:lstStyle/>
          <a:p>
            <a:pPr marR="0" defTabSz="449580" eaLnBrk="0" hangingPunct="0"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US" sz="32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    Readers-Writers Problem</a:t>
            </a: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43669" y="762000"/>
            <a:ext cx="8229600" cy="475932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27025" indent="-327025" algn="just" eaLnBrk="0" hangingPunct="0">
              <a:lnSpc>
                <a:spcPct val="150000"/>
              </a:lnSpc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b="1" dirty="0">
                <a:solidFill>
                  <a:schemeClr val="tx1"/>
                </a:solidFill>
              </a:rPr>
              <a:t>The readers-writers problem is a classical problem of process synchronization, it relates to a data set such as a </a:t>
            </a:r>
            <a:r>
              <a:rPr lang="en-US" b="1" dirty="0">
                <a:solidFill>
                  <a:srgbClr val="FF0000"/>
                </a:solidFill>
              </a:rPr>
              <a:t>file that is shared between more than one process at a time.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27025" indent="-327025" defTabSz="449580" eaLnBrk="0" hangingPunct="0">
              <a:lnSpc>
                <a:spcPct val="150000"/>
              </a:lnSpc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A data set is shared among a number of concurrent processes</a:t>
            </a:r>
          </a:p>
          <a:p>
            <a:pPr lvl="1" algn="l" defTabSz="449580" rtl="0" eaLnBrk="0" fontAlgn="base" latinLnBrk="0" hangingPunct="0">
              <a:lnSpc>
                <a:spcPct val="150000"/>
              </a:lnSpc>
              <a:spcBef>
                <a:spcPts val="79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zh-CN" sz="1800" b="1" baseline="0" dirty="0">
                <a:solidFill>
                  <a:srgbClr val="FF0000"/>
                </a:solidFill>
                <a:latin typeface="Arial" panose="020B0604020202020204" pitchFamily="34" charset="0"/>
                <a:cs typeface="Droid Sans Fallback" charset="0"/>
              </a:rPr>
              <a:t>Readers </a:t>
            </a:r>
            <a:r>
              <a:rPr lang="en-US" altLang="zh-CN" sz="1800" b="1" baseline="0" dirty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– only read the data set; they do </a:t>
            </a:r>
            <a:r>
              <a:rPr lang="en-US" altLang="zh-CN" sz="1800" b="1" baseline="0" dirty="0">
                <a:solidFill>
                  <a:srgbClr val="0033CC"/>
                </a:solidFill>
                <a:latin typeface="Arial" panose="020B0604020202020204" pitchFamily="34" charset="0"/>
                <a:cs typeface="Droid Sans Fallback" charset="0"/>
              </a:rPr>
              <a:t>not</a:t>
            </a:r>
            <a:r>
              <a:rPr lang="en-US" altLang="zh-CN" sz="1800" b="1" baseline="0" dirty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 perform any updates</a:t>
            </a:r>
          </a:p>
          <a:p>
            <a:pPr lvl="1" algn="l" defTabSz="449580" rtl="0" eaLnBrk="0" fontAlgn="base" latinLnBrk="0" hangingPunct="0">
              <a:lnSpc>
                <a:spcPct val="150000"/>
              </a:lnSpc>
              <a:spcBef>
                <a:spcPts val="79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zh-CN" sz="1800" b="1" baseline="0" dirty="0">
                <a:solidFill>
                  <a:srgbClr val="FF0000"/>
                </a:solidFill>
                <a:latin typeface="Arial" panose="020B0604020202020204" pitchFamily="34" charset="0"/>
                <a:cs typeface="Droid Sans Fallback" charset="0"/>
              </a:rPr>
              <a:t>Writers </a:t>
            </a:r>
            <a:r>
              <a:rPr lang="en-US" altLang="zh-CN" sz="1800" b="1" baseline="0" dirty="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rPr>
              <a:t>  – can both read and write.</a:t>
            </a:r>
          </a:p>
          <a:p>
            <a:pPr marL="327025" indent="-327025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zh-CN" b="1" dirty="0">
                <a:solidFill>
                  <a:srgbClr val="FF0000"/>
                </a:solidFill>
              </a:rPr>
              <a:t>Problem</a:t>
            </a:r>
            <a:r>
              <a:rPr lang="en-US" altLang="zh-CN" b="1" dirty="0">
                <a:solidFill>
                  <a:srgbClr val="000000"/>
                </a:solidFill>
              </a:rPr>
              <a:t> – allow multiple readers to read at the same time.  Only one single writer can access the </a:t>
            </a:r>
            <a:r>
              <a:rPr lang="en-US" altLang="zh-CN" b="1" dirty="0">
                <a:solidFill>
                  <a:srgbClr val="FF0000"/>
                </a:solidFill>
              </a:rPr>
              <a:t>shared data at the same time</a:t>
            </a:r>
            <a:r>
              <a:rPr lang="en-US" altLang="zh-CN" b="1" dirty="0">
                <a:solidFill>
                  <a:srgbClr val="000000"/>
                </a:solidFill>
              </a:rPr>
              <a:t>.</a:t>
            </a:r>
          </a:p>
          <a:p>
            <a:pPr marL="327025" indent="-327025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zh-CN" b="1" dirty="0">
                <a:solidFill>
                  <a:srgbClr val="000000"/>
                </a:solidFill>
              </a:rPr>
              <a:t>Shared Data</a:t>
            </a:r>
          </a:p>
          <a:p>
            <a:pPr lvl="1" eaLnBrk="0" hangingPunct="0">
              <a:spcBef>
                <a:spcPts val="79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zh-CN" b="1" dirty="0">
                <a:solidFill>
                  <a:srgbClr val="000000"/>
                </a:solidFill>
                <a:cs typeface="Droid Sans Fallback" charset="0"/>
              </a:rPr>
              <a:t>Data set</a:t>
            </a:r>
          </a:p>
          <a:p>
            <a:pPr lvl="1" eaLnBrk="0" hangingPunct="0">
              <a:spcBef>
                <a:spcPts val="79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zh-CN" b="1" dirty="0">
                <a:solidFill>
                  <a:srgbClr val="000000"/>
                </a:solidFill>
                <a:cs typeface="Droid Sans Fallback" charset="0"/>
              </a:rPr>
              <a:t>For Readers: Semaphore </a:t>
            </a:r>
            <a:r>
              <a:rPr lang="en-US" altLang="zh-CN" b="1" dirty="0">
                <a:solidFill>
                  <a:srgbClr val="FF0000"/>
                </a:solidFill>
                <a:cs typeface="Droid Sans Fallback" charset="0"/>
              </a:rPr>
              <a:t>mutex</a:t>
            </a:r>
            <a:r>
              <a:rPr lang="en-US" altLang="zh-CN" b="1" dirty="0">
                <a:solidFill>
                  <a:srgbClr val="000000"/>
                </a:solidFill>
                <a:cs typeface="Droid Sans Fallback" charset="0"/>
              </a:rPr>
              <a:t> initialized to 1.</a:t>
            </a:r>
          </a:p>
          <a:p>
            <a:pPr lvl="1" eaLnBrk="0" hangingPunct="0">
              <a:spcBef>
                <a:spcPts val="79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zh-CN" b="1" dirty="0">
                <a:solidFill>
                  <a:srgbClr val="000000"/>
                </a:solidFill>
                <a:cs typeface="Droid Sans Fallback" charset="0"/>
              </a:rPr>
              <a:t>For Writers: Semaphore </a:t>
            </a:r>
            <a:r>
              <a:rPr lang="en-US" altLang="zh-CN" b="1" dirty="0" err="1">
                <a:solidFill>
                  <a:srgbClr val="FF0000"/>
                </a:solidFill>
                <a:cs typeface="Droid Sans Fallback" charset="0"/>
              </a:rPr>
              <a:t>wrt</a:t>
            </a:r>
            <a:r>
              <a:rPr lang="en-US" altLang="zh-CN" b="1" dirty="0">
                <a:solidFill>
                  <a:srgbClr val="FF0000"/>
                </a:solidFill>
                <a:cs typeface="Droid Sans Fallback" charset="0"/>
              </a:rPr>
              <a:t> in </a:t>
            </a:r>
            <a:r>
              <a:rPr lang="en-US" altLang="zh-CN" b="1" dirty="0" err="1">
                <a:solidFill>
                  <a:srgbClr val="FF0000"/>
                </a:solidFill>
                <a:cs typeface="Droid Sans Fallback" charset="0"/>
              </a:rPr>
              <a:t>db</a:t>
            </a:r>
            <a:r>
              <a:rPr lang="en-US" altLang="zh-CN" b="1" dirty="0">
                <a:solidFill>
                  <a:srgbClr val="000000"/>
                </a:solidFill>
                <a:cs typeface="Droid Sans Fallback" charset="0"/>
              </a:rPr>
              <a:t> initialized to 1.</a:t>
            </a:r>
          </a:p>
          <a:p>
            <a:pPr lvl="1" eaLnBrk="0" hangingPunct="0">
              <a:spcBef>
                <a:spcPts val="79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zh-CN" b="1" dirty="0">
                <a:solidFill>
                  <a:srgbClr val="000000"/>
                </a:solidFill>
                <a:cs typeface="Droid Sans Fallback" charset="0"/>
              </a:rPr>
              <a:t>Integer </a:t>
            </a:r>
            <a:r>
              <a:rPr lang="en-US" altLang="zh-CN" b="1" dirty="0" err="1">
                <a:solidFill>
                  <a:srgbClr val="FF0000"/>
                </a:solidFill>
                <a:cs typeface="Droid Sans Fallback" charset="0"/>
              </a:rPr>
              <a:t>readcount</a:t>
            </a:r>
            <a:r>
              <a:rPr lang="en-US" altLang="zh-CN" b="1" dirty="0">
                <a:solidFill>
                  <a:srgbClr val="000000"/>
                </a:solidFill>
                <a:cs typeface="Droid Sans Fallback" charset="0"/>
              </a:rPr>
              <a:t> initialized to 0.</a:t>
            </a:r>
          </a:p>
          <a:p>
            <a:pPr lvl="1" algn="l" defTabSz="449580" rtl="0" eaLnBrk="0" fontAlgn="base" latinLnBrk="0" hangingPunct="0">
              <a:lnSpc>
                <a:spcPct val="150000"/>
              </a:lnSpc>
              <a:spcBef>
                <a:spcPts val="79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endParaRPr lang="en-US" altLang="zh-CN" sz="1800" b="1" baseline="0" dirty="0">
              <a:solidFill>
                <a:srgbClr val="000000"/>
              </a:solidFill>
              <a:latin typeface="Arial" panose="020B0604020202020204" pitchFamily="34" charset="0"/>
              <a:cs typeface="Droid Sans Fallback" charset="0"/>
            </a:endParaRPr>
          </a:p>
          <a:p>
            <a:pPr marL="727075" lvl="1" indent="-269875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Tx/>
              <a:buSzPct val="80000"/>
              <a:buFontTx/>
              <a:buNone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endParaRPr lang="en-US" altLang="zh-CN" sz="1800" b="1" baseline="0" dirty="0">
              <a:solidFill>
                <a:srgbClr val="000000"/>
              </a:solidFill>
              <a:latin typeface="Arial" panose="020B0604020202020204" pitchFamily="34" charset="0"/>
              <a:ea typeface="Droid Sans Fallback" charset="0"/>
            </a:endParaRP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72D8-C39C-45EB-8E1B-351CEA20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1"/>
            <a:ext cx="8061325" cy="53340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Readers and Writers Problem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3A62-4D2D-4B48-B458-BFDC54B7C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35" y="914400"/>
            <a:ext cx="8366125" cy="5334000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a database is to be shared among several concurrent processes.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these processes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want only to read the database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whereas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want to update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(that is, to read and write) the database.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 between these two types of processes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referring to the former as readers and to the latter as writers.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Precisely in OS we call this situation as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readers-writers problem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parameters: One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data is shared among a number of processes. 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writer is ready, it performs its write.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writer may write at a time.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writing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other process can read 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at least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reader is reading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other process can write.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Readers may not write and only read.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823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7463" y="6096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anchor="b"/>
          <a:lstStyle/>
          <a:p>
            <a:pPr marR="0" algn="ctr" defTabSz="449580" eaLnBrk="0" hangingPunct="0"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US" sz="32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Readers-Writers</a:t>
            </a:r>
            <a:r>
              <a:rPr kumimoji="0" lang="en-US" sz="32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 Problem (Cont.)</a:t>
            </a: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838200" y="1447800"/>
            <a:ext cx="7848600" cy="48768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The structure of a </a:t>
            </a:r>
            <a:r>
              <a:rPr lang="en-US" b="1" dirty="0">
                <a:solidFill>
                  <a:srgbClr val="000000"/>
                </a:solidFill>
              </a:rPr>
              <a:t>reader</a:t>
            </a: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process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       </a:t>
            </a:r>
            <a:r>
              <a:rPr kumimoji="0" lang="en-US" b="1" kern="1200" cap="none" spc="0" normalizeH="0" baseline="0" noProof="0" dirty="0" err="1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kumimoji="0" lang="en-US" b="1" kern="1200" cap="none" spc="0" normalizeH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b="1" kern="1200" cap="none" spc="0" normalizeH="0" noProof="0" dirty="0" err="1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rc</a:t>
            </a:r>
            <a:r>
              <a:rPr kumimoji="0" lang="en-US" b="1" kern="1200" cap="none" spc="0" normalizeH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=0;                                                      </a:t>
            </a:r>
            <a:r>
              <a:rPr kumimoji="0" lang="en-US" sz="2000" b="1" kern="1200" cap="none" spc="0" normalizeH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4 condition used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b="1" baseline="0" dirty="0">
                <a:solidFill>
                  <a:srgbClr val="0000FF"/>
                </a:solidFill>
              </a:rPr>
              <a:t>Semaphore</a:t>
            </a:r>
            <a:r>
              <a:rPr lang="en-US" b="1" dirty="0">
                <a:solidFill>
                  <a:srgbClr val="0000FF"/>
                </a:solidFill>
              </a:rPr>
              <a:t> mutex = 1;                                           read-read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Semaphore </a:t>
            </a:r>
            <a:r>
              <a:rPr kumimoji="0" lang="en-US" b="1" kern="1200" cap="none" spc="0" normalizeH="0" baseline="0" noProof="0" dirty="0" err="1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db</a:t>
            </a:r>
            <a:r>
              <a:rPr kumimoji="0" lang="en-US" b="1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= 1;                                                 read-write</a:t>
            </a:r>
            <a:r>
              <a:rPr kumimoji="0" lang="en-US" b="1" kern="1200" cap="none" spc="0" normalizeH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*</a:t>
            </a:r>
            <a:endParaRPr kumimoji="0" lang="en-US" b="1" kern="1200" cap="none" spc="0" normalizeH="0" baseline="0" noProof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b="1" dirty="0">
                <a:solidFill>
                  <a:srgbClr val="0000FF"/>
                </a:solidFill>
              </a:rPr>
              <a:t>Void reader(void)                                                     write-read *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{                                                                                 write-write *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b="1" dirty="0">
                <a:solidFill>
                  <a:srgbClr val="0000FF"/>
                </a:solidFill>
              </a:rPr>
              <a:t>While (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{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b="1" dirty="0">
                <a:solidFill>
                  <a:srgbClr val="FF0000"/>
                </a:solidFill>
              </a:rPr>
              <a:t>Down(</a:t>
            </a:r>
            <a:r>
              <a:rPr lang="en-US" b="1" dirty="0" err="1">
                <a:solidFill>
                  <a:srgbClr val="FF0000"/>
                </a:solidFill>
              </a:rPr>
              <a:t>mutex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 err="1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Rc</a:t>
            </a:r>
            <a:r>
              <a:rPr kumimoji="0" lang="en-US" b="1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= </a:t>
            </a:r>
            <a:r>
              <a:rPr kumimoji="0" lang="en-US" b="1" kern="1200" cap="none" spc="0" normalizeH="0" baseline="0" noProof="0" dirty="0" err="1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rc</a:t>
            </a:r>
            <a:r>
              <a:rPr kumimoji="0" lang="en-US" b="1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+ 1;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b="1" dirty="0">
                <a:solidFill>
                  <a:srgbClr val="0000FF"/>
                </a:solidFill>
              </a:rPr>
              <a:t>If( </a:t>
            </a:r>
            <a:r>
              <a:rPr lang="en-US" b="1" dirty="0" err="1">
                <a:solidFill>
                  <a:srgbClr val="0000FF"/>
                </a:solidFill>
              </a:rPr>
              <a:t>rc</a:t>
            </a:r>
            <a:r>
              <a:rPr lang="en-US" b="1" dirty="0">
                <a:solidFill>
                  <a:srgbClr val="0000FF"/>
                </a:solidFill>
              </a:rPr>
              <a:t> == 1) 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b="1" dirty="0">
                <a:solidFill>
                  <a:srgbClr val="0000FF"/>
                </a:solidFill>
              </a:rPr>
              <a:t>down(db);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Up(mutex);</a:t>
            </a: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lang="en-US" b="1" dirty="0">
                <a:solidFill>
                  <a:srgbClr val="0000FF"/>
                </a:solidFill>
              </a:rPr>
              <a:t>}</a:t>
            </a:r>
            <a:endParaRPr kumimoji="0" lang="en-US" b="1" kern="1200" cap="none" spc="0" normalizeH="0" baseline="0" noProof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lang="en-US" b="1" dirty="0">
              <a:solidFill>
                <a:srgbClr val="0000FF"/>
              </a:solidFill>
            </a:endParaRP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b="1" kern="1200" cap="none" spc="0" normalizeH="0" baseline="0" noProof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b="1" kern="1200" cap="none" spc="0" normalizeH="0" baseline="0" noProof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b="1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      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Down(</a:t>
            </a:r>
            <a:r>
              <a:rPr lang="en-US" sz="2000" b="1" dirty="0" err="1">
                <a:solidFill>
                  <a:srgbClr val="FF0000"/>
                </a:solidFill>
              </a:rPr>
              <a:t>mutex</a:t>
            </a:r>
            <a:r>
              <a:rPr lang="en-US" sz="2000" b="1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chemeClr val="accent2"/>
                </a:solidFill>
              </a:rPr>
              <a:t>Rc</a:t>
            </a:r>
            <a:r>
              <a:rPr lang="en-US" sz="2000" dirty="0">
                <a:solidFill>
                  <a:schemeClr val="accent2"/>
                </a:solidFill>
              </a:rPr>
              <a:t>= </a:t>
            </a:r>
            <a:r>
              <a:rPr lang="en-US" sz="2000" dirty="0" err="1">
                <a:solidFill>
                  <a:schemeClr val="accent2"/>
                </a:solidFill>
              </a:rPr>
              <a:t>rc</a:t>
            </a:r>
            <a:r>
              <a:rPr lang="en-US" sz="2000" dirty="0">
                <a:solidFill>
                  <a:schemeClr val="accent2"/>
                </a:solidFill>
              </a:rPr>
              <a:t> -1;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If(</a:t>
            </a:r>
            <a:r>
              <a:rPr lang="en-US" sz="2000" dirty="0" err="1">
                <a:solidFill>
                  <a:schemeClr val="accent2"/>
                </a:solidFill>
              </a:rPr>
              <a:t>rc</a:t>
            </a:r>
            <a:r>
              <a:rPr lang="en-US" sz="2000" dirty="0">
                <a:solidFill>
                  <a:schemeClr val="accent2"/>
                </a:solidFill>
              </a:rPr>
              <a:t> == 0)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Up( </a:t>
            </a:r>
            <a:r>
              <a:rPr lang="en-US" sz="2000" dirty="0" err="1">
                <a:solidFill>
                  <a:schemeClr val="accent2"/>
                </a:solidFill>
              </a:rPr>
              <a:t>db</a:t>
            </a:r>
            <a:r>
              <a:rPr lang="en-US" sz="2000" dirty="0">
                <a:solidFill>
                  <a:schemeClr val="accent2"/>
                </a:solidFill>
              </a:rPr>
              <a:t>);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Up( mutex);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Structure of writer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1628775"/>
            <a:ext cx="7335837" cy="4467225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Void writer(void)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While(</a:t>
            </a:r>
            <a:r>
              <a:rPr lang="en-US" sz="2000" b="1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Down(db);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DB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Up(db);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4648200" cy="762000"/>
          </a:xfrm>
        </p:spPr>
        <p:txBody>
          <a:bodyPr/>
          <a:lstStyle/>
          <a:p>
            <a:r>
              <a:rPr lang="en-US" u="sng" dirty="0"/>
              <a:t>Terminology used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000" b="1" dirty="0">
              <a:solidFill>
                <a:srgbClr val="FF0000"/>
              </a:solidFill>
            </a:endParaRPr>
          </a:p>
          <a:p>
            <a:pPr algn="just"/>
            <a:r>
              <a:rPr lang="en-US" sz="2000" b="1" dirty="0" err="1">
                <a:solidFill>
                  <a:srgbClr val="FF0000"/>
                </a:solidFill>
              </a:rPr>
              <a:t>Rc</a:t>
            </a:r>
            <a:r>
              <a:rPr lang="en-US" sz="2000" dirty="0"/>
              <a:t> is a integer variable represent number of readers present in the database at any point of time</a:t>
            </a:r>
          </a:p>
          <a:p>
            <a:pPr algn="just"/>
            <a:endParaRPr lang="en-US" sz="2000" b="1" dirty="0">
              <a:solidFill>
                <a:srgbClr val="FF0000"/>
              </a:solidFill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Mutex</a:t>
            </a:r>
            <a:r>
              <a:rPr lang="en-US" sz="2000" dirty="0"/>
              <a:t> is a binary semaphore used by the readers in a ME manner.</a:t>
            </a:r>
          </a:p>
          <a:p>
            <a:pPr algn="just"/>
            <a:endParaRPr lang="en-US" sz="2000" b="1" dirty="0">
              <a:solidFill>
                <a:srgbClr val="FF0000"/>
              </a:solidFill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Db</a:t>
            </a:r>
            <a:r>
              <a:rPr lang="en-US" sz="2000" dirty="0"/>
              <a:t> is a binary semaphore variable used by readers and writer in a ME manner.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4105275" y="1474788"/>
            <a:ext cx="4521200" cy="4532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141288" y="2143125"/>
            <a:ext cx="3276600" cy="2335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4411663" y="1549400"/>
            <a:ext cx="4048125" cy="40306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171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TW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</a:t>
            </a: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wait(mutex);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	  </a:t>
            </a: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readcount++;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if (readcount == 1) </a:t>
            </a: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wait</a:t>
            </a: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(wrt</a:t>
            </a: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);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signal(mutex);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...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	     reading is performed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...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wait(mutex);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	  </a:t>
            </a: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readcount--;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</a:t>
            </a: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 (readcount == 0)  signal(wrt);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signal(mutex);</a:t>
            </a:r>
          </a:p>
        </p:txBody>
      </p:sp>
      <p:sp>
        <p:nvSpPr>
          <p:cNvPr id="98308" name="Rectangle 5"/>
          <p:cNvSpPr/>
          <p:nvPr/>
        </p:nvSpPr>
        <p:spPr>
          <a:xfrm>
            <a:off x="374650" y="2244725"/>
            <a:ext cx="3024188" cy="2393950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lstStyle/>
          <a:p>
            <a:pPr marL="285750" indent="-285750" defTabSz="914400"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TW" altLang="en-US" sz="2000" b="1" dirty="0">
                <a:solidFill>
                  <a:srgbClr val="40458C"/>
                </a:solidFill>
                <a:latin typeface="Times New Roman" panose="02020603050405020304" pitchFamily="18" charset="0"/>
                <a:ea typeface="PMingLiU" pitchFamily="18" charset="-120"/>
              </a:rPr>
              <a:t>   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wait</a:t>
            </a: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(wrt</a:t>
            </a:r>
            <a:r>
              <a:rPr lang="en-US" altLang="zh-TW" sz="24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20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;</a:t>
            </a:r>
          </a:p>
          <a:p>
            <a:pPr marL="285750" indent="-285750" defTabSz="914400"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   	 ...</a:t>
            </a:r>
          </a:p>
          <a:p>
            <a:pPr marL="285750" indent="-285750" defTabSz="914400"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   	     writing is performed</a:t>
            </a:r>
          </a:p>
          <a:p>
            <a:pPr marL="285750" indent="-285750" defTabSz="914400"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         ...</a:t>
            </a:r>
          </a:p>
          <a:p>
            <a:pPr marL="285750" indent="-285750" defTabSz="914400"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signal(wrt);</a:t>
            </a:r>
          </a:p>
          <a:p>
            <a:pPr marL="285750" indent="-285750" defTabSz="914400" eaLnBrk="0" latinLnBrk="1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  <a:buNone/>
            </a:pPr>
            <a:endParaRPr lang="zh-TW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Droid Sans Fallback" charset="0"/>
            </a:endParaRPr>
          </a:p>
        </p:txBody>
      </p:sp>
      <p:sp>
        <p:nvSpPr>
          <p:cNvPr id="98309" name="Text Box 7"/>
          <p:cNvSpPr txBox="1"/>
          <p:nvPr/>
        </p:nvSpPr>
        <p:spPr>
          <a:xfrm>
            <a:off x="974725" y="1587500"/>
            <a:ext cx="1130300" cy="4762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</a:pPr>
            <a:r>
              <a:rPr lang="en-US" altLang="zh-TW" sz="2800" b="1">
                <a:solidFill>
                  <a:srgbClr val="0000FF"/>
                </a:solidFill>
                <a:latin typeface="Times New Roman" panose="02020603050405020304" pitchFamily="18" charset="0"/>
              </a:rPr>
              <a:t>writer</a:t>
            </a:r>
          </a:p>
        </p:txBody>
      </p:sp>
      <p:sp>
        <p:nvSpPr>
          <p:cNvPr id="98310" name="Text Box 8"/>
          <p:cNvSpPr txBox="1"/>
          <p:nvPr/>
        </p:nvSpPr>
        <p:spPr>
          <a:xfrm>
            <a:off x="5832475" y="882650"/>
            <a:ext cx="1189038" cy="4762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</a:pPr>
            <a:r>
              <a:rPr lang="en-US" altLang="zh-TW" sz="2800" b="1">
                <a:solidFill>
                  <a:srgbClr val="FF0000"/>
                </a:solidFill>
                <a:latin typeface="Times New Roman" panose="02020603050405020304" pitchFamily="18" charset="0"/>
              </a:rPr>
              <a:t>reader</a:t>
            </a:r>
          </a:p>
        </p:txBody>
      </p:sp>
      <p:sp>
        <p:nvSpPr>
          <p:cNvPr id="144393" name="Freeform 9"/>
          <p:cNvSpPr/>
          <p:nvPr/>
        </p:nvSpPr>
        <p:spPr bwMode="auto">
          <a:xfrm>
            <a:off x="304800" y="2419350"/>
            <a:ext cx="266700" cy="1485900"/>
          </a:xfrm>
          <a:custGeom>
            <a:avLst/>
            <a:gdLst>
              <a:gd name="T0" fmla="*/ 324 w 396"/>
              <a:gd name="T1" fmla="*/ 0 h 1032"/>
              <a:gd name="T2" fmla="*/ 0 w 396"/>
              <a:gd name="T3" fmla="*/ 0 h 1032"/>
              <a:gd name="T4" fmla="*/ 0 w 396"/>
              <a:gd name="T5" fmla="*/ 1032 h 1032"/>
              <a:gd name="T6" fmla="*/ 396 w 396"/>
              <a:gd name="T7" fmla="*/ 1032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" h="1032">
                <a:moveTo>
                  <a:pt x="324" y="0"/>
                </a:moveTo>
                <a:lnTo>
                  <a:pt x="0" y="0"/>
                </a:lnTo>
                <a:lnTo>
                  <a:pt x="0" y="1032"/>
                </a:lnTo>
                <a:lnTo>
                  <a:pt x="396" y="103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4394" name="Freeform 10"/>
          <p:cNvSpPr/>
          <p:nvPr/>
        </p:nvSpPr>
        <p:spPr bwMode="auto">
          <a:xfrm>
            <a:off x="4400550" y="1714500"/>
            <a:ext cx="266700" cy="1123950"/>
          </a:xfrm>
          <a:custGeom>
            <a:avLst/>
            <a:gdLst>
              <a:gd name="T0" fmla="*/ 324 w 396"/>
              <a:gd name="T1" fmla="*/ 0 h 1032"/>
              <a:gd name="T2" fmla="*/ 0 w 396"/>
              <a:gd name="T3" fmla="*/ 0 h 1032"/>
              <a:gd name="T4" fmla="*/ 0 w 396"/>
              <a:gd name="T5" fmla="*/ 1032 h 1032"/>
              <a:gd name="T6" fmla="*/ 396 w 396"/>
              <a:gd name="T7" fmla="*/ 1032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" h="1032">
                <a:moveTo>
                  <a:pt x="324" y="0"/>
                </a:moveTo>
                <a:lnTo>
                  <a:pt x="0" y="0"/>
                </a:lnTo>
                <a:lnTo>
                  <a:pt x="0" y="1032"/>
                </a:lnTo>
                <a:lnTo>
                  <a:pt x="396" y="103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4395" name="Freeform 11"/>
          <p:cNvSpPr/>
          <p:nvPr/>
        </p:nvSpPr>
        <p:spPr bwMode="auto">
          <a:xfrm>
            <a:off x="4381500" y="4324350"/>
            <a:ext cx="266700" cy="1123950"/>
          </a:xfrm>
          <a:custGeom>
            <a:avLst/>
            <a:gdLst>
              <a:gd name="T0" fmla="*/ 324 w 396"/>
              <a:gd name="T1" fmla="*/ 0 h 1032"/>
              <a:gd name="T2" fmla="*/ 0 w 396"/>
              <a:gd name="T3" fmla="*/ 0 h 1032"/>
              <a:gd name="T4" fmla="*/ 0 w 396"/>
              <a:gd name="T5" fmla="*/ 1032 h 1032"/>
              <a:gd name="T6" fmla="*/ 396 w 396"/>
              <a:gd name="T7" fmla="*/ 1032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" h="1032">
                <a:moveTo>
                  <a:pt x="324" y="0"/>
                </a:moveTo>
                <a:lnTo>
                  <a:pt x="0" y="0"/>
                </a:lnTo>
                <a:lnTo>
                  <a:pt x="0" y="1032"/>
                </a:lnTo>
                <a:lnTo>
                  <a:pt x="396" y="103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8314" name="Text Box 12"/>
          <p:cNvSpPr txBox="1"/>
          <p:nvPr/>
        </p:nvSpPr>
        <p:spPr>
          <a:xfrm>
            <a:off x="2346325" y="5368925"/>
            <a:ext cx="1284288" cy="7334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</a:pPr>
            <a:r>
              <a:rPr lang="en-US" altLang="zh-TW" sz="2000" b="1">
                <a:solidFill>
                  <a:srgbClr val="40458C"/>
                </a:solidFill>
                <a:latin typeface="Times New Roman" panose="02020603050405020304" pitchFamily="18" charset="0"/>
              </a:rPr>
              <a:t>update </a:t>
            </a:r>
          </a:p>
          <a:p>
            <a:pPr algn="ctr" defTabSz="914400"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</a:pPr>
            <a:r>
              <a:rPr lang="en-US" altLang="zh-TW" sz="2000" b="1">
                <a:solidFill>
                  <a:srgbClr val="40458C"/>
                </a:solidFill>
                <a:latin typeface="Times New Roman" panose="02020603050405020304" pitchFamily="18" charset="0"/>
              </a:rPr>
              <a:t>readcount</a:t>
            </a:r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 flipV="1">
            <a:off x="3238500" y="4894263"/>
            <a:ext cx="1058863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8316" name="Text Box 14"/>
          <p:cNvSpPr txBox="1"/>
          <p:nvPr/>
        </p:nvSpPr>
        <p:spPr>
          <a:xfrm>
            <a:off x="8080375" y="819150"/>
            <a:ext cx="928688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ct val="30000"/>
              </a:spcBef>
              <a:buClrTx/>
              <a:buSzPct val="75000"/>
              <a:buFont typeface="Wingdings" panose="05000000000000000000" pitchFamily="2" charset="2"/>
            </a:pPr>
            <a:r>
              <a:rPr lang="en-US" altLang="zh-TW" sz="2000" b="1">
                <a:solidFill>
                  <a:srgbClr val="40458C"/>
                </a:solidFill>
                <a:latin typeface="Times New Roman" panose="02020603050405020304" pitchFamily="18" charset="0"/>
              </a:rPr>
              <a:t>first-in</a:t>
            </a:r>
          </a:p>
        </p:txBody>
      </p:sp>
      <p:sp>
        <p:nvSpPr>
          <p:cNvPr id="144401" name="Line 17"/>
          <p:cNvSpPr>
            <a:spLocks noChangeShapeType="1"/>
          </p:cNvSpPr>
          <p:nvPr/>
        </p:nvSpPr>
        <p:spPr bwMode="auto">
          <a:xfrm flipH="1">
            <a:off x="8096250" y="1143000"/>
            <a:ext cx="400050" cy="1123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4402" name="Line 18"/>
          <p:cNvSpPr>
            <a:spLocks noChangeShapeType="1"/>
          </p:cNvSpPr>
          <p:nvPr/>
        </p:nvSpPr>
        <p:spPr bwMode="auto">
          <a:xfrm flipV="1">
            <a:off x="3208338" y="2952750"/>
            <a:ext cx="1230313" cy="2535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A7CD9-96DD-41A9-B57F-380E00D6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354013"/>
          </a:xfrm>
        </p:spPr>
        <p:txBody>
          <a:bodyPr/>
          <a:lstStyle/>
          <a:p>
            <a:pPr algn="ctr"/>
            <a:r>
              <a:rPr lang="en-US" dirty="0"/>
              <a:t>Conti 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0888-A818-422F-9BA2-2B119144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26818"/>
            <a:ext cx="9009062" cy="5750181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4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4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4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FA15-5F06-4DD2-9CCD-EAAA8573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Dining Philosopher Problem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3EFC-BB54-4BEF-A73E-73C9727B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None/>
            </a:pPr>
            <a:fld id="{BB962C8B-B14F-4D97-AF65-F5344CB8AC3E}" type="datetime1">
              <a:rPr lang="zh-TW" altLang="en-US" strike="noStrike" noProof="1" smtClean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A12C-9EE4-4285-991D-52576E000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Dining Philosopher Problem states that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philosophers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seated around a circular table with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chopstick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each pair of philosophers.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chopstick between each philosopher.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philosopher may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 if he can pick up the two chopsticks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 to him.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chopstick may be picked up by any one of its adjacent followers but not both</a:t>
            </a:r>
            <a:r>
              <a:rPr lang="en-US" dirty="0"/>
              <a:t>. 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states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philosopher: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THINKING, HUNGRY, and EATING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Lightbox">
            <a:extLst>
              <a:ext uri="{FF2B5EF4-FFF2-40B4-BE49-F238E27FC236}">
                <a16:creationId xmlns:a16="http://schemas.microsoft.com/office/drawing/2014/main" id="{1418EC43-C812-4EA8-89E6-6DE6CD1B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2684"/>
            <a:ext cx="3417571" cy="259080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01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/>
          <p:nvPr/>
        </p:nvSpPr>
        <p:spPr>
          <a:xfrm>
            <a:off x="671513" y="519113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dirty="0">
                <a:solidFill>
                  <a:srgbClr val="993300"/>
                </a:solidFill>
                <a:latin typeface="Arial" panose="020B0604020202020204" pitchFamily="34" charset="0"/>
              </a:rPr>
              <a:t>Critical Section Problem</a:t>
            </a:r>
          </a:p>
        </p:txBody>
      </p:sp>
      <p:sp>
        <p:nvSpPr>
          <p:cNvPr id="40963" name="Text Box 2"/>
          <p:cNvSpPr txBox="1"/>
          <p:nvPr/>
        </p:nvSpPr>
        <p:spPr>
          <a:xfrm>
            <a:off x="333375" y="1365250"/>
            <a:ext cx="8288338" cy="5311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defTabSz="449580" eaLnBrk="0" hangingPunct="0">
              <a:spcBef>
                <a:spcPts val="105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the critical section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 defTabSz="449580" eaLnBrk="0" hangingPunct="0">
              <a:spcBef>
                <a:spcPts val="105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guarantee the consistency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end outcome after all the processes finish executing simultaneously.</a:t>
            </a:r>
          </a:p>
          <a:p>
            <a:pPr marL="342900" indent="-342900" defTabSz="449580" eaLnBrk="0" hangingPunct="0">
              <a:spcBef>
                <a:spcPts val="105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49580" eaLnBrk="0" hangingPunct="0">
              <a:spcBef>
                <a:spcPts val="105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in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section, 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executes code that manipulate shared data and resources.</a:t>
            </a:r>
          </a:p>
          <a:p>
            <a:pPr marL="342900" indent="-342900" defTabSz="449580" eaLnBrk="0" hangingPunct="0">
              <a:spcBef>
                <a:spcPts val="105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49580" eaLnBrk="0" hangingPunct="0">
              <a:spcBef>
                <a:spcPts val="105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should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seek permission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enter its critical section</a:t>
            </a:r>
          </a:p>
          <a:p>
            <a:pPr marL="342900" indent="-342900" defTabSz="449580" eaLnBrk="0" hangingPunct="0">
              <a:spcBef>
                <a:spcPts val="105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 Section</a:t>
            </a:r>
          </a:p>
          <a:p>
            <a:pPr marL="342900" indent="-342900" defTabSz="449580" eaLnBrk="0" hangingPunct="0">
              <a:spcBef>
                <a:spcPts val="105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Section</a:t>
            </a:r>
          </a:p>
          <a:p>
            <a:pPr marL="342900" indent="-342900" defTabSz="449580" eaLnBrk="0" hangingPunct="0">
              <a:spcBef>
                <a:spcPts val="105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4280" algn="l"/>
                <a:tab pos="1673225" algn="l"/>
                <a:tab pos="2122805" algn="l"/>
                <a:tab pos="2571750" algn="l"/>
                <a:tab pos="3021330" algn="l"/>
                <a:tab pos="3470275" algn="l"/>
                <a:tab pos="3919855" algn="l"/>
                <a:tab pos="4368800" algn="l"/>
                <a:tab pos="4818380" algn="l"/>
                <a:tab pos="5267325" algn="l"/>
                <a:tab pos="5716905" algn="l"/>
                <a:tab pos="6165850" algn="l"/>
                <a:tab pos="6615430" algn="l"/>
                <a:tab pos="7064375" algn="l"/>
                <a:tab pos="7513955" algn="l"/>
                <a:tab pos="7962900" algn="l"/>
                <a:tab pos="8412480" algn="l"/>
                <a:tab pos="8861425" algn="l"/>
                <a:tab pos="9311005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Remainder section: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remaining code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/>
          </p:cNvSpPr>
          <p:nvPr>
            <p:ph type="title"/>
          </p:nvPr>
        </p:nvSpPr>
        <p:spPr>
          <a:xfrm>
            <a:off x="403225" y="304800"/>
            <a:ext cx="8370888" cy="714375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u="sng" dirty="0">
                <a:solidFill>
                  <a:srgbClr val="C00000"/>
                </a:solidFill>
              </a:rPr>
              <a:t>Dining-Philosophers Problem</a:t>
            </a: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72230" y="1817687"/>
            <a:ext cx="4733925" cy="47355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tabLst>
                <a:tab pos="1369695" algn="l"/>
                <a:tab pos="1541145" algn="l"/>
              </a:tabLst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Five philosophers,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tabLst>
                <a:tab pos="1369695" algn="l"/>
                <a:tab pos="1541145" algn="l"/>
              </a:tabLst>
              <a:defRPr/>
            </a:pPr>
            <a:r>
              <a:rPr lang="en-US" altLang="zh-TW" sz="2000" dirty="0"/>
              <a:t>They are 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either 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thinking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eating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tabLst>
                <a:tab pos="1369695" algn="l"/>
                <a:tab pos="1541145" algn="l"/>
              </a:tabLst>
              <a:defRPr/>
            </a:pPr>
            <a:endParaRPr kumimoji="1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tabLst>
                <a:tab pos="1369695" algn="l"/>
                <a:tab pos="1541145" algn="l"/>
              </a:tabLst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eat, 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two chopsticks are required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tabLst>
                <a:tab pos="1369695" algn="l"/>
                <a:tab pos="1541145" algn="l"/>
              </a:tabLst>
              <a:defRPr/>
            </a:pPr>
            <a:endParaRPr kumimoji="1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tabLst>
                <a:tab pos="1369695" algn="l"/>
                <a:tab pos="1541145" algn="l"/>
              </a:tabLst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taking one chopstick at a time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tabLst>
                <a:tab pos="1369695" algn="l"/>
                <a:tab pos="1541145" algn="l"/>
              </a:tabLst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 data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tabLst>
                <a:tab pos="1369695" algn="l"/>
                <a:tab pos="1541145" algn="l"/>
              </a:tabLst>
              <a:defRPr/>
            </a:pPr>
            <a:endParaRPr kumimoji="1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tabLst>
                <a:tab pos="1369695" algn="l"/>
                <a:tab pos="1541145" algn="l"/>
              </a:tabLst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chopstick[5];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tabLst>
                <a:tab pos="1369695" algn="l"/>
                <a:tab pos="1541145" algn="l"/>
              </a:tabLst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Initially all values are 1</a:t>
            </a:r>
          </a:p>
        </p:txBody>
      </p:sp>
      <p:pic>
        <p:nvPicPr>
          <p:cNvPr id="100355" name="Picture 5"/>
          <p:cNvPicPr>
            <a:picLocks noChangeAspect="1"/>
          </p:cNvPicPr>
          <p:nvPr/>
        </p:nvPicPr>
        <p:blipFill>
          <a:blip r:embed="rId4"/>
          <a:srcRect l="9184" t="1529" r="9151" b="710"/>
          <a:stretch>
            <a:fillRect/>
          </a:stretch>
        </p:blipFill>
        <p:spPr>
          <a:xfrm>
            <a:off x="5476875" y="2230438"/>
            <a:ext cx="3336925" cy="3195637"/>
          </a:xfrm>
          <a:prstGeom prst="rect">
            <a:avLst/>
          </a:prstGeom>
          <a:noFill/>
          <a:ln w="57150" cap="flat" cmpd="thickThin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0356" name="Text Box 7"/>
          <p:cNvSpPr txBox="1"/>
          <p:nvPr/>
        </p:nvSpPr>
        <p:spPr>
          <a:xfrm>
            <a:off x="7721600" y="4484688"/>
            <a:ext cx="2905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spcBef>
                <a:spcPct val="50000"/>
              </a:spcBef>
              <a:buClrTx/>
              <a:buFontTx/>
            </a:pPr>
            <a:r>
              <a:rPr lang="zh-TW" altLang="en-US" sz="2400">
                <a:solidFill>
                  <a:srgbClr val="FF0000"/>
                </a:solidFill>
                <a:latin typeface="Tahoma" panose="020B0604030504040204" pitchFamily="34" charset="0"/>
                <a:ea typeface="PMingLiU" pitchFamily="18" charset="-120"/>
              </a:rPr>
              <a:t>1</a:t>
            </a:r>
          </a:p>
        </p:txBody>
      </p:sp>
      <p:sp>
        <p:nvSpPr>
          <p:cNvPr id="100357" name="Text Box 8"/>
          <p:cNvSpPr txBox="1"/>
          <p:nvPr/>
        </p:nvSpPr>
        <p:spPr>
          <a:xfrm>
            <a:off x="8245475" y="3990975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spcBef>
                <a:spcPct val="50000"/>
              </a:spcBef>
              <a:buClrTx/>
              <a:buFontTx/>
            </a:pPr>
            <a:r>
              <a:rPr lang="zh-TW" altLang="en-US" sz="2400">
                <a:solidFill>
                  <a:srgbClr val="FF0000"/>
                </a:solidFill>
                <a:latin typeface="Tahoma" panose="020B0604030504040204" pitchFamily="34" charset="0"/>
                <a:ea typeface="PMingLiU" pitchFamily="18" charset="-120"/>
              </a:rPr>
              <a:t>1</a:t>
            </a:r>
          </a:p>
        </p:txBody>
      </p:sp>
      <p:sp>
        <p:nvSpPr>
          <p:cNvPr id="100358" name="Text Box 9"/>
          <p:cNvSpPr txBox="1"/>
          <p:nvPr/>
        </p:nvSpPr>
        <p:spPr>
          <a:xfrm>
            <a:off x="8186738" y="3178175"/>
            <a:ext cx="4349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spcBef>
                <a:spcPct val="50000"/>
              </a:spcBef>
              <a:buClrTx/>
              <a:buFontTx/>
            </a:pPr>
            <a:r>
              <a:rPr lang="zh-TW" altLang="en-US" sz="2400">
                <a:solidFill>
                  <a:srgbClr val="660066"/>
                </a:solidFill>
                <a:latin typeface="Tahoma" panose="020B0604030504040204" pitchFamily="34" charset="0"/>
                <a:ea typeface="PMingLiU" pitchFamily="18" charset="-120"/>
              </a:rPr>
              <a:t>2</a:t>
            </a:r>
          </a:p>
        </p:txBody>
      </p:sp>
      <p:sp>
        <p:nvSpPr>
          <p:cNvPr id="100359" name="Text Box 10"/>
          <p:cNvSpPr txBox="1"/>
          <p:nvPr/>
        </p:nvSpPr>
        <p:spPr>
          <a:xfrm>
            <a:off x="6929438" y="4824413"/>
            <a:ext cx="3190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spcBef>
                <a:spcPct val="50000"/>
              </a:spcBef>
              <a:buClrTx/>
              <a:buFontTx/>
            </a:pPr>
            <a:r>
              <a:rPr lang="en-US" altLang="zh-TW" sz="2400">
                <a:solidFill>
                  <a:srgbClr val="009900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 flipV="1">
            <a:off x="7969250" y="4365625"/>
            <a:ext cx="287338" cy="250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0361" name="Text Box 12"/>
          <p:cNvSpPr txBox="1"/>
          <p:nvPr/>
        </p:nvSpPr>
        <p:spPr>
          <a:xfrm>
            <a:off x="6130925" y="461010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spcBef>
                <a:spcPct val="50000"/>
              </a:spcBef>
              <a:buClrTx/>
              <a:buFontTx/>
            </a:pPr>
            <a:r>
              <a:rPr lang="en-US" altLang="zh-TW" sz="2400">
                <a:solidFill>
                  <a:srgbClr val="009900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6481763" y="4886325"/>
            <a:ext cx="304800" cy="793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0363" name="Text Box 14"/>
          <p:cNvSpPr txBox="1"/>
          <p:nvPr/>
        </p:nvSpPr>
        <p:spPr>
          <a:xfrm>
            <a:off x="7824788" y="2370138"/>
            <a:ext cx="3190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spcBef>
                <a:spcPct val="50000"/>
              </a:spcBef>
              <a:buClrTx/>
              <a:buFontTx/>
            </a:pPr>
            <a:r>
              <a:rPr lang="en-US" altLang="zh-TW" sz="2400">
                <a:solidFill>
                  <a:srgbClr val="6600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 flipH="1" flipV="1">
            <a:off x="8094663" y="2868613"/>
            <a:ext cx="171450" cy="3683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0365" name="Text Box 16"/>
          <p:cNvSpPr txBox="1"/>
          <p:nvPr/>
        </p:nvSpPr>
        <p:spPr>
          <a:xfrm>
            <a:off x="6211888" y="2333625"/>
            <a:ext cx="3190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spcBef>
                <a:spcPct val="50000"/>
              </a:spcBef>
              <a:buClrTx/>
              <a:buFontTx/>
            </a:pPr>
            <a:r>
              <a:rPr lang="en-US" altLang="zh-TW" sz="2400">
                <a:solidFill>
                  <a:srgbClr val="0000FF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00366" name="Text Box 17"/>
          <p:cNvSpPr txBox="1"/>
          <p:nvPr/>
        </p:nvSpPr>
        <p:spPr>
          <a:xfrm>
            <a:off x="6964363" y="2146300"/>
            <a:ext cx="3190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spcBef>
                <a:spcPct val="50000"/>
              </a:spcBef>
              <a:buClrTx/>
              <a:buFontTx/>
            </a:pPr>
            <a:r>
              <a:rPr lang="en-US" altLang="zh-TW" sz="2400">
                <a:solidFill>
                  <a:srgbClr val="0000FF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 flipH="1">
            <a:off x="6696075" y="2401888"/>
            <a:ext cx="403225" cy="904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0368" name="Text Box 19"/>
          <p:cNvSpPr txBox="1"/>
          <p:nvPr/>
        </p:nvSpPr>
        <p:spPr>
          <a:xfrm>
            <a:off x="5683250" y="3876675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spcBef>
                <a:spcPct val="50000"/>
              </a:spcBef>
              <a:buClrTx/>
              <a:buFontTx/>
            </a:pPr>
            <a:r>
              <a:rPr lang="en-US" altLang="zh-TW" sz="2400">
                <a:solidFill>
                  <a:srgbClr val="0000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00369" name="Text Box 20"/>
          <p:cNvSpPr txBox="1"/>
          <p:nvPr/>
        </p:nvSpPr>
        <p:spPr>
          <a:xfrm>
            <a:off x="5691188" y="3025775"/>
            <a:ext cx="3190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914400">
              <a:spcBef>
                <a:spcPct val="50000"/>
              </a:spcBef>
              <a:buClrTx/>
              <a:buFontTx/>
            </a:pPr>
            <a:r>
              <a:rPr lang="en-US" altLang="zh-TW" sz="2400">
                <a:solidFill>
                  <a:srgbClr val="0000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5880100" y="3424238"/>
            <a:ext cx="0" cy="4492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6553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anchor="b"/>
          <a:lstStyle/>
          <a:p>
            <a:pPr marR="0" algn="ctr" defTabSz="449580" eaLnBrk="0" hangingPunct="0">
              <a:buClrTx/>
              <a:buSz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US" sz="3200" b="1" u="sng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Dining-Philosophers Problem</a:t>
            </a:r>
          </a:p>
        </p:txBody>
      </p:sp>
      <p:pic>
        <p:nvPicPr>
          <p:cNvPr id="102403" name="Picture 3"/>
          <p:cNvPicPr>
            <a:picLocks noChangeAspect="1"/>
          </p:cNvPicPr>
          <p:nvPr/>
        </p:nvPicPr>
        <p:blipFill>
          <a:blip r:embed="rId3"/>
          <a:srcRect l="11310" t="584" r="11458" b="781"/>
          <a:stretch>
            <a:fillRect/>
          </a:stretch>
        </p:blipFill>
        <p:spPr>
          <a:xfrm>
            <a:off x="228600" y="1447800"/>
            <a:ext cx="3898900" cy="3733800"/>
          </a:xfrm>
          <a:prstGeom prst="rect">
            <a:avLst/>
          </a:prstGeom>
          <a:noFill/>
          <a:ln w="38160" cap="sq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02404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290638"/>
            <a:ext cx="3657600" cy="3890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C00000"/>
                </a:solidFill>
              </a:rPr>
              <a:t>Dining </a:t>
            </a:r>
            <a:r>
              <a:rPr lang="en-US" u="sng" dirty="0" err="1">
                <a:solidFill>
                  <a:srgbClr val="C00000"/>
                </a:solidFill>
              </a:rPr>
              <a:t>philospher</a:t>
            </a:r>
            <a:r>
              <a:rPr lang="en-US" u="sng" dirty="0">
                <a:solidFill>
                  <a:srgbClr val="C00000"/>
                </a:solidFill>
              </a:rPr>
              <a:t>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1143000"/>
            <a:ext cx="7335837" cy="5334000"/>
          </a:xfrm>
        </p:spPr>
        <p:txBody>
          <a:bodyPr/>
          <a:lstStyle/>
          <a:p>
            <a:pPr marL="452438" indent="-452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philospher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pPr marL="452438" indent="-452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2438" indent="-452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While(true)</a:t>
            </a:r>
          </a:p>
          <a:p>
            <a:pPr marL="452438" indent="-452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2438" indent="-452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Thnking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marL="452438" indent="-452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Take_fork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take left fork</a:t>
            </a:r>
          </a:p>
          <a:p>
            <a:pPr marL="452438" indent="-452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Take_fork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((i+1)%N); take right fork 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N-is number of forks</a:t>
            </a:r>
          </a:p>
          <a:p>
            <a:pPr marL="452438" indent="-452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EAT();</a:t>
            </a:r>
          </a:p>
          <a:p>
            <a:pPr marL="452438" indent="-452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Put_fork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2438" indent="-452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Put_fork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((i+1)%N;</a:t>
            </a:r>
          </a:p>
          <a:p>
            <a:pPr marL="452438" indent="-452438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Dining </a:t>
            </a:r>
            <a:r>
              <a:rPr lang="en-US" u="sng" dirty="0" err="1">
                <a:solidFill>
                  <a:srgbClr val="C00000"/>
                </a:solidFill>
              </a:rPr>
              <a:t>philospher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9600"/>
          </a:xfrm>
        </p:spPr>
        <p:txBody>
          <a:bodyPr/>
          <a:lstStyle/>
          <a:p>
            <a:r>
              <a:rPr lang="en-US" sz="2000" dirty="0"/>
              <a:t>If </a:t>
            </a:r>
            <a:r>
              <a:rPr lang="en-US" sz="2000" b="1" dirty="0">
                <a:solidFill>
                  <a:srgbClr val="FF0000"/>
                </a:solidFill>
              </a:rPr>
              <a:t>all the philosophers are hungry at the same time </a:t>
            </a:r>
            <a:r>
              <a:rPr lang="en-US" sz="2000" dirty="0"/>
              <a:t>then everybody take left fork first and when they try to attempt to take right fork. </a:t>
            </a:r>
          </a:p>
          <a:p>
            <a:endParaRPr lang="en-US" sz="2000" dirty="0"/>
          </a:p>
          <a:p>
            <a:r>
              <a:rPr lang="en-US" sz="2000" dirty="0"/>
              <a:t>then </a:t>
            </a:r>
            <a:r>
              <a:rPr lang="en-US" sz="2000" b="1" dirty="0">
                <a:solidFill>
                  <a:srgbClr val="FF0000"/>
                </a:solidFill>
              </a:rPr>
              <a:t>nobody will get the right fork </a:t>
            </a:r>
            <a:r>
              <a:rPr lang="en-US" sz="2000" dirty="0"/>
              <a:t>and all the </a:t>
            </a:r>
            <a:r>
              <a:rPr lang="en-US" sz="2000" dirty="0" err="1"/>
              <a:t>philospher</a:t>
            </a:r>
            <a:r>
              <a:rPr lang="en-US" sz="2000" dirty="0"/>
              <a:t> will wait on each other and they will </a:t>
            </a:r>
            <a:r>
              <a:rPr lang="en-US" sz="2000" b="1" dirty="0">
                <a:solidFill>
                  <a:srgbClr val="FF0000"/>
                </a:solidFill>
              </a:rPr>
              <a:t>go into deadlock</a:t>
            </a:r>
            <a:r>
              <a:rPr lang="en-US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None/>
            </a:pPr>
            <a:fld id="{BB962C8B-B14F-4D97-AF65-F5344CB8AC3E}" type="datetime1">
              <a:rPr lang="zh-TW" altLang="en-US" strike="noStrike" noProof="1" smtClean="0">
                <a:latin typeface="Arial" panose="020B0604020202020204" pitchFamily="34" charset="0"/>
                <a:ea typeface="PMingLiU" pitchFamily="18" charset="-120"/>
                <a:cs typeface="+mn-cs"/>
              </a:rPr>
              <a:t>2023/9/16</a:t>
            </a:fld>
            <a:endParaRPr lang="zh-TW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45463" cy="733425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sz="3600" b="1" u="sng" dirty="0"/>
              <a:t>Dining-Philosophers Problem</a:t>
            </a:r>
          </a:p>
        </p:txBody>
      </p:sp>
      <p:sp>
        <p:nvSpPr>
          <p:cNvPr id="104450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990600" y="1371600"/>
            <a:ext cx="6991350" cy="177800"/>
          </a:xfrm>
        </p:spPr>
        <p:txBody>
          <a:bodyPr vert="horz" wrap="square" lIns="91440" tIns="45720" rIns="91440" bIns="45720" anchor="t" anchorCtr="0"/>
          <a:lstStyle/>
          <a:p>
            <a:pPr defTabSz="914400" eaLnBrk="1" hangingPunct="1">
              <a:lnSpc>
                <a:spcPct val="90000"/>
              </a:lnSpc>
              <a:spcBef>
                <a:spcPct val="15000"/>
              </a:spcBef>
              <a:buNone/>
              <a:tabLst>
                <a:tab pos="2005330" algn="l"/>
                <a:tab pos="2232025" algn="l"/>
                <a:tab pos="2459355" algn="l"/>
              </a:tabLst>
            </a:pPr>
            <a:r>
              <a:rPr lang="en-US" altLang="zh-TW" sz="2800" dirty="0"/>
              <a:t>	</a:t>
            </a:r>
            <a:endParaRPr lang="en-US" altLang="zh-TW" sz="2800" b="1" dirty="0"/>
          </a:p>
        </p:txBody>
      </p:sp>
      <p:grpSp>
        <p:nvGrpSpPr>
          <p:cNvPr id="104451" name="Group 6"/>
          <p:cNvGrpSpPr/>
          <p:nvPr/>
        </p:nvGrpSpPr>
        <p:grpSpPr>
          <a:xfrm>
            <a:off x="838200" y="1503363"/>
            <a:ext cx="8115300" cy="5049837"/>
            <a:chOff x="624" y="960"/>
            <a:chExt cx="5112" cy="3181"/>
          </a:xfrm>
        </p:grpSpPr>
        <p:sp>
          <p:nvSpPr>
            <p:cNvPr id="74759" name="AutoShape 7"/>
            <p:cNvSpPr>
              <a:spLocks noChangeArrowheads="1"/>
            </p:cNvSpPr>
            <p:nvPr/>
          </p:nvSpPr>
          <p:spPr bwMode="auto">
            <a:xfrm>
              <a:off x="4164" y="3132"/>
              <a:ext cx="1572" cy="888"/>
            </a:xfrm>
            <a:prstGeom prst="star16">
              <a:avLst>
                <a:gd name="adj" fmla="val 375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4760" name="Rectangle 8"/>
            <p:cNvSpPr>
              <a:spLocks noChangeArrowheads="1"/>
            </p:cNvSpPr>
            <p:nvPr/>
          </p:nvSpPr>
          <p:spPr bwMode="auto">
            <a:xfrm>
              <a:off x="624" y="1248"/>
              <a:ext cx="2909" cy="28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4761" name="Rectangle 9"/>
            <p:cNvSpPr>
              <a:spLocks noChangeArrowheads="1"/>
            </p:cNvSpPr>
            <p:nvPr/>
          </p:nvSpPr>
          <p:spPr bwMode="auto">
            <a:xfrm>
              <a:off x="816" y="1296"/>
              <a:ext cx="2267" cy="27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marL="2857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43050" indent="-1714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00250" indent="-1714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7450" indent="-171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14650" indent="-171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71850" indent="-171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9050" indent="-171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do {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</a:t>
              </a:r>
              <a:r>
                <a:rPr kumimoji="1" lang="en-US" altLang="zh-TW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wait(chopstick[i]);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wait(chopstick[(i+1) % 5]);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     ...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  	 eat 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     ...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</a:t>
              </a:r>
              <a:r>
                <a:rPr kumimoji="1" lang="en-US" altLang="zh-TW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signal(chopstick[i]);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signal (chopstick[(i+1) % 5]);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    ...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	think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       ...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} while(1);</a:t>
              </a:r>
            </a:p>
          </p:txBody>
        </p:sp>
        <p:sp>
          <p:nvSpPr>
            <p:cNvPr id="104455" name="AutoShape 10"/>
            <p:cNvSpPr/>
            <p:nvPr/>
          </p:nvSpPr>
          <p:spPr>
            <a:xfrm>
              <a:off x="3682" y="3478"/>
              <a:ext cx="465" cy="188"/>
            </a:xfrm>
            <a:prstGeom prst="rightArrow">
              <a:avLst>
                <a:gd name="adj1" fmla="val 50000"/>
                <a:gd name="adj2" fmla="val 123681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defTabSz="914400" eaLnBrk="0" hangingPunct="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anose="05000000000000000000" pitchFamily="2" charset="2"/>
              </a:pPr>
              <a:endParaRPr lang="zh-TW" altLang="en-US" sz="2000" b="1" dirty="0">
                <a:solidFill>
                  <a:srgbClr val="40458C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4410" y="3436"/>
              <a:ext cx="1104" cy="2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marL="2857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43050" indent="-1714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00250" indent="-1714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7450" indent="-171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14650" indent="-171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71850" indent="-171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9050" indent="-171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285750" marR="0" lvl="0" indent="-285750" algn="l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deadlock !</a:t>
              </a:r>
            </a:p>
          </p:txBody>
        </p:sp>
        <p:sp>
          <p:nvSpPr>
            <p:cNvPr id="104457" name="Text Box 12"/>
            <p:cNvSpPr txBox="1"/>
            <p:nvPr/>
          </p:nvSpPr>
          <p:spPr>
            <a:xfrm>
              <a:off x="1392" y="960"/>
              <a:ext cx="1367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defTabSz="914400" eaLnBrk="0" hangingPunct="0">
                <a:lnSpc>
                  <a:spcPct val="90000"/>
                </a:lnSpc>
                <a:spcBef>
                  <a:spcPct val="30000"/>
                </a:spcBef>
                <a:buClrTx/>
                <a:buSzPct val="75000"/>
                <a:buFont typeface="Wingdings" panose="05000000000000000000" pitchFamily="2" charset="2"/>
              </a:pPr>
              <a:r>
                <a:rPr lang="en-US" altLang="zh-TW" sz="2800" b="1">
                  <a:solidFill>
                    <a:srgbClr val="40458C"/>
                  </a:solidFill>
                  <a:latin typeface="Times New Roman" panose="02020603050405020304" pitchFamily="18" charset="0"/>
                </a:rPr>
                <a:t>philosopher </a:t>
              </a:r>
              <a:r>
                <a:rPr lang="en-US" altLang="zh-TW" sz="2800" b="1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4458" name="Text Box 13"/>
            <p:cNvSpPr txBox="1"/>
            <p:nvPr/>
          </p:nvSpPr>
          <p:spPr>
            <a:xfrm>
              <a:off x="3984" y="1200"/>
              <a:ext cx="1070" cy="6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defTabSz="914400" eaLnBrk="0" hangingPunct="0">
                <a:lnSpc>
                  <a:spcPct val="90000"/>
                </a:lnSpc>
                <a:spcBef>
                  <a:spcPct val="30000"/>
                </a:spcBef>
                <a:buClrTx/>
                <a:buSzPct val="75000"/>
                <a:buFont typeface="Wingdings" panose="05000000000000000000" pitchFamily="2" charset="2"/>
              </a:pPr>
              <a:r>
                <a:rPr lang="en-US" altLang="zh-TW" sz="2000" b="1">
                  <a:solidFill>
                    <a:srgbClr val="40458C"/>
                  </a:solidFill>
                  <a:latin typeface="Times New Roman" panose="02020603050405020304" pitchFamily="18" charset="0"/>
                </a:rPr>
                <a:t>get chopsticks</a:t>
              </a:r>
            </a:p>
            <a:p>
              <a:pPr defTabSz="914400" eaLnBrk="0" hangingPunct="0">
                <a:lnSpc>
                  <a:spcPct val="90000"/>
                </a:lnSpc>
                <a:spcBef>
                  <a:spcPct val="30000"/>
                </a:spcBef>
                <a:buClrTx/>
                <a:buSzPct val="75000"/>
                <a:buFont typeface="Wingdings" panose="05000000000000000000" pitchFamily="2" charset="2"/>
              </a:pPr>
              <a:r>
                <a:rPr lang="en-US" altLang="zh-TW" sz="2000" b="1">
                  <a:solidFill>
                    <a:srgbClr val="40458C"/>
                  </a:solidFill>
                  <a:latin typeface="Times New Roman" panose="02020603050405020304" pitchFamily="18" charset="0"/>
                </a:rPr>
                <a:t>     left</a:t>
              </a:r>
            </a:p>
            <a:p>
              <a:pPr defTabSz="914400" eaLnBrk="0" hangingPunct="0">
                <a:lnSpc>
                  <a:spcPct val="90000"/>
                </a:lnSpc>
                <a:spcBef>
                  <a:spcPct val="30000"/>
                </a:spcBef>
                <a:buClrTx/>
                <a:buSzPct val="75000"/>
                <a:buFont typeface="Wingdings" panose="05000000000000000000" pitchFamily="2" charset="2"/>
              </a:pPr>
              <a:r>
                <a:rPr lang="en-US" altLang="zh-TW" sz="2000" b="1">
                  <a:solidFill>
                    <a:srgbClr val="40458C"/>
                  </a:solidFill>
                  <a:latin typeface="Times New Roman" panose="02020603050405020304" pitchFamily="18" charset="0"/>
                </a:rPr>
                <a:t>     right</a:t>
              </a:r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flipH="1">
              <a:off x="2352" y="1536"/>
              <a:ext cx="1812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flipH="1">
              <a:off x="2976" y="1776"/>
              <a:ext cx="1152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04461" name="Text Box 16"/>
            <p:cNvSpPr txBox="1"/>
            <p:nvPr/>
          </p:nvSpPr>
          <p:spPr>
            <a:xfrm>
              <a:off x="4032" y="2379"/>
              <a:ext cx="1152" cy="6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defTabSz="914400" eaLnBrk="0" hangingPunct="0">
                <a:lnSpc>
                  <a:spcPct val="90000"/>
                </a:lnSpc>
                <a:spcBef>
                  <a:spcPct val="30000"/>
                </a:spcBef>
                <a:buClrTx/>
                <a:buSzPct val="75000"/>
                <a:buFont typeface="Wingdings" panose="05000000000000000000" pitchFamily="2" charset="2"/>
              </a:pPr>
              <a:r>
                <a:rPr lang="en-US" altLang="zh-TW" sz="2000" b="1" dirty="0">
                  <a:solidFill>
                    <a:srgbClr val="40458C"/>
                  </a:solidFill>
                  <a:latin typeface="Times New Roman" panose="02020603050405020304" pitchFamily="18" charset="0"/>
                </a:rPr>
                <a:t>free chopsticks</a:t>
              </a:r>
            </a:p>
            <a:p>
              <a:pPr defTabSz="914400" eaLnBrk="0" hangingPunct="0">
                <a:lnSpc>
                  <a:spcPct val="90000"/>
                </a:lnSpc>
                <a:spcBef>
                  <a:spcPct val="30000"/>
                </a:spcBef>
                <a:buClrTx/>
                <a:buSzPct val="75000"/>
                <a:buFont typeface="Wingdings" panose="05000000000000000000" pitchFamily="2" charset="2"/>
              </a:pPr>
              <a:r>
                <a:rPr lang="en-US" altLang="zh-TW" sz="2000" b="1" dirty="0">
                  <a:solidFill>
                    <a:srgbClr val="40458C"/>
                  </a:solidFill>
                  <a:latin typeface="Times New Roman" panose="02020603050405020304" pitchFamily="18" charset="0"/>
                </a:rPr>
                <a:t>     left</a:t>
              </a:r>
            </a:p>
            <a:p>
              <a:pPr defTabSz="914400" eaLnBrk="0" hangingPunct="0">
                <a:lnSpc>
                  <a:spcPct val="90000"/>
                </a:lnSpc>
                <a:spcBef>
                  <a:spcPct val="30000"/>
                </a:spcBef>
                <a:buClrTx/>
                <a:buSzPct val="75000"/>
                <a:buFont typeface="Wingdings" panose="05000000000000000000" pitchFamily="2" charset="2"/>
              </a:pPr>
              <a:r>
                <a:rPr lang="en-US" altLang="zh-TW" sz="2000" b="1" dirty="0">
                  <a:solidFill>
                    <a:srgbClr val="40458C"/>
                  </a:solidFill>
                  <a:latin typeface="Times New Roman" panose="02020603050405020304" pitchFamily="18" charset="0"/>
                </a:rPr>
                <a:t>     right</a:t>
              </a:r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H="1">
              <a:off x="2418" y="2751"/>
              <a:ext cx="1812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flipH="1">
              <a:off x="3054" y="2979"/>
              <a:ext cx="1152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6124575" y="1770063"/>
            <a:ext cx="1800225" cy="1350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6110288" y="3700463"/>
            <a:ext cx="2003425" cy="111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/>
          </p:cNvSpPr>
          <p:nvPr>
            <p:ph type="title"/>
          </p:nvPr>
        </p:nvSpPr>
        <p:spPr>
          <a:xfrm>
            <a:off x="403225" y="304800"/>
            <a:ext cx="8370888" cy="714375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TW" sz="3600" b="1" u="sng" dirty="0">
                <a:solidFill>
                  <a:srgbClr val="C00000"/>
                </a:solidFill>
              </a:rPr>
              <a:t>Dining-Philosophers Problem</a:t>
            </a:r>
          </a:p>
        </p:txBody>
      </p:sp>
      <p:sp>
        <p:nvSpPr>
          <p:cNvPr id="146435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74650" y="1104900"/>
            <a:ext cx="8521700" cy="5313363"/>
          </a:xfrm>
        </p:spPr>
        <p:txBody>
          <a:bodyPr vert="horz" wrap="square" lIns="91440" tIns="45720" rIns="91440" bIns="45720" anchor="t" anchorCtr="0"/>
          <a:lstStyle/>
          <a:p>
            <a:pPr defTabSz="914400" eaLnBrk="1" hangingPunct="1">
              <a:lnSpc>
                <a:spcPct val="90000"/>
              </a:lnSpc>
              <a:tabLst>
                <a:tab pos="1370330" algn="l"/>
                <a:tab pos="1541780" algn="l"/>
              </a:tabLst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solutions to the deadlock problem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914400" eaLnBrk="1" hangingPunct="1">
              <a:lnSpc>
                <a:spcPct val="90000"/>
              </a:lnSpc>
              <a:tabLst>
                <a:tab pos="1370330" algn="l"/>
                <a:tab pos="1541780" algn="l"/>
              </a:tabLst>
            </a:pPr>
            <a:endParaRPr lang="en-US" altLang="zh-TW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1" hangingPunct="1">
              <a:lnSpc>
                <a:spcPct val="90000"/>
              </a:lnSpc>
              <a:tabLst>
                <a:tab pos="1370330" algn="l"/>
                <a:tab pos="1541780" algn="l"/>
              </a:tabLst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at most 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philosophers to be sitting simultaneously at the table.</a:t>
            </a:r>
          </a:p>
          <a:p>
            <a:pPr lvl="1" defTabSz="914400" eaLnBrk="1" hangingPunct="1">
              <a:lnSpc>
                <a:spcPct val="90000"/>
              </a:lnSpc>
              <a:tabLst>
                <a:tab pos="1370330" algn="l"/>
                <a:tab pos="1541780" algn="l"/>
              </a:tabLst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1" hangingPunct="1">
              <a:lnSpc>
                <a:spcPct val="90000"/>
              </a:lnSpc>
              <a:tabLst>
                <a:tab pos="1370330" algn="l"/>
                <a:tab pos="1541780" algn="l"/>
              </a:tabLst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 philosopher to pick up her chopsticks only if 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chopsticks are available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(note that she must pick them up in a critical section).</a:t>
            </a:r>
          </a:p>
          <a:p>
            <a:pPr lvl="1" defTabSz="914400" eaLnBrk="1" hangingPunct="1">
              <a:lnSpc>
                <a:spcPct val="90000"/>
              </a:lnSpc>
              <a:tabLst>
                <a:tab pos="1370330" algn="l"/>
                <a:tab pos="1541780" algn="l"/>
              </a:tabLst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1" hangingPunct="1">
              <a:lnSpc>
                <a:spcPct val="90000"/>
              </a:lnSpc>
              <a:tabLst>
                <a:tab pos="1370330" algn="l"/>
                <a:tab pos="1541780" algn="l"/>
              </a:tabLst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asymmetric solution; that is, </a:t>
            </a:r>
          </a:p>
          <a:p>
            <a:pPr lvl="2" defTabSz="914400" eaLnBrk="1" hangingPunct="1">
              <a:lnSpc>
                <a:spcPct val="90000"/>
              </a:lnSpc>
              <a:tabLst>
                <a:tab pos="1370330" algn="l"/>
                <a:tab pos="1541780" algn="l"/>
              </a:tabLst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philosopher: 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first, and then right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 defTabSz="914400" eaLnBrk="1" hangingPunct="1">
              <a:lnSpc>
                <a:spcPct val="90000"/>
              </a:lnSpc>
              <a:buNone/>
              <a:tabLst>
                <a:tab pos="1370330" algn="l"/>
                <a:tab pos="1541780" algn="l"/>
              </a:tabLst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defTabSz="914400" eaLnBrk="1" hangingPunct="1">
              <a:lnSpc>
                <a:spcPct val="90000"/>
              </a:lnSpc>
              <a:tabLst>
                <a:tab pos="1370330" algn="l"/>
                <a:tab pos="1541780" algn="l"/>
              </a:tabLst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even philosopher: 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first, and then left</a:t>
            </a:r>
          </a:p>
          <a:p>
            <a:pPr marL="914400" lvl="2" indent="0" defTabSz="914400" eaLnBrk="1" hangingPunct="1">
              <a:lnSpc>
                <a:spcPct val="90000"/>
              </a:lnSpc>
              <a:buNone/>
              <a:tabLst>
                <a:tab pos="1370330" algn="l"/>
                <a:tab pos="1541780" algn="l"/>
              </a:tabLst>
            </a:pPr>
            <a:endParaRPr lang="en-US" altLang="zh-TW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 hangingPunct="1">
              <a:lnSpc>
                <a:spcPct val="90000"/>
              </a:lnSpc>
              <a:tabLst>
                <a:tab pos="1370330" algn="l"/>
                <a:tab pos="1541780" algn="l"/>
              </a:tabLst>
            </a:pPr>
            <a:r>
              <a:rPr lang="en-US" altLang="zh-TW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Besides deadlock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any satisfactory solution to the DPP problem must avoid the problem of 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  <a:r>
              <a:rPr lang="en-US" altLang="zh-TW" sz="3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6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6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/>
          <p:cNvSpPr txBox="1"/>
          <p:nvPr/>
        </p:nvSpPr>
        <p:spPr>
          <a:xfrm>
            <a:off x="381000" y="-147638"/>
            <a:ext cx="7162800" cy="10620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to Dining Philosophers using binary semaphore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1279525"/>
            <a:ext cx="8251826" cy="52689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42900" marR="0" indent="-327025" defTabSz="449580" eaLnBrk="0" hangingPunct="0">
              <a:lnSpc>
                <a:spcPct val="80000"/>
              </a:lnSpc>
              <a:spcBef>
                <a:spcPts val="700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sz="1600" kern="1200" cap="none" spc="0" normalizeH="0" baseline="0" noProof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27025" marR="0" indent="-311150" defTabSz="449580" eaLnBrk="0" hangingPunct="0">
              <a:lnSpc>
                <a:spcPct val="150000"/>
              </a:lnSpc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The distribution of the chop-sticks is controlled by the </a:t>
            </a:r>
            <a:r>
              <a:rPr kumimoji="0" lang="en-US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monitor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Dining Philosophers</a:t>
            </a:r>
          </a:p>
          <a:p>
            <a:pPr marL="327025" marR="0" indent="-311150" defTabSz="449580" eaLnBrk="0" hangingPunct="0">
              <a:lnSpc>
                <a:spcPct val="80000"/>
              </a:lnSpc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27025" marR="0" indent="-311150" defTabSz="449580" eaLnBrk="0" hangingPunct="0">
              <a:lnSpc>
                <a:spcPct val="150000"/>
              </a:lnSpc>
              <a:spcBef>
                <a:spcPts val="79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Each philosopher </a:t>
            </a:r>
            <a:r>
              <a:rPr kumimoji="0" lang="en-US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‘ </a:t>
            </a:r>
            <a:r>
              <a:rPr kumimoji="0" lang="en-US" kern="1200" cap="none" spc="0" normalizeH="0" baseline="0" noProof="0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’</a:t>
            </a:r>
            <a:r>
              <a:rPr kumimoji="0" lang="en-US" i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invokes the</a:t>
            </a:r>
            <a:r>
              <a:rPr kumimoji="0" lang="en-US" i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operations </a:t>
            </a:r>
            <a:r>
              <a:rPr kumimoji="0" lang="en-US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pickup() 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and </a:t>
            </a:r>
            <a:r>
              <a:rPr kumimoji="0" lang="en-US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putdown()</a:t>
            </a: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in the following sequence:</a:t>
            </a:r>
          </a:p>
          <a:p>
            <a:pPr marL="342900" marR="0" indent="-327025" defTabSz="449580" eaLnBrk="0" hangingPunct="0">
              <a:lnSpc>
                <a:spcPct val="80000"/>
              </a:lnSpc>
              <a:spcBef>
                <a:spcPts val="790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27025" defTabSz="449580" eaLnBrk="0" hangingPunct="0">
              <a:lnSpc>
                <a:spcPct val="80000"/>
              </a:lnSpc>
              <a:spcBef>
                <a:spcPts val="790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             </a:t>
            </a:r>
            <a:r>
              <a:rPr kumimoji="0" lang="en-US" kern="1200" cap="none" spc="0" normalizeH="0" baseline="0" noProof="0" dirty="0" err="1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dp.pickup</a:t>
            </a:r>
            <a:r>
              <a:rPr kumimoji="0" lang="en-US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(</a:t>
            </a:r>
            <a:r>
              <a:rPr kumimoji="0" lang="en-US" kern="1200" cap="none" spc="0" normalizeH="0" baseline="0" noProof="0" dirty="0" err="1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342900" marR="0" indent="-327025" defTabSz="449580" eaLnBrk="0" hangingPunct="0">
              <a:lnSpc>
                <a:spcPct val="80000"/>
              </a:lnSpc>
              <a:spcBef>
                <a:spcPts val="790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kern="1200" cap="none" spc="0" normalizeH="0" baseline="0" noProof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27025" defTabSz="449580" eaLnBrk="0" hangingPunct="0">
              <a:lnSpc>
                <a:spcPct val="80000"/>
              </a:lnSpc>
              <a:spcBef>
                <a:spcPts val="790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                  EAT</a:t>
            </a:r>
          </a:p>
          <a:p>
            <a:pPr marL="342900" marR="0" indent="-327025" defTabSz="449580" eaLnBrk="0" hangingPunct="0">
              <a:lnSpc>
                <a:spcPct val="80000"/>
              </a:lnSpc>
              <a:spcBef>
                <a:spcPts val="790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kern="1200" cap="none" spc="0" normalizeH="0" baseline="0" noProof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27025" defTabSz="449580" eaLnBrk="0" hangingPunct="0">
              <a:lnSpc>
                <a:spcPct val="80000"/>
              </a:lnSpc>
              <a:spcBef>
                <a:spcPts val="790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              </a:t>
            </a:r>
            <a:r>
              <a:rPr kumimoji="0" lang="en-US" kern="1200" cap="none" spc="0" normalizeH="0" baseline="0" noProof="0" dirty="0" err="1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dp.putdown</a:t>
            </a:r>
            <a:r>
              <a:rPr kumimoji="0" lang="en-US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(</a:t>
            </a:r>
            <a:r>
              <a:rPr kumimoji="0" lang="en-US" kern="1200" cap="none" spc="0" normalizeH="0" baseline="0" noProof="0" dirty="0" err="1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342900" marR="0" indent="-327025" defTabSz="449580" eaLnBrk="0" hangingPunct="0">
              <a:lnSpc>
                <a:spcPct val="80000"/>
              </a:lnSpc>
              <a:spcBef>
                <a:spcPts val="790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kern="1200" cap="none" spc="0" normalizeH="0" baseline="0" noProof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27025" defTabSz="449580" eaLnBrk="0" hangingPunct="0">
              <a:lnSpc>
                <a:spcPct val="80000"/>
              </a:lnSpc>
              <a:spcBef>
                <a:spcPts val="790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endParaRPr kumimoji="0" lang="en-US" kern="1200" cap="none" spc="0" normalizeH="0" baseline="0" noProof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27025" defTabSz="449580" eaLnBrk="0" hangingPunct="0">
              <a:lnSpc>
                <a:spcPct val="80000"/>
              </a:lnSpc>
              <a:spcBef>
                <a:spcPts val="790"/>
              </a:spcBef>
              <a:buClrTx/>
              <a:buSzPct val="90000"/>
              <a:buFontTx/>
              <a:buNone/>
              <a:tabLst>
                <a:tab pos="342900" algn="l"/>
                <a:tab pos="790575" algn="l"/>
                <a:tab pos="1239520" algn="l"/>
                <a:tab pos="1689100" algn="l"/>
                <a:tab pos="2138045" algn="l"/>
                <a:tab pos="2587625" algn="l"/>
                <a:tab pos="3036570" algn="l"/>
                <a:tab pos="3486150" algn="l"/>
                <a:tab pos="3935095" algn="l"/>
                <a:tab pos="4384675" algn="l"/>
                <a:tab pos="4833620" algn="l"/>
                <a:tab pos="5283200" algn="l"/>
                <a:tab pos="5732145" algn="l"/>
                <a:tab pos="6181725" algn="l"/>
                <a:tab pos="6630670" algn="l"/>
                <a:tab pos="7080250" algn="l"/>
                <a:tab pos="7529195" algn="l"/>
                <a:tab pos="7978775" algn="l"/>
                <a:tab pos="8427720" algn="l"/>
                <a:tab pos="8877300" algn="l"/>
                <a:tab pos="9326245" algn="l"/>
              </a:tabLst>
              <a:defRPr/>
            </a:pPr>
            <a:r>
              <a:rPr kumimoji="0" lang="en-US" i="1" kern="1200" cap="none" spc="0" normalizeH="0" baseline="0" noProof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      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848600" cy="609600"/>
          </a:xfrm>
        </p:spPr>
        <p:txBody>
          <a:bodyPr/>
          <a:lstStyle/>
          <a:p>
            <a:r>
              <a:rPr lang="en-US" u="sng" dirty="0"/>
              <a:t>Solution of dining philosopher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1277937"/>
            <a:ext cx="7335837" cy="430212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000" dirty="0"/>
              <a:t>do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{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Wait</a:t>
            </a:r>
            <a:r>
              <a:rPr lang="en-US" sz="2000" dirty="0"/>
              <a:t>(</a:t>
            </a:r>
            <a:r>
              <a:rPr lang="en-US" sz="2000" dirty="0" err="1"/>
              <a:t>table_fork</a:t>
            </a:r>
            <a:r>
              <a:rPr lang="en-US" sz="2000" dirty="0"/>
              <a:t>(Si))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Wait</a:t>
            </a:r>
            <a:r>
              <a:rPr lang="en-US" sz="2000" dirty="0"/>
              <a:t>(</a:t>
            </a:r>
            <a:r>
              <a:rPr lang="en-US" sz="2000" dirty="0" err="1"/>
              <a:t>table_fork</a:t>
            </a:r>
            <a:r>
              <a:rPr lang="en-US" sz="2000" dirty="0"/>
              <a:t>(S(i+1)%n)), n- is no of forks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B050"/>
                </a:solidFill>
              </a:rPr>
              <a:t>Eat();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Signal</a:t>
            </a:r>
            <a:r>
              <a:rPr lang="en-US" sz="2000" dirty="0"/>
              <a:t>(</a:t>
            </a:r>
            <a:r>
              <a:rPr lang="en-US" sz="2000" dirty="0" err="1"/>
              <a:t>table_fork</a:t>
            </a:r>
            <a:r>
              <a:rPr lang="en-US" sz="2000" dirty="0"/>
              <a:t>(Si))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Signal</a:t>
            </a:r>
            <a:r>
              <a:rPr lang="en-US" sz="2000" dirty="0"/>
              <a:t>(</a:t>
            </a:r>
            <a:r>
              <a:rPr lang="en-US" sz="2000" dirty="0" err="1"/>
              <a:t>table_fork</a:t>
            </a:r>
            <a:r>
              <a:rPr lang="en-US" sz="2000" dirty="0"/>
              <a:t>(S(i+1)%n)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Terminology/</a:t>
            </a:r>
            <a:r>
              <a:rPr lang="en-US" dirty="0" err="1"/>
              <a:t>abrivations</a:t>
            </a:r>
            <a:r>
              <a:rPr lang="en-US" dirty="0"/>
              <a:t>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7705725" cy="4467225"/>
          </a:xfrm>
        </p:spPr>
        <p:txBody>
          <a:bodyPr/>
          <a:lstStyle/>
          <a:p>
            <a:pPr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S[N] </a:t>
            </a:r>
            <a:r>
              <a:rPr lang="en-US" sz="2000" dirty="0"/>
              <a:t>is an array of binary semaphore initially are all assigned to 1;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b="1" dirty="0">
                <a:solidFill>
                  <a:srgbClr val="FF0000"/>
                </a:solidFill>
              </a:rPr>
              <a:t>State[N] </a:t>
            </a:r>
            <a:r>
              <a:rPr lang="en-US" sz="2000" dirty="0"/>
              <a:t>is an integer array used to keep track of every </a:t>
            </a:r>
            <a:r>
              <a:rPr lang="en-US" sz="2000" dirty="0" err="1"/>
              <a:t>philospher</a:t>
            </a:r>
            <a:r>
              <a:rPr lang="en-US" sz="2000" dirty="0"/>
              <a:t> state. Initially all the </a:t>
            </a:r>
            <a:r>
              <a:rPr lang="en-US" sz="2000" dirty="0" err="1"/>
              <a:t>philospher</a:t>
            </a:r>
            <a:r>
              <a:rPr lang="en-US" sz="2000" dirty="0"/>
              <a:t> will be in the thinking state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-</a:t>
            </a:r>
            <a:r>
              <a:rPr lang="en-US" sz="2000" dirty="0"/>
              <a:t> is a </a:t>
            </a:r>
            <a:r>
              <a:rPr lang="en-US" sz="2000" dirty="0" err="1"/>
              <a:t>philospher</a:t>
            </a:r>
            <a:r>
              <a:rPr lang="en-US" sz="2000" dirty="0"/>
              <a:t> number.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5715000" cy="762000"/>
          </a:xfrm>
        </p:spPr>
        <p:txBody>
          <a:bodyPr/>
          <a:lstStyle/>
          <a:p>
            <a:r>
              <a:rPr lang="en-US" u="sng" dirty="0"/>
              <a:t>Bounded buffer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2700"/>
            <a:ext cx="8610600" cy="4467225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there are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buffers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capable of holding a single item.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semaphores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and full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count the empty and full buffers and 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mutual exclusion for operations on the buffer pool.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tries to insert data into an empty slot of the buffer.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tries to remove data from a filled slot in the buffer.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might have guessed by now, those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processes won't produce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expected output if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being executed concurrently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be a way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producer and consumer work in an independent manner.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/>
          <p:nvPr/>
        </p:nvSpPr>
        <p:spPr>
          <a:xfrm>
            <a:off x="671513" y="519113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u="sng" dirty="0">
                <a:solidFill>
                  <a:srgbClr val="993300"/>
                </a:solidFill>
                <a:latin typeface="Arial" panose="020B0604020202020204" pitchFamily="34" charset="0"/>
              </a:rPr>
              <a:t>Structure of a process</a:t>
            </a:r>
          </a:p>
        </p:txBody>
      </p:sp>
      <p:sp>
        <p:nvSpPr>
          <p:cNvPr id="43011" name="Text Box 2"/>
          <p:cNvSpPr txBox="1"/>
          <p:nvPr/>
        </p:nvSpPr>
        <p:spPr>
          <a:xfrm>
            <a:off x="5410200" y="1365250"/>
            <a:ext cx="3211513" cy="5311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27025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Repeat</a:t>
            </a:r>
          </a:p>
          <a:p>
            <a:pPr marL="342900" indent="-327025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marL="342900" indent="-327025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	// Entry Section</a:t>
            </a:r>
          </a:p>
          <a:p>
            <a:pPr marL="342900" indent="-327025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27025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	Critical Section</a:t>
            </a:r>
          </a:p>
          <a:p>
            <a:pPr marL="342900" indent="-327025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27025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	// Exit Section</a:t>
            </a:r>
          </a:p>
          <a:p>
            <a:pPr marL="342900" indent="-327025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27025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Remainder Section</a:t>
            </a:r>
          </a:p>
          <a:p>
            <a:pPr marL="342900" indent="-327025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}	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until</a:t>
            </a: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false.</a:t>
            </a:r>
          </a:p>
        </p:txBody>
      </p:sp>
      <p:sp>
        <p:nvSpPr>
          <p:cNvPr id="43012" name="Text Box 2"/>
          <p:cNvSpPr txBox="1"/>
          <p:nvPr/>
        </p:nvSpPr>
        <p:spPr>
          <a:xfrm>
            <a:off x="0" y="1295400"/>
            <a:ext cx="4953000" cy="5311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27025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27025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27025" algn="r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Locks are set </a:t>
            </a: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here</a:t>
            </a:r>
          </a:p>
          <a:p>
            <a:pPr marL="342900" indent="-327025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27025" defTabSz="449580" eaLnBrk="0" hangingPunct="0">
              <a:spcBef>
                <a:spcPts val="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   Critical Section                                   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 a section of code </a:t>
            </a:r>
          </a:p>
          <a:p>
            <a:pPr marL="342900" indent="-327025" defTabSz="449580" eaLnBrk="0" hangingPunct="0">
              <a:spcBef>
                <a:spcPts val="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where processes work                                                   with shared data)</a:t>
            </a:r>
          </a:p>
          <a:p>
            <a:pPr marL="342900" indent="-327025" algn="r" defTabSz="449580" eaLnBrk="0" hangingPunct="0">
              <a:spcBef>
                <a:spcPts val="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27025" algn="r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Locks are released</a:t>
            </a: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here</a:t>
            </a:r>
          </a:p>
          <a:p>
            <a:pPr marL="342900" indent="-327025" defTabSz="449580" eaLnBrk="0" hangingPunct="0">
              <a:spcBef>
                <a:spcPts val="1050"/>
              </a:spcBef>
              <a:buClrTx/>
              <a:buSzPct val="90000"/>
              <a:buFontTx/>
              <a:tabLst>
                <a:tab pos="342900" algn="l"/>
                <a:tab pos="790575" algn="l"/>
                <a:tab pos="1240155" algn="l"/>
                <a:tab pos="1689100" algn="l"/>
                <a:tab pos="2138680" algn="l"/>
                <a:tab pos="2587625" algn="l"/>
                <a:tab pos="3037205" algn="l"/>
                <a:tab pos="3486150" algn="l"/>
                <a:tab pos="3935730" algn="l"/>
                <a:tab pos="4384675" algn="l"/>
                <a:tab pos="4834255" algn="l"/>
                <a:tab pos="5283200" algn="l"/>
                <a:tab pos="5732780" algn="l"/>
                <a:tab pos="6181725" algn="l"/>
                <a:tab pos="6631305" algn="l"/>
                <a:tab pos="7080250" algn="l"/>
                <a:tab pos="7529830" algn="l"/>
                <a:tab pos="7978775" algn="l"/>
                <a:tab pos="8428355" algn="l"/>
                <a:tab pos="8877300" algn="l"/>
                <a:tab pos="9326880" algn="l"/>
              </a:tabLst>
            </a:pPr>
            <a:endParaRPr lang="en-US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Bounded buffer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27471"/>
            <a:ext cx="3960813" cy="44672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{ 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(empty);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acquire lock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(mutex); /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perform the item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item in the buffer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(mutex);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increment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'full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(full);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while(TRUE)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128" y="990600"/>
            <a:ext cx="4114801" cy="4467225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 { 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(full); 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acquire the lock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(mutex);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perform the remove operation in a slot 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(mutex);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increment '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(empty);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while(TRUE);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25962"/>
              </p:ext>
            </p:extLst>
          </p:nvPr>
        </p:nvGraphicFramePr>
        <p:xfrm>
          <a:off x="457200" y="685796"/>
          <a:ext cx="8153400" cy="571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109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Mutual Exclusion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88">
                <a:tc>
                  <a:txBody>
                    <a:bodyPr/>
                    <a:lstStyle/>
                    <a:p>
                      <a:r>
                        <a:rPr lang="en-US" dirty="0"/>
                        <a:t>Peterson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88">
                <a:tc>
                  <a:txBody>
                    <a:bodyPr/>
                    <a:lstStyle/>
                    <a:p>
                      <a:r>
                        <a:rPr lang="en-US" dirty="0"/>
                        <a:t>Test and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satisfied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88">
                <a:tc>
                  <a:txBody>
                    <a:bodyPr/>
                    <a:lstStyle/>
                    <a:p>
                      <a:r>
                        <a:rPr lang="en-US" dirty="0"/>
                        <a:t>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satisfied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109">
                <a:tc>
                  <a:txBody>
                    <a:bodyPr/>
                    <a:lstStyle/>
                    <a:p>
                      <a:r>
                        <a:rPr lang="en-US" dirty="0"/>
                        <a:t>Lock</a:t>
                      </a:r>
                      <a:r>
                        <a:rPr lang="en-US" baseline="0" dirty="0"/>
                        <a:t>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Not satisfied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Satisfied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 satisfied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109">
                <a:tc>
                  <a:txBody>
                    <a:bodyPr/>
                    <a:lstStyle/>
                    <a:p>
                      <a:r>
                        <a:rPr lang="en-US" dirty="0"/>
                        <a:t>Readers and writers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Satisfied(writer)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Satisfied(writer)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Satisfied</a:t>
                      </a:r>
                    </a:p>
                    <a:p>
                      <a:r>
                        <a:rPr lang="en-US" dirty="0"/>
                        <a:t>(writer)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88">
                <a:tc>
                  <a:txBody>
                    <a:bodyPr/>
                    <a:lstStyle/>
                    <a:p>
                      <a:r>
                        <a:rPr lang="en-US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7109">
                <a:tc>
                  <a:txBody>
                    <a:bodyPr/>
                    <a:lstStyle/>
                    <a:p>
                      <a:r>
                        <a:rPr lang="en-US" dirty="0"/>
                        <a:t>Dining </a:t>
                      </a:r>
                      <a:r>
                        <a:rPr lang="en-US" dirty="0" err="1"/>
                        <a:t>philospher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7109">
                <a:tc>
                  <a:txBody>
                    <a:bodyPr/>
                    <a:lstStyle/>
                    <a:p>
                      <a:r>
                        <a:rPr lang="en-US" dirty="0"/>
                        <a:t>Binary semaphore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or may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7109">
                <a:tc>
                  <a:txBody>
                    <a:bodyPr/>
                    <a:lstStyle/>
                    <a:p>
                      <a:r>
                        <a:rPr lang="en-US" dirty="0"/>
                        <a:t>Counting semaphore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Not satisfied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1325" cy="83820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Precedence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2700"/>
            <a:ext cx="7934325" cy="4467225"/>
          </a:xfrm>
        </p:spPr>
        <p:txBody>
          <a:bodyPr/>
          <a:lstStyle/>
          <a:p>
            <a:pPr algn="just"/>
            <a:r>
              <a:rPr lang="en-US" sz="2000" b="1" dirty="0"/>
              <a:t>it</a:t>
            </a:r>
            <a:r>
              <a:rPr lang="en-US" sz="2000" dirty="0"/>
              <a:t> is a </a:t>
            </a:r>
            <a:r>
              <a:rPr lang="en-US" sz="2000" b="1" dirty="0"/>
              <a:t>directed acyclic graph </a:t>
            </a:r>
            <a:r>
              <a:rPr lang="en-US" sz="2000" dirty="0"/>
              <a:t>which is used </a:t>
            </a:r>
            <a:r>
              <a:rPr lang="en-US" sz="2000" b="1" dirty="0"/>
              <a:t>to represent /show the execution level of several processes</a:t>
            </a:r>
            <a:r>
              <a:rPr lang="en-US" sz="2000" dirty="0"/>
              <a:t> in operating system. </a:t>
            </a:r>
          </a:p>
          <a:p>
            <a:pPr algn="just"/>
            <a:r>
              <a:rPr lang="en-US" sz="2000" dirty="0"/>
              <a:t>It consists of </a:t>
            </a:r>
            <a:r>
              <a:rPr lang="en-US" sz="2000" b="1" dirty="0">
                <a:solidFill>
                  <a:srgbClr val="FF0000"/>
                </a:solidFill>
              </a:rPr>
              <a:t>nodes and edges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Nodes represent the </a:t>
            </a:r>
            <a:r>
              <a:rPr lang="en-US" sz="2000" b="1" dirty="0">
                <a:solidFill>
                  <a:srgbClr val="FF0000"/>
                </a:solidFill>
              </a:rPr>
              <a:t>processes</a:t>
            </a:r>
            <a:r>
              <a:rPr lang="en-US" sz="2000" dirty="0"/>
              <a:t> and the </a:t>
            </a:r>
          </a:p>
          <a:p>
            <a:pPr algn="just"/>
            <a:r>
              <a:rPr lang="en-US" sz="2000" dirty="0"/>
              <a:t>edges represent the </a:t>
            </a:r>
            <a:r>
              <a:rPr lang="en-US" sz="2000" b="1" dirty="0">
                <a:solidFill>
                  <a:srgbClr val="FF0000"/>
                </a:solidFill>
              </a:rPr>
              <a:t>flow of execution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Any two statement Si and </a:t>
            </a:r>
            <a:r>
              <a:rPr lang="en-US" sz="2000" dirty="0" err="1"/>
              <a:t>Sj</a:t>
            </a:r>
            <a:r>
              <a:rPr lang="en-US" sz="2000" dirty="0"/>
              <a:t> </a:t>
            </a:r>
            <a:r>
              <a:rPr lang="en-US" sz="2000" b="1" dirty="0"/>
              <a:t>can be executed </a:t>
            </a:r>
            <a:r>
              <a:rPr lang="en-US" sz="2000" b="1" dirty="0">
                <a:solidFill>
                  <a:srgbClr val="FF0000"/>
                </a:solidFill>
              </a:rPr>
              <a:t>concurrently</a:t>
            </a:r>
            <a:r>
              <a:rPr lang="en-US" sz="2000" b="1" dirty="0"/>
              <a:t>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rgbClr val="00B050"/>
                </a:solidFill>
              </a:rPr>
              <a:t>parallelly</a:t>
            </a:r>
            <a:r>
              <a:rPr lang="en-US" sz="2000" dirty="0"/>
              <a:t> if they are following condition.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R(Si) intersection W(</a:t>
            </a:r>
            <a:r>
              <a:rPr lang="en-US" sz="2000" dirty="0" err="1"/>
              <a:t>Sj</a:t>
            </a:r>
            <a:r>
              <a:rPr lang="en-US" sz="2000" dirty="0"/>
              <a:t>)= phi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W(Si) intersection R(</a:t>
            </a:r>
            <a:r>
              <a:rPr lang="en-US" sz="2000" dirty="0" err="1"/>
              <a:t>Sj</a:t>
            </a:r>
            <a:r>
              <a:rPr lang="en-US" sz="2000" dirty="0"/>
              <a:t>)= phi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W(Si) intersection W(</a:t>
            </a:r>
            <a:r>
              <a:rPr lang="en-US" sz="2000" dirty="0" err="1"/>
              <a:t>Sj</a:t>
            </a:r>
            <a:r>
              <a:rPr lang="en-US" sz="2000" dirty="0"/>
              <a:t>)= phi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algn="just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1325" cy="685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Conti….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1143000"/>
            <a:ext cx="7335837" cy="46069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</a:rPr>
              <a:t>Concurrent</a:t>
            </a:r>
            <a:r>
              <a:rPr lang="en-US" sz="2000" dirty="0"/>
              <a:t> means, it has different meaning</a:t>
            </a:r>
          </a:p>
          <a:p>
            <a:pPr algn="just"/>
            <a:r>
              <a:rPr lang="en-US" sz="2000" dirty="0"/>
              <a:t>They </a:t>
            </a:r>
            <a:r>
              <a:rPr lang="en-US" sz="2000" b="1" dirty="0"/>
              <a:t>can execute concurrent or parallel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They </a:t>
            </a:r>
            <a:r>
              <a:rPr lang="en-US" sz="2000" b="1" dirty="0"/>
              <a:t>don’t have any dependency</a:t>
            </a:r>
            <a:r>
              <a:rPr lang="en-US" sz="2000" dirty="0"/>
              <a:t>.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Anyone can start first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Concurrent execution </a:t>
            </a:r>
            <a:r>
              <a:rPr lang="en-US" sz="2000" dirty="0"/>
              <a:t>is performed by context switching.</a:t>
            </a:r>
          </a:p>
          <a:p>
            <a:pPr algn="just"/>
            <a:r>
              <a:rPr lang="en-US" sz="2000" dirty="0" err="1">
                <a:solidFill>
                  <a:srgbClr val="C00000"/>
                </a:solidFill>
              </a:rPr>
              <a:t>Parllel</a:t>
            </a:r>
            <a:r>
              <a:rPr lang="en-US" sz="2000" dirty="0">
                <a:solidFill>
                  <a:srgbClr val="C00000"/>
                </a:solidFill>
              </a:rPr>
              <a:t> execution </a:t>
            </a:r>
            <a:r>
              <a:rPr lang="en-US" sz="2000" dirty="0"/>
              <a:t>is performed between multiple Processors.</a:t>
            </a:r>
          </a:p>
          <a:p>
            <a:pPr algn="just"/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Concurrent programming will be written by using</a:t>
            </a:r>
          </a:p>
          <a:p>
            <a:r>
              <a:rPr lang="en-US" sz="2000" b="1" dirty="0" err="1"/>
              <a:t>Parbegin</a:t>
            </a:r>
            <a:r>
              <a:rPr lang="en-US" sz="2000" b="1" dirty="0"/>
              <a:t> – </a:t>
            </a:r>
            <a:r>
              <a:rPr lang="en-US" sz="2000" b="1" dirty="0" err="1"/>
              <a:t>parend</a:t>
            </a:r>
            <a:endParaRPr lang="en-US" sz="2000" b="1" dirty="0"/>
          </a:p>
          <a:p>
            <a:r>
              <a:rPr lang="en-US" sz="2000" b="1" dirty="0" err="1"/>
              <a:t>Cobegin-coend</a:t>
            </a:r>
            <a:endParaRPr lang="en-US" sz="2000" b="1" dirty="0"/>
          </a:p>
          <a:p>
            <a:pPr algn="just"/>
            <a:r>
              <a:rPr lang="en-US" sz="2000" dirty="0"/>
              <a:t>               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F1C9-F444-424C-A937-31750A2B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PARBEGIN/PAREND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4927-1ED5-4532-81AF-21B0DF87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82700"/>
            <a:ext cx="7858125" cy="4467225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PARBEGIN/PAREND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statement is a higher-level language construct for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specifying concurrency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statements can be executed concurrently those are enclosed between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PARBEGIN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modelling precedence graph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as an alternative for the FORK/JOIN statement.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–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PARBEGIN/PAREND is also called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COBEGIN/COEND</a:t>
            </a:r>
            <a:r>
              <a:rPr lang="en-US" dirty="0"/>
              <a:t>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299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035-4DDD-40DB-99B8-072A087A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Concurent</a:t>
            </a:r>
            <a:r>
              <a:rPr lang="en-US" dirty="0"/>
              <a:t> Programs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7668-3E36-4F15-BB74-60672941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2700"/>
            <a:ext cx="7620000" cy="446722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PARBEEGIN;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S(n-1)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669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38B4-14D0-48BC-9AE1-B47BE948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above program is equivalent to the following precedence graph. 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media.geeksforgeeks.org/wp-content/uploads/20200604182730/parbegin_parend.png">
            <a:extLst>
              <a:ext uri="{FF2B5EF4-FFF2-40B4-BE49-F238E27FC236}">
                <a16:creationId xmlns:a16="http://schemas.microsoft.com/office/drawing/2014/main" id="{B0EEA83E-FA39-40C4-B2E7-6C5CB6F246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6612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5874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1066800"/>
            <a:ext cx="7631112" cy="46831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precedence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below mentioned statements?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S1: a=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S2: d=e*f;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S3: g=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a/d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S4=g*I;</a:t>
            </a: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76400" y="2362200"/>
            <a:ext cx="8382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b="1" dirty="0">
                <a:solidFill>
                  <a:schemeClr val="tx1"/>
                </a:solidFill>
              </a:rPr>
              <a:t>S1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00400" y="2362200"/>
            <a:ext cx="838200" cy="457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3429000"/>
            <a:ext cx="9144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4724400"/>
            <a:ext cx="8382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S4</a:t>
            </a:r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 bwMode="auto">
          <a:xfrm rot="16200000" flipH="1">
            <a:off x="2228850" y="2686050"/>
            <a:ext cx="609600" cy="876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1" name="Straight Arrow Connector 10"/>
          <p:cNvCxnSpPr>
            <a:endCxn id="6" idx="0"/>
          </p:cNvCxnSpPr>
          <p:nvPr/>
        </p:nvCxnSpPr>
        <p:spPr bwMode="auto">
          <a:xfrm rot="5400000">
            <a:off x="2933700" y="2857500"/>
            <a:ext cx="609600" cy="533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 bwMode="auto">
          <a:xfrm rot="5400000">
            <a:off x="2609850" y="4362450"/>
            <a:ext cx="6858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Syntax of </a:t>
            </a:r>
            <a:r>
              <a:rPr lang="en-US" u="sng" dirty="0" err="1"/>
              <a:t>parbegin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Parbegin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S1;</a:t>
            </a:r>
          </a:p>
          <a:p>
            <a:pPr>
              <a:buNone/>
            </a:pPr>
            <a:r>
              <a:rPr lang="en-US" dirty="0"/>
              <a:t>S2;</a:t>
            </a:r>
          </a:p>
          <a:p>
            <a:pPr>
              <a:buNone/>
            </a:pPr>
            <a:r>
              <a:rPr lang="en-US" dirty="0"/>
              <a:t>S3;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parend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200400" y="2743200"/>
            <a:ext cx="6858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343400" y="2819400"/>
            <a:ext cx="9906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2743200"/>
            <a:ext cx="838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3BA2CBF1-B276-4C21-B5A3-345432D4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799"/>
            <a:ext cx="8686800" cy="616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8742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begin and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S1;</a:t>
            </a:r>
          </a:p>
          <a:p>
            <a:pPr>
              <a:buNone/>
            </a:pPr>
            <a:r>
              <a:rPr lang="en-US" dirty="0"/>
              <a:t>S2;</a:t>
            </a:r>
          </a:p>
          <a:p>
            <a:pPr>
              <a:buNone/>
            </a:pPr>
            <a:r>
              <a:rPr lang="en-US" dirty="0"/>
              <a:t>S3;</a:t>
            </a:r>
          </a:p>
          <a:p>
            <a:pPr>
              <a:buNone/>
            </a:pPr>
            <a:r>
              <a:rPr lang="en-US" dirty="0"/>
              <a:t>end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419600" y="1905000"/>
            <a:ext cx="9906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19600" y="2819400"/>
            <a:ext cx="990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495800" y="3810000"/>
            <a:ext cx="7620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s3</a:t>
            </a:r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 bwMode="auto">
          <a:xfrm rot="5400000">
            <a:off x="4686300" y="25908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0" name="Straight Arrow Connector 9"/>
          <p:cNvCxnSpPr>
            <a:stCxn id="5" idx="4"/>
            <a:endCxn id="6" idx="0"/>
          </p:cNvCxnSpPr>
          <p:nvPr/>
        </p:nvCxnSpPr>
        <p:spPr bwMode="auto">
          <a:xfrm rot="5400000">
            <a:off x="4705350" y="3600450"/>
            <a:ext cx="3810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2700"/>
            <a:ext cx="7553325" cy="55753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Par-begin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begin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S2;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S3;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end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begin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S4;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S5;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end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S6;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Par-end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S8;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1282700"/>
            <a:ext cx="7402512" cy="4813300"/>
          </a:xfrm>
        </p:spPr>
        <p:txBody>
          <a:bodyPr/>
          <a:lstStyle/>
          <a:p>
            <a:pPr algn="just"/>
            <a:r>
              <a:rPr lang="en-US" sz="2000" dirty="0"/>
              <a:t>Monitor is programming language compiler support type of </a:t>
            </a:r>
            <a:r>
              <a:rPr lang="en-US" sz="2000" b="1" dirty="0">
                <a:solidFill>
                  <a:srgbClr val="FF0000"/>
                </a:solidFill>
              </a:rPr>
              <a:t>solution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to achieve synchronization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It is alternate approach of semaphore </a:t>
            </a:r>
            <a:r>
              <a:rPr lang="en-US" sz="2000" b="1" dirty="0"/>
              <a:t>to remove the race condition problem.</a:t>
            </a:r>
          </a:p>
          <a:p>
            <a:pPr algn="just"/>
            <a:r>
              <a:rPr lang="en-US" sz="2000" dirty="0"/>
              <a:t>Monitor is collection of variable, condition variable and procedure combine together in a special kind of module or package.</a:t>
            </a:r>
          </a:p>
          <a:p>
            <a:pPr algn="just"/>
            <a:r>
              <a:rPr lang="en-US" sz="2000" dirty="0"/>
              <a:t>The </a:t>
            </a:r>
            <a:r>
              <a:rPr lang="en-US" sz="2000" b="1" dirty="0"/>
              <a:t>process</a:t>
            </a:r>
            <a:r>
              <a:rPr lang="en-US" sz="2000" dirty="0"/>
              <a:t> running outside the monitor cannot directly access the internal variable of the monitor but however they can call procedure of the monitor.</a:t>
            </a:r>
          </a:p>
          <a:p>
            <a:pPr algn="just"/>
            <a:r>
              <a:rPr lang="en-US" sz="2000" dirty="0"/>
              <a:t>Monitor has an important property that only one process can be active inside the monitor at a time and non preempt the process when the process enter into the monitor.</a:t>
            </a:r>
          </a:p>
        </p:txBody>
      </p:sp>
    </p:spTree>
    <p:extLst>
      <p:ext uri="{BB962C8B-B14F-4D97-AF65-F5344CB8AC3E}">
        <p14:creationId xmlns:p14="http://schemas.microsoft.com/office/powerpoint/2010/main" val="6516922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1"/>
          <p:cNvSpPr txBox="1"/>
          <p:nvPr/>
        </p:nvSpPr>
        <p:spPr>
          <a:xfrm>
            <a:off x="685800" y="306388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dirty="0">
                <a:solidFill>
                  <a:srgbClr val="993300"/>
                </a:solidFill>
                <a:latin typeface="Arial" panose="020B0604020202020204" pitchFamily="34" charset="0"/>
              </a:rPr>
              <a:t>Monitors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339725" y="992188"/>
            <a:ext cx="8412163" cy="5630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27025" indent="-327025">
              <a:spcBef>
                <a:spcPts val="1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727075" indent="-269875">
              <a:spcBef>
                <a:spcPts val="12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1085850" indent="-212725">
              <a:spcBef>
                <a:spcPts val="10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580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580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580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580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marR="0" lvl="0" algn="l" defTabSz="449580" rtl="0" eaLnBrk="0" fontAlgn="base" latinLnBrk="0" hangingPunct="0">
              <a:lnSpc>
                <a:spcPct val="150000"/>
              </a:lnSpc>
              <a:spcBef>
                <a:spcPts val="74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way to encapsulate the Critical Section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by making class around the critical section and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allowing only one process to be active in that class at one time.</a:t>
            </a:r>
          </a:p>
          <a:p>
            <a:pPr marR="0" lvl="0" algn="l" defTabSz="449580" rtl="0" eaLnBrk="0" fontAlgn="base" latinLnBrk="0" hangingPunct="0">
              <a:lnSpc>
                <a:spcPct val="150000"/>
              </a:lnSpc>
              <a:spcBef>
                <a:spcPts val="74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The monitor type is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high-level synchronization construct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.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Droid Sans Fallback" charset="0"/>
            </a:endParaRPr>
          </a:p>
          <a:p>
            <a:pPr marR="0" lvl="0" algn="l" defTabSz="449580" rtl="0" eaLnBrk="0" fontAlgn="base" latinLnBrk="0" hangingPunct="0">
              <a:lnSpc>
                <a:spcPct val="150000"/>
              </a:lnSpc>
              <a:spcBef>
                <a:spcPts val="74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Only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one process may be active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within the monitor at a time</a:t>
            </a:r>
          </a:p>
          <a:p>
            <a:pPr marR="0" lvl="1" algn="l" defTabSz="449580" rtl="0" eaLnBrk="0" fontAlgn="base" latinLnBrk="0" hangingPunct="0">
              <a:lnSpc>
                <a:spcPct val="150000"/>
              </a:lnSpc>
              <a:spcBef>
                <a:spcPts val="74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Name of Monitor</a:t>
            </a:r>
          </a:p>
          <a:p>
            <a:pPr marR="0" lvl="1" algn="l" defTabSz="449580" rtl="0" eaLnBrk="0" fontAlgn="base" latinLnBrk="0" hangingPunct="0">
              <a:lnSpc>
                <a:spcPct val="150000"/>
              </a:lnSpc>
              <a:spcBef>
                <a:spcPts val="74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Initialization Code Section</a:t>
            </a:r>
          </a:p>
          <a:p>
            <a:pPr marR="0" lvl="1" algn="l" defTabSz="449580" rtl="0" eaLnBrk="0" fontAlgn="base" latinLnBrk="0" hangingPunct="0">
              <a:lnSpc>
                <a:spcPct val="150000"/>
              </a:lnSpc>
              <a:spcBef>
                <a:spcPts val="74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Procedure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to request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the Critical Data</a:t>
            </a:r>
          </a:p>
          <a:p>
            <a:pPr marR="0" lvl="1" algn="l" defTabSz="449580" rtl="0" eaLnBrk="0" fontAlgn="base" latinLnBrk="0" hangingPunct="0">
              <a:lnSpc>
                <a:spcPct val="150000"/>
              </a:lnSpc>
              <a:spcBef>
                <a:spcPts val="74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Procedure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to release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the Critical Data</a:t>
            </a:r>
          </a:p>
          <a:p>
            <a:pPr marL="1085850" marR="0" lvl="2" indent="-212725" algn="l" defTabSz="449580" rtl="0" eaLnBrk="0" fontAlgn="base" latinLnBrk="0" hangingPunct="0">
              <a:lnSpc>
                <a:spcPct val="90000"/>
              </a:lnSpc>
              <a:spcBef>
                <a:spcPts val="740"/>
              </a:spcBef>
              <a:spcAft>
                <a:spcPct val="0"/>
              </a:spcAft>
              <a:buClrTx/>
              <a:buSzPct val="75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altLang="en-US" sz="1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17958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1000"/>
            <a:ext cx="7010400" cy="59436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168574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/>
          <p:cNvSpPr txBox="1"/>
          <p:nvPr/>
        </p:nvSpPr>
        <p:spPr>
          <a:xfrm>
            <a:off x="685800" y="358775"/>
            <a:ext cx="641985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dirty="0">
                <a:solidFill>
                  <a:srgbClr val="993300"/>
                </a:solidFill>
                <a:latin typeface="Arial" panose="020B0604020202020204" pitchFamily="34" charset="0"/>
              </a:rPr>
              <a:t>Schematic view of a Monitor</a:t>
            </a:r>
          </a:p>
        </p:txBody>
      </p:sp>
      <p:pic>
        <p:nvPicPr>
          <p:cNvPr id="111619" name="Picture 2"/>
          <p:cNvPicPr>
            <a:picLocks noChangeAspect="1"/>
          </p:cNvPicPr>
          <p:nvPr/>
        </p:nvPicPr>
        <p:blipFill>
          <a:blip r:embed="rId3"/>
          <a:srcRect l="10977" t="531" r="11377" b="531"/>
          <a:stretch>
            <a:fillRect/>
          </a:stretch>
        </p:blipFill>
        <p:spPr>
          <a:xfrm>
            <a:off x="990600" y="2133600"/>
            <a:ext cx="7543800" cy="4297363"/>
          </a:xfrm>
          <a:prstGeom prst="rect">
            <a:avLst/>
          </a:prstGeom>
          <a:noFill/>
          <a:ln w="38160" cap="sq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11620" name="Text Box 1"/>
          <p:cNvSpPr txBox="1"/>
          <p:nvPr/>
        </p:nvSpPr>
        <p:spPr>
          <a:xfrm>
            <a:off x="838200" y="1143000"/>
            <a:ext cx="641985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b="1" dirty="0">
                <a:solidFill>
                  <a:srgbClr val="993300"/>
                </a:solidFill>
                <a:latin typeface="Arial" panose="020B0604020202020204" pitchFamily="34" charset="0"/>
              </a:rPr>
              <a:t>Only one process at a time can be in monitor</a:t>
            </a:r>
          </a:p>
        </p:txBody>
      </p:sp>
    </p:spTree>
    <p:extLst>
      <p:ext uri="{BB962C8B-B14F-4D97-AF65-F5344CB8AC3E}">
        <p14:creationId xmlns:p14="http://schemas.microsoft.com/office/powerpoint/2010/main" val="1202831854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1"/>
          <p:cNvSpPr txBox="1"/>
          <p:nvPr/>
        </p:nvSpPr>
        <p:spPr>
          <a:xfrm>
            <a:off x="685800" y="306388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dirty="0">
                <a:solidFill>
                  <a:srgbClr val="993300"/>
                </a:solidFill>
                <a:latin typeface="Arial" panose="020B0604020202020204" pitchFamily="34" charset="0"/>
              </a:rPr>
              <a:t>Monitors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270875" cy="56308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27025" indent="-327025">
              <a:spcBef>
                <a:spcPts val="1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727075" indent="-269875">
              <a:spcBef>
                <a:spcPts val="12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 marL="1085850" indent="-212725">
              <a:spcBef>
                <a:spcPts val="10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580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580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580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580" eaLnBrk="0" fontAlgn="base" hangingPunct="0">
              <a:spcBef>
                <a:spcPts val="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marR="0" lvl="0" algn="l" defTabSz="449580" rtl="0" eaLnBrk="0" fontAlgn="base" latinLnBrk="0" hangingPunct="0">
              <a:lnSpc>
                <a:spcPct val="150000"/>
              </a:lnSpc>
              <a:spcBef>
                <a:spcPts val="74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monitor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 construct is not sufficiently powerful for modeling some synchronization schemes.</a:t>
            </a:r>
          </a:p>
          <a:p>
            <a:pPr marR="0" lvl="0" algn="l" defTabSz="449580" rtl="0" eaLnBrk="0" fontAlgn="base" latinLnBrk="0" hangingPunct="0">
              <a:lnSpc>
                <a:spcPct val="150000"/>
              </a:lnSpc>
              <a:spcBef>
                <a:spcPts val="74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 So, we need to define additional synchronization mechanisms. </a:t>
            </a:r>
          </a:p>
          <a:p>
            <a:pPr marR="0" lvl="0" algn="l" defTabSz="449580" rtl="0" eaLnBrk="0" fontAlgn="base" latinLnBrk="0" hangingPunct="0">
              <a:lnSpc>
                <a:spcPct val="150000"/>
              </a:lnSpc>
              <a:spcBef>
                <a:spcPts val="74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These mechanisms are provided by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condition construct. </a:t>
            </a:r>
          </a:p>
          <a:p>
            <a:pPr marR="0" lvl="0" algn="l" defTabSz="449580" rtl="0" eaLnBrk="0" fontAlgn="base" latinLnBrk="0" hangingPunct="0">
              <a:lnSpc>
                <a:spcPct val="150000"/>
              </a:lnSpc>
              <a:spcBef>
                <a:spcPts val="74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A programmer can define one or more variables of type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condition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: </a:t>
            </a:r>
          </a:p>
          <a:p>
            <a:pPr marR="0" lvl="1" algn="l" defTabSz="449580" rtl="0" eaLnBrk="0" fontAlgn="base" latinLnBrk="0" hangingPunct="0">
              <a:lnSpc>
                <a:spcPct val="150000"/>
              </a:lnSpc>
              <a:spcBef>
                <a:spcPts val="74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				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condition x, y; </a:t>
            </a:r>
          </a:p>
          <a:p>
            <a:pPr marL="342900" marR="0" lvl="1" indent="-342900" algn="l" defTabSz="449580" rtl="0" eaLnBrk="0" fontAlgn="base" latinLnBrk="0" hangingPunct="0">
              <a:lnSpc>
                <a:spcPct val="150000"/>
              </a:lnSpc>
              <a:spcBef>
                <a:spcPts val="74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The only operations that can be invoked on 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condition variable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 are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wait ()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and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signal()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Droid Sans Fallback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1480977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"/>
          <p:cNvSpPr txBox="1"/>
          <p:nvPr/>
        </p:nvSpPr>
        <p:spPr>
          <a:xfrm>
            <a:off x="685800" y="385763"/>
            <a:ext cx="6132513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defTabSz="449580" eaLnBrk="0" hangingPunct="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3200" b="1" dirty="0">
                <a:solidFill>
                  <a:srgbClr val="993300"/>
                </a:solidFill>
                <a:latin typeface="Arial" panose="020B0604020202020204" pitchFamily="34" charset="0"/>
              </a:rPr>
              <a:t>Condition Variables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9725" y="1123950"/>
            <a:ext cx="8504238" cy="54864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27025" marR="0" indent="-327025" defTabSz="449580" eaLnBrk="0" hangingPunct="0">
              <a:spcBef>
                <a:spcPts val="790"/>
              </a:spcBef>
              <a:buClr>
                <a:srgbClr val="993300"/>
              </a:buClr>
              <a:buSzPct val="90000"/>
              <a:buFont typeface="Monotype Sorts" pitchFamily="2" charset="2"/>
              <a:buChar char="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Two operations on a condition variable:</a:t>
            </a:r>
          </a:p>
          <a:p>
            <a:pPr marL="341630" marR="0" indent="-327025" defTabSz="449580" eaLnBrk="0" hangingPunct="0">
              <a:spcBef>
                <a:spcPts val="790"/>
              </a:spcBef>
              <a:buClrTx/>
              <a:buSzPct val="9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727075" marR="0" lvl="1" indent="-269875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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x.wait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()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 a process that invokes the operation is suspended until another </a:t>
            </a:r>
          </a:p>
          <a:p>
            <a:pPr marL="457200" marR="0" lvl="1" indent="0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>
                <a:srgbClr val="CC6600"/>
              </a:buClr>
              <a:buSzPct val="8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process invokes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x.signal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()</a:t>
            </a:r>
          </a:p>
          <a:p>
            <a:pPr marL="727075" marR="0" lvl="1" indent="-254000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Tx/>
              <a:buSzPct val="8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27075" marR="0" lvl="1" indent="-269875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"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x.signal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resumes one of processes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(if any)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that invoked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x.wait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()</a:t>
            </a:r>
          </a:p>
          <a:p>
            <a:pPr marL="727075" marR="0" lvl="1" indent="-254000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Tx/>
              <a:buSzPct val="8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27075" marR="0" lvl="1" indent="-254000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Tx/>
              <a:buSzPct val="8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There could be different conditions for which a process could be waiting</a:t>
            </a:r>
          </a:p>
          <a:p>
            <a:pPr marL="727075" marR="0" lvl="1" indent="-254000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Tx/>
              <a:buSzPct val="80000"/>
              <a:buFontTx/>
              <a:buNone/>
              <a:tabLst>
                <a:tab pos="327025" algn="l"/>
                <a:tab pos="774700" algn="l"/>
                <a:tab pos="1223645" algn="l"/>
                <a:tab pos="1673225" algn="l"/>
                <a:tab pos="2122170" algn="l"/>
                <a:tab pos="2571750" algn="l"/>
                <a:tab pos="3020695" algn="l"/>
                <a:tab pos="3470275" algn="l"/>
                <a:tab pos="3919220" algn="l"/>
                <a:tab pos="4368800" algn="l"/>
                <a:tab pos="4817745" algn="l"/>
                <a:tab pos="5267325" algn="l"/>
                <a:tab pos="5716270" algn="l"/>
                <a:tab pos="6165850" algn="l"/>
                <a:tab pos="6614795" algn="l"/>
                <a:tab pos="7064375" algn="l"/>
                <a:tab pos="7513320" algn="l"/>
                <a:tab pos="7962900" algn="l"/>
                <a:tab pos="8411845" algn="l"/>
                <a:tab pos="8861425" algn="l"/>
                <a:tab pos="931037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643342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86F6DD-39F9-431A-9E5C-8A949D50F89C}"/>
              </a:ext>
            </a:extLst>
          </p:cNvPr>
          <p:cNvSpPr/>
          <p:nvPr/>
        </p:nvSpPr>
        <p:spPr bwMode="auto">
          <a:xfrm>
            <a:off x="4418013" y="1108075"/>
            <a:ext cx="3200400" cy="5181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295215-D572-448F-90BA-A1717E5E3642}"/>
              </a:ext>
            </a:extLst>
          </p:cNvPr>
          <p:cNvSpPr/>
          <p:nvPr/>
        </p:nvSpPr>
        <p:spPr bwMode="auto">
          <a:xfrm>
            <a:off x="685800" y="1066800"/>
            <a:ext cx="3200400" cy="5181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Producer consumer with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0925" cy="4467225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Procedure producer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r>
              <a:rPr lang="en-US" sz="2000" dirty="0"/>
              <a:t>Int </a:t>
            </a:r>
            <a:r>
              <a:rPr lang="en-US" sz="2000" dirty="0" err="1"/>
              <a:t>item</a:t>
            </a:r>
            <a:r>
              <a:rPr lang="en-US" sz="2000" dirty="0" err="1">
                <a:solidFill>
                  <a:srgbClr val="FF0000"/>
                </a:solidFill>
              </a:rPr>
              <a:t>p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While (true)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r>
              <a:rPr lang="en-US" sz="2000" dirty="0" err="1"/>
              <a:t>Produ_item</a:t>
            </a:r>
            <a:r>
              <a:rPr lang="en-US" sz="2000" dirty="0"/>
              <a:t>(</a:t>
            </a:r>
            <a:r>
              <a:rPr lang="en-US" sz="2000" dirty="0" err="1"/>
              <a:t>itemp</a:t>
            </a:r>
            <a:r>
              <a:rPr lang="en-US" sz="2000" dirty="0"/>
              <a:t>);</a:t>
            </a:r>
          </a:p>
          <a:p>
            <a:pPr>
              <a:buNone/>
            </a:pPr>
            <a:r>
              <a:rPr lang="en-US" sz="2000" dirty="0" err="1"/>
              <a:t>Producer_consumer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enter_item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/>
              <a:t>Procedure consumer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item</a:t>
            </a:r>
            <a:r>
              <a:rPr lang="en-US" sz="2000" dirty="0" err="1">
                <a:solidFill>
                  <a:srgbClr val="FF0000"/>
                </a:solidFill>
              </a:rPr>
              <a:t>c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While(true)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r>
              <a:rPr lang="en-US" sz="2000" dirty="0" err="1"/>
              <a:t>Producer_consumer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remove_item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 err="1"/>
              <a:t>Process_item</a:t>
            </a:r>
            <a:r>
              <a:rPr lang="en-US" sz="2000" dirty="0"/>
              <a:t>(</a:t>
            </a:r>
            <a:r>
              <a:rPr lang="en-US" sz="2000" dirty="0" err="1"/>
              <a:t>itemc</a:t>
            </a:r>
            <a:r>
              <a:rPr lang="en-US" sz="2000" dirty="0"/>
              <a:t>);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92803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53B5BF-D575-4F86-AA20-2693CA2367CF}"/>
              </a:ext>
            </a:extLst>
          </p:cNvPr>
          <p:cNvSpPr/>
          <p:nvPr/>
        </p:nvSpPr>
        <p:spPr bwMode="auto">
          <a:xfrm>
            <a:off x="84445" y="866568"/>
            <a:ext cx="4181168" cy="591523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4048D-82D0-4B3E-B7EE-9BA92384B19C}"/>
              </a:ext>
            </a:extLst>
          </p:cNvPr>
          <p:cNvSpPr/>
          <p:nvPr/>
        </p:nvSpPr>
        <p:spPr bwMode="auto">
          <a:xfrm>
            <a:off x="4419600" y="866569"/>
            <a:ext cx="3884613" cy="545803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8061325" cy="381000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66569"/>
            <a:ext cx="3884613" cy="5991431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prod_consumer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count=0;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empty,full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enter_item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count==N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 (full);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Enter(item);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count + 1;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count==1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signal(empty);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2168" y="1066799"/>
            <a:ext cx="3884612" cy="5791201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remove_item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count==0)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wait(empty);</a:t>
            </a:r>
          </a:p>
          <a:p>
            <a:pPr>
              <a:buNone/>
            </a:pP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Remove(item);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Count=count-1;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count==N-1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signal(full);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0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PMingLiU" pitchFamily="18" charset="-12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PMingLiU" pitchFamily="18" charset="-12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5181</Words>
  <Application>Microsoft Office PowerPoint</Application>
  <PresentationFormat>On-screen Show (4:3)</PresentationFormat>
  <Paragraphs>1114</Paragraphs>
  <Slides>100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100</vt:i4>
      </vt:variant>
    </vt:vector>
  </HeadingPairs>
  <TitlesOfParts>
    <vt:vector size="113" baseType="lpstr">
      <vt:lpstr>Arial</vt:lpstr>
      <vt:lpstr>Arial Bold</vt:lpstr>
      <vt:lpstr>Book Antiqua</vt:lpstr>
      <vt:lpstr>Monotype Sorts</vt:lpstr>
      <vt:lpstr>Nunito</vt:lpstr>
      <vt:lpstr>Tahoma</vt:lpstr>
      <vt:lpstr>Times New Roman</vt:lpstr>
      <vt:lpstr>Wingdings</vt:lpstr>
      <vt:lpstr>Office Theme</vt:lpstr>
      <vt:lpstr>1_Office Theme</vt:lpstr>
      <vt:lpstr>2_Office Theme</vt:lpstr>
      <vt:lpstr>Blueprint</vt:lpstr>
      <vt:lpstr>1_Blueprint</vt:lpstr>
      <vt:lpstr>PowerPoint Presentation</vt:lpstr>
      <vt:lpstr>Process Synchronization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 of a process</vt:lpstr>
      <vt:lpstr>PowerPoint Presentation</vt:lpstr>
      <vt:lpstr>Solutions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Peterson’s Solution</vt:lpstr>
      <vt:lpstr>Peterson’s Solution    </vt:lpstr>
      <vt:lpstr>PowerPoint Presentation</vt:lpstr>
      <vt:lpstr>Peterson’s Solution</vt:lpstr>
      <vt:lpstr>Peterson’s Solution</vt:lpstr>
      <vt:lpstr>Disadvantages</vt:lpstr>
      <vt:lpstr>Critical Section Problem solution</vt:lpstr>
      <vt:lpstr>PowerPoint Presentation</vt:lpstr>
      <vt:lpstr>PowerPoint Presentation</vt:lpstr>
      <vt:lpstr>PowerPoint Presentation</vt:lpstr>
      <vt:lpstr>Lock and unlock</vt:lpstr>
      <vt:lpstr>Lock and unlock</vt:lpstr>
      <vt:lpstr>Test and set lock</vt:lpstr>
      <vt:lpstr>Test and set</vt:lpstr>
      <vt:lpstr>Synchronization Hardware </vt:lpstr>
      <vt:lpstr>Synchronization Hardware </vt:lpstr>
      <vt:lpstr>Mutual Exclusion with Swap</vt:lpstr>
      <vt:lpstr>PowerPoint Presentation</vt:lpstr>
      <vt:lpstr>PowerPoint Presentation</vt:lpstr>
      <vt:lpstr>PowerPoint Presentation</vt:lpstr>
      <vt:lpstr>Solution of CS problem using semaphore</vt:lpstr>
      <vt:lpstr>Semaphore</vt:lpstr>
      <vt:lpstr>PowerPoint Presentation</vt:lpstr>
      <vt:lpstr>Binary Semaphore</vt:lpstr>
      <vt:lpstr>Binary semaphore</vt:lpstr>
      <vt:lpstr>Counting Semaphore</vt:lpstr>
      <vt:lpstr>Counting Semaphore</vt:lpstr>
      <vt:lpstr>Counting semaphore</vt:lpstr>
      <vt:lpstr>Counting semaphore</vt:lpstr>
      <vt:lpstr>Counting semaphore</vt:lpstr>
      <vt:lpstr>PowerPoint Presentation</vt:lpstr>
      <vt:lpstr>PowerPoint Presentation</vt:lpstr>
      <vt:lpstr>PowerPoint Presentation</vt:lpstr>
      <vt:lpstr>Deadlock</vt:lpstr>
      <vt:lpstr>Deadlocks and Starvation</vt:lpstr>
      <vt:lpstr>Drawbacks of Semaphores</vt:lpstr>
      <vt:lpstr>Question</vt:lpstr>
      <vt:lpstr>Question</vt:lpstr>
      <vt:lpstr>PowerPoint Presentation</vt:lpstr>
      <vt:lpstr>PowerPoint Presentation</vt:lpstr>
      <vt:lpstr>Readers and Writers Problem</vt:lpstr>
      <vt:lpstr>PowerPoint Presentation</vt:lpstr>
      <vt:lpstr>Cont..</vt:lpstr>
      <vt:lpstr>Structure of writer</vt:lpstr>
      <vt:lpstr>Terminology used </vt:lpstr>
      <vt:lpstr>Conti ..</vt:lpstr>
      <vt:lpstr>Dining Philosopher Problem</vt:lpstr>
      <vt:lpstr>Dining-Philosophers Problem</vt:lpstr>
      <vt:lpstr>PowerPoint Presentation</vt:lpstr>
      <vt:lpstr>Dining philospher problem</vt:lpstr>
      <vt:lpstr>Dining philospher</vt:lpstr>
      <vt:lpstr>Dining-Philosophers Problem</vt:lpstr>
      <vt:lpstr>Dining-Philosophers Problem</vt:lpstr>
      <vt:lpstr>PowerPoint Presentation</vt:lpstr>
      <vt:lpstr>Solution of dining philosopher problem</vt:lpstr>
      <vt:lpstr>Terminology/abrivations used</vt:lpstr>
      <vt:lpstr>Bounded buffer problem</vt:lpstr>
      <vt:lpstr>Bounded buffer problem</vt:lpstr>
      <vt:lpstr>PowerPoint Presentation</vt:lpstr>
      <vt:lpstr>Precedence graph</vt:lpstr>
      <vt:lpstr>Conti….</vt:lpstr>
      <vt:lpstr>PARBEGIN/PAREND</vt:lpstr>
      <vt:lpstr>Concurent Programs</vt:lpstr>
      <vt:lpstr>The above program is equivalent to the following precedence graph. </vt:lpstr>
      <vt:lpstr>Question</vt:lpstr>
      <vt:lpstr>Answer</vt:lpstr>
      <vt:lpstr>Syntax of parbegin</vt:lpstr>
      <vt:lpstr>Syntax of begin and end</vt:lpstr>
      <vt:lpstr>Question</vt:lpstr>
      <vt:lpstr>Monitor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Producer consumer with monitor</vt:lpstr>
      <vt:lpstr>Cont..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7:  Process Synchronization</dc:title>
  <dc:creator>Marilyn Turnamian</dc:creator>
  <cp:lastModifiedBy>ABDUL QUYOOM</cp:lastModifiedBy>
  <cp:revision>1083</cp:revision>
  <cp:lastPrinted>2023-08-30T06:18:46Z</cp:lastPrinted>
  <dcterms:created xsi:type="dcterms:W3CDTF">2023-08-30T06:18:46Z</dcterms:created>
  <dcterms:modified xsi:type="dcterms:W3CDTF">2023-09-16T12:46:36Z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29B8F0C65B8140789B31BAF5B41B35D6</vt:lpwstr>
  </property>
  <property fmtid="{D5CDD505-2E9C-101B-9397-08002B2CF9AE}" pid="3" name="KSOProductBuildVer">
    <vt:lpwstr>1033-5.4.4.8063</vt:lpwstr>
  </property>
</Properties>
</file>