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84" r:id="rId4"/>
    <p:sldId id="262" r:id="rId5"/>
    <p:sldId id="264" r:id="rId6"/>
    <p:sldId id="265" r:id="rId7"/>
    <p:sldId id="266" r:id="rId8"/>
    <p:sldId id="268" r:id="rId9"/>
    <p:sldId id="270" r:id="rId10"/>
    <p:sldId id="269" r:id="rId11"/>
    <p:sldId id="273" r:id="rId12"/>
    <p:sldId id="272" r:id="rId13"/>
    <p:sldId id="282" r:id="rId14"/>
    <p:sldId id="271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1BE08-54AE-43D7-813F-0DF433F63F71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F6E07-2F4E-4E50-A906-C197F505C9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1619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EC7B-905F-4920-98BB-BC854685C7C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7430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F6E07-2F4E-4E50-A906-C197F505C9D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9796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D4A9-9962-44CD-BC87-9C5F00461B67}" type="datetime1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and Delivered By: Irfan Ahmad Pindoo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A672-624B-47AF-8019-69DC9139B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46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66B9-265B-4173-A228-64D9EE3EB9FB}" type="datetime1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and Delivered By: Irfan Ahmad Pindoo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A672-624B-47AF-8019-69DC9139B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682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C818-A34C-4C3B-9748-27900FBF7A26}" type="datetime1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and Delivered By: Irfan Ahmad Pindoo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A672-624B-47AF-8019-69DC9139B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095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4719-7CFD-48C5-9069-BE20A72BE4C1}" type="datetime1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and Delivered By: Irfan Ahmad Pindoo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A672-624B-47AF-8019-69DC9139B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594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E3E0-20CF-4727-88CC-8B4F46D49AE7}" type="datetime1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and Delivered By: Irfan Ahmad Pindoo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A672-624B-47AF-8019-69DC9139B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582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ABCC-9977-4197-98E4-7167B97CC0DC}" type="datetime1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and Delivered By: Irfan Ahmad Pindoo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A672-624B-47AF-8019-69DC9139B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941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F166-FC28-4D41-81A1-855581FCD7E9}" type="datetime1">
              <a:rPr lang="en-US" smtClean="0"/>
              <a:pPr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and Delivered By: Irfan Ahmad Pindoo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A672-624B-47AF-8019-69DC9139B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776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3157-3430-44FF-AEF7-FF9EB1E5308F}" type="datetime1">
              <a:rPr lang="en-US" smtClean="0"/>
              <a:pPr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and Delivered By: Irfan Ahmad Pindoo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A672-624B-47AF-8019-69DC9139B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817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C85E-BC99-4FEE-82D4-5266397DC555}" type="datetime1">
              <a:rPr lang="en-US" smtClean="0"/>
              <a:pPr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and Delivered By: Irfan Ahmad Pindoo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A672-624B-47AF-8019-69DC9139B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980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7F24-3C5C-4BCE-88B5-66BADD897ADD}" type="datetime1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and Delivered By: Irfan Ahmad Pindoo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A672-624B-47AF-8019-69DC9139B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473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84ED-DD5D-4049-B8A7-7B76717160B5}" type="datetime1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and Delivered By: Irfan Ahmad Pindoo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A672-624B-47AF-8019-69DC9139B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153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13EED-20E1-4A81-AB7B-407439BAE68E}" type="datetime1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Prepared and Delivered By: Irfan Ahmad Pindoo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5A672-624B-47AF-8019-69DC9139B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974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717" y="398861"/>
            <a:ext cx="9144000" cy="102434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DIGITAL ELECTRONICS: ECE 213</a:t>
            </a:r>
            <a:endParaRPr lang="en-US" b="1" dirty="0">
              <a:solidFill>
                <a:srgbClr val="FF0000"/>
              </a:solidFill>
              <a:latin typeface="Adobe Naskh Medium" panose="01010101010101010101" pitchFamily="50" charset="-78"/>
              <a:cs typeface="Adobe Naskh Medium" panose="01010101010101010101" pitchFamily="50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52237" y="4249506"/>
            <a:ext cx="6310703" cy="2106844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endParaRPr lang="en-US" b="1" dirty="0" smtClean="0"/>
          </a:p>
          <a:p>
            <a:r>
              <a:rPr lang="en-US" b="1" dirty="0" smtClean="0">
                <a:latin typeface="Adobe Garamond Pro Bold" panose="02020702060506020403" pitchFamily="18" charset="0"/>
              </a:rPr>
              <a:t>Prepared By: Irfan Ahmad Pindoo</a:t>
            </a:r>
          </a:p>
          <a:p>
            <a:r>
              <a:rPr lang="en-US" b="1" dirty="0" smtClean="0">
                <a:latin typeface="Adobe Garamond Pro Bold" panose="02020702060506020403" pitchFamily="18" charset="0"/>
              </a:rPr>
              <a:t>Assistant Professor </a:t>
            </a:r>
          </a:p>
          <a:p>
            <a:r>
              <a:rPr lang="en-US" b="1" dirty="0" smtClean="0">
                <a:latin typeface="Adobe Garamond Pro Bold" panose="02020702060506020403" pitchFamily="18" charset="0"/>
              </a:rPr>
              <a:t>VLSI Design, ECE</a:t>
            </a:r>
          </a:p>
          <a:p>
            <a:r>
              <a:rPr lang="en-US" b="1" dirty="0" smtClean="0">
                <a:latin typeface="Adobe Garamond Pro Bold" panose="02020702060506020403" pitchFamily="18" charset="0"/>
              </a:rPr>
              <a:t>School of Computer Science and Engineering</a:t>
            </a:r>
            <a:endParaRPr lang="en-US" b="1" dirty="0">
              <a:latin typeface="Adobe Garamond Pro Bold" panose="020207020605060204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65172" y="2025734"/>
            <a:ext cx="6284835" cy="224676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Circuits, Latches and Flip flops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IV: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  <a:cs typeface="Times New Roman" panose="02020603050405020304" pitchFamily="18" charset="0"/>
              </a:rPr>
              <a:t>Introduction to Sequential Circuits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No.: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5864" y="2033515"/>
            <a:ext cx="2949308" cy="18020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62941" y="2033516"/>
            <a:ext cx="2720700" cy="24071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62941" y="4440703"/>
            <a:ext cx="2707766" cy="19156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591" y="3787842"/>
            <a:ext cx="2955581" cy="256850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A672-624B-47AF-8019-69DC9139B09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845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 NOR Latch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55410" y="6409788"/>
            <a:ext cx="4114800" cy="365125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Prepared and Delivered By: Irfan Ahmad Pindoo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1626" y="2223604"/>
            <a:ext cx="4661023" cy="2435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34953" y="2534854"/>
            <a:ext cx="3502538" cy="199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0660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862" y="1258955"/>
            <a:ext cx="1134521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of the following state is invalid/indeterminate in SR </a:t>
            </a:r>
            <a:r>
              <a:rPr lang="en-US" dirty="0" smtClean="0"/>
              <a:t>NOR </a:t>
            </a:r>
            <a:r>
              <a:rPr lang="en-US" dirty="0"/>
              <a:t>latch?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S=1, R= 0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S=0, R= 1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S=0, R= 0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S=1, R=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Prepared and Delivered By: Irfan Ahmad Pindoo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QUIZ (POLL)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23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 NAND Latch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55410" y="6409788"/>
            <a:ext cx="4114800" cy="365125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Prepared and Delivered By: Irfan Ahmad Pindoo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/>
          <a:srcRect b="15353"/>
          <a:stretch/>
        </p:blipFill>
        <p:spPr>
          <a:xfrm>
            <a:off x="512158" y="1520465"/>
            <a:ext cx="4080720" cy="20416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/>
          <a:srcRect b="15353"/>
          <a:stretch/>
        </p:blipFill>
        <p:spPr>
          <a:xfrm>
            <a:off x="377955" y="3747325"/>
            <a:ext cx="4080720" cy="20416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/>
          <a:srcRect b="15353"/>
          <a:stretch/>
        </p:blipFill>
        <p:spPr>
          <a:xfrm>
            <a:off x="4922660" y="1456248"/>
            <a:ext cx="4080720" cy="20416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/>
          <a:srcRect b="15353"/>
          <a:stretch/>
        </p:blipFill>
        <p:spPr>
          <a:xfrm>
            <a:off x="4788457" y="3683108"/>
            <a:ext cx="4080720" cy="204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694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and Delivered By: Irfan Ahmad Pindoo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A672-624B-47AF-8019-69DC9139B09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 NAND Latch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55410" y="6409788"/>
            <a:ext cx="4114800" cy="365125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Prepared and Delivered By: Irfan Ahmad Pindoo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/>
          <a:srcRect b="15353"/>
          <a:stretch/>
        </p:blipFill>
        <p:spPr>
          <a:xfrm>
            <a:off x="1795047" y="2023300"/>
            <a:ext cx="4953645" cy="24783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61028" y="2250219"/>
            <a:ext cx="3591835" cy="20244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300250" y="5108494"/>
                <a:ext cx="8693624" cy="120032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Because the NAND </a:t>
                </a:r>
                <a:r>
                  <a:rPr lang="en-US" dirty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latch requires a 0 signal to change its state, it is sometimes referred to as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 latch</a:t>
                </a:r>
                <a:r>
                  <a:rPr lang="en-US" dirty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. </a:t>
                </a:r>
                <a:endParaRPr lang="en-US" dirty="0" smtClean="0">
                  <a:latin typeface="Adobe Devanagari" panose="02040503050201020203" pitchFamily="18" charset="0"/>
                  <a:cs typeface="Adobe Devanagari" panose="02040503050201020203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The </a:t>
                </a:r>
                <a:r>
                  <a:rPr lang="en-US" dirty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primes (or, sometimes, bars over the letters) designate the fact that the </a:t>
                </a:r>
                <a:r>
                  <a:rPr lang="en-US" dirty="0" smtClean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inputs must </a:t>
                </a:r>
                <a:r>
                  <a:rPr lang="en-US" dirty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be in their complement form to activate the circuit.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50" y="5108494"/>
                <a:ext cx="8693624" cy="1200329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421" t="-4061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38268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862" y="1258955"/>
            <a:ext cx="1134521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of the following state is invalid/indeterminate in SR </a:t>
            </a:r>
            <a:r>
              <a:rPr lang="en-US" dirty="0" smtClean="0"/>
              <a:t>NAND </a:t>
            </a:r>
            <a:r>
              <a:rPr lang="en-US" dirty="0"/>
              <a:t>latch?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S=1, R= 0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S=0, R= 1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S=0, R= 0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S=1, R=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Prepared and Delivered By: Irfan Ahmad Pindoo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QUIZ (POLL)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434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 Latch with control input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7790"/>
            <a:ext cx="12037325" cy="501829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The operation of the basic SR latch can be modified by providing an additional </a:t>
            </a:r>
            <a:r>
              <a:rPr lang="en-US" dirty="0" smtClean="0"/>
              <a:t>input signal </a:t>
            </a:r>
            <a:r>
              <a:rPr lang="en-US" dirty="0"/>
              <a:t>that determines (controls) when the state of the latch can be changed by </a:t>
            </a:r>
            <a:r>
              <a:rPr lang="en-US" dirty="0" smtClean="0"/>
              <a:t>determining whether </a:t>
            </a:r>
            <a:r>
              <a:rPr lang="en-US" dirty="0"/>
              <a:t>S </a:t>
            </a:r>
            <a:r>
              <a:rPr lang="en-US" dirty="0" smtClean="0"/>
              <a:t>and </a:t>
            </a:r>
            <a:r>
              <a:rPr lang="en-US" dirty="0"/>
              <a:t>R </a:t>
            </a:r>
            <a:r>
              <a:rPr lang="en-US" dirty="0" smtClean="0"/>
              <a:t>can </a:t>
            </a:r>
            <a:r>
              <a:rPr lang="en-US" dirty="0"/>
              <a:t>affect the </a:t>
            </a:r>
            <a:r>
              <a:rPr lang="en-US" dirty="0" smtClean="0"/>
              <a:t>circuit.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55410" y="6409788"/>
            <a:ext cx="4114800" cy="365125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Prepared and Delivered By: Irfan Ahmad Pindoo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9681" y="2700869"/>
            <a:ext cx="6019684" cy="293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322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 Latch with control input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7790"/>
            <a:ext cx="12037325" cy="501829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The operation of the basic SR latch can be modified by providing an additional </a:t>
            </a:r>
            <a:r>
              <a:rPr lang="en-US" dirty="0" smtClean="0"/>
              <a:t>input signal </a:t>
            </a:r>
            <a:r>
              <a:rPr lang="en-US" dirty="0"/>
              <a:t>that determines (controls) when the state of the latch can be changed by </a:t>
            </a:r>
            <a:r>
              <a:rPr lang="en-US" dirty="0" smtClean="0"/>
              <a:t>determining whether </a:t>
            </a:r>
            <a:r>
              <a:rPr lang="en-US" dirty="0"/>
              <a:t>S </a:t>
            </a:r>
            <a:r>
              <a:rPr lang="en-US" dirty="0" smtClean="0"/>
              <a:t>and </a:t>
            </a:r>
            <a:r>
              <a:rPr lang="en-US" dirty="0"/>
              <a:t>R </a:t>
            </a:r>
            <a:r>
              <a:rPr lang="en-US" dirty="0" smtClean="0"/>
              <a:t>can </a:t>
            </a:r>
            <a:r>
              <a:rPr lang="en-US" dirty="0"/>
              <a:t>affect the </a:t>
            </a:r>
            <a:r>
              <a:rPr lang="en-US" dirty="0" smtClean="0"/>
              <a:t>circuit.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55410" y="6409788"/>
            <a:ext cx="4114800" cy="365125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Prepared and Delivered By: Irfan Ahmad Pindoo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391" y="2728164"/>
            <a:ext cx="6019684" cy="29356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/>
          <a:srcRect b="20655"/>
          <a:stretch/>
        </p:blipFill>
        <p:spPr>
          <a:xfrm>
            <a:off x="8289954" y="3636048"/>
            <a:ext cx="3384491" cy="202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521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862" y="1258955"/>
            <a:ext cx="1134521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the output state in SR enabled NAND based latch at S=1, R= </a:t>
            </a:r>
            <a:r>
              <a:rPr lang="en-US" dirty="0" smtClean="0"/>
              <a:t>0, and </a:t>
            </a:r>
            <a:r>
              <a:rPr lang="en-US" dirty="0" err="1" smtClean="0"/>
              <a:t>En</a:t>
            </a:r>
            <a:r>
              <a:rPr lang="en-US" dirty="0" smtClean="0"/>
              <a:t>=0?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Q= set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Q=reset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Q=memory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Q=indeterminate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Prepared and Delivered By: Irfan Ahmad Pindoo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QUIZ (POLL)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804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Latch (Transparent Latch)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7790"/>
            <a:ext cx="12037325" cy="501829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One way to eliminate the undesirable condition of the indeterminate state in the </a:t>
            </a:r>
            <a:r>
              <a:rPr lang="en-US" dirty="0" smtClean="0"/>
              <a:t>SR latch </a:t>
            </a:r>
            <a:r>
              <a:rPr lang="en-US" dirty="0"/>
              <a:t>is to ensure that inputs S and R are never equal to </a:t>
            </a:r>
            <a:r>
              <a:rPr lang="en-US" dirty="0" smtClean="0"/>
              <a:t>1 or 0 </a:t>
            </a:r>
            <a:r>
              <a:rPr lang="en-US" dirty="0"/>
              <a:t>at the same time. This </a:t>
            </a:r>
            <a:r>
              <a:rPr lang="en-US" dirty="0" smtClean="0"/>
              <a:t>is done </a:t>
            </a:r>
            <a:r>
              <a:rPr lang="en-US" dirty="0"/>
              <a:t>in the </a:t>
            </a:r>
            <a:r>
              <a:rPr lang="en-US" dirty="0">
                <a:solidFill>
                  <a:srgbClr val="FF0000"/>
                </a:solidFill>
              </a:rPr>
              <a:t>D </a:t>
            </a:r>
            <a:r>
              <a:rPr lang="en-US" dirty="0" smtClean="0">
                <a:solidFill>
                  <a:srgbClr val="FF0000"/>
                </a:solidFill>
              </a:rPr>
              <a:t>latch.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55410" y="6409788"/>
            <a:ext cx="4114800" cy="365125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Prepared and Delivered By: Irfan Ahmad Pindoo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89176" y="2934269"/>
            <a:ext cx="6605423" cy="280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8021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Sequential Circuits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58954"/>
            <a:ext cx="12192000" cy="50973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Sequential circuits are those in which the output depends not only on the present inputs, but also on the previous output state and/or the previous inputs.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9788"/>
            <a:ext cx="12192000" cy="365125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Prepared and Delivered By: Irfan Ahmad Pindoo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88059" y="2727263"/>
            <a:ext cx="4859571" cy="301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728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Latch (Transparent Latch)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7790"/>
            <a:ext cx="12037325" cy="501829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One way to eliminate the undesirable condition of the indeterminate state in the </a:t>
            </a:r>
            <a:r>
              <a:rPr lang="en-US" dirty="0" smtClean="0"/>
              <a:t>SR latch </a:t>
            </a:r>
            <a:r>
              <a:rPr lang="en-US" dirty="0"/>
              <a:t>is to ensure that inputs S and R are never equal to </a:t>
            </a:r>
            <a:r>
              <a:rPr lang="en-US" dirty="0" smtClean="0"/>
              <a:t>1 or 0 </a:t>
            </a:r>
            <a:r>
              <a:rPr lang="en-US" dirty="0"/>
              <a:t>at the same time. This </a:t>
            </a:r>
            <a:r>
              <a:rPr lang="en-US" dirty="0" smtClean="0"/>
              <a:t>is done </a:t>
            </a:r>
            <a:r>
              <a:rPr lang="en-US" dirty="0"/>
              <a:t>in the </a:t>
            </a:r>
            <a:r>
              <a:rPr lang="en-US" dirty="0">
                <a:solidFill>
                  <a:srgbClr val="FF0000"/>
                </a:solidFill>
              </a:rPr>
              <a:t>D </a:t>
            </a:r>
            <a:r>
              <a:rPr lang="en-US" dirty="0" smtClean="0">
                <a:solidFill>
                  <a:srgbClr val="FF0000"/>
                </a:solidFill>
              </a:rPr>
              <a:t>latch.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55410" y="6409788"/>
            <a:ext cx="4114800" cy="365125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Prepared and Delivered By: Irfan Ahmad Pindoo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2698" y="2893326"/>
            <a:ext cx="6605423" cy="28041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10600" y="3961548"/>
            <a:ext cx="2924985" cy="173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2107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Latch (Transparent Latch)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7790"/>
            <a:ext cx="12037325" cy="501829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The D latch receives that </a:t>
            </a:r>
            <a:r>
              <a:rPr lang="en-US" dirty="0" smtClean="0"/>
              <a:t>name </a:t>
            </a:r>
            <a:r>
              <a:rPr lang="en-US" dirty="0"/>
              <a:t>from its ability to hold </a:t>
            </a:r>
            <a:r>
              <a:rPr lang="en-US" i="1" dirty="0">
                <a:solidFill>
                  <a:srgbClr val="FF0000"/>
                </a:solidFill>
              </a:rPr>
              <a:t>data</a:t>
            </a:r>
            <a:r>
              <a:rPr lang="en-US" dirty="0"/>
              <a:t> in its internal storage. It is suited for use as a temporary </a:t>
            </a:r>
            <a:r>
              <a:rPr lang="en-US" dirty="0" smtClean="0"/>
              <a:t>storage.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binary information present at the data input of the D latch </a:t>
            </a:r>
            <a:r>
              <a:rPr lang="en-US" dirty="0" smtClean="0"/>
              <a:t>is transferred </a:t>
            </a:r>
            <a:r>
              <a:rPr lang="en-US" dirty="0"/>
              <a:t>to the Q output when the </a:t>
            </a:r>
            <a:r>
              <a:rPr lang="en-US" u="sng" dirty="0"/>
              <a:t>enable input is asserted. </a:t>
            </a:r>
            <a:endParaRPr lang="en-US" u="sng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output </a:t>
            </a:r>
            <a:r>
              <a:rPr lang="en-US" dirty="0" smtClean="0"/>
              <a:t>follows changes </a:t>
            </a:r>
            <a:r>
              <a:rPr lang="en-US" dirty="0"/>
              <a:t>in the data input as long as the enable input is asserted. This situation </a:t>
            </a:r>
            <a:r>
              <a:rPr lang="en-US" dirty="0" smtClean="0"/>
              <a:t>provides a </a:t>
            </a:r>
            <a:r>
              <a:rPr lang="en-US" dirty="0"/>
              <a:t>path from input D to the output, and for this reason, the circuit is often called a </a:t>
            </a:r>
            <a:r>
              <a:rPr lang="en-US" dirty="0" smtClean="0">
                <a:solidFill>
                  <a:srgbClr val="FF0000"/>
                </a:solidFill>
              </a:rPr>
              <a:t>transparent </a:t>
            </a:r>
            <a:r>
              <a:rPr lang="en-US" dirty="0">
                <a:solidFill>
                  <a:srgbClr val="FF0000"/>
                </a:solidFill>
              </a:rPr>
              <a:t>latch. </a:t>
            </a:r>
            <a:endParaRPr lang="en-US" dirty="0" smtClean="0">
              <a:solidFill>
                <a:srgbClr val="FF0000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When the enable input signal is </a:t>
            </a:r>
            <a:r>
              <a:rPr lang="en-US" u="sng" dirty="0"/>
              <a:t>de-asserted</a:t>
            </a:r>
            <a:r>
              <a:rPr lang="en-US" dirty="0"/>
              <a:t>, the binary information </a:t>
            </a:r>
            <a:r>
              <a:rPr lang="en-US" dirty="0" smtClean="0"/>
              <a:t>that was </a:t>
            </a:r>
            <a:r>
              <a:rPr lang="en-US" dirty="0"/>
              <a:t>present at the data input at the time the transition occurred </a:t>
            </a:r>
            <a:r>
              <a:rPr lang="en-US" dirty="0">
                <a:solidFill>
                  <a:srgbClr val="FF0000"/>
                </a:solidFill>
              </a:rPr>
              <a:t>is retained </a:t>
            </a:r>
            <a:r>
              <a:rPr lang="en-US" dirty="0"/>
              <a:t>(i.e., </a:t>
            </a:r>
            <a:r>
              <a:rPr lang="en-US" dirty="0" smtClean="0"/>
              <a:t>stored) at </a:t>
            </a:r>
            <a:r>
              <a:rPr lang="en-US" dirty="0"/>
              <a:t>the Q output until the enable input is asserted again.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55410" y="6409788"/>
            <a:ext cx="4114800" cy="365125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Prepared and Delivered By: Irfan Ahmad Pindoo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318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862" y="1258955"/>
            <a:ext cx="1134521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D flip-flop, D stands for _____________</a:t>
            </a:r>
          </a:p>
          <a:p>
            <a:pPr marL="0" indent="0">
              <a:buNone/>
            </a:pPr>
            <a:r>
              <a:rPr lang="en-US" dirty="0"/>
              <a:t>a) Distant</a:t>
            </a:r>
          </a:p>
          <a:p>
            <a:pPr marL="0" indent="0">
              <a:buNone/>
            </a:pPr>
            <a:r>
              <a:rPr lang="en-US" dirty="0"/>
              <a:t>b) Data</a:t>
            </a:r>
          </a:p>
          <a:p>
            <a:pPr marL="0" indent="0">
              <a:buNone/>
            </a:pPr>
            <a:r>
              <a:rPr lang="en-US" dirty="0"/>
              <a:t>c) Desired</a:t>
            </a:r>
          </a:p>
          <a:p>
            <a:pPr marL="0" indent="0">
              <a:buNone/>
            </a:pPr>
            <a:r>
              <a:rPr lang="en-US" dirty="0"/>
              <a:t>d) Delay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Prepared and Delivered By: Irfan Ahmad Pindoo</a:t>
            </a:r>
            <a:endParaRPr lang="en-US" dirty="0">
              <a:solidFill>
                <a:srgbClr val="FF0000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QUIZ (POLL)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688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and Delivered By: Irfan Ahmad Pindoo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A672-624B-47AF-8019-69DC9139B09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and Delivered By: Irfan Ahmad Pindoo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A672-624B-47AF-8019-69DC9139B09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Combinational and Sequential Circuits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375206964"/>
              </p:ext>
            </p:extLst>
          </p:nvPr>
        </p:nvGraphicFramePr>
        <p:xfrm>
          <a:off x="382136" y="1258888"/>
          <a:ext cx="11627894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3947"/>
                <a:gridCol w="5813947"/>
              </a:tblGrid>
              <a:tr h="3482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Combinational Circuits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Sequential Circuits</a:t>
                      </a:r>
                      <a:endParaRPr lang="en-US" dirty="0"/>
                    </a:p>
                  </a:txBody>
                  <a:tcPr/>
                </a:tc>
              </a:tr>
              <a:tr h="348229">
                <a:tc>
                  <a:txBody>
                    <a:bodyPr/>
                    <a:lstStyle/>
                    <a:p>
                      <a:r>
                        <a:rPr lang="en-US" dirty="0" smtClean="0"/>
                        <a:t>The output depends only upon the present inputs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 depends not only on the present inputs, but also on the previous output state and/or the previous inputs</a:t>
                      </a:r>
                      <a:endParaRPr lang="en-US" dirty="0"/>
                    </a:p>
                  </a:txBody>
                  <a:tcPr/>
                </a:tc>
              </a:tr>
              <a:tr h="348229">
                <a:tc>
                  <a:txBody>
                    <a:bodyPr/>
                    <a:lstStyle/>
                    <a:p>
                      <a:r>
                        <a:rPr lang="en-US" dirty="0" smtClean="0"/>
                        <a:t>No feedback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Feedback</a:t>
                      </a:r>
                      <a:r>
                        <a:rPr lang="en-US" baseline="0" dirty="0" smtClean="0"/>
                        <a:t> available from output to input</a:t>
                      </a:r>
                      <a:endParaRPr lang="en-US" dirty="0"/>
                    </a:p>
                  </a:txBody>
                  <a:tcPr/>
                </a:tc>
              </a:tr>
              <a:tr h="348229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ability to 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Ability to store</a:t>
                      </a:r>
                      <a:endParaRPr lang="en-US" dirty="0"/>
                    </a:p>
                  </a:txBody>
                  <a:tcPr/>
                </a:tc>
              </a:tr>
              <a:tr h="348229">
                <a:tc>
                  <a:txBody>
                    <a:bodyPr/>
                    <a:lstStyle/>
                    <a:p>
                      <a:r>
                        <a:rPr lang="en-US" dirty="0" smtClean="0"/>
                        <a:t>Easier to design, use and handle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easier to design, use and handle </a:t>
                      </a:r>
                      <a:endParaRPr lang="en-US" dirty="0"/>
                    </a:p>
                  </a:txBody>
                  <a:tcPr/>
                </a:tc>
              </a:tr>
              <a:tr h="348229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clock signal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Clock signals are required for triggering purposes</a:t>
                      </a:r>
                      <a:endParaRPr lang="en-US" dirty="0"/>
                    </a:p>
                  </a:txBody>
                  <a:tcPr/>
                </a:tc>
              </a:tr>
              <a:tr h="348229">
                <a:tc>
                  <a:txBody>
                    <a:bodyPr/>
                    <a:lstStyle/>
                    <a:p>
                      <a:r>
                        <a:rPr lang="en-US" dirty="0" smtClean="0"/>
                        <a:t>Faster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slower than combinational circuits</a:t>
                      </a:r>
                      <a:endParaRPr lang="en-US" dirty="0"/>
                    </a:p>
                  </a:txBody>
                  <a:tcPr/>
                </a:tc>
              </a:tr>
              <a:tr h="348229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Elementary building block: Logic gates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Elementary building block: Flip flops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09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Examples: Adder,</a:t>
                      </a:r>
                      <a:r>
                        <a:rPr lang="en-US" baseline="0" dirty="0" smtClean="0"/>
                        <a:t> Subtractor, Magnitude comparator, Multiplexer, Decoder, etc.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Examples:</a:t>
                      </a:r>
                      <a:r>
                        <a:rPr lang="en-US" baseline="0" dirty="0" smtClean="0"/>
                        <a:t> Latches, flip flops, counters, </a:t>
                      </a:r>
                      <a:r>
                        <a:rPr lang="en-US" baseline="0" dirty="0" err="1" smtClean="0"/>
                        <a:t>registers,etc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9788"/>
            <a:ext cx="12192000" cy="365125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Prepared and Delivered By: Irfan Ahmad Pindoo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070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862" y="1258955"/>
            <a:ext cx="1134521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of the following is NOT the combinational circuit?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magnitude comparator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multiplexer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parity generator circuit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Flip flop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QUIZ (POLL)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and Delivered By: Irfan Ahmad Pindoo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725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Storage Element: Latch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7790"/>
            <a:ext cx="12037325" cy="50182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 storage element in a digital circuit can maintain a binary state </a:t>
            </a:r>
            <a:r>
              <a:rPr lang="en-US" dirty="0" smtClean="0">
                <a:solidFill>
                  <a:srgbClr val="FF0000"/>
                </a:solidFill>
              </a:rPr>
              <a:t>indefinitely</a:t>
            </a:r>
            <a:r>
              <a:rPr lang="en-US" dirty="0" smtClean="0"/>
              <a:t> (as long as power is delivered to the circuit), until directed by an input signal to switch states.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Storage elements that operate with </a:t>
            </a:r>
            <a:r>
              <a:rPr lang="en-US" b="1" dirty="0" smtClean="0">
                <a:solidFill>
                  <a:srgbClr val="FF0000"/>
                </a:solidFill>
              </a:rPr>
              <a:t>signal levels </a:t>
            </a:r>
            <a:r>
              <a:rPr lang="en-US" dirty="0" smtClean="0"/>
              <a:t>(rather than signal transitions) are referred to as </a:t>
            </a:r>
            <a:r>
              <a:rPr lang="en-US" dirty="0" smtClean="0">
                <a:solidFill>
                  <a:srgbClr val="FF0000"/>
                </a:solidFill>
              </a:rPr>
              <a:t>latches</a:t>
            </a:r>
            <a:r>
              <a:rPr lang="en-US" dirty="0" smtClean="0"/>
              <a:t>; those controlled by a </a:t>
            </a:r>
            <a:r>
              <a:rPr lang="en-US" b="1" dirty="0" smtClean="0">
                <a:solidFill>
                  <a:srgbClr val="FF0000"/>
                </a:solidFill>
              </a:rPr>
              <a:t>clock transition </a:t>
            </a:r>
            <a:r>
              <a:rPr lang="en-US" dirty="0" smtClean="0"/>
              <a:t>are </a:t>
            </a:r>
            <a:r>
              <a:rPr lang="en-US" dirty="0" smtClean="0">
                <a:solidFill>
                  <a:srgbClr val="FF0000"/>
                </a:solidFill>
              </a:rPr>
              <a:t>flip-flop</a:t>
            </a:r>
            <a:r>
              <a:rPr lang="en-US" dirty="0" smtClean="0"/>
              <a:t>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Because they are the building blocks of flip-flops, so, we will consider the fundamental storage mechanism used in latches before considering flip-flops.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and Delivered By: Irfan Ahmad Pindoo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318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 Latch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177790"/>
                <a:ext cx="12037325" cy="5018294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The SR latch is a circuit with two cross-coupled </a:t>
                </a:r>
                <a:r>
                  <a:rPr lang="en-US" dirty="0">
                    <a:solidFill>
                      <a:srgbClr val="FF0000"/>
                    </a:solidFill>
                  </a:rPr>
                  <a:t>NOR gates </a:t>
                </a:r>
                <a:r>
                  <a:rPr lang="en-US" dirty="0"/>
                  <a:t>or two cross-coupled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NAND gates</a:t>
                </a:r>
                <a:r>
                  <a:rPr lang="en-US" dirty="0"/>
                  <a:t>, and two inputs </a:t>
                </a:r>
                <a:r>
                  <a:rPr lang="en-US" dirty="0" smtClean="0"/>
                  <a:t>labeled </a:t>
                </a:r>
                <a:r>
                  <a:rPr lang="en-US" dirty="0"/>
                  <a:t>S for set and R for reset</a:t>
                </a:r>
                <a:r>
                  <a:rPr lang="en-US" dirty="0" smtClean="0"/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The latch has two useful states: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When output Q = 1 and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= 0, the latch is said to be in the set state.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When Q = 0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= 1, it is in the reset state.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Outputs Q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are normally the complement of each </a:t>
                </a:r>
                <a:r>
                  <a:rPr lang="en-US" dirty="0" smtClean="0"/>
                  <a:t>other. Otherwise, </a:t>
                </a:r>
                <a:r>
                  <a:rPr lang="en-US" dirty="0"/>
                  <a:t>the device will enter an unpredictable or undefined state or a metastable state. </a:t>
                </a:r>
                <a:br>
                  <a:rPr lang="en-US" dirty="0"/>
                </a:b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77790"/>
                <a:ext cx="12037325" cy="5018294"/>
              </a:xfrm>
              <a:blipFill rotWithShape="0">
                <a:blip r:embed="rId2" cstate="print"/>
                <a:stretch>
                  <a:fillRect l="-861" t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and Delivered By: Irfan Ahmad Pindoo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32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862" y="1258955"/>
                <a:ext cx="11345214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is the output state in SR </a:t>
                </a:r>
                <a:r>
                  <a:rPr lang="en-US" dirty="0" smtClean="0"/>
                  <a:t>latch </a:t>
                </a:r>
                <a:r>
                  <a:rPr lang="en-US" dirty="0"/>
                  <a:t>at Q = 1 and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= 0 </a:t>
                </a:r>
                <a:endParaRPr lang="en-US" dirty="0" smtClean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 smtClean="0"/>
                  <a:t>set</a:t>
                </a:r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 smtClean="0"/>
                  <a:t>reset</a:t>
                </a:r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 smtClean="0"/>
                  <a:t>memory</a:t>
                </a:r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 smtClean="0"/>
                  <a:t>indeterminate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862" y="1258955"/>
                <a:ext cx="11345214" cy="4351338"/>
              </a:xfrm>
              <a:blipFill rotWithShape="0">
                <a:blip r:embed="rId3" cstate="print"/>
                <a:stretch>
                  <a:fillRect l="-1128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Prepared and Delivered By: Irfan Ahmad Pindoo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QUIZ (POLL)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14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318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 NOR Latch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9788"/>
            <a:ext cx="12192000" cy="365125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Prepared and Delivered By: Irfan Ahmad Pindoo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BED2-BC4C-4AEB-AB89-59D808DA59E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926" y="1490437"/>
            <a:ext cx="4069388" cy="21262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926" y="3717296"/>
            <a:ext cx="4069388" cy="21262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89553" y="1328938"/>
            <a:ext cx="4069388" cy="21262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89553" y="3555797"/>
            <a:ext cx="4069388" cy="212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8765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996</Words>
  <Application>Microsoft Office PowerPoint</Application>
  <PresentationFormat>Custom</PresentationFormat>
  <Paragraphs>133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DIGITAL ELECTRONICS: ECE 213</vt:lpstr>
      <vt:lpstr>Introduction to Sequential Circuits</vt:lpstr>
      <vt:lpstr>Slide 3</vt:lpstr>
      <vt:lpstr>Difference between Combinational and Sequential Circuits</vt:lpstr>
      <vt:lpstr>QUICK QUIZ (POLL)</vt:lpstr>
      <vt:lpstr>Basic Storage Element: Latch</vt:lpstr>
      <vt:lpstr>SR Latch</vt:lpstr>
      <vt:lpstr>QUICK QUIZ (POLL)</vt:lpstr>
      <vt:lpstr>SR NOR Latch</vt:lpstr>
      <vt:lpstr>SR NOR Latch</vt:lpstr>
      <vt:lpstr>QUICK QUIZ (POLL)</vt:lpstr>
      <vt:lpstr>SR NAND Latch</vt:lpstr>
      <vt:lpstr>Slide 13</vt:lpstr>
      <vt:lpstr>SR NAND Latch</vt:lpstr>
      <vt:lpstr>QUICK QUIZ (POLL)</vt:lpstr>
      <vt:lpstr>SR Latch with control input</vt:lpstr>
      <vt:lpstr>SR Latch with control input</vt:lpstr>
      <vt:lpstr>QUICK QUIZ (POLL)</vt:lpstr>
      <vt:lpstr>D Latch (Transparent Latch)</vt:lpstr>
      <vt:lpstr>D Latch (Transparent Latch)</vt:lpstr>
      <vt:lpstr>D Latch (Transparent Latch)</vt:lpstr>
      <vt:lpstr>QUICK QUIZ (POLL)</vt:lpstr>
      <vt:lpstr>Slide 23</vt:lpstr>
    </vt:vector>
  </TitlesOfParts>
  <Company>by adguard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ELECTRONICS: ECE 213</dc:title>
  <dc:creator>Irfan Ahmad</dc:creator>
  <cp:lastModifiedBy>HP</cp:lastModifiedBy>
  <cp:revision>21</cp:revision>
  <dcterms:created xsi:type="dcterms:W3CDTF">2021-03-21T17:06:04Z</dcterms:created>
  <dcterms:modified xsi:type="dcterms:W3CDTF">2022-11-28T08:28:31Z</dcterms:modified>
</cp:coreProperties>
</file>