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36"/>
  </p:notesMasterIdLst>
  <p:sldIdLst>
    <p:sldId id="256" r:id="rId4"/>
    <p:sldId id="431" r:id="rId5"/>
    <p:sldId id="432" r:id="rId6"/>
    <p:sldId id="433" r:id="rId7"/>
    <p:sldId id="455" r:id="rId8"/>
    <p:sldId id="456" r:id="rId9"/>
    <p:sldId id="457" r:id="rId10"/>
    <p:sldId id="434" r:id="rId11"/>
    <p:sldId id="435" r:id="rId12"/>
    <p:sldId id="436" r:id="rId13"/>
    <p:sldId id="437" r:id="rId14"/>
    <p:sldId id="438" r:id="rId15"/>
    <p:sldId id="439" r:id="rId16"/>
    <p:sldId id="440" r:id="rId17"/>
    <p:sldId id="441" r:id="rId18"/>
    <p:sldId id="442" r:id="rId19"/>
    <p:sldId id="443" r:id="rId20"/>
    <p:sldId id="444" r:id="rId21"/>
    <p:sldId id="459" r:id="rId22"/>
    <p:sldId id="460" r:id="rId23"/>
    <p:sldId id="458" r:id="rId24"/>
    <p:sldId id="461" r:id="rId25"/>
    <p:sldId id="462" r:id="rId26"/>
    <p:sldId id="463" r:id="rId27"/>
    <p:sldId id="446" r:id="rId28"/>
    <p:sldId id="447" r:id="rId29"/>
    <p:sldId id="448" r:id="rId30"/>
    <p:sldId id="449" r:id="rId31"/>
    <p:sldId id="450" r:id="rId32"/>
    <p:sldId id="451" r:id="rId33"/>
    <p:sldId id="452" r:id="rId34"/>
    <p:sldId id="453" r:id="rId35"/>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endParaRPr lang="en-US"/>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099" name="AutoShape 3"/>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0" name="AutoShape 4"/>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1" name="AutoShape 5"/>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2" name="AutoShape 6"/>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3" name="AutoShape 7"/>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4" name="Rectangle 8"/>
          <p:cNvSpPr>
            <a:spLocks noGrp="1" noRot="1" noChangeAspect="1" noChangeArrowheads="1"/>
          </p:cNvSpPr>
          <p:nvPr>
            <p:ph type="sldImg"/>
          </p:nvPr>
        </p:nvSpPr>
        <p:spPr bwMode="auto">
          <a:xfrm>
            <a:off x="-11798300" y="-11796713"/>
            <a:ext cx="11787187" cy="12480926"/>
          </a:xfrm>
          <a:prstGeom prst="rect">
            <a:avLst/>
          </a:prstGeom>
          <a:noFill/>
          <a:ln w="9525" cap="flat">
            <a:noFill/>
            <a:round/>
            <a:headEnd/>
            <a:tailEnd/>
          </a:ln>
          <a:effectLst/>
        </p:spPr>
      </p:sp>
      <p:sp>
        <p:nvSpPr>
          <p:cNvPr id="4105" name="Rectangle 9"/>
          <p:cNvSpPr>
            <a:spLocks noGrp="1" noChangeArrowheads="1"/>
          </p:cNvSpPr>
          <p:nvPr>
            <p:ph type="body"/>
          </p:nvPr>
        </p:nvSpPr>
        <p:spPr bwMode="auto">
          <a:xfrm>
            <a:off x="685800" y="4343400"/>
            <a:ext cx="5473700" cy="41021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347952725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13124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2E7E3199-EEE5-4680-A29A-0167DD7DC43E}" type="slidenum">
              <a:rPr lang="en-IN" smtClean="0"/>
              <a:pPr/>
              <a:t>13</a:t>
            </a:fld>
            <a:endParaRPr lang="en-IN" smtClean="0"/>
          </a:p>
        </p:txBody>
      </p:sp>
      <p:sp>
        <p:nvSpPr>
          <p:cNvPr id="30723"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0724"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74323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5ED11FD9-79FD-4857-836B-0E34F26FC97C}" type="slidenum">
              <a:rPr lang="en-IN" smtClean="0"/>
              <a:pPr/>
              <a:t>14</a:t>
            </a:fld>
            <a:endParaRPr lang="en-IN" smtClean="0"/>
          </a:p>
        </p:txBody>
      </p:sp>
      <p:sp>
        <p:nvSpPr>
          <p:cNvPr id="31747"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1748"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2474311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0854BC7A-4C34-4683-B96A-D88443562BF9}" type="slidenum">
              <a:rPr lang="en-IN" smtClean="0"/>
              <a:pPr/>
              <a:t>15</a:t>
            </a:fld>
            <a:endParaRPr lang="en-IN" smtClean="0"/>
          </a:p>
        </p:txBody>
      </p:sp>
      <p:sp>
        <p:nvSpPr>
          <p:cNvPr id="32771"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2772"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4228555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FB2A709-7B85-4962-8713-D917B7864C0F}" type="slidenum">
              <a:rPr lang="en-IN" smtClean="0"/>
              <a:pPr/>
              <a:t>16</a:t>
            </a:fld>
            <a:endParaRPr lang="en-IN" smtClean="0"/>
          </a:p>
        </p:txBody>
      </p:sp>
      <p:sp>
        <p:nvSpPr>
          <p:cNvPr id="33795"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3796"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706412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DD94730-555C-41C8-BB79-8667D9382D12}" type="slidenum">
              <a:rPr lang="en-IN" smtClean="0"/>
              <a:pPr/>
              <a:t>17</a:t>
            </a:fld>
            <a:endParaRPr lang="en-IN" smtClean="0"/>
          </a:p>
        </p:txBody>
      </p:sp>
      <p:sp>
        <p:nvSpPr>
          <p:cNvPr id="34819"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4820"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52028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07C53D0-AD6D-47FE-96FF-BA08690A6E42}" type="slidenum">
              <a:rPr lang="en-IN" smtClean="0"/>
              <a:pPr/>
              <a:t>18</a:t>
            </a:fld>
            <a:endParaRPr lang="en-IN" smtClean="0"/>
          </a:p>
        </p:txBody>
      </p:sp>
      <p:sp>
        <p:nvSpPr>
          <p:cNvPr id="35843"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5844"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818332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8FF10BFE-E9EA-41A6-934E-F22148C1078F}" type="slidenum">
              <a:rPr lang="en-IN"/>
              <a:pPr/>
              <a:t>21</a:t>
            </a:fld>
            <a:endParaRPr lang="en-IN"/>
          </a:p>
        </p:txBody>
      </p:sp>
      <p:sp>
        <p:nvSpPr>
          <p:cNvPr id="15363"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5364"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2043292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7A4AC131-0CB3-44B7-92D4-8CC0ACC099DE}" type="slidenum">
              <a:rPr lang="en-IN"/>
              <a:pPr/>
              <a:t>25</a:t>
            </a:fld>
            <a:endParaRPr lang="en-IN"/>
          </a:p>
        </p:txBody>
      </p:sp>
      <p:sp>
        <p:nvSpPr>
          <p:cNvPr id="16387"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6388"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0284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5CCEB247-AB25-4CDF-924C-E15C1E11F610}" type="slidenum">
              <a:rPr lang="en-IN"/>
              <a:pPr/>
              <a:t>26</a:t>
            </a:fld>
            <a:endParaRPr lang="en-IN"/>
          </a:p>
        </p:txBody>
      </p:sp>
      <p:sp>
        <p:nvSpPr>
          <p:cNvPr id="17411"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7412"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2176096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C9D4F920-5B44-4A79-8C40-94A23825586B}" type="slidenum">
              <a:rPr lang="en-IN"/>
              <a:pPr/>
              <a:t>27</a:t>
            </a:fld>
            <a:endParaRPr lang="en-IN"/>
          </a:p>
        </p:txBody>
      </p:sp>
      <p:sp>
        <p:nvSpPr>
          <p:cNvPr id="18435"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8436"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41801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453FEE20-7125-4DDA-9BB0-BCC000A279CF}" type="slidenum">
              <a:rPr lang="en-IN" smtClean="0"/>
              <a:pPr/>
              <a:t>2</a:t>
            </a:fld>
            <a:endParaRPr lang="en-IN" smtClean="0"/>
          </a:p>
        </p:txBody>
      </p:sp>
      <p:sp>
        <p:nvSpPr>
          <p:cNvPr id="21507"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3976268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932F810A-01C0-423B-B422-A1ECB50309B1}" type="slidenum">
              <a:rPr lang="en-IN"/>
              <a:pPr/>
              <a:t>28</a:t>
            </a:fld>
            <a:endParaRPr lang="en-IN"/>
          </a:p>
        </p:txBody>
      </p:sp>
      <p:sp>
        <p:nvSpPr>
          <p:cNvPr id="19459"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9460"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3334353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9CADCD33-A921-4077-BDFF-9A2E27268B28}" type="slidenum">
              <a:rPr lang="en-IN"/>
              <a:pPr/>
              <a:t>29</a:t>
            </a:fld>
            <a:endParaRPr lang="en-IN"/>
          </a:p>
        </p:txBody>
      </p:sp>
      <p:sp>
        <p:nvSpPr>
          <p:cNvPr id="21507"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1508"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399288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409B1C6C-9C44-47F4-A47B-23F2DFC4837F}" type="slidenum">
              <a:rPr lang="en-IN"/>
              <a:pPr/>
              <a:t>30</a:t>
            </a:fld>
            <a:endParaRPr lang="en-IN"/>
          </a:p>
        </p:txBody>
      </p:sp>
      <p:sp>
        <p:nvSpPr>
          <p:cNvPr id="22531"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934453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C4A0C605-6A46-46E4-9C8A-0986BA1E3D3E}" type="slidenum">
              <a:rPr lang="en-IN"/>
              <a:pPr/>
              <a:t>31</a:t>
            </a:fld>
            <a:endParaRPr lang="en-IN"/>
          </a:p>
        </p:txBody>
      </p:sp>
      <p:sp>
        <p:nvSpPr>
          <p:cNvPr id="23555"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3556"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21644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EBD52721-8C11-46F5-A10E-6AE6872E5E8A}" type="slidenum">
              <a:rPr lang="en-IN" smtClean="0"/>
              <a:pPr/>
              <a:t>3</a:t>
            </a:fld>
            <a:endParaRPr lang="en-IN" smtClean="0"/>
          </a:p>
        </p:txBody>
      </p:sp>
      <p:sp>
        <p:nvSpPr>
          <p:cNvPr id="22531"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24321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66463C84-D92F-4ED8-86E8-D9E937A44FC2}" type="slidenum">
              <a:rPr lang="en-IN" smtClean="0"/>
              <a:pPr/>
              <a:t>4</a:t>
            </a:fld>
            <a:endParaRPr lang="en-IN" smtClean="0"/>
          </a:p>
        </p:txBody>
      </p:sp>
      <p:sp>
        <p:nvSpPr>
          <p:cNvPr id="23555"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3556"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66752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BEE75E8-F4B8-4D4F-915A-41B12449A358}" type="slidenum">
              <a:rPr lang="en-IN" smtClean="0"/>
              <a:pPr/>
              <a:t>8</a:t>
            </a:fld>
            <a:endParaRPr lang="en-IN" smtClean="0"/>
          </a:p>
        </p:txBody>
      </p:sp>
      <p:sp>
        <p:nvSpPr>
          <p:cNvPr id="24579"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241098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5967E740-F573-4BC7-88F5-9945B9435A92}" type="slidenum">
              <a:rPr lang="en-IN" smtClean="0"/>
              <a:pPr/>
              <a:t>9</a:t>
            </a:fld>
            <a:endParaRPr lang="en-IN" smtClean="0"/>
          </a:p>
        </p:txBody>
      </p:sp>
      <p:sp>
        <p:nvSpPr>
          <p:cNvPr id="26627"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6628"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150450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66B093A2-CCC4-4AA1-87C6-BA49A4D7355F}" type="slidenum">
              <a:rPr lang="en-IN" smtClean="0"/>
              <a:pPr/>
              <a:t>10</a:t>
            </a:fld>
            <a:endParaRPr lang="en-IN" smtClean="0"/>
          </a:p>
        </p:txBody>
      </p:sp>
      <p:sp>
        <p:nvSpPr>
          <p:cNvPr id="27651"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7652"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34949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7A250A25-2297-4D9D-887C-D49587E9D3EC}" type="slidenum">
              <a:rPr lang="en-IN" smtClean="0"/>
              <a:pPr/>
              <a:t>11</a:t>
            </a:fld>
            <a:endParaRPr lang="en-IN" smtClean="0"/>
          </a:p>
        </p:txBody>
      </p:sp>
      <p:sp>
        <p:nvSpPr>
          <p:cNvPr id="28675"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8676"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3452429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2A2FD42B-E1A3-4760-9D67-86F5E11048D1}" type="slidenum">
              <a:rPr lang="en-IN" smtClean="0"/>
              <a:pPr/>
              <a:t>12</a:t>
            </a:fld>
            <a:endParaRPr lang="en-IN" smtClean="0"/>
          </a:p>
        </p:txBody>
      </p:sp>
      <p:sp>
        <p:nvSpPr>
          <p:cNvPr id="29699"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9700"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extLst>
      <p:ext uri="{BB962C8B-B14F-4D97-AF65-F5344CB8AC3E}">
        <p14:creationId xmlns:p14="http://schemas.microsoft.com/office/powerpoint/2010/main" val="291916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598D878-5653-490C-A130-E5B260FDAB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27421EAA-7378-418A-96C4-2FC296A7E31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B56FF1D4-D8E4-43D3-8CB6-6B3AE862B23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5F335A9-12A0-4C04-89A2-ED87C8EFBA4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276B4414-124F-4773-8A49-90CDC1A5822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FB94B631-A5CD-445F-A520-71518182259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Slide Number Placeholder 7"/>
          <p:cNvSpPr>
            <a:spLocks noGrp="1"/>
          </p:cNvSpPr>
          <p:nvPr>
            <p:ph type="sldNum" idx="11"/>
          </p:nvPr>
        </p:nvSpPr>
        <p:spPr/>
        <p:txBody>
          <a:bodyPr/>
          <a:lstStyle>
            <a:lvl1pPr>
              <a:defRPr/>
            </a:lvl1pPr>
          </a:lstStyle>
          <a:p>
            <a:fld id="{1687D536-CCE3-4B97-8233-30130083D6E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Slide Number Placeholder 3"/>
          <p:cNvSpPr>
            <a:spLocks noGrp="1"/>
          </p:cNvSpPr>
          <p:nvPr>
            <p:ph type="sldNum" idx="11"/>
          </p:nvPr>
        </p:nvSpPr>
        <p:spPr/>
        <p:txBody>
          <a:bodyPr/>
          <a:lstStyle>
            <a:lvl1pPr>
              <a:defRPr/>
            </a:lvl1pPr>
          </a:lstStyle>
          <a:p>
            <a:fld id="{A3EB25C4-31F9-4CC2-A69D-58A64B0F571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Slide Number Placeholder 2"/>
          <p:cNvSpPr>
            <a:spLocks noGrp="1"/>
          </p:cNvSpPr>
          <p:nvPr>
            <p:ph type="sldNum" idx="11"/>
          </p:nvPr>
        </p:nvSpPr>
        <p:spPr/>
        <p:txBody>
          <a:bodyPr/>
          <a:lstStyle>
            <a:lvl1pPr>
              <a:defRPr/>
            </a:lvl1pPr>
          </a:lstStyle>
          <a:p>
            <a:fld id="{A5AD1E76-1345-4BE3-86B3-E5890811B7C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E4947898-CB3A-45FA-8F8C-0245D350607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2E62E87-53E3-4A8C-B3F1-B730D0D6B85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1DE"/>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1026" name="Rectangle 2"/>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1027" name="Rectangle 3"/>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4"/>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Rectangle 5"/>
          <p:cNvSpPr>
            <a:spLocks noGrp="1" noChangeArrowheads="1"/>
          </p:cNvSpPr>
          <p:nvPr>
            <p:ph type="dt"/>
          </p:nvPr>
        </p:nvSpPr>
        <p:spPr bwMode="auto">
          <a:xfrm>
            <a:off x="457200" y="6356350"/>
            <a:ext cx="2120900" cy="352425"/>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FontTx/>
              <a:buNone/>
              <a:tabLst>
                <a:tab pos="449263" algn="l"/>
                <a:tab pos="898525" algn="l"/>
                <a:tab pos="1347788" algn="l"/>
                <a:tab pos="1797050" algn="l"/>
              </a:tabLst>
              <a:defRPr sz="1200">
                <a:solidFill>
                  <a:srgbClr val="898989"/>
                </a:solidFill>
                <a:latin typeface="Calibri" pitchFamily="32" charset="0"/>
                <a:cs typeface="Segoe UI" charset="0"/>
              </a:defRPr>
            </a:lvl1pPr>
          </a:lstStyle>
          <a:p>
            <a:endParaRPr lang="en-US"/>
          </a:p>
        </p:txBody>
      </p:sp>
      <p:sp>
        <p:nvSpPr>
          <p:cNvPr id="1030" name="Text Box 6"/>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endParaRPr lang="en-US"/>
          </a:p>
        </p:txBody>
      </p:sp>
      <p:sp>
        <p:nvSpPr>
          <p:cNvPr id="1031" name="Rectangle 7"/>
          <p:cNvSpPr>
            <a:spLocks noGrp="1" noChangeArrowheads="1"/>
          </p:cNvSpPr>
          <p:nvPr>
            <p:ph type="sldNum"/>
          </p:nvPr>
        </p:nvSpPr>
        <p:spPr bwMode="auto">
          <a:xfrm>
            <a:off x="6553200" y="6356350"/>
            <a:ext cx="2120900" cy="352425"/>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FontTx/>
              <a:buNone/>
              <a:tabLst>
                <a:tab pos="449263" algn="l"/>
                <a:tab pos="898525" algn="l"/>
                <a:tab pos="1347788" algn="l"/>
                <a:tab pos="1797050" algn="l"/>
              </a:tabLst>
              <a:defRPr sz="1200">
                <a:solidFill>
                  <a:srgbClr val="898989"/>
                </a:solidFill>
                <a:latin typeface="Calibri" pitchFamily="32" charset="0"/>
                <a:cs typeface="Segoe UI" charset="0"/>
              </a:defRPr>
            </a:lvl1pPr>
          </a:lstStyle>
          <a:p>
            <a:fld id="{005FCB62-7B43-4A6A-93E4-C451392F7F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2050" name="Rectangle 2"/>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2051" name="Rectangle 3"/>
          <p:cNvSpPr>
            <a:spLocks noChangeArrowheads="1"/>
          </p:cNvSpPr>
          <p:nvPr/>
        </p:nvSpPr>
        <p:spPr bwMode="auto">
          <a:xfrm>
            <a:off x="0" y="3573463"/>
            <a:ext cx="9144000" cy="2303462"/>
          </a:xfrm>
          <a:prstGeom prst="rect">
            <a:avLst/>
          </a:prstGeom>
          <a:solidFill>
            <a:srgbClr val="000000">
              <a:alpha val="57999"/>
            </a:srgbClr>
          </a:solidFill>
          <a:ln w="9525" cap="flat">
            <a:noFill/>
            <a:round/>
            <a:headEnd/>
            <a:tailEnd/>
          </a:ln>
          <a:effectLst/>
        </p:spPr>
        <p:txBody>
          <a:bodyPr wrap="none" anchor="ctr"/>
          <a:lstStyle/>
          <a:p>
            <a:endParaRPr lang="en-US"/>
          </a:p>
        </p:txBody>
      </p:sp>
      <p:sp>
        <p:nvSpPr>
          <p:cNvPr id="2052" name="Rectangle 4"/>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3" name="Rectangle 5"/>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F1DE"/>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3074" name="Rectangle 2"/>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3075" name="Rectangle 3"/>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76" name="Rectangle 4"/>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3077" name="Text Box 5"/>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endParaRPr lang="en-US"/>
          </a:p>
        </p:txBody>
      </p:sp>
      <p:sp>
        <p:nvSpPr>
          <p:cNvPr id="3078" name="Text Box 6"/>
          <p:cNvSpPr txBox="1">
            <a:spLocks noChangeArrowheads="1"/>
          </p:cNvSpPr>
          <p:nvPr/>
        </p:nvSpPr>
        <p:spPr bwMode="auto">
          <a:xfrm>
            <a:off x="71438" y="6335713"/>
            <a:ext cx="5400675" cy="455612"/>
          </a:xfrm>
          <a:prstGeom prst="rect">
            <a:avLst/>
          </a:prstGeom>
          <a:noFill/>
          <a:ln w="9525" cap="flat">
            <a:noFill/>
            <a:round/>
            <a:headEnd/>
            <a:tailEnd/>
          </a:ln>
          <a:effectLst/>
        </p:spPr>
        <p:txBody>
          <a:bodyPr lIns="90000" tIns="45000" rIns="90000" bIns="450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b="1">
                <a:solidFill>
                  <a:srgbClr val="FFFF00"/>
                </a:solidFill>
              </a:rPr>
              <a:t>This PPT should be used as reference only. Reading books (mentioned in syllabus) is mandatory for the preparation of the examinations.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9.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79388" y="3573463"/>
            <a:ext cx="8750330" cy="1470025"/>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000" b="1" dirty="0" smtClean="0">
                <a:solidFill>
                  <a:srgbClr val="EBF1DE"/>
                </a:solidFill>
                <a:latin typeface="Bahnschrift Light" pitchFamily="32" charset="0"/>
                <a:ea typeface="Microsoft YaHei" charset="-122"/>
              </a:rPr>
              <a:t>Environmental Pollution 	</a:t>
            </a:r>
            <a:endParaRPr lang="en-IN" sz="4000" b="1" dirty="0">
              <a:solidFill>
                <a:srgbClr val="EBF1DE"/>
              </a:solidFill>
              <a:latin typeface="Bahnschrift Light" pitchFamily="32" charset="0"/>
              <a:ea typeface="Microsoft YaHei" charset="-122"/>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Effects of Solid Waste</a:t>
            </a:r>
          </a:p>
        </p:txBody>
      </p:sp>
      <p:sp>
        <p:nvSpPr>
          <p:cNvPr id="122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500"/>
              </a:spcBef>
              <a:buClr>
                <a:srgbClr val="77933C"/>
              </a:buClr>
              <a:buFont typeface="Wingdings" charset="2"/>
              <a:buChar char=""/>
              <a:defRPr/>
            </a:pPr>
            <a:r>
              <a:rPr lang="en-US" sz="2000" dirty="0" smtClean="0">
                <a:solidFill>
                  <a:srgbClr val="003E07"/>
                </a:solidFill>
                <a:latin typeface="Bahnschrift" pitchFamily="32" charset="0"/>
              </a:rPr>
              <a:t>Solid waste </a:t>
            </a:r>
            <a:r>
              <a:rPr lang="en-US" sz="2000" b="1" dirty="0" smtClean="0">
                <a:solidFill>
                  <a:srgbClr val="003E07"/>
                </a:solidFill>
                <a:latin typeface="Bahnschrift" pitchFamily="32" charset="0"/>
              </a:rPr>
              <a:t>helps disease-causing organisms </a:t>
            </a:r>
            <a:r>
              <a:rPr lang="en-US" sz="2000" dirty="0" smtClean="0">
                <a:solidFill>
                  <a:srgbClr val="003E07"/>
                </a:solidFill>
                <a:latin typeface="Bahnschrift" pitchFamily="32" charset="0"/>
              </a:rPr>
              <a:t>such as mosquitoes, flies, etc., to thrive freely and increase in population.</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It runs off with rainwater and mixes with the nearby water bodies causing </a:t>
            </a:r>
            <a:r>
              <a:rPr lang="en-US" sz="2000" b="1" dirty="0" smtClean="0">
                <a:solidFill>
                  <a:srgbClr val="003E07"/>
                </a:solidFill>
                <a:latin typeface="Bahnschrift" pitchFamily="32" charset="0"/>
              </a:rPr>
              <a:t>water pollution</a:t>
            </a:r>
            <a:r>
              <a:rPr lang="en-US" sz="2000" dirty="0" smtClean="0">
                <a:solidFill>
                  <a:srgbClr val="003E07"/>
                </a:solidFill>
                <a:latin typeface="Bahnschrift" pitchFamily="32" charset="0"/>
              </a:rPr>
              <a:t>.</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Burning of solid waste leads to </a:t>
            </a:r>
            <a:r>
              <a:rPr lang="en-US" sz="2000" b="1" dirty="0" smtClean="0">
                <a:solidFill>
                  <a:srgbClr val="003E07"/>
                </a:solidFill>
                <a:latin typeface="Bahnschrift" pitchFamily="32" charset="0"/>
              </a:rPr>
              <a:t>air pollution</a:t>
            </a:r>
            <a:r>
              <a:rPr lang="en-US" sz="2000" dirty="0" smtClean="0">
                <a:solidFill>
                  <a:srgbClr val="003E07"/>
                </a:solidFill>
                <a:latin typeface="Bahnschrift" pitchFamily="32" charset="0"/>
              </a:rPr>
              <a:t>.</a:t>
            </a:r>
          </a:p>
          <a:p>
            <a:pPr>
              <a:spcBef>
                <a:spcPts val="500"/>
              </a:spcBef>
              <a:buClr>
                <a:srgbClr val="77933C"/>
              </a:buClr>
              <a:buFont typeface="Wingdings" charset="2"/>
              <a:buChar char=""/>
              <a:defRPr/>
            </a:pPr>
            <a:r>
              <a:rPr lang="en-US" sz="2000" b="1" dirty="0" smtClean="0">
                <a:solidFill>
                  <a:srgbClr val="003E07"/>
                </a:solidFill>
                <a:latin typeface="Bahnschrift" pitchFamily="32" charset="0"/>
              </a:rPr>
              <a:t>Radioactive substances </a:t>
            </a:r>
            <a:r>
              <a:rPr lang="en-US" sz="2000" dirty="0" smtClean="0">
                <a:solidFill>
                  <a:srgbClr val="003E07"/>
                </a:solidFill>
                <a:latin typeface="Bahnschrift" pitchFamily="32" charset="0"/>
              </a:rPr>
              <a:t>present in solid waste cause a number of diseases in human beings.</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Solid waste reduces the </a:t>
            </a:r>
            <a:r>
              <a:rPr lang="en-US" sz="2000" b="1" dirty="0" smtClean="0">
                <a:solidFill>
                  <a:srgbClr val="003E07"/>
                </a:solidFill>
                <a:latin typeface="Bahnschrift" pitchFamily="32" charset="0"/>
              </a:rPr>
              <a:t>aesthetic value </a:t>
            </a:r>
            <a:r>
              <a:rPr lang="en-US" sz="2000" dirty="0" smtClean="0">
                <a:solidFill>
                  <a:srgbClr val="003E07"/>
                </a:solidFill>
                <a:latin typeface="Bahnschrift" pitchFamily="32" charset="0"/>
              </a:rPr>
              <a:t>of land.</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Non-biodegradable solid wastes such as polythene, plastic, rubber, etc., release </a:t>
            </a:r>
            <a:r>
              <a:rPr lang="en-US" sz="2000" b="1" dirty="0" smtClean="0">
                <a:solidFill>
                  <a:srgbClr val="003E07"/>
                </a:solidFill>
                <a:latin typeface="Bahnschrift" pitchFamily="32" charset="0"/>
              </a:rPr>
              <a:t>toxic gases </a:t>
            </a:r>
            <a:r>
              <a:rPr lang="en-US" sz="2000" dirty="0" smtClean="0">
                <a:solidFill>
                  <a:srgbClr val="003E07"/>
                </a:solidFill>
                <a:latin typeface="Bahnschrift" pitchFamily="32" charset="0"/>
              </a:rPr>
              <a:t>when burnt hence causing air pollution.</a:t>
            </a:r>
          </a:p>
          <a:p>
            <a:pPr marL="341313">
              <a:spcBef>
                <a:spcPts val="500"/>
              </a:spcBef>
              <a:buClrTx/>
              <a:buFontTx/>
              <a:buNone/>
              <a:defRPr/>
            </a:pPr>
            <a:endParaRPr lang="en-US" sz="2000" dirty="0" smtClean="0">
              <a:solidFill>
                <a:srgbClr val="003E07"/>
              </a:solidFill>
              <a:latin typeface="Bahnschrift" pitchFamily="32" charset="0"/>
            </a:endParaRPr>
          </a:p>
          <a:p>
            <a:pPr marL="341313">
              <a:spcBef>
                <a:spcPts val="500"/>
              </a:spcBef>
              <a:buClrTx/>
              <a:buFontTx/>
              <a:buNone/>
              <a:defRPr/>
            </a:pPr>
            <a:endParaRPr lang="en-US" sz="2000" dirty="0" smtClean="0">
              <a:solidFill>
                <a:srgbClr val="003E07"/>
              </a:solidFill>
              <a:latin typeface="Bahnschrift" pitchFamily="32" charset="0"/>
            </a:endParaRPr>
          </a:p>
          <a:p>
            <a:pPr marL="341313">
              <a:spcBef>
                <a:spcPts val="500"/>
              </a:spcBef>
              <a:buClrTx/>
              <a:buFontTx/>
              <a:buNone/>
              <a:defRPr/>
            </a:pPr>
            <a:endParaRPr lang="en-US" sz="2000" dirty="0" smtClean="0">
              <a:solidFill>
                <a:srgbClr val="003E07"/>
              </a:solidFill>
              <a:latin typeface="Bahnschrift" pitchFamily="32" charset="0"/>
            </a:endParaRPr>
          </a:p>
        </p:txBody>
      </p:sp>
    </p:spTree>
  </p:cSld>
  <p:clrMapOvr>
    <a:masterClrMapping/>
  </p:clrMapOvr>
  <p:transition spd="slow" advClick="0" advTm="87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Solid waste management </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smtClean="0">
                <a:solidFill>
                  <a:srgbClr val="003E07"/>
                </a:solidFill>
                <a:latin typeface="Bahnschrift" pitchFamily="32" charset="0"/>
              </a:rPr>
              <a:t>Indiscriminate disposal of solid wastes-especially of hazardous waste causes adverse environment effects.</a:t>
            </a:r>
          </a:p>
          <a:p>
            <a:pPr>
              <a:spcBef>
                <a:spcPts val="800"/>
              </a:spcBef>
              <a:buClr>
                <a:srgbClr val="77933C"/>
              </a:buClr>
              <a:buFont typeface="Wingdings" charset="2"/>
              <a:buChar char=""/>
              <a:defRPr/>
            </a:pPr>
            <a:r>
              <a:rPr lang="en-US" sz="3200" smtClean="0">
                <a:solidFill>
                  <a:srgbClr val="003E07"/>
                </a:solidFill>
                <a:latin typeface="Bahnschrift" pitchFamily="32" charset="0"/>
              </a:rPr>
              <a:t>The main objective of solid waste management is to minimize these adverse effects before it becomes too difficult to rectify in the future.</a:t>
            </a:r>
          </a:p>
          <a:p>
            <a:pPr marL="341313">
              <a:spcBef>
                <a:spcPts val="800"/>
              </a:spcBef>
              <a:buClrTx/>
              <a:buFontTx/>
              <a:buNone/>
              <a:defRPr/>
            </a:pPr>
            <a:endParaRPr lang="en-US" sz="3200" smtClean="0">
              <a:solidFill>
                <a:srgbClr val="003E07"/>
              </a:solidFill>
              <a:latin typeface="Bahnschrift" pitchFamily="32" charset="0"/>
            </a:endParaRPr>
          </a:p>
        </p:txBody>
      </p:sp>
    </p:spTree>
  </p:cSld>
  <p:clrMapOvr>
    <a:masterClrMapping/>
  </p:clrMapOvr>
  <p:transition spd="slow" advClick="0" advTm="39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Solid waste management </a:t>
            </a:r>
          </a:p>
        </p:txBody>
      </p:sp>
      <p:sp>
        <p:nvSpPr>
          <p:cNvPr id="143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smtClean="0">
                <a:solidFill>
                  <a:srgbClr val="003E07"/>
                </a:solidFill>
                <a:latin typeface="Bahnschrift" pitchFamily="32" charset="0"/>
              </a:rPr>
              <a:t>Main Functional Elements:</a:t>
            </a:r>
          </a:p>
          <a:p>
            <a:pPr lvl="1">
              <a:spcBef>
                <a:spcPts val="700"/>
              </a:spcBef>
              <a:buClr>
                <a:srgbClr val="77933C"/>
              </a:buClr>
              <a:buFont typeface="Wingdings" charset="2"/>
              <a:buChar char=""/>
              <a:defRPr/>
            </a:pPr>
            <a:r>
              <a:rPr lang="en-US" sz="2800" smtClean="0">
                <a:solidFill>
                  <a:srgbClr val="4F6228"/>
                </a:solidFill>
                <a:latin typeface="Bahnschrift" pitchFamily="32" charset="0"/>
              </a:rPr>
              <a:t>Waste generation</a:t>
            </a:r>
          </a:p>
          <a:p>
            <a:pPr lvl="1">
              <a:spcBef>
                <a:spcPts val="700"/>
              </a:spcBef>
              <a:buClr>
                <a:srgbClr val="77933C"/>
              </a:buClr>
              <a:buFont typeface="Wingdings" charset="2"/>
              <a:buChar char=""/>
              <a:defRPr/>
            </a:pPr>
            <a:r>
              <a:rPr lang="en-US" sz="2800" smtClean="0">
                <a:solidFill>
                  <a:srgbClr val="4F6228"/>
                </a:solidFill>
                <a:latin typeface="Bahnschrift" pitchFamily="32" charset="0"/>
              </a:rPr>
              <a:t>Waste management</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Storage</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Collection</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Transfer/transport</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Processing/recovery</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Disposal</a:t>
            </a:r>
          </a:p>
          <a:p>
            <a:pPr marL="341313">
              <a:spcBef>
                <a:spcPts val="800"/>
              </a:spcBef>
              <a:buClrTx/>
              <a:buFontTx/>
              <a:buNone/>
              <a:defRPr/>
            </a:pPr>
            <a:endParaRPr lang="en-US" sz="3200" smtClean="0">
              <a:solidFill>
                <a:srgbClr val="003E07"/>
              </a:solidFill>
              <a:latin typeface="Bahnschrift" pitchFamily="32" charset="0"/>
            </a:endParaRPr>
          </a:p>
          <a:p>
            <a:pPr marL="341313">
              <a:spcBef>
                <a:spcPts val="800"/>
              </a:spcBef>
              <a:buClrTx/>
              <a:buFontTx/>
              <a:buNone/>
              <a:defRPr/>
            </a:pPr>
            <a:endParaRPr lang="en-US" sz="3200" smtClean="0">
              <a:solidFill>
                <a:srgbClr val="003E07"/>
              </a:solidFill>
              <a:latin typeface="Bahnschrift" pitchFamily="32" charset="0"/>
            </a:endParaRPr>
          </a:p>
          <a:p>
            <a:pPr marL="341313">
              <a:spcBef>
                <a:spcPts val="800"/>
              </a:spcBef>
              <a:buClrTx/>
              <a:buFontTx/>
              <a:buNone/>
              <a:defRPr/>
            </a:pPr>
            <a:endParaRPr lang="en-US" sz="3200" smtClean="0">
              <a:solidFill>
                <a:srgbClr val="003E07"/>
              </a:solidFill>
              <a:latin typeface="Bahnschrift" pitchFamily="32" charset="0"/>
            </a:endParaRPr>
          </a:p>
        </p:txBody>
      </p:sp>
    </p:spTree>
  </p:cSld>
  <p:clrMapOvr>
    <a:masterClrMapping/>
  </p:clrMapOvr>
  <p:transition spd="slow" advClick="0" advTm="2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Solid waste management </a:t>
            </a:r>
          </a:p>
        </p:txBody>
      </p:sp>
      <p:sp>
        <p:nvSpPr>
          <p:cNvPr id="153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smtClean="0">
                <a:solidFill>
                  <a:srgbClr val="003E07"/>
                </a:solidFill>
                <a:latin typeface="Bahnschrift" pitchFamily="32" charset="0"/>
              </a:rPr>
              <a:t> Solid waste management (SWM) is a three-step process:</a:t>
            </a:r>
          </a:p>
          <a:p>
            <a:pPr lvl="1">
              <a:spcBef>
                <a:spcPts val="700"/>
              </a:spcBef>
              <a:buClr>
                <a:srgbClr val="77933C"/>
              </a:buClr>
              <a:buFont typeface="Wingdings" charset="2"/>
              <a:buChar char=""/>
              <a:defRPr/>
            </a:pPr>
            <a:r>
              <a:rPr lang="en-US" sz="2800" smtClean="0">
                <a:solidFill>
                  <a:srgbClr val="4F6228"/>
                </a:solidFill>
                <a:latin typeface="Bahnschrift" pitchFamily="32" charset="0"/>
              </a:rPr>
              <a:t>Collection of solid waste </a:t>
            </a:r>
          </a:p>
          <a:p>
            <a:pPr lvl="1">
              <a:spcBef>
                <a:spcPts val="700"/>
              </a:spcBef>
              <a:buClr>
                <a:srgbClr val="77933C"/>
              </a:buClr>
              <a:buFont typeface="Wingdings" charset="2"/>
              <a:buChar char=""/>
              <a:defRPr/>
            </a:pPr>
            <a:r>
              <a:rPr lang="en-US" sz="2800" smtClean="0">
                <a:solidFill>
                  <a:srgbClr val="4F6228"/>
                </a:solidFill>
                <a:latin typeface="Bahnschrift" pitchFamily="32" charset="0"/>
              </a:rPr>
              <a:t>Transportation of solid waste </a:t>
            </a:r>
          </a:p>
          <a:p>
            <a:pPr lvl="1">
              <a:spcBef>
                <a:spcPts val="700"/>
              </a:spcBef>
              <a:buClr>
                <a:srgbClr val="77933C"/>
              </a:buClr>
              <a:buFont typeface="Wingdings" charset="2"/>
              <a:buChar char=""/>
              <a:defRPr/>
            </a:pPr>
            <a:r>
              <a:rPr lang="en-US" sz="2800" smtClean="0">
                <a:solidFill>
                  <a:srgbClr val="4F6228"/>
                </a:solidFill>
                <a:latin typeface="Bahnschrift" pitchFamily="32" charset="0"/>
              </a:rPr>
              <a:t>Disposal of solid waste </a:t>
            </a:r>
          </a:p>
          <a:p>
            <a:pPr marL="341313">
              <a:spcBef>
                <a:spcPts val="800"/>
              </a:spcBef>
              <a:buClrTx/>
              <a:buFontTx/>
              <a:buNone/>
              <a:defRPr/>
            </a:pPr>
            <a:endParaRPr lang="en-US" sz="2800" smtClean="0">
              <a:solidFill>
                <a:srgbClr val="4F6228"/>
              </a:solidFill>
              <a:latin typeface="Bahnschrift" pitchFamily="32" charset="0"/>
            </a:endParaRPr>
          </a:p>
        </p:txBody>
      </p:sp>
    </p:spTree>
  </p:cSld>
  <p:clrMapOvr>
    <a:masterClrMapping/>
  </p:clrMapOvr>
  <p:transition spd="slow" advClick="0" advTm="69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Collection of solid waste</a:t>
            </a:r>
          </a:p>
        </p:txBody>
      </p:sp>
      <p:sp>
        <p:nvSpPr>
          <p:cNvPr id="163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700"/>
              </a:spcBef>
              <a:buClr>
                <a:srgbClr val="77933C"/>
              </a:buClr>
              <a:buFont typeface="Wingdings" charset="2"/>
              <a:buChar char=""/>
              <a:defRPr/>
            </a:pPr>
            <a:r>
              <a:rPr lang="en-US" sz="2800" b="1" smtClean="0">
                <a:solidFill>
                  <a:srgbClr val="003E07"/>
                </a:solidFill>
                <a:latin typeface="Bahnschrift" pitchFamily="32" charset="0"/>
              </a:rPr>
              <a:t>Large number of dustbins </a:t>
            </a:r>
            <a:r>
              <a:rPr lang="en-US" sz="2800" smtClean="0">
                <a:solidFill>
                  <a:srgbClr val="003E07"/>
                </a:solidFill>
                <a:latin typeface="Bahnschrift" pitchFamily="32" charset="0"/>
              </a:rPr>
              <a:t>must be provided to enable proper collection of solid wastes according to categories.</a:t>
            </a:r>
          </a:p>
          <a:p>
            <a:pPr>
              <a:spcBef>
                <a:spcPts val="700"/>
              </a:spcBef>
              <a:buClr>
                <a:srgbClr val="77933C"/>
              </a:buClr>
              <a:buFont typeface="Wingdings" charset="2"/>
              <a:buChar char=""/>
              <a:defRPr/>
            </a:pPr>
            <a:r>
              <a:rPr lang="en-US" sz="2800" b="1" smtClean="0">
                <a:solidFill>
                  <a:srgbClr val="003E07"/>
                </a:solidFill>
                <a:latin typeface="Bahnschrift" pitchFamily="32" charset="0"/>
              </a:rPr>
              <a:t>Door to door collection </a:t>
            </a:r>
            <a:r>
              <a:rPr lang="en-US" sz="2800" smtClean="0">
                <a:solidFill>
                  <a:srgbClr val="003E07"/>
                </a:solidFill>
                <a:latin typeface="Bahnschrift" pitchFamily="32" charset="0"/>
              </a:rPr>
              <a:t>of domestic garbage, is the most common and popular practice.</a:t>
            </a:r>
          </a:p>
          <a:p>
            <a:pPr>
              <a:spcBef>
                <a:spcPts val="700"/>
              </a:spcBef>
              <a:buClr>
                <a:srgbClr val="77933C"/>
              </a:buClr>
              <a:buFont typeface="Wingdings" charset="2"/>
              <a:buChar char=""/>
              <a:defRPr/>
            </a:pPr>
            <a:r>
              <a:rPr lang="en-US" sz="2800" b="1" smtClean="0">
                <a:solidFill>
                  <a:srgbClr val="003E07"/>
                </a:solidFill>
                <a:latin typeface="Bahnschrift" pitchFamily="32" charset="0"/>
              </a:rPr>
              <a:t>Rag pickers </a:t>
            </a:r>
            <a:r>
              <a:rPr lang="en-US" sz="2800" smtClean="0">
                <a:solidFill>
                  <a:srgbClr val="003E07"/>
                </a:solidFill>
                <a:latin typeface="Bahnschrift" pitchFamily="32" charset="0"/>
              </a:rPr>
              <a:t>contribute to waste management. They segregate recyclable materials from other wastes and hence save the cost and time.</a:t>
            </a:r>
          </a:p>
          <a:p>
            <a:pPr marL="341313">
              <a:spcBef>
                <a:spcPts val="700"/>
              </a:spcBef>
              <a:buClrTx/>
              <a:buFontTx/>
              <a:buNone/>
              <a:defRPr/>
            </a:pPr>
            <a:endParaRPr lang="en-US" sz="2800" smtClean="0">
              <a:solidFill>
                <a:srgbClr val="003E07"/>
              </a:solidFill>
              <a:latin typeface="Bahnschrift" pitchFamily="32" charset="0"/>
            </a:endParaRPr>
          </a:p>
        </p:txBody>
      </p:sp>
    </p:spTree>
  </p:cSld>
  <p:clrMapOvr>
    <a:masterClrMapping/>
  </p:clrMapOvr>
  <p:transition spd="slow" advClick="0" advTm="6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Transportation of solid waste</a:t>
            </a:r>
          </a:p>
        </p:txBody>
      </p:sp>
      <p:sp>
        <p:nvSpPr>
          <p:cNvPr id="17410" name="Text Box 2"/>
          <p:cNvSpPr txBox="1">
            <a:spLocks noChangeArrowheads="1"/>
          </p:cNvSpPr>
          <p:nvPr/>
        </p:nvSpPr>
        <p:spPr bwMode="auto">
          <a:xfrm>
            <a:off x="457200" y="1600200"/>
            <a:ext cx="8229600" cy="463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dirty="0" smtClean="0">
                <a:solidFill>
                  <a:srgbClr val="003E07"/>
                </a:solidFill>
                <a:latin typeface="Bahnschrift" pitchFamily="32" charset="0"/>
              </a:rPr>
              <a:t>Transportation of solid wastes from urban areas to the dumping grounds with the help of tractors, trucks etc.</a:t>
            </a:r>
          </a:p>
          <a:p>
            <a:pPr>
              <a:spcBef>
                <a:spcPts val="800"/>
              </a:spcBef>
              <a:buClr>
                <a:srgbClr val="77933C"/>
              </a:buClr>
              <a:buFont typeface="Wingdings" charset="2"/>
              <a:buChar char=""/>
              <a:defRPr/>
            </a:pPr>
            <a:r>
              <a:rPr lang="en-US" sz="3200" dirty="0" smtClean="0">
                <a:solidFill>
                  <a:srgbClr val="003E07"/>
                </a:solidFill>
                <a:latin typeface="Bahnschrift" pitchFamily="32" charset="0"/>
              </a:rPr>
              <a:t>Transfer station</a:t>
            </a:r>
          </a:p>
          <a:p>
            <a:pPr lvl="1">
              <a:spcBef>
                <a:spcPts val="700"/>
              </a:spcBef>
              <a:buClr>
                <a:srgbClr val="77933C"/>
              </a:buClr>
              <a:buFont typeface="Wingdings" charset="2"/>
              <a:buChar char=""/>
              <a:defRPr/>
            </a:pPr>
            <a:r>
              <a:rPr lang="en-US" sz="2800" dirty="0" smtClean="0">
                <a:solidFill>
                  <a:srgbClr val="4F6228"/>
                </a:solidFill>
                <a:latin typeface="Bahnschrift" pitchFamily="32" charset="0"/>
              </a:rPr>
              <a:t>Reduces</a:t>
            </a:r>
          </a:p>
          <a:p>
            <a:pPr lvl="2">
              <a:spcBef>
                <a:spcPts val="700"/>
              </a:spcBef>
              <a:buClr>
                <a:srgbClr val="77933C"/>
              </a:buClr>
              <a:buFont typeface="Wingdings" charset="2"/>
              <a:buChar char=""/>
              <a:defRPr/>
            </a:pPr>
            <a:r>
              <a:rPr lang="en-US" sz="2800" dirty="0" smtClean="0">
                <a:solidFill>
                  <a:srgbClr val="4F6228"/>
                </a:solidFill>
                <a:latin typeface="Bahnschrift" pitchFamily="32" charset="0"/>
              </a:rPr>
              <a:t>transportation cost</a:t>
            </a:r>
          </a:p>
          <a:p>
            <a:pPr lvl="2">
              <a:spcBef>
                <a:spcPts val="700"/>
              </a:spcBef>
              <a:buClr>
                <a:srgbClr val="77933C"/>
              </a:buClr>
              <a:buFont typeface="Wingdings" charset="2"/>
              <a:buChar char=""/>
              <a:defRPr/>
            </a:pPr>
            <a:r>
              <a:rPr lang="en-US" sz="2800" dirty="0" smtClean="0">
                <a:solidFill>
                  <a:srgbClr val="4F6228"/>
                </a:solidFill>
                <a:latin typeface="Bahnschrift" pitchFamily="32" charset="0"/>
              </a:rPr>
              <a:t>vehicular emission</a:t>
            </a:r>
          </a:p>
          <a:p>
            <a:pPr lvl="2">
              <a:spcBef>
                <a:spcPts val="700"/>
              </a:spcBef>
              <a:buClr>
                <a:srgbClr val="77933C"/>
              </a:buClr>
              <a:buFont typeface="Wingdings" charset="2"/>
              <a:buChar char=""/>
              <a:defRPr/>
            </a:pPr>
            <a:r>
              <a:rPr lang="en-US" sz="2800" dirty="0" smtClean="0">
                <a:solidFill>
                  <a:srgbClr val="4F6228"/>
                </a:solidFill>
                <a:latin typeface="Bahnschrift" pitchFamily="32" charset="0"/>
              </a:rPr>
              <a:t>maintenance cost.</a:t>
            </a:r>
          </a:p>
        </p:txBody>
      </p:sp>
      <p:sp>
        <p:nvSpPr>
          <p:cNvPr id="16388"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0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Processing/Recovery of solid waste</a:t>
            </a:r>
          </a:p>
        </p:txBody>
      </p:sp>
      <p:sp>
        <p:nvSpPr>
          <p:cNvPr id="17411"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3200">
                <a:solidFill>
                  <a:srgbClr val="003E07"/>
                </a:solidFill>
                <a:latin typeface="Bahnschrift" pitchFamily="32" charset="0"/>
              </a:rPr>
              <a:t>Reduction of the use of raw materials</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3200">
                <a:solidFill>
                  <a:srgbClr val="003E07"/>
                </a:solidFill>
                <a:latin typeface="Bahnschrift" pitchFamily="32" charset="0"/>
              </a:rPr>
              <a:t>Reuse of waste materials</a:t>
            </a:r>
          </a:p>
          <a:p>
            <a:pPr marL="730250" lvl="1" indent="-273050">
              <a:spcBef>
                <a:spcPts val="7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800">
                <a:solidFill>
                  <a:srgbClr val="4F6228"/>
                </a:solidFill>
                <a:latin typeface="Bahnschrift" pitchFamily="32" charset="0"/>
              </a:rPr>
              <a:t>Repair</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3200">
                <a:solidFill>
                  <a:srgbClr val="003E07"/>
                </a:solidFill>
                <a:latin typeface="Bahnschrift" pitchFamily="32" charset="0"/>
              </a:rPr>
              <a:t>Recycling of materials</a:t>
            </a:r>
          </a:p>
          <a:p>
            <a:pPr marL="730250" lvl="1" indent="-273050">
              <a:spcBef>
                <a:spcPts val="7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800">
                <a:solidFill>
                  <a:srgbClr val="4F6228"/>
                </a:solidFill>
                <a:latin typeface="Bahnschrift" pitchFamily="32" charset="0"/>
              </a:rPr>
              <a:t>Reformation of old products</a:t>
            </a:r>
          </a:p>
          <a:p>
            <a:pPr marL="730250" lvl="1" indent="-273050">
              <a:spcBef>
                <a:spcPts val="7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800">
                <a:solidFill>
                  <a:srgbClr val="4F6228"/>
                </a:solidFill>
                <a:latin typeface="Bahnschrift" pitchFamily="32" charset="0"/>
              </a:rPr>
              <a:t>Formation of new products</a:t>
            </a:r>
          </a:p>
        </p:txBody>
      </p:sp>
    </p:spTree>
  </p:cSld>
  <p:clrMapOvr>
    <a:masterClrMapping/>
  </p:clrMapOvr>
  <p:transition spd="slow" advClick="0" advTm="45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Disposal of solid waste </a:t>
            </a:r>
          </a:p>
        </p:txBody>
      </p:sp>
      <p:sp>
        <p:nvSpPr>
          <p:cNvPr id="18435"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a:solidFill>
                  <a:srgbClr val="003E07"/>
                </a:solidFill>
                <a:latin typeface="Bahnschrift" pitchFamily="32" charset="0"/>
              </a:rPr>
              <a:t>Open dumping </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a:solidFill>
                  <a:srgbClr val="003E07"/>
                </a:solidFill>
                <a:latin typeface="Bahnschrift" pitchFamily="32" charset="0"/>
              </a:rPr>
              <a:t>Land fill </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a:solidFill>
                  <a:srgbClr val="003E07"/>
                </a:solidFill>
                <a:latin typeface="Bahnschrift" pitchFamily="32" charset="0"/>
              </a:rPr>
              <a:t>Ocean dumping </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a:solidFill>
                  <a:srgbClr val="003E07"/>
                </a:solidFill>
                <a:latin typeface="Bahnschrift" pitchFamily="32" charset="0"/>
              </a:rPr>
              <a:t>Burning (Incineration)</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a:solidFill>
                  <a:srgbClr val="003E07"/>
                </a:solidFill>
                <a:latin typeface="Bahnschrift" pitchFamily="32" charset="0"/>
              </a:rPr>
              <a:t>Composting </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a:solidFill>
                  <a:srgbClr val="003E07"/>
                </a:solidFill>
                <a:latin typeface="Bahnschrift" pitchFamily="32" charset="0"/>
              </a:rPr>
              <a:t>Reduction at source</a:t>
            </a:r>
          </a:p>
        </p:txBody>
      </p:sp>
      <p:sp>
        <p:nvSpPr>
          <p:cNvPr id="18436"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03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Disposal of solid waste</a:t>
            </a:r>
          </a:p>
        </p:txBody>
      </p:sp>
      <p:sp>
        <p:nvSpPr>
          <p:cNvPr id="19459" name="Text Box 2"/>
          <p:cNvSpPr txBox="1">
            <a:spLocks noChangeArrowheads="1"/>
          </p:cNvSpPr>
          <p:nvPr/>
        </p:nvSpPr>
        <p:spPr bwMode="auto">
          <a:xfrm>
            <a:off x="457200" y="1484313"/>
            <a:ext cx="8229600" cy="4752975"/>
          </a:xfrm>
          <a:prstGeom prst="rect">
            <a:avLst/>
          </a:prstGeom>
          <a:noFill/>
          <a:ln w="9525">
            <a:noFill/>
            <a:round/>
            <a:headEnd/>
            <a:tailEnd/>
          </a:ln>
          <a:effectLst/>
        </p:spPr>
        <p:txBody>
          <a:bodyPr/>
          <a:lstStyle/>
          <a:p>
            <a:pPr marL="330200" indent="-330200">
              <a:spcBef>
                <a:spcPts val="4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dirty="0">
                <a:solidFill>
                  <a:srgbClr val="003E07"/>
                </a:solidFill>
                <a:latin typeface="Bahnschrift" pitchFamily="32" charset="0"/>
              </a:rPr>
              <a:t>Sanitary landfill</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Garbage is spread out in thin layers, compacted and covered with clay/plastic foam</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Bottom is covered with impermeable linings to prevent the percolation of </a:t>
            </a:r>
            <a:r>
              <a:rPr lang="en-IN" sz="1600" dirty="0" err="1">
                <a:solidFill>
                  <a:srgbClr val="4F6228"/>
                </a:solidFill>
                <a:latin typeface="Bahnschrift" pitchFamily="32" charset="0"/>
              </a:rPr>
              <a:t>leachates</a:t>
            </a:r>
            <a:r>
              <a:rPr lang="en-IN" sz="1600" dirty="0">
                <a:solidFill>
                  <a:srgbClr val="4F6228"/>
                </a:solidFill>
                <a:latin typeface="Bahnschrift" pitchFamily="32" charset="0"/>
              </a:rPr>
              <a:t>.</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When the landfill is full, it is covered with clay, sand and gravels</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Monitoring wells are drilled near the landfill area</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Landfill gas (Methane) is produced.</a:t>
            </a:r>
          </a:p>
          <a:p>
            <a:pPr marL="330200" indent="-330200">
              <a:spcBef>
                <a:spcPts val="4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dirty="0">
                <a:solidFill>
                  <a:srgbClr val="003E07"/>
                </a:solidFill>
                <a:latin typeface="Bahnschrift" pitchFamily="32" charset="0"/>
              </a:rPr>
              <a:t>Composting</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It is done due to the shortage of landfill area</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Decomposed in oxygen-rich medium</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Nutrient rich manure is produced</a:t>
            </a:r>
          </a:p>
          <a:p>
            <a:pPr marL="330200" indent="-330200">
              <a:spcBef>
                <a:spcPts val="4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dirty="0">
                <a:solidFill>
                  <a:srgbClr val="003E07"/>
                </a:solidFill>
                <a:latin typeface="Bahnschrift" pitchFamily="32" charset="0"/>
              </a:rPr>
              <a:t>Incineration</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Burning of  waste in very high temperature</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Initial cost is very high</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Dioxin, furan, lead, cadmium etc. can be released. So, battery or plastics should be removed before burning</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772816"/>
            <a:ext cx="8208912" cy="3416320"/>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A process in which mixed garbage is burned at very high temperatures is:</a:t>
            </a:r>
          </a:p>
          <a:p>
            <a:r>
              <a:rPr lang="en-US" dirty="0" smtClean="0">
                <a:solidFill>
                  <a:srgbClr val="000000"/>
                </a:solidFill>
                <a:latin typeface="Open Sans"/>
              </a:rPr>
              <a:t> </a:t>
            </a:r>
          </a:p>
          <a:p>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recovery</a:t>
            </a:r>
          </a:p>
          <a:p>
            <a:pPr marL="342900" indent="-342900">
              <a:lnSpc>
                <a:spcPct val="200000"/>
              </a:lnSpc>
              <a:buFont typeface="+mj-lt"/>
              <a:buAutoNum type="alphaLcPeriod"/>
            </a:pPr>
            <a:r>
              <a:rPr lang="en-US" dirty="0">
                <a:solidFill>
                  <a:srgbClr val="000000"/>
                </a:solidFill>
                <a:latin typeface="Open Sans"/>
              </a:rPr>
              <a:t>incineration</a:t>
            </a:r>
          </a:p>
          <a:p>
            <a:pPr marL="342900" indent="-342900">
              <a:lnSpc>
                <a:spcPct val="200000"/>
              </a:lnSpc>
              <a:buFont typeface="+mj-lt"/>
              <a:buAutoNum type="alphaLcPeriod"/>
            </a:pPr>
            <a:r>
              <a:rPr lang="en-US" dirty="0">
                <a:solidFill>
                  <a:srgbClr val="000000"/>
                </a:solidFill>
                <a:latin typeface="Open Sans"/>
              </a:rPr>
              <a:t>leachate</a:t>
            </a:r>
          </a:p>
          <a:p>
            <a:pPr marL="342900" indent="-342900">
              <a:lnSpc>
                <a:spcPct val="200000"/>
              </a:lnSpc>
              <a:buFont typeface="+mj-lt"/>
              <a:buAutoNum type="alphaLcPeriod"/>
            </a:pPr>
            <a:r>
              <a:rPr lang="en-US" dirty="0">
                <a:solidFill>
                  <a:srgbClr val="000000"/>
                </a:solidFill>
                <a:latin typeface="Open Sans"/>
              </a:rPr>
              <a:t>source reduction </a:t>
            </a:r>
            <a:endParaRPr lang="en-US" b="0" i="0" dirty="0">
              <a:solidFill>
                <a:srgbClr val="000000"/>
              </a:solidFill>
              <a:effectLst/>
              <a:latin typeface="Open Sans"/>
            </a:endParaRPr>
          </a:p>
        </p:txBody>
      </p:sp>
    </p:spTree>
    <p:extLst>
      <p:ext uri="{BB962C8B-B14F-4D97-AF65-F5344CB8AC3E}">
        <p14:creationId xmlns:p14="http://schemas.microsoft.com/office/powerpoint/2010/main" val="332772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Soil Pollution</a:t>
            </a:r>
          </a:p>
        </p:txBody>
      </p:sp>
      <p:sp>
        <p:nvSpPr>
          <p:cNvPr id="5123"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6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3E07"/>
                </a:solidFill>
                <a:latin typeface="Bahnschrift" pitchFamily="32" charset="0"/>
              </a:rPr>
              <a:t>Any change in the physical, chemical, and biological properties of soil due to natural or anthropogenic activities that leads to adverse effects on human health, plants, animals or environment is known as soil pollution. </a:t>
            </a:r>
          </a:p>
          <a:p>
            <a:pPr marL="330200" indent="-330200">
              <a:spcBef>
                <a:spcPts val="6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3E07"/>
                </a:solidFill>
                <a:latin typeface="Bahnschrift" pitchFamily="32" charset="0"/>
              </a:rPr>
              <a:t>Major Soil Pollutants and their effects</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1) Heavy Metal (Mercury, Lead, Arsenic, Cadmium)</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2) Chemical waste</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3) Pesticides, fertilizers and other agricultural products</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5) </a:t>
            </a:r>
            <a:r>
              <a:rPr lang="en-US" sz="2000" dirty="0" err="1">
                <a:solidFill>
                  <a:srgbClr val="4F6228"/>
                </a:solidFill>
                <a:latin typeface="Bahnschrift" pitchFamily="32" charset="0"/>
              </a:rPr>
              <a:t>Radioactve</a:t>
            </a:r>
            <a:r>
              <a:rPr lang="en-US" sz="2000" dirty="0">
                <a:solidFill>
                  <a:srgbClr val="4F6228"/>
                </a:solidFill>
                <a:latin typeface="Bahnschrift" pitchFamily="32" charset="0"/>
              </a:rPr>
              <a:t> waste</a:t>
            </a:r>
          </a:p>
        </p:txBody>
      </p:sp>
    </p:spTree>
  </p:cSld>
  <p:clrMapOvr>
    <a:masterClrMapping/>
  </p:clrMapOvr>
  <p:transition spd="slow" advClick="0" advTm="37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12776"/>
            <a:ext cx="8352928" cy="2862322"/>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Which item should you NOT put in your compost pile?</a:t>
            </a:r>
          </a:p>
          <a:p>
            <a:r>
              <a:rPr lang="en-US" dirty="0" smtClean="0">
                <a:solidFill>
                  <a:srgbClr val="000000"/>
                </a:solidFill>
                <a:latin typeface="Open Sans"/>
              </a:rPr>
              <a:t> </a:t>
            </a:r>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food scraps</a:t>
            </a:r>
          </a:p>
          <a:p>
            <a:pPr marL="342900" indent="-342900">
              <a:lnSpc>
                <a:spcPct val="200000"/>
              </a:lnSpc>
              <a:buFont typeface="+mj-lt"/>
              <a:buAutoNum type="alphaLcPeriod"/>
            </a:pPr>
            <a:r>
              <a:rPr lang="en-US" dirty="0">
                <a:solidFill>
                  <a:srgbClr val="000000"/>
                </a:solidFill>
                <a:latin typeface="Open Sans"/>
              </a:rPr>
              <a:t>autumn leaves</a:t>
            </a:r>
          </a:p>
          <a:p>
            <a:pPr marL="342900" indent="-342900">
              <a:lnSpc>
                <a:spcPct val="200000"/>
              </a:lnSpc>
              <a:buFont typeface="+mj-lt"/>
              <a:buAutoNum type="alphaLcPeriod"/>
            </a:pPr>
            <a:r>
              <a:rPr lang="en-US" dirty="0">
                <a:solidFill>
                  <a:srgbClr val="000000"/>
                </a:solidFill>
                <a:latin typeface="Open Sans"/>
              </a:rPr>
              <a:t>wood chips</a:t>
            </a:r>
          </a:p>
          <a:p>
            <a:pPr marL="342900" indent="-342900">
              <a:lnSpc>
                <a:spcPct val="200000"/>
              </a:lnSpc>
              <a:buFont typeface="+mj-lt"/>
              <a:buAutoNum type="alphaLcPeriod"/>
            </a:pPr>
            <a:r>
              <a:rPr lang="en-US" dirty="0">
                <a:solidFill>
                  <a:srgbClr val="000000"/>
                </a:solidFill>
                <a:latin typeface="Open Sans"/>
              </a:rPr>
              <a:t>plastic</a:t>
            </a:r>
            <a:endParaRPr lang="en-US" b="0" i="0" dirty="0">
              <a:solidFill>
                <a:srgbClr val="000000"/>
              </a:solidFill>
              <a:effectLst/>
              <a:latin typeface="Open Sans"/>
            </a:endParaRPr>
          </a:p>
        </p:txBody>
      </p:sp>
    </p:spTree>
    <p:extLst>
      <p:ext uri="{BB962C8B-B14F-4D97-AF65-F5344CB8AC3E}">
        <p14:creationId xmlns:p14="http://schemas.microsoft.com/office/powerpoint/2010/main" val="177327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Noise Pollution </a:t>
            </a:r>
          </a:p>
        </p:txBody>
      </p:sp>
      <p:sp>
        <p:nvSpPr>
          <p:cNvPr id="614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1788" indent="-331788">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1pPr>
            <a:lvl2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2pPr>
            <a:lvl3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3pPr>
            <a:lvl4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4pPr>
            <a:lvl5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9pPr>
          </a:lstStyle>
          <a:p>
            <a:pPr>
              <a:spcBef>
                <a:spcPts val="500"/>
              </a:spcBef>
              <a:buClr>
                <a:srgbClr val="77933C"/>
              </a:buClr>
              <a:buFont typeface="Wingdings" charset="2"/>
              <a:buChar char=""/>
              <a:defRPr/>
            </a:pPr>
            <a:r>
              <a:rPr lang="en-IN" sz="2000" dirty="0" smtClean="0">
                <a:solidFill>
                  <a:srgbClr val="003E07"/>
                </a:solidFill>
                <a:latin typeface="Bahnschrift" pitchFamily="32" charset="0"/>
              </a:rPr>
              <a:t>Noise: Unpleasant/ unwanted sound</a:t>
            </a:r>
          </a:p>
          <a:p>
            <a:pPr>
              <a:spcBef>
                <a:spcPts val="500"/>
              </a:spcBef>
              <a:buClr>
                <a:srgbClr val="77933C"/>
              </a:buClr>
              <a:buFont typeface="Wingdings" charset="2"/>
              <a:buChar char=""/>
              <a:defRPr/>
            </a:pPr>
            <a:r>
              <a:rPr lang="en-IN" sz="2000" dirty="0" smtClean="0">
                <a:solidFill>
                  <a:srgbClr val="003E07"/>
                </a:solidFill>
                <a:latin typeface="Bahnschrift" pitchFamily="32" charset="0"/>
              </a:rPr>
              <a:t>Noise pollution: </a:t>
            </a:r>
            <a:r>
              <a:rPr lang="en-US" sz="2000" dirty="0" smtClean="0">
                <a:solidFill>
                  <a:srgbClr val="003E07"/>
                </a:solidFill>
                <a:latin typeface="Bahnschrift" pitchFamily="32" charset="0"/>
              </a:rPr>
              <a:t>The noise propagates through the atmosphere that leads to discomfort and health hazards is known as noise pollution. </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Noise measurement is expressed as Sound Pressure Level (SPL)</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SPL is a logarithmic ratio of sound pressure to a reference pressure.</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International reference pressure is 2 X 10 </a:t>
            </a:r>
            <a:r>
              <a:rPr lang="en-US" sz="2000" baseline="30000" dirty="0" smtClean="0">
                <a:solidFill>
                  <a:srgbClr val="003E07"/>
                </a:solidFill>
                <a:latin typeface="Bahnschrift" pitchFamily="32" charset="0"/>
              </a:rPr>
              <a:t>-5 </a:t>
            </a:r>
            <a:r>
              <a:rPr lang="en-US" sz="2000" dirty="0" smtClean="0">
                <a:solidFill>
                  <a:srgbClr val="003E07"/>
                </a:solidFill>
                <a:latin typeface="Bahnschrift" pitchFamily="32" charset="0"/>
              </a:rPr>
              <a:t>Pa. (average threshold of hearing)</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Unit of SPL is decibel.</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Threshold of pain is 130 dB</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Types of noise: Continuous, Intermittent, Impact/Impulsive</a:t>
            </a:r>
          </a:p>
          <a:p>
            <a:pPr marL="341313">
              <a:spcBef>
                <a:spcPts val="500"/>
              </a:spcBef>
              <a:buClrTx/>
              <a:buFontTx/>
              <a:buNone/>
              <a:defRPr/>
            </a:pPr>
            <a:endParaRPr lang="en-US" sz="2000" dirty="0" smtClean="0">
              <a:solidFill>
                <a:srgbClr val="003E07"/>
              </a:solidFill>
              <a:latin typeface="Bahnschrift" pitchFamily="32" charset="0"/>
            </a:endParaRPr>
          </a:p>
          <a:p>
            <a:pPr marL="341313">
              <a:spcBef>
                <a:spcPts val="500"/>
              </a:spcBef>
              <a:buClrTx/>
              <a:buFontTx/>
              <a:buNone/>
              <a:defRPr/>
            </a:pPr>
            <a:endParaRPr lang="en-US" sz="2000" dirty="0" smtClean="0">
              <a:solidFill>
                <a:srgbClr val="003E07"/>
              </a:solidFill>
              <a:latin typeface="Bahnschrift" pitchFamily="32" charset="0"/>
            </a:endParaRPr>
          </a:p>
        </p:txBody>
      </p:sp>
    </p:spTree>
    <p:extLst>
      <p:ext uri="{BB962C8B-B14F-4D97-AF65-F5344CB8AC3E}">
        <p14:creationId xmlns:p14="http://schemas.microsoft.com/office/powerpoint/2010/main" val="186122643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628800"/>
            <a:ext cx="4572000" cy="2862322"/>
          </a:xfrm>
          <a:prstGeom prst="rect">
            <a:avLst/>
          </a:prstGeom>
        </p:spPr>
        <p:txBody>
          <a:bodyPr>
            <a:spAutoFit/>
          </a:bodyPr>
          <a:lstStyle/>
          <a:p>
            <a:r>
              <a:rPr lang="en-US" dirty="0">
                <a:solidFill>
                  <a:srgbClr val="000000"/>
                </a:solidFill>
                <a:latin typeface="Open Sans"/>
              </a:rPr>
              <a:t> </a:t>
            </a:r>
            <a:r>
              <a:rPr lang="en-US" b="1" dirty="0">
                <a:solidFill>
                  <a:srgbClr val="000000"/>
                </a:solidFill>
                <a:latin typeface="Open Sans"/>
              </a:rPr>
              <a:t>E-waste is generated from...</a:t>
            </a:r>
          </a:p>
          <a:p>
            <a:r>
              <a:rPr lang="en-US" dirty="0" smtClean="0">
                <a:solidFill>
                  <a:srgbClr val="000000"/>
                </a:solidFill>
                <a:latin typeface="Open Sans"/>
              </a:rPr>
              <a:t> </a:t>
            </a:r>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electronics</a:t>
            </a:r>
          </a:p>
          <a:p>
            <a:pPr marL="342900" indent="-342900">
              <a:lnSpc>
                <a:spcPct val="200000"/>
              </a:lnSpc>
              <a:buFont typeface="+mj-lt"/>
              <a:buAutoNum type="alphaLcPeriod"/>
            </a:pPr>
            <a:r>
              <a:rPr lang="en-US" dirty="0">
                <a:solidFill>
                  <a:srgbClr val="000000"/>
                </a:solidFill>
                <a:latin typeface="Open Sans"/>
              </a:rPr>
              <a:t>elevated nuclear plants</a:t>
            </a:r>
          </a:p>
          <a:p>
            <a:pPr marL="342900" indent="-342900">
              <a:lnSpc>
                <a:spcPct val="200000"/>
              </a:lnSpc>
              <a:buFont typeface="+mj-lt"/>
              <a:buAutoNum type="alphaLcPeriod"/>
            </a:pPr>
            <a:r>
              <a:rPr lang="en-US" dirty="0">
                <a:solidFill>
                  <a:srgbClr val="000000"/>
                </a:solidFill>
                <a:latin typeface="Open Sans"/>
              </a:rPr>
              <a:t>elephants at the zoo</a:t>
            </a:r>
          </a:p>
          <a:p>
            <a:pPr marL="342900" indent="-342900">
              <a:lnSpc>
                <a:spcPct val="200000"/>
              </a:lnSpc>
              <a:buFont typeface="+mj-lt"/>
              <a:buAutoNum type="alphaLcPeriod"/>
            </a:pPr>
            <a:r>
              <a:rPr lang="en-US" dirty="0">
                <a:solidFill>
                  <a:srgbClr val="000000"/>
                </a:solidFill>
                <a:latin typeface="Open Sans"/>
              </a:rPr>
              <a:t>EPA regulated facilities</a:t>
            </a:r>
            <a:endParaRPr lang="en-US" b="0" i="0" dirty="0">
              <a:solidFill>
                <a:srgbClr val="000000"/>
              </a:solidFill>
              <a:effectLst/>
              <a:latin typeface="Open Sans"/>
            </a:endParaRPr>
          </a:p>
        </p:txBody>
      </p:sp>
    </p:spTree>
    <p:extLst>
      <p:ext uri="{BB962C8B-B14F-4D97-AF65-F5344CB8AC3E}">
        <p14:creationId xmlns:p14="http://schemas.microsoft.com/office/powerpoint/2010/main" val="270182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628800"/>
            <a:ext cx="7704856" cy="2862322"/>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Which category produces the greatest amount of waste?</a:t>
            </a:r>
          </a:p>
          <a:p>
            <a:r>
              <a:rPr lang="en-US" dirty="0" smtClean="0">
                <a:solidFill>
                  <a:srgbClr val="000000"/>
                </a:solidFill>
                <a:latin typeface="Open Sans"/>
              </a:rPr>
              <a:t> </a:t>
            </a:r>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Industrial</a:t>
            </a:r>
          </a:p>
          <a:p>
            <a:pPr marL="342900" indent="-342900">
              <a:lnSpc>
                <a:spcPct val="200000"/>
              </a:lnSpc>
              <a:buFont typeface="+mj-lt"/>
              <a:buAutoNum type="alphaLcPeriod"/>
            </a:pPr>
            <a:r>
              <a:rPr lang="en-US" dirty="0">
                <a:solidFill>
                  <a:srgbClr val="000000"/>
                </a:solidFill>
                <a:latin typeface="Open Sans"/>
              </a:rPr>
              <a:t>Municipal</a:t>
            </a:r>
          </a:p>
          <a:p>
            <a:pPr marL="342900" indent="-342900">
              <a:lnSpc>
                <a:spcPct val="200000"/>
              </a:lnSpc>
              <a:buFont typeface="+mj-lt"/>
              <a:buAutoNum type="alphaLcPeriod"/>
            </a:pPr>
            <a:r>
              <a:rPr lang="en-US" dirty="0">
                <a:solidFill>
                  <a:srgbClr val="000000"/>
                </a:solidFill>
                <a:latin typeface="Open Sans"/>
              </a:rPr>
              <a:t>Hazardous</a:t>
            </a:r>
          </a:p>
          <a:p>
            <a:pPr marL="342900" indent="-342900">
              <a:lnSpc>
                <a:spcPct val="200000"/>
              </a:lnSpc>
              <a:buFont typeface="+mj-lt"/>
              <a:buAutoNum type="alphaLcPeriod"/>
            </a:pPr>
            <a:r>
              <a:rPr lang="en-US" dirty="0">
                <a:solidFill>
                  <a:srgbClr val="000000"/>
                </a:solidFill>
                <a:latin typeface="Open Sans"/>
              </a:rPr>
              <a:t>Litter</a:t>
            </a:r>
            <a:endParaRPr lang="en-US" b="0" i="0" dirty="0">
              <a:solidFill>
                <a:srgbClr val="000000"/>
              </a:solidFill>
              <a:effectLst/>
              <a:latin typeface="Open Sans"/>
            </a:endParaRPr>
          </a:p>
        </p:txBody>
      </p:sp>
    </p:spTree>
    <p:extLst>
      <p:ext uri="{BB962C8B-B14F-4D97-AF65-F5344CB8AC3E}">
        <p14:creationId xmlns:p14="http://schemas.microsoft.com/office/powerpoint/2010/main" val="357352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556792"/>
            <a:ext cx="8352928" cy="3139321"/>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Substances that can eat through or dissolve metal storage tanks and equipment are called</a:t>
            </a:r>
          </a:p>
          <a:p>
            <a:r>
              <a:rPr lang="en-US" dirty="0" smtClean="0">
                <a:solidFill>
                  <a:srgbClr val="000000"/>
                </a:solidFill>
                <a:latin typeface="Open Sans"/>
              </a:rPr>
              <a:t> </a:t>
            </a:r>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ignitable.</a:t>
            </a:r>
          </a:p>
          <a:p>
            <a:pPr marL="342900" indent="-342900">
              <a:lnSpc>
                <a:spcPct val="200000"/>
              </a:lnSpc>
              <a:buFont typeface="+mj-lt"/>
              <a:buAutoNum type="alphaLcPeriod"/>
            </a:pPr>
            <a:r>
              <a:rPr lang="en-US" dirty="0">
                <a:solidFill>
                  <a:srgbClr val="000000"/>
                </a:solidFill>
                <a:latin typeface="Open Sans"/>
              </a:rPr>
              <a:t>corrosive.</a:t>
            </a:r>
          </a:p>
          <a:p>
            <a:pPr marL="342900" indent="-342900">
              <a:lnSpc>
                <a:spcPct val="200000"/>
              </a:lnSpc>
              <a:buFont typeface="+mj-lt"/>
              <a:buAutoNum type="alphaLcPeriod"/>
            </a:pPr>
            <a:r>
              <a:rPr lang="en-US" dirty="0">
                <a:solidFill>
                  <a:srgbClr val="000000"/>
                </a:solidFill>
                <a:latin typeface="Open Sans"/>
              </a:rPr>
              <a:t>reactive.</a:t>
            </a:r>
          </a:p>
          <a:p>
            <a:pPr marL="342900" indent="-342900">
              <a:lnSpc>
                <a:spcPct val="200000"/>
              </a:lnSpc>
              <a:buFont typeface="+mj-lt"/>
              <a:buAutoNum type="alphaLcPeriod"/>
            </a:pPr>
            <a:r>
              <a:rPr lang="en-US" dirty="0">
                <a:solidFill>
                  <a:srgbClr val="000000"/>
                </a:solidFill>
                <a:latin typeface="Open Sans"/>
              </a:rPr>
              <a:t>toxic.</a:t>
            </a:r>
            <a:endParaRPr lang="en-US" b="0" i="0" dirty="0">
              <a:solidFill>
                <a:srgbClr val="000000"/>
              </a:solidFill>
              <a:effectLst/>
              <a:latin typeface="Open Sans"/>
            </a:endParaRPr>
          </a:p>
        </p:txBody>
      </p:sp>
    </p:spTree>
    <p:extLst>
      <p:ext uri="{BB962C8B-B14F-4D97-AF65-F5344CB8AC3E}">
        <p14:creationId xmlns:p14="http://schemas.microsoft.com/office/powerpoint/2010/main" val="230528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Sources of Noise Pollution</a:t>
            </a:r>
          </a:p>
        </p:txBody>
      </p:sp>
      <p:sp>
        <p:nvSpPr>
          <p:cNvPr id="6147"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Natural phenomena such as violent volcanic eruptions, thunder, fierce storms, etc. </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Domestic appliances such as mixers, washing machines, telephones, etc.</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 Industries such mills and factories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 Automobiles –music system n constant honking by </a:t>
            </a:r>
            <a:r>
              <a:rPr lang="en-US" sz="2400" dirty="0" smtClean="0">
                <a:solidFill>
                  <a:srgbClr val="003E07"/>
                </a:solidFill>
                <a:latin typeface="Bahnschrift" pitchFamily="32" charset="0"/>
              </a:rPr>
              <a:t>drivers, Noise </a:t>
            </a:r>
            <a:r>
              <a:rPr lang="en-US" sz="2400" dirty="0">
                <a:solidFill>
                  <a:srgbClr val="003E07"/>
                </a:solidFill>
                <a:latin typeface="Bahnschrift" pitchFamily="32" charset="0"/>
              </a:rPr>
              <a:t>by Trains, ships, and aircrafts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Bursting of crackers and playing loud music during </a:t>
            </a:r>
            <a:r>
              <a:rPr lang="en-US" sz="2400" dirty="0" smtClean="0">
                <a:solidFill>
                  <a:srgbClr val="003E07"/>
                </a:solidFill>
                <a:latin typeface="Bahnschrift" pitchFamily="32" charset="0"/>
              </a:rPr>
              <a:t>social gatherings </a:t>
            </a:r>
            <a:r>
              <a:rPr lang="en-US" sz="2400" dirty="0">
                <a:solidFill>
                  <a:srgbClr val="003E07"/>
                </a:solidFill>
                <a:latin typeface="Bahnschrift" pitchFamily="32" charset="0"/>
              </a:rPr>
              <a:t>and festivals.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 Entertainment  devices such as radio, television, etc.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Effects of Noise pollution</a:t>
            </a:r>
          </a:p>
        </p:txBody>
      </p:sp>
      <p:sp>
        <p:nvSpPr>
          <p:cNvPr id="8194" name="Text Box 2"/>
          <p:cNvSpPr txBox="1">
            <a:spLocks noChangeArrowheads="1"/>
          </p:cNvSpPr>
          <p:nvPr/>
        </p:nvSpPr>
        <p:spPr bwMode="auto">
          <a:xfrm>
            <a:off x="457200" y="1546243"/>
            <a:ext cx="8229600" cy="466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1788" indent="-331788">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1pPr>
            <a:lvl2pPr marL="731838" indent="-274638">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2pPr>
            <a:lvl3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3pPr>
            <a:lvl4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4pPr>
            <a:lvl5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9pPr>
          </a:lstStyle>
          <a:p>
            <a:pPr>
              <a:spcBef>
                <a:spcPts val="600"/>
              </a:spcBef>
              <a:buClr>
                <a:srgbClr val="77933C"/>
              </a:buClr>
              <a:buFont typeface="Wingdings" charset="2"/>
              <a:buChar char=""/>
              <a:defRPr/>
            </a:pPr>
            <a:r>
              <a:rPr lang="en-US" sz="2400" dirty="0" smtClean="0">
                <a:solidFill>
                  <a:srgbClr val="003E07"/>
                </a:solidFill>
                <a:latin typeface="Bahnschrift" pitchFamily="32" charset="0"/>
              </a:rPr>
              <a:t>Auditory effects: </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Temporary or permanent hearing loss</a:t>
            </a:r>
          </a:p>
          <a:p>
            <a:pPr>
              <a:spcBef>
                <a:spcPts val="600"/>
              </a:spcBef>
              <a:buClr>
                <a:srgbClr val="77933C"/>
              </a:buClr>
              <a:buFont typeface="Wingdings" charset="2"/>
              <a:buChar char=""/>
              <a:defRPr/>
            </a:pPr>
            <a:r>
              <a:rPr lang="en-US" sz="2400" dirty="0" smtClean="0">
                <a:solidFill>
                  <a:srgbClr val="003E07"/>
                </a:solidFill>
                <a:latin typeface="Bahnschrift" pitchFamily="32" charset="0"/>
              </a:rPr>
              <a:t>Non-auditory effects: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Heart problems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Change in blood pressure</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Loss of working efficiency  </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Insomnia </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Emotional and behavioral change</a:t>
            </a:r>
          </a:p>
          <a:p>
            <a:pPr>
              <a:spcBef>
                <a:spcPts val="600"/>
              </a:spcBef>
              <a:buClr>
                <a:srgbClr val="77933C"/>
              </a:buClr>
              <a:buFont typeface="Wingdings" charset="2"/>
              <a:buChar char=""/>
              <a:defRPr/>
            </a:pPr>
            <a:r>
              <a:rPr lang="en-US" sz="2400" dirty="0" smtClean="0">
                <a:solidFill>
                  <a:srgbClr val="003E07"/>
                </a:solidFill>
                <a:latin typeface="Bahnschrift" pitchFamily="32" charset="0"/>
              </a:rPr>
              <a:t>Effects on wildlife</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Habitat loss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Problems in laying eggs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Damage in vocal chords</a:t>
            </a:r>
          </a:p>
          <a:p>
            <a:pPr marL="341313">
              <a:spcBef>
                <a:spcPts val="500"/>
              </a:spcBef>
              <a:buClrTx/>
              <a:buFontTx/>
              <a:buNone/>
              <a:defRPr/>
            </a:pPr>
            <a:endParaRPr lang="en-US" sz="2000" dirty="0" smtClean="0">
              <a:solidFill>
                <a:srgbClr val="4F6228"/>
              </a:solidFill>
              <a:latin typeface="Bahnschrift" pitchFamily="32" charset="0"/>
            </a:endParaRPr>
          </a:p>
        </p:txBody>
      </p:sp>
      <p:sp>
        <p:nvSpPr>
          <p:cNvPr id="7172"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Control of Noise Pollution</a:t>
            </a:r>
          </a:p>
        </p:txBody>
      </p:sp>
      <p:sp>
        <p:nvSpPr>
          <p:cNvPr id="8195"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a:solidFill>
                  <a:srgbClr val="003E07"/>
                </a:solidFill>
                <a:latin typeface="Bahnschrift" pitchFamily="32" charset="0"/>
              </a:rPr>
              <a:t>Control at source</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Designing, fabricating and using quieter machines to replace the noisy ones</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Proper lubrication and better maintenance of machines</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Installing noisy machine in soundproof chamber</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Using vibration dampener</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Using silencers in automobiles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a:solidFill>
                  <a:srgbClr val="003E07"/>
                </a:solidFill>
                <a:latin typeface="Bahnschrift" pitchFamily="32" charset="0"/>
              </a:rPr>
              <a:t>Control in transmission</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a:solidFill>
                  <a:srgbClr val="4F6228"/>
                </a:solidFill>
                <a:latin typeface="Bahnschrift" pitchFamily="32" charset="0"/>
              </a:rPr>
              <a:t>Noise barrier</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a:solidFill>
                  <a:srgbClr val="003E07"/>
                </a:solidFill>
                <a:latin typeface="Bahnschrift" pitchFamily="32" charset="0"/>
              </a:rPr>
              <a:t>Control at receptor</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a:solidFill>
                  <a:srgbClr val="4F6228"/>
                </a:solidFill>
                <a:latin typeface="Bahnschrift" pitchFamily="32" charset="0"/>
              </a:rPr>
              <a:t>Ear-protection aids like earplugs, noise helmets, headphones etc.</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Control of Noise Pollution</a:t>
            </a:r>
          </a:p>
        </p:txBody>
      </p:sp>
      <p:sp>
        <p:nvSpPr>
          <p:cNvPr id="9219"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3200">
                <a:solidFill>
                  <a:srgbClr val="003E07"/>
                </a:solidFill>
                <a:latin typeface="Bahnschrift" pitchFamily="32" charset="0"/>
              </a:rPr>
              <a:t>Other methods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800">
                <a:solidFill>
                  <a:srgbClr val="4F6228"/>
                </a:solidFill>
                <a:latin typeface="Bahnschrift" pitchFamily="32" charset="0"/>
              </a:rPr>
              <a:t>Acoustic Zoning</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800">
                <a:solidFill>
                  <a:srgbClr val="4F6228"/>
                </a:solidFill>
                <a:latin typeface="Bahnschrift" pitchFamily="32" charset="0"/>
              </a:rPr>
              <a:t>Planting of Trees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800">
                <a:solidFill>
                  <a:srgbClr val="4F6228"/>
                </a:solidFill>
                <a:latin typeface="Bahnschrift" pitchFamily="32" charset="0"/>
              </a:rPr>
              <a:t>Legislative measures</a:t>
            </a:r>
          </a:p>
        </p:txBody>
      </p:sp>
      <p:pic>
        <p:nvPicPr>
          <p:cNvPr id="8194" name="Picture 2" descr="Shrishail Kamble Acoustics is usually very broadly defined as &quot;the science  of sound.&quot; Hall Acoustics The shaping and equipping of an enclosed space  to. - ppt download"/>
          <p:cNvPicPr>
            <a:picLocks noChangeAspect="1" noChangeArrowheads="1"/>
          </p:cNvPicPr>
          <p:nvPr/>
        </p:nvPicPr>
        <p:blipFill>
          <a:blip r:embed="rId3"/>
          <a:srcRect l="12791" t="5426" r="5813" b="3100"/>
          <a:stretch>
            <a:fillRect/>
          </a:stretch>
        </p:blipFill>
        <p:spPr bwMode="auto">
          <a:xfrm>
            <a:off x="5643570" y="1571612"/>
            <a:ext cx="3390256" cy="2857520"/>
          </a:xfrm>
          <a:prstGeom prst="rect">
            <a:avLst/>
          </a:prstGeom>
          <a:noFill/>
        </p:spPr>
      </p:pic>
      <p:pic>
        <p:nvPicPr>
          <p:cNvPr id="8196" name="Picture 4" descr="Trees As Sound Barriers » The Money Pit"/>
          <p:cNvPicPr>
            <a:picLocks noChangeAspect="1" noChangeArrowheads="1"/>
          </p:cNvPicPr>
          <p:nvPr/>
        </p:nvPicPr>
        <p:blipFill>
          <a:blip r:embed="rId4"/>
          <a:srcRect/>
          <a:stretch>
            <a:fillRect/>
          </a:stretch>
        </p:blipFill>
        <p:spPr bwMode="auto">
          <a:xfrm>
            <a:off x="500034" y="4143380"/>
            <a:ext cx="2690778" cy="2018084"/>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Radiation Pollution</a:t>
            </a:r>
          </a:p>
        </p:txBody>
      </p:sp>
      <p:sp>
        <p:nvSpPr>
          <p:cNvPr id="11267" name="Text Box 2"/>
          <p:cNvSpPr txBox="1">
            <a:spLocks noChangeArrowheads="1"/>
          </p:cNvSpPr>
          <p:nvPr/>
        </p:nvSpPr>
        <p:spPr bwMode="auto">
          <a:xfrm>
            <a:off x="214282" y="1500174"/>
            <a:ext cx="8229600" cy="4714908"/>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dirty="0" smtClean="0">
                <a:solidFill>
                  <a:srgbClr val="003E07"/>
                </a:solidFill>
                <a:latin typeface="Bahnschrift" pitchFamily="32" charset="0"/>
              </a:rPr>
              <a:t>Radiation pollution is the emission of any form of ionizing (alpha and beta) or non-ionizing (gamma) radiation as a result of natural or human activities.</a:t>
            </a:r>
            <a:endParaRPr lang="en-IN" sz="2000" dirty="0" smtClean="0">
              <a:solidFill>
                <a:srgbClr val="003E07"/>
              </a:solidFill>
              <a:latin typeface="Bahnschrift" pitchFamily="32" charset="0"/>
            </a:endParaRPr>
          </a:p>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dirty="0" smtClean="0">
                <a:solidFill>
                  <a:srgbClr val="003E07"/>
                </a:solidFill>
                <a:latin typeface="Bahnschrift" pitchFamily="32" charset="0"/>
              </a:rPr>
              <a:t>Causes</a:t>
            </a:r>
            <a:endParaRPr lang="en-IN" sz="2400" dirty="0">
              <a:solidFill>
                <a:srgbClr val="003E07"/>
              </a:solidFill>
              <a:latin typeface="Bahnschrift" pitchFamily="32" charset="0"/>
            </a:endParaRP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4F6228"/>
                </a:solidFill>
                <a:latin typeface="Bahnschrift" pitchFamily="32" charset="0"/>
              </a:rPr>
              <a:t>Natural</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Cosmic rays from outer space</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Radioactive Radon-222</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Soil, rock, water, air and </a:t>
            </a:r>
            <a:r>
              <a:rPr lang="en-IN" dirty="0" smtClean="0">
                <a:solidFill>
                  <a:srgbClr val="77933C"/>
                </a:solidFill>
                <a:latin typeface="Bahnschrift" pitchFamily="32" charset="0"/>
                <a:cs typeface="Times New Roman" pitchFamily="16" charset="0"/>
              </a:rPr>
              <a:t>food</a:t>
            </a:r>
          </a:p>
          <a:p>
            <a:pPr lvl="2">
              <a:spcBef>
                <a:spcPts val="600"/>
              </a:spcBef>
              <a:buClr>
                <a:srgbClr val="77933C"/>
              </a:buCl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smtClean="0">
                <a:solidFill>
                  <a:srgbClr val="77933C"/>
                </a:solidFill>
                <a:latin typeface="Bahnschrift" pitchFamily="32" charset="0"/>
                <a:cs typeface="Times New Roman" pitchFamily="16" charset="0"/>
              </a:rPr>
              <a:t>	may </a:t>
            </a:r>
            <a:r>
              <a:rPr lang="en-IN" dirty="0">
                <a:solidFill>
                  <a:srgbClr val="77933C"/>
                </a:solidFill>
                <a:latin typeface="Bahnschrift" pitchFamily="32" charset="0"/>
                <a:cs typeface="Times New Roman" pitchFamily="16" charset="0"/>
              </a:rPr>
              <a:t>contain radioactive materials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4F6228"/>
                </a:solidFill>
                <a:latin typeface="Bahnschrift" pitchFamily="32" charset="0"/>
              </a:rPr>
              <a:t>Anthropogenic</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Nuclear power plants</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Nuclear accidents</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Medical X-rays, test laboratories</a:t>
            </a:r>
          </a:p>
        </p:txBody>
      </p:sp>
      <p:pic>
        <p:nvPicPr>
          <p:cNvPr id="6146" name="Picture 2" descr="Coal Ash Is More Radioactive Than Nuclear Waste - Scientific American"/>
          <p:cNvPicPr>
            <a:picLocks noChangeAspect="1" noChangeArrowheads="1"/>
          </p:cNvPicPr>
          <p:nvPr/>
        </p:nvPicPr>
        <p:blipFill>
          <a:blip r:embed="rId3"/>
          <a:srcRect/>
          <a:stretch>
            <a:fillRect/>
          </a:stretch>
        </p:blipFill>
        <p:spPr bwMode="auto">
          <a:xfrm>
            <a:off x="5500694" y="2428868"/>
            <a:ext cx="3476610" cy="3464826"/>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Soil Pollution</a:t>
            </a:r>
          </a:p>
        </p:txBody>
      </p:sp>
      <p:sp>
        <p:nvSpPr>
          <p:cNvPr id="717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500"/>
              </a:spcBef>
              <a:buClr>
                <a:srgbClr val="77933C"/>
              </a:buClr>
              <a:buFont typeface="Wingdings" charset="2"/>
              <a:buChar char=""/>
              <a:defRPr/>
            </a:pPr>
            <a:r>
              <a:rPr lang="en-IN" sz="2000" smtClean="0">
                <a:solidFill>
                  <a:srgbClr val="003E07"/>
                </a:solidFill>
                <a:latin typeface="Bahnschrift" pitchFamily="32" charset="0"/>
              </a:rPr>
              <a:t>Causes of Soil Pollution</a:t>
            </a:r>
          </a:p>
          <a:p>
            <a:pPr lvl="1">
              <a:spcBef>
                <a:spcPts val="450"/>
              </a:spcBef>
              <a:buClr>
                <a:srgbClr val="77933C"/>
              </a:buClr>
              <a:buFont typeface="Wingdings" charset="2"/>
              <a:buChar char=""/>
              <a:defRPr/>
            </a:pPr>
            <a:r>
              <a:rPr lang="en-IN" smtClean="0">
                <a:solidFill>
                  <a:srgbClr val="4F6228"/>
                </a:solidFill>
                <a:latin typeface="Bahnschrift" pitchFamily="32" charset="0"/>
              </a:rPr>
              <a:t> </a:t>
            </a:r>
            <a:r>
              <a:rPr lang="en-US" smtClean="0">
                <a:solidFill>
                  <a:srgbClr val="4F6228"/>
                </a:solidFill>
                <a:latin typeface="Bahnschrift" pitchFamily="32" charset="0"/>
              </a:rPr>
              <a:t>Industrial waste</a:t>
            </a:r>
          </a:p>
          <a:p>
            <a:pPr lvl="1">
              <a:spcBef>
                <a:spcPts val="450"/>
              </a:spcBef>
              <a:buClr>
                <a:srgbClr val="77933C"/>
              </a:buClr>
              <a:buFont typeface="Wingdings" charset="2"/>
              <a:buChar char=""/>
              <a:defRPr/>
            </a:pPr>
            <a:r>
              <a:rPr lang="en-US" smtClean="0">
                <a:solidFill>
                  <a:srgbClr val="4F6228"/>
                </a:solidFill>
                <a:latin typeface="Bahnschrift" pitchFamily="32" charset="0"/>
              </a:rPr>
              <a:t>Mining</a:t>
            </a:r>
          </a:p>
          <a:p>
            <a:pPr lvl="1">
              <a:spcBef>
                <a:spcPts val="450"/>
              </a:spcBef>
              <a:buClr>
                <a:srgbClr val="77933C"/>
              </a:buClr>
              <a:buFont typeface="Wingdings" charset="2"/>
              <a:buChar char=""/>
              <a:defRPr/>
            </a:pPr>
            <a:r>
              <a:rPr lang="en-US" smtClean="0">
                <a:solidFill>
                  <a:srgbClr val="4F6228"/>
                </a:solidFill>
                <a:latin typeface="Bahnschrift" pitchFamily="32" charset="0"/>
              </a:rPr>
              <a:t>Agricultural waste</a:t>
            </a:r>
          </a:p>
          <a:p>
            <a:pPr lvl="1">
              <a:spcBef>
                <a:spcPts val="450"/>
              </a:spcBef>
              <a:buClr>
                <a:srgbClr val="77933C"/>
              </a:buClr>
              <a:buFont typeface="Wingdings" charset="2"/>
              <a:buChar char=""/>
              <a:defRPr/>
            </a:pPr>
            <a:r>
              <a:rPr lang="en-US" smtClean="0">
                <a:solidFill>
                  <a:srgbClr val="4F6228"/>
                </a:solidFill>
                <a:latin typeface="Bahnschrift" pitchFamily="32" charset="0"/>
              </a:rPr>
              <a:t>Domestic waste</a:t>
            </a:r>
          </a:p>
          <a:p>
            <a:pPr lvl="1">
              <a:spcBef>
                <a:spcPts val="450"/>
              </a:spcBef>
              <a:buClr>
                <a:srgbClr val="77933C"/>
              </a:buClr>
              <a:buFont typeface="Wingdings" charset="2"/>
              <a:buChar char=""/>
              <a:defRPr/>
            </a:pPr>
            <a:r>
              <a:rPr lang="en-US" smtClean="0">
                <a:solidFill>
                  <a:srgbClr val="4F6228"/>
                </a:solidFill>
                <a:latin typeface="Bahnschrift" pitchFamily="32" charset="0"/>
              </a:rPr>
              <a:t>Radioactive wastes</a:t>
            </a:r>
          </a:p>
          <a:p>
            <a:pPr>
              <a:spcBef>
                <a:spcPts val="500"/>
              </a:spcBef>
              <a:buClr>
                <a:srgbClr val="77933C"/>
              </a:buClr>
              <a:buFont typeface="Wingdings" charset="2"/>
              <a:buChar char=""/>
              <a:defRPr/>
            </a:pPr>
            <a:r>
              <a:rPr lang="en-IN" sz="2000" smtClean="0">
                <a:solidFill>
                  <a:srgbClr val="003E07"/>
                </a:solidFill>
                <a:latin typeface="Bahnschrift" pitchFamily="32" charset="0"/>
              </a:rPr>
              <a:t>Effects of Soil Pollution </a:t>
            </a:r>
          </a:p>
          <a:p>
            <a:pPr lvl="1">
              <a:spcBef>
                <a:spcPts val="450"/>
              </a:spcBef>
              <a:buClr>
                <a:srgbClr val="77933C"/>
              </a:buClr>
              <a:buFont typeface="Wingdings" charset="2"/>
              <a:buChar char=""/>
              <a:defRPr/>
            </a:pPr>
            <a:r>
              <a:rPr lang="en-US" smtClean="0">
                <a:solidFill>
                  <a:srgbClr val="4F6228"/>
                </a:solidFill>
                <a:latin typeface="Bahnschrift" pitchFamily="32" charset="0"/>
              </a:rPr>
              <a:t>Reduces the fertility of the soil</a:t>
            </a:r>
          </a:p>
          <a:p>
            <a:pPr lvl="1">
              <a:spcBef>
                <a:spcPts val="450"/>
              </a:spcBef>
              <a:buClr>
                <a:srgbClr val="77933C"/>
              </a:buClr>
              <a:buFont typeface="Wingdings" charset="2"/>
              <a:buChar char=""/>
              <a:defRPr/>
            </a:pPr>
            <a:r>
              <a:rPr lang="en-US" smtClean="0">
                <a:solidFill>
                  <a:srgbClr val="4F6228"/>
                </a:solidFill>
                <a:latin typeface="Bahnschrift" pitchFamily="32" charset="0"/>
              </a:rPr>
              <a:t>Causes an increase in the number of mosquitoes and flies, which are vectors of several deadly diseases</a:t>
            </a:r>
          </a:p>
          <a:p>
            <a:pPr lvl="1">
              <a:spcBef>
                <a:spcPts val="450"/>
              </a:spcBef>
              <a:buClr>
                <a:srgbClr val="77933C"/>
              </a:buClr>
              <a:buFont typeface="Wingdings" charset="2"/>
              <a:buChar char=""/>
              <a:defRPr/>
            </a:pPr>
            <a:r>
              <a:rPr lang="en-US" smtClean="0">
                <a:solidFill>
                  <a:srgbClr val="4F6228"/>
                </a:solidFill>
                <a:latin typeface="Bahnschrift" pitchFamily="32" charset="0"/>
              </a:rPr>
              <a:t>Reduces the aesthetic value of land</a:t>
            </a:r>
          </a:p>
          <a:p>
            <a:pPr lvl="1">
              <a:spcBef>
                <a:spcPts val="450"/>
              </a:spcBef>
              <a:buClr>
                <a:srgbClr val="77933C"/>
              </a:buClr>
              <a:buFont typeface="Wingdings" charset="2"/>
              <a:buChar char=""/>
              <a:defRPr/>
            </a:pPr>
            <a:r>
              <a:rPr lang="en-US" smtClean="0">
                <a:solidFill>
                  <a:srgbClr val="4F6228"/>
                </a:solidFill>
                <a:latin typeface="Bahnschrift" pitchFamily="32" charset="0"/>
              </a:rPr>
              <a:t>Radioactive elements present in polluted soil enter human body and cause a number of adverse health effects such as cancer, deformities in bones, etc.</a:t>
            </a:r>
          </a:p>
          <a:p>
            <a:pPr marL="341313">
              <a:spcBef>
                <a:spcPts val="450"/>
              </a:spcBef>
              <a:buClrTx/>
              <a:buFontTx/>
              <a:buNone/>
              <a:defRPr/>
            </a:pPr>
            <a:endParaRPr lang="en-US" smtClean="0">
              <a:solidFill>
                <a:srgbClr val="4F6228"/>
              </a:solidFill>
              <a:latin typeface="Bahnschrift" pitchFamily="32" charset="0"/>
            </a:endParaRPr>
          </a:p>
        </p:txBody>
      </p:sp>
    </p:spTree>
  </p:cSld>
  <p:clrMapOvr>
    <a:masterClrMapping/>
  </p:clrMapOvr>
  <p:transition spd="slow" advClick="0" advTm="181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Radiation Pollution</a:t>
            </a:r>
          </a:p>
        </p:txBody>
      </p:sp>
      <p:sp>
        <p:nvSpPr>
          <p:cNvPr id="12291" name="Text Box 2"/>
          <p:cNvSpPr txBox="1">
            <a:spLocks noChangeArrowheads="1"/>
          </p:cNvSpPr>
          <p:nvPr/>
        </p:nvSpPr>
        <p:spPr bwMode="auto">
          <a:xfrm>
            <a:off x="214282" y="1643050"/>
            <a:ext cx="4643470" cy="4429156"/>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003E07"/>
                </a:solidFill>
                <a:latin typeface="Bahnschrift" pitchFamily="32" charset="0"/>
              </a:rPr>
              <a:t>Unit of radioactive exposure</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err="1">
                <a:solidFill>
                  <a:srgbClr val="4F6228"/>
                </a:solidFill>
                <a:latin typeface="Bahnschrift" pitchFamily="32" charset="0"/>
              </a:rPr>
              <a:t>Rem</a:t>
            </a:r>
            <a:r>
              <a:rPr lang="en-IN" dirty="0">
                <a:solidFill>
                  <a:srgbClr val="4F6228"/>
                </a:solidFill>
                <a:latin typeface="Bahnschrift" pitchFamily="32" charset="0"/>
              </a:rPr>
              <a:t> (Roentgen equivalent man)</a:t>
            </a:r>
          </a:p>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003E07"/>
                </a:solidFill>
                <a:latin typeface="Bahnschrift" pitchFamily="32" charset="0"/>
              </a:rPr>
              <a:t>Effects of Radiation Pollution</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Somatic Effects (Change in body cells)</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skin cancer</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bone cancer</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reduction of life span</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premature ageing</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dirty="0">
                <a:solidFill>
                  <a:srgbClr val="4F6228"/>
                </a:solidFill>
                <a:latin typeface="Bahnschrift" pitchFamily="32" charset="0"/>
              </a:rPr>
              <a:t>Genetic Effects (Change in DNA)</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dirty="0">
                <a:solidFill>
                  <a:srgbClr val="4F6228"/>
                </a:solidFill>
                <a:latin typeface="Bahnschrift" pitchFamily="32" charset="0"/>
              </a:rPr>
              <a:t>Defect in child birth</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dirty="0">
                <a:solidFill>
                  <a:srgbClr val="4F6228"/>
                </a:solidFill>
                <a:latin typeface="Bahnschrift" pitchFamily="32" charset="0"/>
              </a:rPr>
              <a:t>Infant mortality</a:t>
            </a:r>
          </a:p>
        </p:txBody>
      </p:sp>
      <p:pic>
        <p:nvPicPr>
          <p:cNvPr id="4098" name="Picture 2" descr="The Next Race of Awesome | How to Boil an Egg. In a Microwave. The Next  Race of Awesome | The lazy student's guide to dorm cooking."/>
          <p:cNvPicPr>
            <a:picLocks noChangeAspect="1" noChangeArrowheads="1"/>
          </p:cNvPicPr>
          <p:nvPr/>
        </p:nvPicPr>
        <p:blipFill>
          <a:blip r:embed="rId3"/>
          <a:srcRect/>
          <a:stretch>
            <a:fillRect/>
          </a:stretch>
        </p:blipFill>
        <p:spPr bwMode="auto">
          <a:xfrm>
            <a:off x="5962033" y="1500174"/>
            <a:ext cx="3181967" cy="2071678"/>
          </a:xfrm>
          <a:prstGeom prst="rect">
            <a:avLst/>
          </a:prstGeom>
          <a:noFill/>
        </p:spPr>
      </p:pic>
      <p:pic>
        <p:nvPicPr>
          <p:cNvPr id="4100" name="Picture 4" descr="Internal and External Exposure [MOE]"/>
          <p:cNvPicPr>
            <a:picLocks noChangeAspect="1" noChangeArrowheads="1"/>
          </p:cNvPicPr>
          <p:nvPr/>
        </p:nvPicPr>
        <p:blipFill>
          <a:blip r:embed="rId4"/>
          <a:srcRect t="11828" r="-1" b="10751"/>
          <a:stretch>
            <a:fillRect/>
          </a:stretch>
        </p:blipFill>
        <p:spPr bwMode="auto">
          <a:xfrm>
            <a:off x="4572000" y="3571876"/>
            <a:ext cx="4429156" cy="2571768"/>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Radiation Pollution</a:t>
            </a:r>
          </a:p>
        </p:txBody>
      </p:sp>
      <p:sp>
        <p:nvSpPr>
          <p:cNvPr id="13315" name="Text Box 2"/>
          <p:cNvSpPr txBox="1">
            <a:spLocks noChangeArrowheads="1"/>
          </p:cNvSpPr>
          <p:nvPr/>
        </p:nvSpPr>
        <p:spPr bwMode="auto">
          <a:xfrm>
            <a:off x="214282" y="1600200"/>
            <a:ext cx="5500726" cy="4525963"/>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003E07"/>
                </a:solidFill>
                <a:latin typeface="Bahnschrift" pitchFamily="32" charset="0"/>
              </a:rPr>
              <a:t>Control of Radiation pollution</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Dense trees should be planted around atomic power plants.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Proper management of radioactive waste should be ensured. </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Unnecessary X-ray examination should be avoided. Lead shields should be used by workers.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During nuclear installations, various aspects must be considered</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 Site selection</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Design</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Construction process</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Operating conditions</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Precautionary measures and preparedness for disasters</a:t>
            </a:r>
          </a:p>
        </p:txBody>
      </p:sp>
      <p:pic>
        <p:nvPicPr>
          <p:cNvPr id="2050" name="Picture 2" descr="What is Radioactive Pollution? - Causes &amp; Management - HubPages"/>
          <p:cNvPicPr>
            <a:picLocks noChangeAspect="1" noChangeArrowheads="1"/>
          </p:cNvPicPr>
          <p:nvPr/>
        </p:nvPicPr>
        <p:blipFill>
          <a:blip r:embed="rId3" cstate="print"/>
          <a:srcRect/>
          <a:stretch>
            <a:fillRect/>
          </a:stretch>
        </p:blipFill>
        <p:spPr bwMode="auto">
          <a:xfrm>
            <a:off x="6072198" y="2643182"/>
            <a:ext cx="2959574" cy="2071702"/>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500034" y="3000372"/>
            <a:ext cx="8229600" cy="1143000"/>
          </a:xfrm>
          <a:prstGeom prst="rect">
            <a:avLst/>
          </a:prstGeom>
          <a:noFill/>
          <a:ln w="9525">
            <a:noFill/>
            <a:round/>
            <a:headEnd/>
            <a:tailEnd/>
          </a:ln>
          <a:effectLst/>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7200" b="1" dirty="0" smtClean="0">
                <a:solidFill>
                  <a:schemeClr val="accent1">
                    <a:lumMod val="50000"/>
                  </a:schemeClr>
                </a:solidFill>
                <a:latin typeface="Bahnschrift Light" pitchFamily="32" charset="0"/>
              </a:rPr>
              <a:t>Thank You</a:t>
            </a:r>
            <a:endParaRPr lang="en-IN" sz="7200" b="1" dirty="0">
              <a:solidFill>
                <a:schemeClr val="accent1">
                  <a:lumMod val="50000"/>
                </a:schemeClr>
              </a:solidFill>
              <a:latin typeface="Bahnschrift Light" pitchFamily="3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Soil Pollution</a:t>
            </a:r>
          </a:p>
        </p:txBody>
      </p:sp>
      <p:sp>
        <p:nvSpPr>
          <p:cNvPr id="7171"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6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400">
                <a:solidFill>
                  <a:srgbClr val="003E07"/>
                </a:solidFill>
                <a:latin typeface="Bahnschrift" pitchFamily="32" charset="0"/>
              </a:rPr>
              <a:t>Control of Soil Pollution</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a:solidFill>
                  <a:srgbClr val="4F6228"/>
                </a:solidFill>
                <a:latin typeface="Bahnschrift" pitchFamily="32" charset="0"/>
              </a:rPr>
              <a:t>Treatment of industrial waste before being disposed to reduce soil pollution.</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a:solidFill>
                  <a:srgbClr val="4F6228"/>
                </a:solidFill>
                <a:latin typeface="Bahnschrift" pitchFamily="32" charset="0"/>
              </a:rPr>
              <a:t>Garbage from urban waste should be segregated into biodegradable and non-biodegradable waste products. Biodegradable waste can be used for production of manures and biogas, non-biodegradable waste can be recycled and reused.</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a:solidFill>
                  <a:srgbClr val="4F6228"/>
                </a:solidFill>
                <a:latin typeface="Bahnschrift" pitchFamily="32" charset="0"/>
              </a:rPr>
              <a:t>Planting of trees must be encouraged.</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a:solidFill>
                  <a:srgbClr val="4F6228"/>
                </a:solidFill>
                <a:latin typeface="Bahnschrift" pitchFamily="32" charset="0"/>
              </a:rPr>
              <a:t>Reduction in the amount of radioactive materials released in the soil </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a:solidFill>
                  <a:srgbClr val="4F6228"/>
                </a:solidFill>
                <a:latin typeface="Bahnschrift" pitchFamily="32" charset="0"/>
              </a:rPr>
              <a:t>Reduction in the use of chemical fertilizers and pesticides</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a:solidFill>
                  <a:srgbClr val="4F6228"/>
                </a:solidFill>
                <a:latin typeface="Bahnschrift" pitchFamily="32" charset="0"/>
              </a:rPr>
              <a:t>Solid waste can be used for electricity generation.</a:t>
            </a:r>
          </a:p>
        </p:txBody>
      </p:sp>
    </p:spTree>
  </p:cSld>
  <p:clrMapOvr>
    <a:masterClrMapping/>
  </p:clrMapOvr>
  <p:transition spd="slow" advClick="0" advTm="11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772816"/>
            <a:ext cx="7128792" cy="2862322"/>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How does soil pollution affect plants?</a:t>
            </a:r>
          </a:p>
          <a:p>
            <a:r>
              <a:rPr lang="en-US" dirty="0" smtClean="0">
                <a:solidFill>
                  <a:srgbClr val="000000"/>
                </a:solidFill>
                <a:latin typeface="Open Sans"/>
              </a:rPr>
              <a:t> </a:t>
            </a:r>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Hurts its feelings</a:t>
            </a:r>
          </a:p>
          <a:p>
            <a:pPr marL="342900" indent="-342900">
              <a:lnSpc>
                <a:spcPct val="200000"/>
              </a:lnSpc>
              <a:buFont typeface="+mj-lt"/>
              <a:buAutoNum type="alphaLcPeriod"/>
            </a:pPr>
            <a:r>
              <a:rPr lang="en-US" dirty="0">
                <a:solidFill>
                  <a:srgbClr val="000000"/>
                </a:solidFill>
                <a:latin typeface="Open Sans"/>
              </a:rPr>
              <a:t>Raises the toxicity level in the plant</a:t>
            </a:r>
          </a:p>
          <a:p>
            <a:pPr marL="342900" indent="-342900">
              <a:lnSpc>
                <a:spcPct val="200000"/>
              </a:lnSpc>
              <a:buFont typeface="+mj-lt"/>
              <a:buAutoNum type="alphaLcPeriod"/>
            </a:pPr>
            <a:r>
              <a:rPr lang="en-US" dirty="0">
                <a:solidFill>
                  <a:srgbClr val="000000"/>
                </a:solidFill>
                <a:latin typeface="Open Sans"/>
              </a:rPr>
              <a:t>Can't be used</a:t>
            </a:r>
          </a:p>
          <a:p>
            <a:pPr marL="342900" indent="-342900">
              <a:lnSpc>
                <a:spcPct val="200000"/>
              </a:lnSpc>
              <a:buFont typeface="+mj-lt"/>
              <a:buAutoNum type="alphaLcPeriod"/>
            </a:pPr>
            <a:r>
              <a:rPr lang="en-US" dirty="0">
                <a:solidFill>
                  <a:srgbClr val="000000"/>
                </a:solidFill>
                <a:latin typeface="Open Sans"/>
              </a:rPr>
              <a:t>Doesn't effect them</a:t>
            </a:r>
            <a:endParaRPr lang="en-US" b="0" i="0" dirty="0">
              <a:solidFill>
                <a:srgbClr val="000000"/>
              </a:solidFill>
              <a:effectLst/>
              <a:latin typeface="Open Sans"/>
            </a:endParaRPr>
          </a:p>
        </p:txBody>
      </p:sp>
    </p:spTree>
    <p:extLst>
      <p:ext uri="{BB962C8B-B14F-4D97-AF65-F5344CB8AC3E}">
        <p14:creationId xmlns:p14="http://schemas.microsoft.com/office/powerpoint/2010/main" val="249401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700808"/>
            <a:ext cx="7344816" cy="2862322"/>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How do humans consume soil pollution</a:t>
            </a:r>
            <a:r>
              <a:rPr lang="en-US" b="1" dirty="0" smtClean="0">
                <a:solidFill>
                  <a:srgbClr val="000000"/>
                </a:solidFill>
                <a:latin typeface="Open Sans"/>
              </a:rPr>
              <a:t>?</a:t>
            </a:r>
            <a:endParaRPr lang="en-US" b="1" dirty="0">
              <a:solidFill>
                <a:srgbClr val="000000"/>
              </a:solidFill>
              <a:latin typeface="Open Sans"/>
            </a:endParaRPr>
          </a:p>
          <a:p>
            <a:r>
              <a:rPr lang="en-US" dirty="0" smtClean="0">
                <a:solidFill>
                  <a:srgbClr val="000000"/>
                </a:solidFill>
                <a:latin typeface="Open Sans"/>
              </a:rPr>
              <a:t> </a:t>
            </a:r>
          </a:p>
          <a:p>
            <a:endParaRPr lang="en-US" dirty="0">
              <a:solidFill>
                <a:srgbClr val="000000"/>
              </a:solidFill>
              <a:latin typeface="Open Sans"/>
            </a:endParaRPr>
          </a:p>
          <a:p>
            <a:pPr marL="342900" indent="-342900">
              <a:buFont typeface="+mj-lt"/>
              <a:buAutoNum type="alphaLcPeriod"/>
            </a:pPr>
            <a:r>
              <a:rPr lang="en-US" dirty="0">
                <a:solidFill>
                  <a:srgbClr val="000000"/>
                </a:solidFill>
                <a:latin typeface="Open Sans"/>
              </a:rPr>
              <a:t>Eating the </a:t>
            </a:r>
            <a:r>
              <a:rPr lang="en-US" dirty="0" smtClean="0">
                <a:solidFill>
                  <a:srgbClr val="000000"/>
                </a:solidFill>
                <a:latin typeface="Open Sans"/>
              </a:rPr>
              <a:t>plants </a:t>
            </a:r>
          </a:p>
          <a:p>
            <a:pPr marL="342900" indent="-342900">
              <a:buFont typeface="+mj-lt"/>
              <a:buAutoNum type="alphaLcPeriod"/>
            </a:pPr>
            <a:endParaRPr lang="en-US" dirty="0">
              <a:solidFill>
                <a:srgbClr val="000000"/>
              </a:solidFill>
              <a:latin typeface="Open Sans"/>
            </a:endParaRPr>
          </a:p>
          <a:p>
            <a:pPr marL="342900" indent="-342900">
              <a:buFont typeface="+mj-lt"/>
              <a:buAutoNum type="alphaLcPeriod"/>
            </a:pPr>
            <a:r>
              <a:rPr lang="en-US" dirty="0">
                <a:solidFill>
                  <a:srgbClr val="000000"/>
                </a:solidFill>
                <a:latin typeface="Open Sans"/>
              </a:rPr>
              <a:t>They can't eat </a:t>
            </a:r>
            <a:r>
              <a:rPr lang="en-US" dirty="0" smtClean="0">
                <a:solidFill>
                  <a:srgbClr val="000000"/>
                </a:solidFill>
                <a:latin typeface="Open Sans"/>
              </a:rPr>
              <a:t>soil</a:t>
            </a:r>
          </a:p>
          <a:p>
            <a:pPr marL="342900" indent="-342900">
              <a:buFont typeface="+mj-lt"/>
              <a:buAutoNum type="alphaLcPeriod"/>
            </a:pPr>
            <a:endParaRPr lang="en-US" dirty="0">
              <a:solidFill>
                <a:srgbClr val="000000"/>
              </a:solidFill>
              <a:latin typeface="Open Sans"/>
            </a:endParaRPr>
          </a:p>
          <a:p>
            <a:pPr marL="342900" indent="-342900">
              <a:buFont typeface="+mj-lt"/>
              <a:buAutoNum type="alphaLcPeriod"/>
            </a:pPr>
            <a:r>
              <a:rPr lang="en-US" dirty="0" smtClean="0">
                <a:solidFill>
                  <a:srgbClr val="000000"/>
                </a:solidFill>
                <a:latin typeface="Open Sans"/>
              </a:rPr>
              <a:t>No effect</a:t>
            </a:r>
          </a:p>
          <a:p>
            <a:pPr marL="342900" indent="-342900">
              <a:buFont typeface="+mj-lt"/>
              <a:buAutoNum type="alphaLcPeriod"/>
            </a:pPr>
            <a:endParaRPr lang="en-US" dirty="0">
              <a:solidFill>
                <a:srgbClr val="000000"/>
              </a:solidFill>
              <a:latin typeface="Open Sans"/>
            </a:endParaRPr>
          </a:p>
          <a:p>
            <a:pPr marL="342900" indent="-342900">
              <a:buFont typeface="+mj-lt"/>
              <a:buAutoNum type="alphaLcPeriod"/>
            </a:pPr>
            <a:r>
              <a:rPr lang="en-US" dirty="0">
                <a:solidFill>
                  <a:srgbClr val="000000"/>
                </a:solidFill>
                <a:latin typeface="Open Sans"/>
              </a:rPr>
              <a:t>By breathing the air</a:t>
            </a:r>
            <a:endParaRPr lang="en-US" b="0" i="0" dirty="0">
              <a:solidFill>
                <a:srgbClr val="000000"/>
              </a:solidFill>
              <a:effectLst/>
              <a:latin typeface="Open Sans"/>
            </a:endParaRPr>
          </a:p>
        </p:txBody>
      </p:sp>
    </p:spTree>
    <p:extLst>
      <p:ext uri="{BB962C8B-B14F-4D97-AF65-F5344CB8AC3E}">
        <p14:creationId xmlns:p14="http://schemas.microsoft.com/office/powerpoint/2010/main" val="82951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916832"/>
            <a:ext cx="6624736" cy="3139321"/>
          </a:xfrm>
          <a:prstGeom prst="rect">
            <a:avLst/>
          </a:prstGeom>
        </p:spPr>
        <p:txBody>
          <a:bodyPr wrap="square">
            <a:spAutoFit/>
          </a:bodyPr>
          <a:lstStyle/>
          <a:p>
            <a:r>
              <a:rPr lang="en-US" dirty="0">
                <a:solidFill>
                  <a:srgbClr val="000000"/>
                </a:solidFill>
                <a:latin typeface="Open Sans"/>
              </a:rPr>
              <a:t>Q. </a:t>
            </a:r>
            <a:r>
              <a:rPr lang="en-US" b="1" dirty="0">
                <a:solidFill>
                  <a:srgbClr val="000000"/>
                </a:solidFill>
                <a:latin typeface="Open Sans"/>
              </a:rPr>
              <a:t>How do humans consume </a:t>
            </a:r>
            <a:r>
              <a:rPr lang="en-US" b="1" dirty="0" smtClean="0">
                <a:solidFill>
                  <a:srgbClr val="000000"/>
                </a:solidFill>
                <a:latin typeface="Open Sans"/>
              </a:rPr>
              <a:t>soil pollution  </a:t>
            </a:r>
          </a:p>
          <a:p>
            <a:endParaRPr lang="en-US" b="1" dirty="0">
              <a:solidFill>
                <a:srgbClr val="000000"/>
              </a:solidFill>
              <a:latin typeface="Open Sans"/>
            </a:endParaRPr>
          </a:p>
          <a:p>
            <a:endParaRPr lang="en-US" dirty="0">
              <a:solidFill>
                <a:srgbClr val="000000"/>
              </a:solidFill>
              <a:latin typeface="Open Sans"/>
            </a:endParaRPr>
          </a:p>
          <a:p>
            <a:pPr marL="342900" indent="-342900">
              <a:lnSpc>
                <a:spcPct val="200000"/>
              </a:lnSpc>
              <a:buFont typeface="+mj-lt"/>
              <a:buAutoNum type="alphaLcPeriod"/>
            </a:pPr>
            <a:r>
              <a:rPr lang="en-US" dirty="0" smtClean="0">
                <a:solidFill>
                  <a:srgbClr val="000000"/>
                </a:solidFill>
                <a:latin typeface="Open Sans"/>
              </a:rPr>
              <a:t>No effect</a:t>
            </a:r>
            <a:endParaRPr lang="en-US" dirty="0">
              <a:solidFill>
                <a:srgbClr val="000000"/>
              </a:solidFill>
              <a:latin typeface="Open Sans"/>
            </a:endParaRPr>
          </a:p>
          <a:p>
            <a:pPr marL="342900" indent="-342900">
              <a:lnSpc>
                <a:spcPct val="200000"/>
              </a:lnSpc>
              <a:buFont typeface="+mj-lt"/>
              <a:buAutoNum type="alphaLcPeriod"/>
            </a:pPr>
            <a:r>
              <a:rPr lang="en-US" dirty="0">
                <a:solidFill>
                  <a:srgbClr val="000000"/>
                </a:solidFill>
                <a:latin typeface="Open Sans"/>
              </a:rPr>
              <a:t>They can't eat soil</a:t>
            </a:r>
          </a:p>
          <a:p>
            <a:pPr marL="342900" indent="-342900">
              <a:lnSpc>
                <a:spcPct val="200000"/>
              </a:lnSpc>
              <a:buFont typeface="+mj-lt"/>
              <a:buAutoNum type="alphaLcPeriod"/>
            </a:pPr>
            <a:r>
              <a:rPr lang="en-US" dirty="0">
                <a:solidFill>
                  <a:srgbClr val="000000"/>
                </a:solidFill>
                <a:latin typeface="Open Sans"/>
              </a:rPr>
              <a:t>Eating the meat from animals that consumed plants</a:t>
            </a:r>
          </a:p>
          <a:p>
            <a:pPr marL="342900" indent="-342900">
              <a:lnSpc>
                <a:spcPct val="200000"/>
              </a:lnSpc>
              <a:buFont typeface="+mj-lt"/>
              <a:buAutoNum type="alphaLcPeriod"/>
            </a:pPr>
            <a:r>
              <a:rPr lang="en-US" dirty="0">
                <a:solidFill>
                  <a:srgbClr val="000000"/>
                </a:solidFill>
                <a:latin typeface="Open Sans"/>
              </a:rPr>
              <a:t>By breathing the air</a:t>
            </a:r>
            <a:endParaRPr lang="en-US" b="0" i="0" dirty="0">
              <a:solidFill>
                <a:srgbClr val="000000"/>
              </a:solidFill>
              <a:effectLst/>
              <a:latin typeface="Open Sans"/>
            </a:endParaRPr>
          </a:p>
        </p:txBody>
      </p:sp>
    </p:spTree>
    <p:extLst>
      <p:ext uri="{BB962C8B-B14F-4D97-AF65-F5344CB8AC3E}">
        <p14:creationId xmlns:p14="http://schemas.microsoft.com/office/powerpoint/2010/main" val="128635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smtClean="0">
                <a:solidFill>
                  <a:srgbClr val="C3D69B"/>
                </a:solidFill>
                <a:latin typeface="Bahnschrift Light" pitchFamily="32" charset="0"/>
              </a:rPr>
              <a:t>Solid waste</a:t>
            </a:r>
            <a:endParaRPr lang="en-IN" sz="4400" dirty="0">
              <a:solidFill>
                <a:srgbClr val="C3D69B"/>
              </a:solidFill>
              <a:latin typeface="Bahnschrift Light" pitchFamily="32" charset="0"/>
            </a:endParaRPr>
          </a:p>
        </p:txBody>
      </p:sp>
      <p:sp>
        <p:nvSpPr>
          <p:cNvPr id="9218" name="Text Box 2"/>
          <p:cNvSpPr txBox="1">
            <a:spLocks noChangeArrowheads="1"/>
          </p:cNvSpPr>
          <p:nvPr/>
        </p:nvSpPr>
        <p:spPr bwMode="auto">
          <a:xfrm>
            <a:off x="428596" y="161768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b="1" dirty="0" smtClean="0">
                <a:solidFill>
                  <a:srgbClr val="003E07"/>
                </a:solidFill>
                <a:latin typeface="Bahnschrift" pitchFamily="32" charset="0"/>
              </a:rPr>
              <a:t>Solid waste </a:t>
            </a:r>
            <a:r>
              <a:rPr lang="en-US" dirty="0" smtClean="0">
                <a:solidFill>
                  <a:srgbClr val="003E07"/>
                </a:solidFill>
                <a:latin typeface="Bahnschrift" pitchFamily="32" charset="0"/>
              </a:rPr>
              <a:t>is that material (such as domestic trash, garbage, metal scrap etc.) which arises from various human activities and which is normally discarded as useless or unwanted. It is responsible for land pollution in urban and industrial areas.</a:t>
            </a:r>
          </a:p>
          <a:p>
            <a:pPr>
              <a:spcBef>
                <a:spcPts val="500"/>
              </a:spcBef>
              <a:buClr>
                <a:srgbClr val="77933C"/>
              </a:buClr>
              <a:buFont typeface="Wingdings" charset="2"/>
              <a:buChar char=""/>
            </a:pPr>
            <a:r>
              <a:rPr lang="en-IN" b="1" dirty="0" smtClean="0">
                <a:solidFill>
                  <a:srgbClr val="003E07"/>
                </a:solidFill>
                <a:latin typeface="Bahnschrift" pitchFamily="32" charset="0"/>
              </a:rPr>
              <a:t>Garbag</a:t>
            </a:r>
            <a:r>
              <a:rPr lang="en-IN" dirty="0" smtClean="0">
                <a:solidFill>
                  <a:srgbClr val="003E07"/>
                </a:solidFill>
                <a:latin typeface="Bahnschrift" pitchFamily="32" charset="0"/>
              </a:rPr>
              <a:t>e refers to the </a:t>
            </a:r>
            <a:r>
              <a:rPr lang="en-IN" b="1" dirty="0" err="1" smtClean="0">
                <a:solidFill>
                  <a:srgbClr val="003E07"/>
                </a:solidFill>
                <a:latin typeface="Bahnschrift" pitchFamily="32" charset="0"/>
              </a:rPr>
              <a:t>putrescible</a:t>
            </a:r>
            <a:r>
              <a:rPr lang="en-IN" dirty="0" smtClean="0">
                <a:solidFill>
                  <a:srgbClr val="003E07"/>
                </a:solidFill>
                <a:latin typeface="Bahnschrift" pitchFamily="32" charset="0"/>
              </a:rPr>
              <a:t> solid waste (Solid waste that contains organic matter capable of being decomposed by microorganisms easily) constituents produced during the preparation or storage of meat, vegetables, etc.</a:t>
            </a:r>
          </a:p>
          <a:p>
            <a:pPr>
              <a:spcBef>
                <a:spcPts val="500"/>
              </a:spcBef>
              <a:buClr>
                <a:srgbClr val="77933C"/>
              </a:buClr>
              <a:buFont typeface="Wingdings" charset="2"/>
              <a:buChar char=""/>
            </a:pPr>
            <a:r>
              <a:rPr lang="en-IN" b="1" dirty="0" smtClean="0">
                <a:solidFill>
                  <a:srgbClr val="003E07"/>
                </a:solidFill>
                <a:latin typeface="Bahnschrift" pitchFamily="32" charset="0"/>
              </a:rPr>
              <a:t>Rubbish</a:t>
            </a:r>
            <a:r>
              <a:rPr lang="en-IN" dirty="0" smtClean="0">
                <a:solidFill>
                  <a:srgbClr val="003E07"/>
                </a:solidFill>
                <a:latin typeface="Bahnschrift" pitchFamily="32" charset="0"/>
              </a:rPr>
              <a:t> is the </a:t>
            </a:r>
            <a:r>
              <a:rPr lang="en-IN" b="1" dirty="0" smtClean="0">
                <a:solidFill>
                  <a:srgbClr val="003E07"/>
                </a:solidFill>
                <a:latin typeface="Bahnschrift" pitchFamily="32" charset="0"/>
              </a:rPr>
              <a:t>non-</a:t>
            </a:r>
            <a:r>
              <a:rPr lang="en-IN" b="1" dirty="0" err="1" smtClean="0">
                <a:solidFill>
                  <a:srgbClr val="003E07"/>
                </a:solidFill>
                <a:latin typeface="Bahnschrift" pitchFamily="32" charset="0"/>
              </a:rPr>
              <a:t>putrescible</a:t>
            </a:r>
            <a:r>
              <a:rPr lang="en-IN" dirty="0" smtClean="0">
                <a:solidFill>
                  <a:srgbClr val="003E07"/>
                </a:solidFill>
                <a:latin typeface="Bahnschrift" pitchFamily="32" charset="0"/>
              </a:rPr>
              <a:t> solid waste constituents, either combustible or non combustible. Combustible waste includes paper, wood, wood scrap, rubber, leather, etc. Non-combustible wastes are metals, glass, ceramics etc.</a:t>
            </a:r>
          </a:p>
          <a:p>
            <a:pPr>
              <a:spcBef>
                <a:spcPts val="500"/>
              </a:spcBef>
              <a:buClr>
                <a:srgbClr val="77933C"/>
              </a:buClr>
              <a:buFont typeface="Wingdings" charset="2"/>
              <a:buChar char=""/>
            </a:pPr>
            <a:r>
              <a:rPr lang="en-IN" b="1" dirty="0" smtClean="0">
                <a:solidFill>
                  <a:srgbClr val="003E07"/>
                </a:solidFill>
                <a:latin typeface="Bahnschrift" pitchFamily="32" charset="0"/>
              </a:rPr>
              <a:t>Refuse </a:t>
            </a:r>
            <a:r>
              <a:rPr lang="en-IN" dirty="0" smtClean="0">
                <a:solidFill>
                  <a:srgbClr val="003E07"/>
                </a:solidFill>
                <a:latin typeface="Bahnschrift" pitchFamily="32" charset="0"/>
              </a:rPr>
              <a:t>means all decomposing and non-decomposing combustible and non-combustible solid wastes such as garbage, ashes, paper, cans, wood scraps, plastic etc.</a:t>
            </a:r>
            <a:endParaRPr lang="en-US" dirty="0" smtClean="0">
              <a:solidFill>
                <a:srgbClr val="003E07"/>
              </a:solidFill>
              <a:latin typeface="Bahnschrift" pitchFamily="32" charset="0"/>
            </a:endParaRPr>
          </a:p>
        </p:txBody>
      </p:sp>
    </p:spTree>
  </p:cSld>
  <p:clrMapOvr>
    <a:masterClrMapping/>
  </p:clrMapOvr>
  <p:transition spd="slow" advClick="0" advTm="27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a:solidFill>
                  <a:srgbClr val="C3D69B"/>
                </a:solidFill>
                <a:latin typeface="Bahnschrift Light" pitchFamily="32" charset="0"/>
              </a:rPr>
              <a:t>Important source of solid waste</a:t>
            </a:r>
          </a:p>
        </p:txBody>
      </p:sp>
      <p:sp>
        <p:nvSpPr>
          <p:cNvPr id="11266" name="Text Box 2"/>
          <p:cNvSpPr txBox="1">
            <a:spLocks noChangeArrowheads="1"/>
          </p:cNvSpPr>
          <p:nvPr/>
        </p:nvSpPr>
        <p:spPr bwMode="auto">
          <a:xfrm>
            <a:off x="457200" y="1643050"/>
            <a:ext cx="8229600" cy="4357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450"/>
              </a:spcBef>
              <a:buClr>
                <a:srgbClr val="77933C"/>
              </a:buClr>
              <a:buFont typeface="Wingdings" charset="2"/>
              <a:buChar char=""/>
              <a:defRPr/>
            </a:pPr>
            <a:r>
              <a:rPr lang="en-US" sz="1600" b="1" dirty="0" smtClean="0">
                <a:solidFill>
                  <a:srgbClr val="003E07"/>
                </a:solidFill>
                <a:latin typeface="Bahnschrift" pitchFamily="32" charset="0"/>
              </a:rPr>
              <a:t>Domestic garbage </a:t>
            </a:r>
            <a:r>
              <a:rPr lang="en-US" sz="1600" dirty="0" smtClean="0">
                <a:solidFill>
                  <a:srgbClr val="003E07"/>
                </a:solidFill>
                <a:latin typeface="Bahnschrift" pitchFamily="32" charset="0"/>
              </a:rPr>
              <a:t>refers to household wastes such as plastic, paper, glass pieces, metal objects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Pathological wastes </a:t>
            </a:r>
            <a:r>
              <a:rPr lang="en-US" sz="1600" dirty="0" smtClean="0">
                <a:solidFill>
                  <a:srgbClr val="003E07"/>
                </a:solidFill>
                <a:latin typeface="Bahnschrift" pitchFamily="32" charset="0"/>
              </a:rPr>
              <a:t>include dead animals and human waste.</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Industrial wastes </a:t>
            </a:r>
            <a:r>
              <a:rPr lang="en-US" sz="1600" dirty="0" smtClean="0">
                <a:solidFill>
                  <a:srgbClr val="003E07"/>
                </a:solidFill>
                <a:latin typeface="Bahnschrift" pitchFamily="32" charset="0"/>
              </a:rPr>
              <a:t>generally include chemicals, paints, sand, metal ore processing, fly ash, sewage treatment sludge,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Agricultural wastes </a:t>
            </a:r>
            <a:r>
              <a:rPr lang="en-US" sz="1600" dirty="0" smtClean="0">
                <a:solidFill>
                  <a:srgbClr val="003E07"/>
                </a:solidFill>
                <a:latin typeface="Bahnschrift" pitchFamily="32" charset="0"/>
              </a:rPr>
              <a:t>contain mainly farm animal manure and crop residues.</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Municipal Solid waste (MSW) </a:t>
            </a:r>
            <a:r>
              <a:rPr lang="en-US" sz="1600" dirty="0" smtClean="0">
                <a:solidFill>
                  <a:srgbClr val="003E07"/>
                </a:solidFill>
                <a:latin typeface="Bahnschrift" pitchFamily="32" charset="0"/>
              </a:rPr>
              <a:t>is commonly known as trash or garbage and consists of everyday items such as product packaging, furniture, bottles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Mining wastes</a:t>
            </a:r>
            <a:r>
              <a:rPr lang="en-US" sz="1600" dirty="0" smtClean="0">
                <a:solidFill>
                  <a:srgbClr val="003E07"/>
                </a:solidFill>
                <a:latin typeface="Bahnschrift" pitchFamily="32" charset="0"/>
              </a:rPr>
              <a:t> result from mining activities. </a:t>
            </a:r>
            <a:r>
              <a:rPr lang="en-US" sz="1600" dirty="0" err="1" smtClean="0">
                <a:solidFill>
                  <a:srgbClr val="003E07"/>
                </a:solidFill>
                <a:latin typeface="Bahnschrift" pitchFamily="32" charset="0"/>
              </a:rPr>
              <a:t>Eg</a:t>
            </a:r>
            <a:r>
              <a:rPr lang="en-US" sz="1600" dirty="0" smtClean="0">
                <a:solidFill>
                  <a:srgbClr val="003E07"/>
                </a:solidFill>
                <a:latin typeface="Bahnschrift" pitchFamily="32" charset="0"/>
              </a:rPr>
              <a:t>. Heavy metals.</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Radioactive wastes</a:t>
            </a:r>
            <a:r>
              <a:rPr lang="en-US" sz="1600" dirty="0" smtClean="0">
                <a:solidFill>
                  <a:srgbClr val="003E07"/>
                </a:solidFill>
                <a:latin typeface="Bahnschrift" pitchFamily="32" charset="0"/>
              </a:rPr>
              <a:t>: Nuclear explosions, nuclear testing, use of radioactive substances in medical and scientific research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Hospital wastes (BMW)</a:t>
            </a:r>
            <a:r>
              <a:rPr lang="en-US" sz="1600" dirty="0" smtClean="0">
                <a:solidFill>
                  <a:srgbClr val="003E07"/>
                </a:solidFill>
                <a:latin typeface="Bahnschrift" pitchFamily="32" charset="0"/>
              </a:rPr>
              <a:t> includes disposable needles, syringes, blades, tissues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E-waste </a:t>
            </a:r>
            <a:r>
              <a:rPr lang="en-US" sz="1600" dirty="0" smtClean="0">
                <a:solidFill>
                  <a:srgbClr val="003E07"/>
                </a:solidFill>
                <a:latin typeface="Bahnschrift" pitchFamily="32" charset="0"/>
              </a:rPr>
              <a:t>refers to electrical and electronic equipment wastes.</a:t>
            </a:r>
          </a:p>
          <a:p>
            <a:pPr marL="341313">
              <a:spcBef>
                <a:spcPts val="450"/>
              </a:spcBef>
              <a:buClrTx/>
              <a:buFontTx/>
              <a:buNone/>
              <a:defRPr/>
            </a:pPr>
            <a:endParaRPr lang="en-US" sz="1600" dirty="0" smtClean="0">
              <a:solidFill>
                <a:srgbClr val="003E07"/>
              </a:solidFill>
              <a:latin typeface="Bahnschrift" pitchFamily="32" charset="0"/>
            </a:endParaRPr>
          </a:p>
        </p:txBody>
      </p:sp>
      <p:sp>
        <p:nvSpPr>
          <p:cNvPr id="10244"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17000"/>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1474</Words>
  <Application>Microsoft Office PowerPoint</Application>
  <PresentationFormat>On-screen Show (4:3)</PresentationFormat>
  <Paragraphs>270</Paragraphs>
  <Slides>32</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Microsoft YaHei</vt:lpstr>
      <vt:lpstr>Arial</vt:lpstr>
      <vt:lpstr>Bahnschrift</vt:lpstr>
      <vt:lpstr>Bahnschrift Light</vt:lpstr>
      <vt:lpstr>Calibri</vt:lpstr>
      <vt:lpstr>Open Sans</vt:lpstr>
      <vt:lpstr>Segoe UI</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Dr Sandeep Kumar</cp:lastModifiedBy>
  <cp:revision>250</cp:revision>
  <cp:lastPrinted>1601-01-01T00:00:00Z</cp:lastPrinted>
  <dcterms:created xsi:type="dcterms:W3CDTF">2019-01-10T05:05:48Z</dcterms:created>
  <dcterms:modified xsi:type="dcterms:W3CDTF">2022-11-07T03:14:03Z</dcterms:modified>
</cp:coreProperties>
</file>