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86690A-CA4A-4FC9-BE47-59DB8222F71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D01FE4A-05A9-4016-9007-3D15140B5D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Environmental Movements and Important Case Studies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5918" y="4000504"/>
            <a:ext cx="5286412" cy="132802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b="1" i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“</a:t>
            </a:r>
            <a:r>
              <a:rPr lang="en-US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chopped head is cheaper than a felled tree</a:t>
            </a:r>
            <a:r>
              <a:rPr lang="en-US" b="1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.”</a:t>
            </a:r>
          </a:p>
          <a:p>
            <a:endParaRPr lang="en-US" b="1" i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I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- Amrita Devi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Switch </a:t>
            </a:r>
            <a:r>
              <a:rPr lang="en-US" dirty="0"/>
              <a:t>off lights, fans and other </a:t>
            </a:r>
            <a:r>
              <a:rPr lang="en-US" dirty="0" smtClean="0"/>
              <a:t>appliances </a:t>
            </a:r>
            <a:r>
              <a:rPr lang="en-US" dirty="0"/>
              <a:t>when not in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solar heater for cooking your food on sunny days.</a:t>
            </a:r>
          </a:p>
          <a:p>
            <a:r>
              <a:rPr lang="en-US" dirty="0"/>
              <a:t>U</a:t>
            </a:r>
            <a:r>
              <a:rPr lang="en-US" dirty="0" smtClean="0"/>
              <a:t>se minimum amount of water for all domestic purposes.</a:t>
            </a:r>
          </a:p>
          <a:p>
            <a:r>
              <a:rPr lang="en-US" dirty="0" smtClean="0"/>
              <a:t>Built </a:t>
            </a:r>
            <a:r>
              <a:rPr lang="en-US" dirty="0"/>
              <a:t>rainwater harvesting system in your house</a:t>
            </a:r>
            <a:r>
              <a:rPr lang="en-US" dirty="0" smtClean="0"/>
              <a:t>.</a:t>
            </a:r>
          </a:p>
          <a:p>
            <a:r>
              <a:rPr lang="en-US" dirty="0"/>
              <a:t>G</a:t>
            </a:r>
            <a:r>
              <a:rPr lang="en-US" dirty="0" smtClean="0"/>
              <a:t>row different types of plants, herbs, trees and grass in your garden and open areas.</a:t>
            </a:r>
          </a:p>
          <a:p>
            <a:pPr fontAlgn="base"/>
            <a:r>
              <a:rPr lang="en-US" dirty="0" smtClean="0"/>
              <a:t>Don’t </a:t>
            </a:r>
            <a:r>
              <a:rPr lang="en-US" dirty="0"/>
              <a:t>use more fertilizer and </a:t>
            </a:r>
            <a:r>
              <a:rPr lang="en-US" dirty="0" smtClean="0"/>
              <a:t>pesticides. Use </a:t>
            </a:r>
            <a:r>
              <a:rPr lang="en-US" dirty="0"/>
              <a:t>nature manure to the crops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Don’t </a:t>
            </a:r>
            <a:r>
              <a:rPr lang="en-US" dirty="0"/>
              <a:t>waste the food instead give it to someone before getting spoiled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an individual in conservation of natural resources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50435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Bishnoi</a:t>
            </a:r>
            <a:r>
              <a:rPr lang="en-US" dirty="0" smtClean="0"/>
              <a:t> faith is a religious offshoot of Hinduism founded on </a:t>
            </a:r>
            <a:r>
              <a:rPr lang="en-US" b="1" dirty="0" smtClean="0"/>
              <a:t>29 principles</a:t>
            </a:r>
            <a:r>
              <a:rPr lang="en-US" dirty="0" smtClean="0"/>
              <a:t>, most of which promote </a:t>
            </a:r>
            <a:r>
              <a:rPr lang="en-US" b="1" dirty="0" smtClean="0"/>
              <a:t>environmental stewardship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religion was founded by </a:t>
            </a:r>
            <a:r>
              <a:rPr lang="en-US" b="1" dirty="0" smtClean="0"/>
              <a:t>Guru </a:t>
            </a:r>
            <a:r>
              <a:rPr lang="en-US" b="1" dirty="0" err="1" smtClean="0"/>
              <a:t>Maharaj</a:t>
            </a:r>
            <a:r>
              <a:rPr lang="en-US" b="1" dirty="0" smtClean="0"/>
              <a:t> </a:t>
            </a:r>
            <a:r>
              <a:rPr lang="en-US" b="1" dirty="0" err="1" smtClean="0"/>
              <a:t>Jambaji</a:t>
            </a:r>
            <a:r>
              <a:rPr lang="en-US" dirty="0" smtClean="0"/>
              <a:t> in </a:t>
            </a:r>
            <a:r>
              <a:rPr lang="en-US" b="1" dirty="0" smtClean="0"/>
              <a:t>1485</a:t>
            </a:r>
            <a:r>
              <a:rPr lang="en-US" dirty="0" smtClean="0"/>
              <a:t> AD in the </a:t>
            </a:r>
            <a:r>
              <a:rPr lang="en-US" b="1" dirty="0" err="1" smtClean="0"/>
              <a:t>Marwar</a:t>
            </a:r>
            <a:r>
              <a:rPr lang="en-US" b="1" dirty="0" smtClean="0"/>
              <a:t> (Jodhpur) </a:t>
            </a:r>
            <a:r>
              <a:rPr lang="en-US" dirty="0" smtClean="0"/>
              <a:t>desert region of western Rajasthan, India.</a:t>
            </a:r>
          </a:p>
          <a:p>
            <a:r>
              <a:rPr lang="en-US" dirty="0" smtClean="0"/>
              <a:t>He banned cutting down green trees and killing birds or animals.</a:t>
            </a:r>
          </a:p>
          <a:p>
            <a:r>
              <a:rPr lang="en-US" dirty="0" err="1" smtClean="0"/>
              <a:t>Bishnois</a:t>
            </a:r>
            <a:r>
              <a:rPr lang="en-US" dirty="0" smtClean="0"/>
              <a:t> are famous for cultivating lush vegetation, caring for animals, and collecting drinkable water.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BISHNOI MOVEMENT</a:t>
            </a:r>
          </a:p>
        </p:txBody>
      </p:sp>
      <p:pic>
        <p:nvPicPr>
          <p:cNvPr id="11266" name="Picture 2" descr="What Are The 29 Commandments The Define The Life Of The Bishnois ..."/>
          <p:cNvPicPr>
            <a:picLocks noChangeAspect="1" noChangeArrowheads="1"/>
          </p:cNvPicPr>
          <p:nvPr/>
        </p:nvPicPr>
        <p:blipFill>
          <a:blip r:embed="rId2"/>
          <a:srcRect l="41727"/>
          <a:stretch>
            <a:fillRect/>
          </a:stretch>
        </p:blipFill>
        <p:spPr bwMode="auto">
          <a:xfrm>
            <a:off x="4643438" y="1571612"/>
            <a:ext cx="4289954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Principles of </a:t>
            </a:r>
            <a:r>
              <a:rPr lang="en-IN" b="1" dirty="0" err="1" smtClean="0"/>
              <a:t>Bishnoi</a:t>
            </a:r>
            <a:r>
              <a:rPr lang="en-IN" b="1" dirty="0" smtClean="0"/>
              <a:t> philosophy relevant to environmental protection</a:t>
            </a:r>
          </a:p>
          <a:p>
            <a:pPr lvl="1"/>
            <a:r>
              <a:rPr lang="en-US" dirty="0" smtClean="0"/>
              <a:t>To be compassionate towards all living beings.</a:t>
            </a:r>
          </a:p>
          <a:p>
            <a:pPr lvl="1"/>
            <a:r>
              <a:rPr lang="en-US" dirty="0" smtClean="0"/>
              <a:t>Do not cut the green trees, save the environment.</a:t>
            </a:r>
          </a:p>
          <a:p>
            <a:pPr lvl="1"/>
            <a:r>
              <a:rPr lang="en-US" dirty="0" smtClean="0"/>
              <a:t>To provide a common shelter for goat/sheep to avoid them being slaughtered.</a:t>
            </a:r>
          </a:p>
          <a:p>
            <a:pPr lvl="1"/>
            <a:r>
              <a:rPr lang="en-US" dirty="0" smtClean="0"/>
              <a:t>Don’t sterilize bulls.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eed and protect wildlife.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BISHNOI MOVEMENT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401080" cy="25717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1730, maharajah (king) of Jodhpur sent soldiers to gather </a:t>
            </a:r>
            <a:r>
              <a:rPr lang="en-US" b="1" dirty="0" err="1" smtClean="0"/>
              <a:t>khejri</a:t>
            </a:r>
            <a:r>
              <a:rPr lang="en-US" b="1" dirty="0" smtClean="0"/>
              <a:t> (acacia)</a:t>
            </a:r>
            <a:r>
              <a:rPr lang="en-US" dirty="0" smtClean="0"/>
              <a:t> wood from the forest region near the </a:t>
            </a:r>
            <a:r>
              <a:rPr lang="en-US" b="1" dirty="0" smtClean="0"/>
              <a:t>village of </a:t>
            </a:r>
            <a:r>
              <a:rPr lang="en-US" b="1" dirty="0" err="1" smtClean="0"/>
              <a:t>Khejarli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Amrita Devi </a:t>
            </a:r>
            <a:r>
              <a:rPr lang="en-US" dirty="0" smtClean="0"/>
              <a:t>was a female villager who </a:t>
            </a:r>
            <a:r>
              <a:rPr lang="en-US" dirty="0"/>
              <a:t>decided to literally hug the trees, and encouraged others to do so </a:t>
            </a:r>
            <a:r>
              <a:rPr lang="en-US" dirty="0" smtClean="0"/>
              <a:t>too.</a:t>
            </a:r>
          </a:p>
          <a:p>
            <a:r>
              <a:rPr lang="en-US" dirty="0" smtClean="0"/>
              <a:t>As each villager </a:t>
            </a:r>
            <a:r>
              <a:rPr lang="en-US" b="1" dirty="0" smtClean="0"/>
              <a:t>hugged a tree</a:t>
            </a:r>
            <a:r>
              <a:rPr lang="en-US" dirty="0" smtClean="0"/>
              <a:t>, refusing to let go, they were beheaded by the soldiers.</a:t>
            </a:r>
          </a:p>
          <a:p>
            <a:r>
              <a:rPr lang="en-US" dirty="0" smtClean="0"/>
              <a:t>This voluntary martyrdom continued until </a:t>
            </a:r>
            <a:r>
              <a:rPr lang="en-US" b="1" dirty="0" smtClean="0"/>
              <a:t>363 </a:t>
            </a:r>
            <a:r>
              <a:rPr lang="en-US" b="1" dirty="0" err="1" smtClean="0"/>
              <a:t>Bishnoi</a:t>
            </a:r>
            <a:r>
              <a:rPr lang="en-US" b="1" dirty="0" smtClean="0"/>
              <a:t> villagers</a:t>
            </a:r>
            <a:r>
              <a:rPr lang="en-US" dirty="0" smtClean="0"/>
              <a:t> were killed in the name of the sacred </a:t>
            </a:r>
            <a:r>
              <a:rPr lang="en-US" dirty="0" err="1" smtClean="0"/>
              <a:t>Khejarli</a:t>
            </a:r>
            <a:r>
              <a:rPr lang="en-US" dirty="0" smtClean="0"/>
              <a:t> forest.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BISHNOI MOVEMENT</a:t>
            </a:r>
            <a:endParaRPr lang="en-US" dirty="0"/>
          </a:p>
        </p:txBody>
      </p:sp>
      <p:pic>
        <p:nvPicPr>
          <p:cNvPr id="17410" name="Picture 2" descr="Yellow Flame Tree 10 SEEDS Rare Tropical TreeYellow blossoms | Et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29042"/>
            <a:ext cx="4393437" cy="2928958"/>
          </a:xfrm>
          <a:prstGeom prst="rect">
            <a:avLst/>
          </a:prstGeom>
          <a:noFill/>
        </p:spPr>
      </p:pic>
      <p:pic>
        <p:nvPicPr>
          <p:cNvPr id="17412" name="Picture 4" descr="The Original Tree-Huggers: Khejarli Massacre, 1730 – A Branch in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913907"/>
            <a:ext cx="4857752" cy="29440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186766" cy="235745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Chipko</a:t>
            </a:r>
            <a:r>
              <a:rPr lang="en-US" dirty="0" smtClean="0"/>
              <a:t> movement (</a:t>
            </a:r>
            <a:r>
              <a:rPr lang="en-US" dirty="0" err="1" smtClean="0"/>
              <a:t>Chipko</a:t>
            </a:r>
            <a:r>
              <a:rPr lang="en-US" dirty="0" smtClean="0"/>
              <a:t> </a:t>
            </a:r>
            <a:r>
              <a:rPr lang="en-US" dirty="0" err="1" smtClean="0"/>
              <a:t>andolan</a:t>
            </a:r>
            <a:r>
              <a:rPr lang="en-US" dirty="0" smtClean="0"/>
              <a:t>): A nonviolent social and ecological movement by rural villagers in India in the 1973, aimed at protecting trees and forests slated for government-backed logging.</a:t>
            </a:r>
          </a:p>
          <a:p>
            <a:r>
              <a:rPr lang="en-US" dirty="0" smtClean="0"/>
              <a:t>The movement originated in the Himalayan region of Uttar Pradesh (now </a:t>
            </a:r>
            <a:r>
              <a:rPr lang="en-US" dirty="0" err="1" smtClean="0"/>
              <a:t>Uttarakhand</a:t>
            </a:r>
            <a:r>
              <a:rPr lang="en-US" dirty="0" smtClean="0"/>
              <a:t>).</a:t>
            </a:r>
          </a:p>
          <a:p>
            <a:r>
              <a:rPr lang="en-IN" dirty="0" smtClean="0"/>
              <a:t>Inspired by </a:t>
            </a:r>
            <a:r>
              <a:rPr lang="en-IN" dirty="0" err="1" smtClean="0"/>
              <a:t>Bishnoi</a:t>
            </a:r>
            <a:r>
              <a:rPr lang="en-IN" dirty="0" smtClean="0"/>
              <a:t> movement</a:t>
            </a:r>
          </a:p>
          <a:p>
            <a:r>
              <a:rPr lang="en-US" dirty="0" smtClean="0"/>
              <a:t>The main objective was to protect the trees on the Himalayan slopes from the axes of contractors of the forest.</a:t>
            </a:r>
          </a:p>
          <a:p>
            <a:r>
              <a:rPr lang="en-US" dirty="0" smtClean="0"/>
              <a:t>Led by </a:t>
            </a:r>
            <a:r>
              <a:rPr lang="en-US" dirty="0" err="1" smtClean="0"/>
              <a:t>Sundarlal</a:t>
            </a:r>
            <a:r>
              <a:rPr lang="en-US" dirty="0" smtClean="0"/>
              <a:t> </a:t>
            </a:r>
            <a:r>
              <a:rPr lang="en-US" dirty="0" err="1" smtClean="0"/>
              <a:t>Bahuguna</a:t>
            </a:r>
            <a:r>
              <a:rPr lang="en-US" dirty="0" smtClean="0"/>
              <a:t>, </a:t>
            </a:r>
            <a:r>
              <a:rPr lang="en-US" dirty="0" err="1" smtClean="0"/>
              <a:t>Gaura</a:t>
            </a:r>
            <a:r>
              <a:rPr lang="en-US" dirty="0" smtClean="0"/>
              <a:t> Devi, </a:t>
            </a:r>
            <a:r>
              <a:rPr lang="en-US" dirty="0" err="1" smtClean="0"/>
              <a:t>Sudesha</a:t>
            </a:r>
            <a:r>
              <a:rPr lang="en-US" dirty="0" smtClean="0"/>
              <a:t> Devi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CHIPKO </a:t>
            </a:r>
            <a:r>
              <a:rPr lang="en-US" dirty="0" smtClean="0"/>
              <a:t>MOVEMENT</a:t>
            </a:r>
            <a:endParaRPr lang="en-US" dirty="0"/>
          </a:p>
        </p:txBody>
      </p:sp>
      <p:pic>
        <p:nvPicPr>
          <p:cNvPr id="18434" name="Picture 2" descr="Chipko Andolan' Was The Strongest Movement To Conserve Forest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13755"/>
            <a:ext cx="6929454" cy="3244245"/>
          </a:xfrm>
          <a:prstGeom prst="rect">
            <a:avLst/>
          </a:prstGeom>
          <a:noFill/>
        </p:spPr>
      </p:pic>
      <p:pic>
        <p:nvPicPr>
          <p:cNvPr id="18436" name="Picture 4" descr="Antardhwani : Sunderlal Bahuguna Says That Water, Forest And Land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60" y="3214686"/>
            <a:ext cx="2143140" cy="1428760"/>
          </a:xfrm>
          <a:prstGeom prst="rect">
            <a:avLst/>
          </a:prstGeom>
          <a:noFill/>
        </p:spPr>
      </p:pic>
      <p:pic>
        <p:nvPicPr>
          <p:cNvPr id="18438" name="Picture 6" descr="Gaura Devi - Wiki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3" y="4652873"/>
            <a:ext cx="2143108" cy="22051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29312" cy="4972072"/>
          </a:xfrm>
        </p:spPr>
        <p:txBody>
          <a:bodyPr>
            <a:normAutofit/>
          </a:bodyPr>
          <a:lstStyle/>
          <a:p>
            <a:r>
              <a:rPr lang="en-US" dirty="0" smtClean="0"/>
              <a:t>The movement first </a:t>
            </a:r>
            <a:r>
              <a:rPr lang="en-US" b="1" dirty="0" smtClean="0"/>
              <a:t>started in 1985</a:t>
            </a:r>
            <a:r>
              <a:rPr lang="en-US" dirty="0" smtClean="0"/>
              <a:t> as a protest for not providing </a:t>
            </a:r>
            <a:r>
              <a:rPr lang="en-US" b="1" dirty="0" smtClean="0"/>
              <a:t>proper rehabilitation and resettlement</a:t>
            </a:r>
            <a:r>
              <a:rPr lang="en-US" dirty="0" smtClean="0"/>
              <a:t> for the people who have been displaced by the construction of </a:t>
            </a:r>
            <a:r>
              <a:rPr lang="en-US" b="1" dirty="0" err="1" smtClean="0"/>
              <a:t>Sardar</a:t>
            </a:r>
            <a:r>
              <a:rPr lang="en-US" b="1" dirty="0" smtClean="0"/>
              <a:t> </a:t>
            </a:r>
            <a:r>
              <a:rPr lang="en-US" b="1" dirty="0" err="1" smtClean="0"/>
              <a:t>Sarovar</a:t>
            </a:r>
            <a:r>
              <a:rPr lang="en-US" b="1" dirty="0" smtClean="0"/>
              <a:t> Dam</a:t>
            </a:r>
            <a:r>
              <a:rPr lang="en-US" dirty="0" smtClean="0"/>
              <a:t>.</a:t>
            </a:r>
          </a:p>
          <a:p>
            <a:r>
              <a:rPr lang="en-US" dirty="0"/>
              <a:t>Later on, the movement turned its focus on the </a:t>
            </a:r>
            <a:r>
              <a:rPr lang="en-US" b="1" dirty="0"/>
              <a:t>preservation of the environment and the eco-systems</a:t>
            </a:r>
            <a:r>
              <a:rPr lang="en-US" dirty="0"/>
              <a:t> of the valley</a:t>
            </a:r>
            <a:r>
              <a:rPr lang="en-US" dirty="0" smtClean="0"/>
              <a:t>.</a:t>
            </a:r>
          </a:p>
          <a:p>
            <a:r>
              <a:rPr lang="en-IN" dirty="0" smtClean="0"/>
              <a:t>Led by </a:t>
            </a:r>
            <a:r>
              <a:rPr lang="en-IN" dirty="0" err="1" smtClean="0"/>
              <a:t>Medha</a:t>
            </a:r>
            <a:r>
              <a:rPr lang="en-IN" dirty="0" smtClean="0"/>
              <a:t> </a:t>
            </a:r>
            <a:r>
              <a:rPr lang="en-IN" dirty="0" err="1" smtClean="0"/>
              <a:t>Patekar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NARMADA BACHAO ANDOLAN</a:t>
            </a:r>
            <a:endParaRPr lang="en-US" dirty="0"/>
          </a:p>
        </p:txBody>
      </p:sp>
      <p:pic>
        <p:nvPicPr>
          <p:cNvPr id="20484" name="Picture 4" descr="Narmada Bachao Andolan back on indefinite prot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781" y="1357298"/>
            <a:ext cx="2743219" cy="1714512"/>
          </a:xfrm>
          <a:prstGeom prst="rect">
            <a:avLst/>
          </a:prstGeom>
          <a:noFill/>
        </p:spPr>
      </p:pic>
      <p:pic>
        <p:nvPicPr>
          <p:cNvPr id="20486" name="Picture 6" descr="Profile of Vidushi Medha Patkar - Apni Maati: Personal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1509" y="3071810"/>
            <a:ext cx="2482491" cy="3786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291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Activists also demanded the height of the dam to be reduced to </a:t>
            </a:r>
            <a:r>
              <a:rPr lang="en-US" b="1" dirty="0" smtClean="0"/>
              <a:t>88 m</a:t>
            </a:r>
            <a:r>
              <a:rPr lang="en-US" dirty="0" smtClean="0"/>
              <a:t> from the proposed height of </a:t>
            </a:r>
            <a:r>
              <a:rPr lang="en-US" b="1" dirty="0" smtClean="0"/>
              <a:t>130m</a:t>
            </a:r>
            <a:r>
              <a:rPr lang="en-US" dirty="0" smtClean="0"/>
              <a:t>. World Bank withdrew from the project.</a:t>
            </a:r>
          </a:p>
          <a:p>
            <a:r>
              <a:rPr lang="en-US" dirty="0"/>
              <a:t> In </a:t>
            </a:r>
            <a:r>
              <a:rPr lang="en-US" b="1" dirty="0"/>
              <a:t>October 2000</a:t>
            </a:r>
            <a:r>
              <a:rPr lang="en-US" dirty="0"/>
              <a:t>, the Supreme Court gave a judgment approving the construction of the </a:t>
            </a:r>
            <a:r>
              <a:rPr lang="en-US" b="1" dirty="0" err="1"/>
              <a:t>Sardar</a:t>
            </a:r>
            <a:r>
              <a:rPr lang="en-US" b="1" dirty="0"/>
              <a:t> </a:t>
            </a:r>
            <a:r>
              <a:rPr lang="en-US" b="1" dirty="0" err="1"/>
              <a:t>Sarovar</a:t>
            </a:r>
            <a:r>
              <a:rPr lang="en-US" b="1" dirty="0"/>
              <a:t> Dam </a:t>
            </a:r>
            <a:r>
              <a:rPr lang="en-US" dirty="0"/>
              <a:t>with a condition that height of the dam could be raised to </a:t>
            </a:r>
            <a:r>
              <a:rPr lang="en-US" b="1" dirty="0"/>
              <a:t>90 m</a:t>
            </a:r>
            <a:r>
              <a:rPr lang="en-US" dirty="0" smtClean="0"/>
              <a:t>.</a:t>
            </a:r>
          </a:p>
          <a:p>
            <a:r>
              <a:rPr lang="en-US" dirty="0"/>
              <a:t>The project is expected to be fully </a:t>
            </a:r>
            <a:r>
              <a:rPr lang="en-US" dirty="0" smtClean="0"/>
              <a:t>completed </a:t>
            </a:r>
            <a:r>
              <a:rPr lang="en-US" dirty="0"/>
              <a:t>by </a:t>
            </a:r>
            <a:r>
              <a:rPr lang="en-US" b="1" dirty="0"/>
              <a:t>2025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NARMADA BACHAO ANDOLAN</a:t>
            </a:r>
            <a:endParaRPr lang="en-US" dirty="0"/>
          </a:p>
        </p:txBody>
      </p:sp>
      <p:pic>
        <p:nvPicPr>
          <p:cNvPr id="4" name="Picture 2" descr="Narmada Bachao Andolan back on indefinite protest | KalingaT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7" y="1668134"/>
            <a:ext cx="4500563" cy="2546684"/>
          </a:xfrm>
          <a:prstGeom prst="rect">
            <a:avLst/>
          </a:prstGeom>
          <a:noFill/>
        </p:spPr>
      </p:pic>
      <p:pic>
        <p:nvPicPr>
          <p:cNvPr id="19458" name="Picture 2" descr="Legacy of Non-Violent Resistance: Remembering Narmada Bachaao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235" y="4224947"/>
            <a:ext cx="4519765" cy="26330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Silent Valley</a:t>
            </a:r>
            <a:r>
              <a:rPr lang="en-US" dirty="0" smtClean="0"/>
              <a:t> is one of the last undisturbed rain forests and tropical moist evergreen forests in India.</a:t>
            </a:r>
          </a:p>
          <a:p>
            <a:r>
              <a:rPr lang="en-US" dirty="0" smtClean="0"/>
              <a:t>It is located in the </a:t>
            </a:r>
            <a:r>
              <a:rPr lang="en-US" dirty="0" err="1" smtClean="0"/>
              <a:t>Nilgiri</a:t>
            </a:r>
            <a:r>
              <a:rPr lang="en-US" dirty="0" smtClean="0"/>
              <a:t> Hills, </a:t>
            </a:r>
            <a:r>
              <a:rPr lang="en-US" dirty="0" err="1" smtClean="0"/>
              <a:t>Palakkad</a:t>
            </a:r>
            <a:r>
              <a:rPr lang="en-US" dirty="0" smtClean="0"/>
              <a:t> District in Kerala, South India.</a:t>
            </a:r>
          </a:p>
          <a:p>
            <a:r>
              <a:rPr lang="en-US" dirty="0" smtClean="0"/>
              <a:t>16 bird species and 34 species of mammals in Silent Valley are threatened.</a:t>
            </a:r>
          </a:p>
          <a:p>
            <a:r>
              <a:rPr lang="en-US" dirty="0" smtClean="0"/>
              <a:t>Over 128 species of butterflies and 400 species of moths live here.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VALLEY MOVEMENT</a:t>
            </a:r>
            <a:endParaRPr lang="en-US" dirty="0"/>
          </a:p>
        </p:txBody>
      </p:sp>
      <p:pic>
        <p:nvPicPr>
          <p:cNvPr id="21506" name="Picture 2" descr="Silent Valley – A People's Movement that Saved a Forest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786190"/>
            <a:ext cx="4288960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Kerala State Electricity Board (KSEB) proposed a </a:t>
            </a:r>
            <a:r>
              <a:rPr lang="en-US" b="1" dirty="0"/>
              <a:t>hydroelectric dam</a:t>
            </a:r>
            <a:r>
              <a:rPr lang="en-US" dirty="0"/>
              <a:t> across the </a:t>
            </a:r>
            <a:r>
              <a:rPr lang="en-US" dirty="0" err="1"/>
              <a:t>Kunthipuzha</a:t>
            </a:r>
            <a:r>
              <a:rPr lang="en-US" dirty="0"/>
              <a:t> River that runs through Silent Valley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February 1973</a:t>
            </a:r>
            <a:r>
              <a:rPr lang="en-US" dirty="0"/>
              <a:t>, the Planning Commission </a:t>
            </a:r>
            <a:r>
              <a:rPr lang="en-US" b="1" dirty="0"/>
              <a:t>approved the </a:t>
            </a:r>
            <a:r>
              <a:rPr lang="en-US" b="1" dirty="0" smtClean="0"/>
              <a:t>project</a:t>
            </a:r>
            <a:r>
              <a:rPr lang="en-US" dirty="0" smtClean="0"/>
              <a:t>.</a:t>
            </a:r>
          </a:p>
          <a:p>
            <a:r>
              <a:rPr lang="en-US" dirty="0"/>
              <a:t>Several NGOs strongly opposed the project and urged the government to abandon it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January 1981</a:t>
            </a:r>
            <a:r>
              <a:rPr lang="en-US" dirty="0"/>
              <a:t>, </a:t>
            </a:r>
            <a:r>
              <a:rPr lang="en-US" dirty="0" err="1" smtClean="0"/>
              <a:t>Indira</a:t>
            </a:r>
            <a:r>
              <a:rPr lang="en-US" dirty="0" smtClean="0"/>
              <a:t> </a:t>
            </a:r>
            <a:r>
              <a:rPr lang="en-US" dirty="0"/>
              <a:t>Gandhi declared that </a:t>
            </a:r>
            <a:r>
              <a:rPr lang="en-US" b="1" dirty="0"/>
              <a:t>Silent Valley will be protected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November 1983 </a:t>
            </a:r>
            <a:r>
              <a:rPr lang="en-US" dirty="0"/>
              <a:t>the Silent Valley Hydroelectric Project was </a:t>
            </a:r>
            <a:r>
              <a:rPr lang="en-US" b="1" dirty="0"/>
              <a:t>called off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1985</a:t>
            </a:r>
            <a:r>
              <a:rPr lang="en-US" dirty="0"/>
              <a:t>, Prime Minister Rajiv Gandhi formally inaugurated the </a:t>
            </a:r>
            <a:r>
              <a:rPr lang="en-US" b="1" dirty="0"/>
              <a:t>Silent Valley National Park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VALLEY MOVEMENT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272</TotalTime>
  <Words>663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Environmental Movements and Important Case Studies</vt:lpstr>
      <vt:lpstr>BISHNOI MOVEMENT</vt:lpstr>
      <vt:lpstr>BISHNOI MOVEMENT</vt:lpstr>
      <vt:lpstr>BISHNOI MOVEMENT</vt:lpstr>
      <vt:lpstr>CHIPKO MOVEMENT</vt:lpstr>
      <vt:lpstr>NARMADA BACHAO ANDOLAN</vt:lpstr>
      <vt:lpstr>NARMADA BACHAO ANDOLAN</vt:lpstr>
      <vt:lpstr>SILENT VALLEY MOVEMENT</vt:lpstr>
      <vt:lpstr>SILENT VALLEY MOVEMENT</vt:lpstr>
      <vt:lpstr>Role of an individual in conservation of natural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Prasenjit Adak</dc:creator>
  <cp:lastModifiedBy>Prasenjit Adak</cp:lastModifiedBy>
  <cp:revision>45</cp:revision>
  <dcterms:created xsi:type="dcterms:W3CDTF">2020-04-13T17:28:30Z</dcterms:created>
  <dcterms:modified xsi:type="dcterms:W3CDTF">2020-04-14T05:33:56Z</dcterms:modified>
</cp:coreProperties>
</file>