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8" r:id="rId3"/>
    <p:sldId id="289" r:id="rId4"/>
    <p:sldId id="290" r:id="rId5"/>
    <p:sldId id="316" r:id="rId6"/>
    <p:sldId id="314" r:id="rId7"/>
    <p:sldId id="315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10" r:id="rId26"/>
    <p:sldId id="311" r:id="rId27"/>
    <p:sldId id="312" r:id="rId28"/>
    <p:sldId id="263" r:id="rId29"/>
    <p:sldId id="264" r:id="rId30"/>
    <p:sldId id="273" r:id="rId31"/>
    <p:sldId id="274" r:id="rId32"/>
    <p:sldId id="275" r:id="rId33"/>
    <p:sldId id="276" r:id="rId34"/>
    <p:sldId id="387" r:id="rId35"/>
    <p:sldId id="277" r:id="rId36"/>
    <p:sldId id="278" r:id="rId37"/>
    <p:sldId id="279" r:id="rId38"/>
    <p:sldId id="388" r:id="rId39"/>
    <p:sldId id="389" r:id="rId40"/>
    <p:sldId id="280" r:id="rId41"/>
    <p:sldId id="281" r:id="rId42"/>
    <p:sldId id="390" r:id="rId43"/>
    <p:sldId id="395" r:id="rId44"/>
    <p:sldId id="283" r:id="rId45"/>
    <p:sldId id="391" r:id="rId46"/>
    <p:sldId id="284" r:id="rId47"/>
    <p:sldId id="384" r:id="rId48"/>
    <p:sldId id="385" r:id="rId49"/>
    <p:sldId id="386" r:id="rId50"/>
    <p:sldId id="39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8A454-FB3F-411C-9A85-97F2BF2CE49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2118-836D-477E-B491-3A6251D9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B8C70-D350-4440-B2C5-7B77F32A30DB}" type="slidenum">
              <a:rPr lang="en-US"/>
              <a:pPr/>
              <a:t>28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7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598C4-FEA5-4C2C-8737-4D9436792604}" type="slidenum">
              <a:rPr lang="en-US"/>
              <a:pPr/>
              <a:t>29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5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3A9EE-D9DE-475F-9761-F2B64793404F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7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EFD01-0E77-4BA5-8FE1-EFC65F663EB1}" type="slidenum">
              <a:rPr lang="en-US"/>
              <a:pPr/>
              <a:t>31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216F4-2856-4A76-AB0B-9BC8BA6A65C6}" type="slidenum">
              <a:rPr lang="en-US"/>
              <a:pPr/>
              <a:t>32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0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722B6-0DB8-4AFA-9992-722549879722}" type="slidenum">
              <a:rPr lang="en-US"/>
              <a:pPr/>
              <a:t>33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45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29F93-1314-45CF-A52B-E7FC1399B19D}" type="slidenum">
              <a:rPr lang="en-US"/>
              <a:pPr/>
              <a:t>35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0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F6F37-38B4-4490-BB60-C6066474E7CF}" type="slidenum">
              <a:rPr lang="en-US"/>
              <a:pPr/>
              <a:t>36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33812-CCA5-4776-A893-E5A24BCF326B}" type="slidenum">
              <a:rPr lang="en-US"/>
              <a:pPr/>
              <a:t>37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42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75F0C-BB4A-4315-A97E-F5BF6475FF0E}" type="slidenum">
              <a:rPr lang="en-US"/>
              <a:pPr/>
              <a:t>40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9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6469A-C9EF-4E87-ADD0-3165C842595C}" type="slidenum">
              <a:rPr lang="en-US"/>
              <a:pPr/>
              <a:t>41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EFC4F-7455-407C-92F1-E905D35C3D15}" type="slidenum">
              <a:rPr lang="en-US"/>
              <a:pPr/>
              <a:t>44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6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E9F4D-945A-4CFB-A99C-AE94E19FEAD5}" type="slidenum">
              <a:rPr lang="en-US"/>
              <a:pPr/>
              <a:t>46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F7987-96FB-43A7-A73B-730BCC6C9AF9}" type="slidenum">
              <a:rPr lang="en-US"/>
              <a:pPr/>
              <a:t>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560CA-6BF5-4836-85A0-F1C17FBA6C32}" type="slidenum">
              <a:rPr lang="en-US"/>
              <a:pPr/>
              <a:t>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791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304299-127C-486F-9F92-7F0DD1CEFE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B197A-3446-4574-B376-5A7856CD4B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Faraday's_law_of_induction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r>
              <a:rPr lang="en-US" dirty="0"/>
              <a:t>FUNDAMENTAL OF AC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219200"/>
            <a:ext cx="6400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UNIT-II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10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95736" y="87015"/>
            <a:ext cx="42484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Instantaneous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904" y="645656"/>
            <a:ext cx="885459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As the coil voltage changes from instant to instant. The value of voltage at any point on the waveform is referred to as its </a:t>
            </a:r>
            <a:r>
              <a:rPr lang="en-US" sz="2000" b="1" dirty="0">
                <a:solidFill>
                  <a:srgbClr val="FF0000"/>
                </a:solidFill>
              </a:rPr>
              <a:t>instantaneous value.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4" y="1412776"/>
            <a:ext cx="3719513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98476"/>
            <a:ext cx="4916066" cy="301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1904" y="4559441"/>
            <a:ext cx="478614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voltage has a peak value of 40 volts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cycle time of 6 </a:t>
            </a:r>
            <a:r>
              <a:rPr lang="en-US" sz="2000" dirty="0" err="1"/>
              <a:t>ms.</a:t>
            </a:r>
            <a:r>
              <a:rPr lang="en-US" sz="20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0072" y="4574501"/>
            <a:ext cx="376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at t =  0 </a:t>
            </a:r>
            <a:r>
              <a:rPr lang="en-US" dirty="0" err="1"/>
              <a:t>ms</a:t>
            </a:r>
            <a:r>
              <a:rPr lang="en-US" dirty="0"/>
              <a:t>, the voltage is zero.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at t=0.5 </a:t>
            </a:r>
            <a:r>
              <a:rPr lang="en-US" dirty="0" err="1"/>
              <a:t>ms</a:t>
            </a:r>
            <a:r>
              <a:rPr lang="en-US" dirty="0"/>
              <a:t>, the voltage is 20V.</a:t>
            </a:r>
          </a:p>
        </p:txBody>
      </p:sp>
    </p:spTree>
    <p:extLst>
      <p:ext uri="{BB962C8B-B14F-4D97-AF65-F5344CB8AC3E}">
        <p14:creationId xmlns:p14="http://schemas.microsoft.com/office/powerpoint/2010/main" val="381885550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11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0486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Voltage and Current Conventions for ac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04" y="620688"/>
            <a:ext cx="885459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First, we assign reference polarities for the source and a reference direction for the current.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324036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4176464" cy="400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4704" y="2383720"/>
            <a:ext cx="4572000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For current, we use the convention that when i has a positive value, its actual direction is the same as the reference arrow,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and when i has a negative value, its actual direction is opposite to that of the reference.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04" y="1425550"/>
            <a:ext cx="885459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We then use the convention that, when e has a positive value, its actual polarity is the same as the reference polarity, and when e has a negative value, its actual polarity is opposite to that of the reference. </a:t>
            </a:r>
          </a:p>
        </p:txBody>
      </p:sp>
    </p:spTree>
    <p:extLst>
      <p:ext uri="{BB962C8B-B14F-4D97-AF65-F5344CB8AC3E}">
        <p14:creationId xmlns:p14="http://schemas.microsoft.com/office/powerpoint/2010/main" val="26481695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12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47664" y="87015"/>
            <a:ext cx="60486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Voltage and Current Conventions for ac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305983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1232829"/>
            <a:ext cx="2664296" cy="334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2776"/>
            <a:ext cx="29878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0726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13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705678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Attributes of Periodic Waveforms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04" y="620688"/>
            <a:ext cx="885459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Periodic waveforms (i.e., waveforms that repeat at regular intervals), regardless of their wave shape, may be described by a group of attributes such as: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Frequency, Period, Amplitude, Peak value.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700808"/>
            <a:ext cx="1455335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200" dirty="0"/>
              <a:t>Frequency: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1706884"/>
            <a:ext cx="74516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number of cycles per second of a waveform is defined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1" y="2204864"/>
            <a:ext cx="885401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9586" y="4113912"/>
            <a:ext cx="884971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Frequency is denoted by the lower-case letter f.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the SI system, its unit is the hertz (Hz, named in honor of pioneer researcher Heinrich Hertz, 1857–1894). 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31" y="5095837"/>
            <a:ext cx="330893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67478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14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705678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Attributes of Periodic Waveforms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693857"/>
            <a:ext cx="2337819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200" dirty="0"/>
              <a:t>Frequency Ranges: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586" y="1268760"/>
            <a:ext cx="884971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range of frequencies is huge.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Power line frequencies, for example, are 60 Hz in North America and 50 Hz in many other parts of the world.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Audible sound frequencies range from about 20 Hz to about 20 kHz.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The standard AM radio band occupies from 550 kHz to 1.6 MHz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The FM band extends from 88 MHz to 108 </a:t>
            </a:r>
            <a:r>
              <a:rPr lang="en-US" sz="2000" dirty="0" err="1"/>
              <a:t>MHz.</a:t>
            </a:r>
            <a:r>
              <a:rPr lang="en-US" sz="2000" dirty="0"/>
              <a:t>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TV transmissions occupy several bands in the 54-MHz to 890-MHz range.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Above 300 GHz are optical and X-ray frequencies.</a:t>
            </a:r>
          </a:p>
        </p:txBody>
      </p:sp>
    </p:spTree>
    <p:extLst>
      <p:ext uri="{BB962C8B-B14F-4D97-AF65-F5344CB8AC3E}">
        <p14:creationId xmlns:p14="http://schemas.microsoft.com/office/powerpoint/2010/main" val="32211842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15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705678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Attributes of Periodic Waveforms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693857"/>
            <a:ext cx="136313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Period: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586" y="1268760"/>
            <a:ext cx="5502534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It is the inverse of frequency.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2212"/>
            <a:ext cx="3338349" cy="202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34188" y="693857"/>
            <a:ext cx="73303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period, T, of a waveform, is the duration of one cycle.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2" y="1867890"/>
            <a:ext cx="2589740" cy="9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586" y="3284984"/>
            <a:ext cx="8814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period of a waveform can be measured between any two corresponding points  ( Often it is measured between zero points because they are easy to establish on an oscilloscope trace).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12" y="4228639"/>
            <a:ext cx="4387676" cy="208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7581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16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Attributes of Periodic Waveforms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7664" y="620688"/>
            <a:ext cx="616906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Amplitude , Peak-Value, and Peak-to-Peak 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560" y="1713002"/>
            <a:ext cx="4805484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amplitude of a sine wave is the distance from its average to its peak.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241" y="1126287"/>
            <a:ext cx="222368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Amplitude (</a:t>
            </a:r>
            <a:r>
              <a:rPr lang="en-US" sz="2400" dirty="0" err="1"/>
              <a:t>E</a:t>
            </a:r>
            <a:r>
              <a:rPr lang="en-US" sz="2000" dirty="0" err="1"/>
              <a:t>m</a:t>
            </a:r>
            <a:r>
              <a:rPr lang="en-US" sz="2400" dirty="0"/>
              <a:t>):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47" y="1196752"/>
            <a:ext cx="3586633" cy="210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8074" y="3140863"/>
            <a:ext cx="618412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It is measured between minimum and maximum peaks.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8074" y="2535287"/>
            <a:ext cx="402388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Peak-to-Peak Value (</a:t>
            </a:r>
            <a:r>
              <a:rPr lang="en-US" sz="2400" dirty="0" err="1"/>
              <a:t>E</a:t>
            </a:r>
            <a:r>
              <a:rPr lang="en-US" sz="2000" dirty="0" err="1"/>
              <a:t>p</a:t>
            </a:r>
            <a:r>
              <a:rPr lang="en-US" sz="2000" dirty="0"/>
              <a:t>-p</a:t>
            </a:r>
            <a:r>
              <a:rPr lang="en-US" sz="2400" dirty="0"/>
              <a:t>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290" y="3628726"/>
            <a:ext cx="148539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Peak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800" y="4161854"/>
            <a:ext cx="5943376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peak value of a voltage or current is its maximum value with respect to zero.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61854"/>
            <a:ext cx="2968093" cy="221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91680" y="5596909"/>
            <a:ext cx="371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this figure :  Peak voltage  = E + 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02176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17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Basic Sine Wave Equation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70707"/>
            <a:ext cx="4932040" cy="218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764704"/>
            <a:ext cx="672863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The voltage produced by the previously described generator is: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12" y="2420888"/>
            <a:ext cx="268007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96" y="3225170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Em</a:t>
            </a:r>
            <a:r>
              <a:rPr lang="en-US" sz="2000" dirty="0"/>
              <a:t>: the maximum coil voltage 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l-GR" sz="2000" dirty="0"/>
              <a:t>α</a:t>
            </a:r>
            <a:r>
              <a:rPr lang="en-US" sz="2000" dirty="0"/>
              <a:t>   : the instantaneous angular position of the coil.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016" y="4357553"/>
            <a:ext cx="8748464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a given generator and rotational velocity, </a:t>
            </a:r>
            <a:r>
              <a:rPr lang="en-US" sz="2000" dirty="0" err="1"/>
              <a:t>Em</a:t>
            </a:r>
            <a:r>
              <a:rPr lang="en-US" sz="2000" dirty="0"/>
              <a:t> is constant.)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Note that a  0° represents the horizontal position of the coil and that one complete cycle corresponds to 360°. </a:t>
            </a:r>
          </a:p>
        </p:txBody>
      </p:sp>
    </p:spTree>
    <p:extLst>
      <p:ext uri="{BB962C8B-B14F-4D97-AF65-F5344CB8AC3E}">
        <p14:creationId xmlns:p14="http://schemas.microsoft.com/office/powerpoint/2010/main" val="39338182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18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Angular Velocity  (</a:t>
            </a:r>
            <a:r>
              <a:rPr lang="el-GR" sz="2400" b="1" dirty="0"/>
              <a:t>ω</a:t>
            </a:r>
            <a:r>
              <a:rPr lang="en-US" sz="24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764704"/>
            <a:ext cx="878497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rate at which the generator coil rotates is called its angular velocity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53" y="2204864"/>
            <a:ext cx="8748464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 When you know the angular velocity of a coil and the length of time that it has rotated, you can compute the angle through which it has turned using: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08906"/>
            <a:ext cx="2195123" cy="63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47664" y="1268760"/>
            <a:ext cx="648072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 If the coil rotates through an angle of 30° in one second,  its angular velocity is 30° per second. 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903649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4149080"/>
            <a:ext cx="2308500" cy="139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2356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19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Radian Measure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764704"/>
            <a:ext cx="878497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 practice, q is usually expressed in radians per second,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Radians and degrees are related by :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3339843" cy="60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47" y="1556792"/>
            <a:ext cx="3806849" cy="20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1" y="3685861"/>
            <a:ext cx="3477675" cy="183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20" y="3209736"/>
            <a:ext cx="180831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For Conversion:</a:t>
            </a:r>
          </a:p>
        </p:txBody>
      </p:sp>
    </p:spTree>
    <p:extLst>
      <p:ext uri="{BB962C8B-B14F-4D97-AF65-F5344CB8AC3E}">
        <p14:creationId xmlns:p14="http://schemas.microsoft.com/office/powerpoint/2010/main" val="267892185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35470" y="159023"/>
            <a:ext cx="568863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AC </a:t>
            </a:r>
            <a:r>
              <a:rPr lang="en-US" sz="2000" b="1" dirty="0"/>
              <a:t>Fundamentals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24711" y="692696"/>
            <a:ext cx="8667769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/>
              <a:t>Previously you learned that </a:t>
            </a:r>
            <a:r>
              <a:rPr lang="en-US" sz="2000" dirty="0">
                <a:solidFill>
                  <a:srgbClr val="FF0000"/>
                </a:solidFill>
              </a:rPr>
              <a:t>DC sources </a:t>
            </a:r>
            <a:r>
              <a:rPr lang="en-US" sz="2000" dirty="0"/>
              <a:t>have ﬁxed polarities and constant magnitudes and thus produce currents with </a:t>
            </a:r>
            <a:r>
              <a:rPr lang="en-US" sz="2000" dirty="0">
                <a:solidFill>
                  <a:srgbClr val="FF0000"/>
                </a:solidFill>
              </a:rPr>
              <a:t>constant value and unchanging direction</a:t>
            </a: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5"/>
            <a:ext cx="28803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37" y="1844824"/>
            <a:ext cx="3244180" cy="17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9992" y="3645024"/>
            <a:ext cx="870248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/>
              <a:t>In  contrast, the  </a:t>
            </a:r>
            <a:r>
              <a:rPr lang="en-US" sz="2000" dirty="0">
                <a:solidFill>
                  <a:srgbClr val="FF0000"/>
                </a:solidFill>
              </a:rPr>
              <a:t>voltages  of  ac  sources alternate </a:t>
            </a:r>
            <a:r>
              <a:rPr lang="en-US" sz="2000" dirty="0"/>
              <a:t>in polarity and vary in magnitude and thus produce currents that vary in magnitude and alternate in direction.</a:t>
            </a:r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99292"/>
            <a:ext cx="2795454" cy="17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93193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20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Relationship between </a:t>
            </a:r>
            <a:r>
              <a:rPr lang="el-GR" sz="2400" dirty="0"/>
              <a:t>ω</a:t>
            </a:r>
            <a:r>
              <a:rPr lang="en-US" sz="2400" dirty="0"/>
              <a:t>, T, and f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764704"/>
            <a:ext cx="878497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Earlier you learned that one cycle of sine wave may be represented as either: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2096492" cy="52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18" y="1384709"/>
            <a:ext cx="1145130" cy="4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754" y="1879328"/>
            <a:ext cx="289912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Substituting these into: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62" y="1879328"/>
            <a:ext cx="1418859" cy="50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90" y="2610440"/>
            <a:ext cx="2282408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3270250"/>
            <a:ext cx="2089863" cy="73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094095"/>
            <a:ext cx="2048403" cy="4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754" y="4984307"/>
            <a:ext cx="662473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Sinusoidal Voltages and Currents as Functions of Time: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07" y="5589240"/>
            <a:ext cx="2144345" cy="52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331640" y="5670537"/>
            <a:ext cx="385990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We could replace the angle </a:t>
            </a:r>
            <a:r>
              <a:rPr lang="el-GR" sz="2000" dirty="0"/>
              <a:t>α</a:t>
            </a:r>
            <a:r>
              <a:rPr lang="en-US" sz="2000" dirty="0"/>
              <a:t> as:</a:t>
            </a:r>
          </a:p>
        </p:txBody>
      </p:sp>
    </p:spTree>
    <p:extLst>
      <p:ext uri="{BB962C8B-B14F-4D97-AF65-F5344CB8AC3E}">
        <p14:creationId xmlns:p14="http://schemas.microsoft.com/office/powerpoint/2010/main" val="163710907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21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Voltages and Currents with Phase Shifts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764704"/>
            <a:ext cx="878497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If a sine wave does not pass through zero at t =0 s, it has a phase shift.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Waveforms may be shifted to the left or to the right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95000"/>
            <a:ext cx="4032448" cy="205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08" y="2588260"/>
            <a:ext cx="3930172" cy="199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27407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22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Introduction to </a:t>
            </a:r>
            <a:r>
              <a:rPr lang="en-US" sz="2400" dirty="0" err="1"/>
              <a:t>Phasors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7504" y="620688"/>
            <a:ext cx="878497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A </a:t>
            </a:r>
            <a:r>
              <a:rPr lang="en-US" sz="2200" dirty="0" err="1"/>
              <a:t>phasor</a:t>
            </a:r>
            <a:r>
              <a:rPr lang="en-US" sz="2200" dirty="0"/>
              <a:t> is a rotating line whose projection on a vertical axis can be used to represent </a:t>
            </a:r>
            <a:r>
              <a:rPr lang="en-US" sz="2200" dirty="0" err="1"/>
              <a:t>sinusoidally</a:t>
            </a:r>
            <a:r>
              <a:rPr lang="en-US" sz="2200" dirty="0"/>
              <a:t> varying quantities.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484784"/>
            <a:ext cx="878497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get at the idea, consider the red line of length </a:t>
            </a:r>
            <a:r>
              <a:rPr lang="en-US" sz="2000" b="1" dirty="0" err="1"/>
              <a:t>Vm</a:t>
            </a:r>
            <a:r>
              <a:rPr lang="en-US" sz="2000" dirty="0"/>
              <a:t> shown in Figure :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198884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vertical projection of this line (indicated in dotted red) is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1232" y="2406020"/>
            <a:ext cx="2228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 </a:t>
            </a:r>
            <a:r>
              <a:rPr lang="en-US" sz="2200" dirty="0"/>
              <a:t>=                          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1199228" cy="44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504" y="2852936"/>
            <a:ext cx="8784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 By assuming  that the </a:t>
            </a:r>
            <a:r>
              <a:rPr lang="en-US" sz="2000" dirty="0" err="1"/>
              <a:t>phasor</a:t>
            </a:r>
            <a:r>
              <a:rPr lang="en-US" sz="2000" dirty="0"/>
              <a:t> rotates at angular velocity of </a:t>
            </a:r>
            <a:r>
              <a:rPr lang="el-GR" sz="2000" dirty="0"/>
              <a:t>ω</a:t>
            </a:r>
            <a:r>
              <a:rPr lang="en-US" sz="2000" dirty="0"/>
              <a:t> rad/s in the counterclockwise direction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08" y="3356992"/>
            <a:ext cx="2088212" cy="51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8208913" cy="259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64314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23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Introduction to </a:t>
            </a:r>
            <a:r>
              <a:rPr lang="en-US" sz="2400" dirty="0" err="1"/>
              <a:t>Phasors</a:t>
            </a:r>
            <a:endParaRPr lang="en-US" sz="24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2899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9103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24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Shifted Sine Waves </a:t>
            </a:r>
            <a:r>
              <a:rPr lang="en-US" sz="2400" dirty="0" err="1"/>
              <a:t>Phasor</a:t>
            </a:r>
            <a:r>
              <a:rPr lang="en-US" sz="2400" dirty="0"/>
              <a:t> Representation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5" y="1124744"/>
            <a:ext cx="819812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81202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25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err="1"/>
              <a:t>Phasor</a:t>
            </a:r>
            <a:r>
              <a:rPr lang="en-US" sz="2400" dirty="0"/>
              <a:t> Difference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202" y="620688"/>
            <a:ext cx="883228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Phase difference refers to the angular displacement between different waveforms of the same frequency.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99288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9994" y="3493457"/>
            <a:ext cx="8824493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terms lead and lag can be understood in terms of </a:t>
            </a:r>
            <a:r>
              <a:rPr lang="en-US" sz="2000" dirty="0" err="1"/>
              <a:t>phasors</a:t>
            </a:r>
            <a:r>
              <a:rPr lang="en-US" sz="2000" dirty="0"/>
              <a:t>. If you observe </a:t>
            </a:r>
            <a:r>
              <a:rPr lang="en-US" sz="2000" dirty="0" err="1"/>
              <a:t>phasors</a:t>
            </a:r>
            <a:r>
              <a:rPr lang="en-US" sz="2000" dirty="0"/>
              <a:t> rotating as in Figure, the one that you see passing first is leading and the other is lagging.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6552728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1434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26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AC Waveforms and Average 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202" y="620688"/>
            <a:ext cx="883228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Since ac quantities constantly change its value, we need one single numerical value that truly represents a waveform over its complete cycle.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202" y="1444714"/>
            <a:ext cx="182928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Average Values: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2344" y="2211188"/>
            <a:ext cx="67021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waveforms, the process is conceptually the same.  You can sum the instantaneous values over a full cycle, then divide by the  number of points used.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trouble with this approach is that waveforms do not consist of discrete values.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1456608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find the average of a set of marks for example, you add them, then divide by the number of items summed.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202" y="3861048"/>
            <a:ext cx="480529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Average in Terms of the Area Under a Curve: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46" y="3861048"/>
            <a:ext cx="331350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" y="4293096"/>
            <a:ext cx="335329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75969"/>
            <a:ext cx="4292176" cy="38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05" y="5539355"/>
            <a:ext cx="4788012" cy="6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64164" y="5301208"/>
            <a:ext cx="1369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 use area  </a:t>
            </a:r>
          </a:p>
        </p:txBody>
      </p:sp>
    </p:spTree>
    <p:extLst>
      <p:ext uri="{BB962C8B-B14F-4D97-AF65-F5344CB8AC3E}">
        <p14:creationId xmlns:p14="http://schemas.microsoft.com/office/powerpoint/2010/main" val="140249045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Electrical Circuits - </a:t>
            </a:r>
            <a:r>
              <a:rPr lang="en-US" b="1" dirty="0" err="1"/>
              <a:t>Basem</a:t>
            </a:r>
            <a:r>
              <a:rPr lang="en-US" b="1" dirty="0"/>
              <a:t> </a:t>
            </a:r>
            <a:r>
              <a:rPr lang="en-US" b="1" dirty="0" err="1"/>
              <a:t>ElHalawany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27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202" y="1437744"/>
            <a:ext cx="8832286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find the average value of a waveform, divide the area under the waveform by the length of its base.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Areas above the axis are counted as positive, while areas below the axis are counted as negative.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This approach is valid regardless of </a:t>
            </a:r>
            <a:r>
              <a:rPr lang="en-US" sz="2000" dirty="0" err="1"/>
              <a:t>waveshape</a:t>
            </a:r>
            <a:r>
              <a:rPr lang="en-US" sz="20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87015"/>
            <a:ext cx="61690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AC Waveforms and Average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202" y="3585210"/>
            <a:ext cx="883228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Average values are also called </a:t>
            </a:r>
            <a:r>
              <a:rPr lang="en-US" sz="2000" b="1" dirty="0">
                <a:solidFill>
                  <a:schemeClr val="tx1"/>
                </a:solidFill>
              </a:rPr>
              <a:t>dc values</a:t>
            </a:r>
            <a:r>
              <a:rPr lang="en-US" sz="2000" dirty="0"/>
              <a:t>, because dc meters indicate average values rather than instantaneous values. </a:t>
            </a:r>
          </a:p>
        </p:txBody>
      </p:sp>
    </p:spTree>
    <p:extLst>
      <p:ext uri="{BB962C8B-B14F-4D97-AF65-F5344CB8AC3E}">
        <p14:creationId xmlns:p14="http://schemas.microsoft.com/office/powerpoint/2010/main" val="257964950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3C4F-BBC5-422D-9D8A-AC78ECEDC3E6}" type="slidenum">
              <a:rPr lang="en-US"/>
              <a:pPr/>
              <a:t>28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62000"/>
          </a:xfrm>
        </p:spPr>
        <p:txBody>
          <a:bodyPr/>
          <a:lstStyle/>
          <a:p>
            <a:r>
              <a:rPr lang="en-US"/>
              <a:t>The Basic Sine Wave Equation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r>
              <a:rPr lang="en-US" dirty="0"/>
              <a:t>Voltage produced by a alternator is</a:t>
            </a:r>
          </a:p>
          <a:p>
            <a:pPr lvl="1">
              <a:buNone/>
            </a:pPr>
            <a:r>
              <a:rPr lang="en-US" i="1" dirty="0"/>
              <a:t>                      e</a:t>
            </a:r>
            <a:r>
              <a:rPr lang="en-US" dirty="0"/>
              <a:t> = </a:t>
            </a:r>
            <a:r>
              <a:rPr lang="en-US" i="1" dirty="0" err="1"/>
              <a:t>E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/>
              <a:t>sin </a:t>
            </a:r>
            <a:r>
              <a:rPr lang="en-US" i="1" dirty="0">
                <a:sym typeface="Symbol" pitchFamily="1" charset="2"/>
              </a:rPr>
              <a:t></a:t>
            </a:r>
            <a:endParaRPr lang="en-US" dirty="0">
              <a:sym typeface="Symbol" pitchFamily="1" charset="2"/>
            </a:endParaRPr>
          </a:p>
          <a:p>
            <a:r>
              <a:rPr lang="en-US" i="1" dirty="0" err="1">
                <a:sym typeface="Symbol" pitchFamily="1" charset="2"/>
              </a:rPr>
              <a:t>E</a:t>
            </a:r>
            <a:r>
              <a:rPr lang="en-US" i="1" baseline="-25000" dirty="0" err="1">
                <a:sym typeface="Symbol" pitchFamily="1" charset="2"/>
              </a:rPr>
              <a:t>m</a:t>
            </a:r>
            <a:r>
              <a:rPr lang="en-US" dirty="0">
                <a:sym typeface="Symbol" pitchFamily="1" charset="2"/>
              </a:rPr>
              <a:t> is maximum (peak) voltage </a:t>
            </a:r>
          </a:p>
          <a:p>
            <a:r>
              <a:rPr lang="en-US" i="1" dirty="0">
                <a:sym typeface="Symbol" pitchFamily="1" charset="2"/>
              </a:rPr>
              <a:t></a:t>
            </a:r>
            <a:r>
              <a:rPr lang="en-US" dirty="0">
                <a:sym typeface="Symbol" pitchFamily="1" charset="2"/>
              </a:rPr>
              <a:t> is instantaneous angular position of rotating coil of the generator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572F-E92E-4805-9733-1EEABE7FE221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62000"/>
          </a:xfrm>
        </p:spPr>
        <p:txBody>
          <a:bodyPr/>
          <a:lstStyle/>
          <a:p>
            <a:r>
              <a:rPr lang="en-US"/>
              <a:t>The Basic Sine Wave Equation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r>
              <a:rPr lang="en-US">
                <a:sym typeface="Symbol" pitchFamily="1" charset="2"/>
              </a:rPr>
              <a:t>Voltage at angular position of sine wave generator</a:t>
            </a:r>
          </a:p>
          <a:p>
            <a:pPr lvl="1"/>
            <a:r>
              <a:rPr lang="en-US">
                <a:sym typeface="Symbol" pitchFamily="1" charset="2"/>
              </a:rPr>
              <a:t>May be found by multiplying </a:t>
            </a:r>
            <a:r>
              <a:rPr lang="en-US" i="1">
                <a:sym typeface="Symbol" pitchFamily="1" charset="2"/>
              </a:rPr>
              <a:t>E</a:t>
            </a:r>
            <a:r>
              <a:rPr lang="en-US" i="1" baseline="-25000">
                <a:sym typeface="Symbol" pitchFamily="1" charset="2"/>
              </a:rPr>
              <a:t>m</a:t>
            </a:r>
            <a:r>
              <a:rPr lang="en-US">
                <a:sym typeface="Symbol" pitchFamily="1" charset="2"/>
              </a:rPr>
              <a:t> times the sine of angle at that position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3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4711" y="652626"/>
            <a:ext cx="290712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Sinusoidal ac Voltage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79532"/>
            <a:ext cx="2880320" cy="233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4710" y="1191951"/>
            <a:ext cx="571544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 One complete variation is referred to as a cycle.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1674674"/>
            <a:ext cx="576064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 Starting  at  zero, </a:t>
            </a:r>
          </a:p>
          <a:p>
            <a:pPr algn="ctr"/>
            <a:r>
              <a:rPr lang="en-US" sz="2000" dirty="0"/>
              <a:t>the  voltage increases  to  a  positive  peak  amplitude, decreases  to  zero, </a:t>
            </a:r>
          </a:p>
          <a:p>
            <a:pPr algn="ctr"/>
            <a:r>
              <a:rPr lang="en-US" sz="2000" dirty="0"/>
              <a:t>changes  polarity,</a:t>
            </a:r>
          </a:p>
          <a:p>
            <a:pPr algn="ctr"/>
            <a:r>
              <a:rPr lang="en-US" sz="2000" dirty="0"/>
              <a:t>increases to a negative peak amplitude, </a:t>
            </a:r>
          </a:p>
          <a:p>
            <a:pPr algn="ctr"/>
            <a:r>
              <a:rPr lang="en-US" sz="2000" dirty="0"/>
              <a:t>then returns again to zero.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717032"/>
            <a:ext cx="8856984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Since the waveform repeats itself at regular intervals, it is called a </a:t>
            </a:r>
            <a:r>
              <a:rPr lang="en-US" sz="2000" b="1" dirty="0"/>
              <a:t>periodic signal</a:t>
            </a:r>
            <a:r>
              <a:rPr lang="en-US" sz="20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657" y="4456856"/>
            <a:ext cx="386567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Symbol for an ac Voltage Source</a:t>
            </a:r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62" y="4254053"/>
            <a:ext cx="881518" cy="169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26975" y="5047819"/>
            <a:ext cx="6408712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 Lowercase letter e is used</a:t>
            </a:r>
          </a:p>
          <a:p>
            <a:pPr algn="ctr"/>
            <a:r>
              <a:rPr lang="en-US" sz="2000" dirty="0"/>
              <a:t>to indicate that the voltage varies with time.</a:t>
            </a:r>
          </a:p>
        </p:txBody>
      </p:sp>
    </p:spTree>
    <p:extLst>
      <p:ext uri="{BB962C8B-B14F-4D97-AF65-F5344CB8AC3E}">
        <p14:creationId xmlns:p14="http://schemas.microsoft.com/office/powerpoint/2010/main" val="120464433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F6B7-8E68-40FE-8160-27C523CC881E}" type="slidenum">
              <a:rPr lang="en-US"/>
              <a:pPr/>
              <a:t>30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3886200" cy="1371600"/>
          </a:xfrm>
        </p:spPr>
        <p:txBody>
          <a:bodyPr/>
          <a:lstStyle/>
          <a:p>
            <a:r>
              <a:rPr lang="en-US" sz="4000"/>
              <a:t>Shifted Sine Waves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4114800" cy="3429000"/>
          </a:xfrm>
        </p:spPr>
        <p:txBody>
          <a:bodyPr/>
          <a:lstStyle/>
          <a:p>
            <a:r>
              <a:rPr lang="en-US"/>
              <a:t>Phasors used to represent shifted waveforms</a:t>
            </a:r>
          </a:p>
          <a:p>
            <a:r>
              <a:rPr lang="en-US"/>
              <a:t>Angle </a:t>
            </a:r>
            <a:r>
              <a:rPr lang="en-US" i="1">
                <a:sym typeface="Symbol" pitchFamily="1" charset="2"/>
              </a:rPr>
              <a:t></a:t>
            </a:r>
            <a:r>
              <a:rPr lang="en-US">
                <a:sym typeface="Symbol" pitchFamily="1" charset="2"/>
              </a:rPr>
              <a:t> is position of phasor at </a:t>
            </a:r>
            <a:r>
              <a:rPr lang="en-US" i="1">
                <a:sym typeface="Symbol" pitchFamily="1" charset="2"/>
              </a:rPr>
              <a:t>t</a:t>
            </a:r>
            <a:r>
              <a:rPr lang="en-US">
                <a:sym typeface="Symbol" pitchFamily="1" charset="2"/>
              </a:rPr>
              <a:t> = 0 seconds</a:t>
            </a:r>
            <a:endParaRPr lang="en-US"/>
          </a:p>
        </p:txBody>
      </p:sp>
      <p:pic>
        <p:nvPicPr>
          <p:cNvPr id="17414" name="Picture 6" descr="15-37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1371600"/>
            <a:ext cx="3592513" cy="44958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1015-BAD8-479C-833A-20A3ED18234A}" type="slidenum">
              <a:rPr lang="en-US"/>
              <a:pPr/>
              <a:t>31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Difference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38100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/>
              <a:t>Phase difference is angular displacement between waveforms of same frequency</a:t>
            </a:r>
          </a:p>
          <a:p>
            <a:r>
              <a:rPr lang="en-US"/>
              <a:t>If angular displacement is 0°</a:t>
            </a:r>
          </a:p>
          <a:p>
            <a:pPr lvl="1"/>
            <a:r>
              <a:rPr lang="en-US"/>
              <a:t>Waveforms are in phase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F7DE-9947-4909-B28A-B7CF1C5AFDD7}" type="slidenum">
              <a:rPr lang="en-US"/>
              <a:pPr/>
              <a:t>32</a:t>
            </a:fld>
            <a:endParaRPr lang="en-US"/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Difference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3508375"/>
          </a:xfrm>
        </p:spPr>
        <p:txBody>
          <a:bodyPr/>
          <a:lstStyle/>
          <a:p>
            <a:r>
              <a:rPr lang="en-US"/>
              <a:t>If angular displacement is not 0</a:t>
            </a:r>
            <a:r>
              <a:rPr lang="en-US" baseline="30000"/>
              <a:t>o</a:t>
            </a:r>
            <a:r>
              <a:rPr lang="en-US"/>
              <a:t>, they are out of phase</a:t>
            </a:r>
            <a:r>
              <a:rPr lang="en-US" b="1"/>
              <a:t> </a:t>
            </a:r>
            <a:r>
              <a:rPr lang="en-US"/>
              <a:t>by amount of displacement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20BD-883B-48E4-A0A1-A626558C45AD}" type="slidenum">
              <a:rPr lang="en-US"/>
              <a:pPr/>
              <a:t>33</a:t>
            </a:fld>
            <a:endParaRPr lang="en-US"/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Difference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3429000"/>
          </a:xfrm>
        </p:spPr>
        <p:txBody>
          <a:bodyPr/>
          <a:lstStyle/>
          <a:p>
            <a:r>
              <a:rPr lang="en-US"/>
              <a:t>If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= 5 sin(100</a:t>
            </a:r>
            <a:r>
              <a:rPr lang="en-US" i="1"/>
              <a:t>t</a:t>
            </a:r>
            <a:r>
              <a:rPr lang="en-US"/>
              <a:t>) and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 = 3 sin(100</a:t>
            </a:r>
            <a:r>
              <a:rPr lang="en-US" i="1"/>
              <a:t>t</a:t>
            </a:r>
            <a:r>
              <a:rPr lang="en-US"/>
              <a:t> - 30°),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leads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 by 30°</a:t>
            </a:r>
          </a:p>
          <a:p>
            <a:r>
              <a:rPr lang="en-US"/>
              <a:t>May be determined by drawing two waves as phasors </a:t>
            </a:r>
          </a:p>
          <a:p>
            <a:pPr lvl="1"/>
            <a:r>
              <a:rPr lang="en-US"/>
              <a:t>Look to see which one is ahead of the other as they rotate in a counterclockwise direction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09AB-9C85-4F75-8C16-7829C7B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Peak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FEBE-A41B-4C79-B164-36C57085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GB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maximum value attained by an alternating quantity during one cycle is called its P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eak value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also known as the maximum value or amplitude or crest value.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E267A-AD03-447D-AD3C-372240AC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528888"/>
            <a:ext cx="5734050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9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8C34-E45E-4BC7-893D-02F6960A73B7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724400"/>
          </a:xfrm>
        </p:spPr>
        <p:txBody>
          <a:bodyPr/>
          <a:lstStyle/>
          <a:p>
            <a:r>
              <a:rPr lang="en-US" dirty="0"/>
              <a:t>To find an average value of a waveform</a:t>
            </a:r>
          </a:p>
          <a:p>
            <a:pPr lvl="1"/>
            <a:r>
              <a:rPr lang="en-US" dirty="0"/>
              <a:t>Divide area under waveform by length of its base</a:t>
            </a:r>
          </a:p>
          <a:p>
            <a:r>
              <a:rPr lang="en-US" dirty="0"/>
              <a:t>Areas above axis are positive, areas below axis are negative.</a:t>
            </a:r>
          </a:p>
          <a:p>
            <a:r>
              <a:rPr lang="en-GB" dirty="0"/>
              <a:t> The average of all the instantaneous values of an alternating voltage and currents over one complete cycle is called Average Value.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C35C-632D-46BC-9031-A8DD3C8C1EEB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62000"/>
          </a:xfrm>
        </p:spPr>
        <p:txBody>
          <a:bodyPr/>
          <a:lstStyle/>
          <a:p>
            <a:r>
              <a:rPr lang="en-US"/>
              <a:t>Average Value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10000"/>
          </a:xfrm>
        </p:spPr>
        <p:txBody>
          <a:bodyPr/>
          <a:lstStyle/>
          <a:p>
            <a:r>
              <a:rPr lang="en-US"/>
              <a:t>Average values also called dc values</a:t>
            </a:r>
          </a:p>
          <a:p>
            <a:pPr lvl="1"/>
            <a:r>
              <a:rPr lang="en-US"/>
              <a:t>dc meters indicate average values rather than instantaneous values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37DE-B911-4620-9B93-88170C439123}" type="slidenum">
              <a:rPr lang="en-US"/>
              <a:pPr/>
              <a:t>37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Sine Wave Averages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Average value of a sine wave over a complete cycle is zero</a:t>
            </a:r>
          </a:p>
          <a:p>
            <a:r>
              <a:rPr lang="en-US"/>
              <a:t>Average over a half cycle is not zero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A83-FC48-4EA6-9BE4-4FC3C8A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Average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18BDE-7253-49EE-A2D9-D330E4623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838200"/>
            <a:ext cx="76962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4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2FCE-0B4D-47E7-985F-458C391D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Average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2ACA-3232-438F-AB29-5895E06A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2800"/>
            <a:ext cx="8229600" cy="5394326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Divide the positive half cycle into (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number of equal parts as shown in the above figure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 i</a:t>
            </a:r>
            <a:r>
              <a:rPr lang="en-GB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</a:t>
            </a:r>
            <a:r>
              <a:rPr lang="en-GB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</a:t>
            </a:r>
            <a:r>
              <a:rPr lang="en-GB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…….. i</a:t>
            </a:r>
            <a:r>
              <a:rPr lang="en-GB" b="0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 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 the mid ordinates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Average value of current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GB" b="0" i="0" baseline="-250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 mean of the mid ordinates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026" name="Picture 2" descr="PEAK-VALUE-EQ1">
            <a:extLst>
              <a:ext uri="{FF2B5EF4-FFF2-40B4-BE49-F238E27FC236}">
                <a16:creationId xmlns:a16="http://schemas.microsoft.com/office/drawing/2014/main" id="{23BD8FC3-EEE7-46FD-849F-452A6C56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5305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4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35470" y="87015"/>
            <a:ext cx="568863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Sinusoidal ac Current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905" y="2884874"/>
            <a:ext cx="4297881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During the ﬁrst half-cycle, the  source voltage is positive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Therefore, the current is in the clockwise direction.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9" y="620688"/>
            <a:ext cx="332457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620689"/>
            <a:ext cx="2844316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738615" y="2884874"/>
            <a:ext cx="4297881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During the second half-cycle, the voltage polarity reverses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Therefore, the current is in the counterclockwise direction.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905" y="4293096"/>
            <a:ext cx="5290195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Since current is proportional to voltage, its shape is also sinusoidal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3312368" cy="189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4766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9282-7309-482C-9083-FD2B5C689700}" type="slidenum">
              <a:rPr lang="en-US"/>
              <a:pPr/>
              <a:t>40</a:t>
            </a:fld>
            <a:endParaRPr lang="en-US"/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Sine Wave Averages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Rectified full-wave average is 0.637 times the maximum value</a:t>
            </a:r>
          </a:p>
          <a:p>
            <a:r>
              <a:rPr lang="en-US"/>
              <a:t>Rectified half-wave average is 0.318 times the maximum value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D483-84D3-4952-89F7-F36ABDD7D4F1}" type="slidenum">
              <a:rPr lang="en-US"/>
              <a:pPr/>
              <a:t>41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382000" cy="762000"/>
          </a:xfrm>
        </p:spPr>
        <p:txBody>
          <a:bodyPr/>
          <a:lstStyle/>
          <a:p>
            <a:r>
              <a:rPr lang="en-US" dirty="0"/>
              <a:t>Effective Values or RMS Value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3505200"/>
          </a:xfrm>
        </p:spPr>
        <p:txBody>
          <a:bodyPr/>
          <a:lstStyle/>
          <a:p>
            <a:r>
              <a:rPr lang="en-US" dirty="0"/>
              <a:t>Effective value or RMS value of an ac waveform is an equivalent dc value</a:t>
            </a:r>
          </a:p>
          <a:p>
            <a:pPr lvl="1"/>
            <a:r>
              <a:rPr lang="en-US" dirty="0"/>
              <a:t>It tells how many volts or amps of dc that an ac waveform supplies in terms of its ability to produce the same average power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633C-FFCE-4FEE-B172-DD0DA22F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R.M.S Value</a:t>
            </a:r>
            <a:b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D255-9F08-44BD-9A1D-697E5E1C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GB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steady current which, when flows through a resistor of known resistance for a given period of time than as a result the same quantity of heat is produced by the alternating current when flows through the same resistor for the same period of time is called </a:t>
            </a:r>
            <a:r>
              <a:rPr lang="en-GB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R.M.S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effective value of the alternating current.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798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2642-6CAB-4345-BCDE-7F57BDE4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RMS value derivation</a:t>
            </a:r>
          </a:p>
        </p:txBody>
      </p:sp>
      <p:pic>
        <p:nvPicPr>
          <p:cNvPr id="4098" name="Picture 2" descr="Effective RMS Value">
            <a:extLst>
              <a:ext uri="{FF2B5EF4-FFF2-40B4-BE49-F238E27FC236}">
                <a16:creationId xmlns:a16="http://schemas.microsoft.com/office/drawing/2014/main" id="{800F5111-1FF7-4B9B-AC5E-7565B2067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248399" cy="23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09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97A-7D2E-4311-80DB-007961AE9335}" type="slidenum">
              <a:rPr lang="en-US"/>
              <a:pPr/>
              <a:t>44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Values or RMS Value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50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400" dirty="0"/>
              <a:t>To determine effective power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Set Power(dc) = Power(ac)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i="1" dirty="0"/>
              <a:t>	</a:t>
            </a:r>
            <a:r>
              <a:rPr lang="en-US" sz="3400" i="1" dirty="0" err="1"/>
              <a:t>P</a:t>
            </a:r>
            <a:r>
              <a:rPr lang="en-US" sz="3400" i="1" baseline="-25000" dirty="0" err="1"/>
              <a:t>dc</a:t>
            </a:r>
            <a:r>
              <a:rPr lang="en-US" sz="3400" dirty="0"/>
              <a:t> = </a:t>
            </a:r>
            <a:r>
              <a:rPr lang="en-US" sz="3400" i="1" dirty="0" err="1"/>
              <a:t>p</a:t>
            </a:r>
            <a:r>
              <a:rPr lang="en-US" sz="3400" i="1" baseline="-25000" dirty="0" err="1"/>
              <a:t>ac</a:t>
            </a:r>
            <a:endParaRPr lang="en-US" sz="3400" i="1" baseline="-25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i="1" baseline="-25000" dirty="0"/>
              <a:t>	</a:t>
            </a:r>
            <a:r>
              <a:rPr lang="en-US" sz="3400" i="1" dirty="0"/>
              <a:t>I</a:t>
            </a:r>
            <a:r>
              <a:rPr lang="en-US" sz="3400" baseline="30000" dirty="0"/>
              <a:t>2</a:t>
            </a:r>
            <a:r>
              <a:rPr lang="en-US" sz="3400" i="1" dirty="0"/>
              <a:t>R</a:t>
            </a:r>
            <a:r>
              <a:rPr lang="en-US" sz="3400" dirty="0"/>
              <a:t> = </a:t>
            </a:r>
            <a:r>
              <a:rPr lang="en-US" sz="3400" i="1" dirty="0"/>
              <a:t>i</a:t>
            </a:r>
            <a:r>
              <a:rPr lang="en-US" sz="3400" baseline="30000" dirty="0"/>
              <a:t>2</a:t>
            </a:r>
            <a:r>
              <a:rPr lang="en-US" sz="3400" i="1" dirty="0"/>
              <a:t>R</a:t>
            </a:r>
            <a:r>
              <a:rPr lang="en-US" sz="3400" dirty="0"/>
              <a:t>  where </a:t>
            </a:r>
            <a:r>
              <a:rPr lang="en-US" sz="3400" i="1" dirty="0" err="1"/>
              <a:t>i</a:t>
            </a:r>
            <a:r>
              <a:rPr lang="en-US" sz="3400" dirty="0"/>
              <a:t> = </a:t>
            </a:r>
            <a:r>
              <a:rPr lang="en-US" sz="3400" i="1" dirty="0" err="1"/>
              <a:t>I</a:t>
            </a:r>
            <a:r>
              <a:rPr lang="en-US" sz="3400" i="1" baseline="-25000" dirty="0" err="1"/>
              <a:t>m</a:t>
            </a:r>
            <a:r>
              <a:rPr lang="en-US" sz="3400" i="1" baseline="-25000" dirty="0"/>
              <a:t> </a:t>
            </a:r>
            <a:r>
              <a:rPr lang="en-US" sz="3400" dirty="0"/>
              <a:t>sin </a:t>
            </a:r>
            <a:r>
              <a:rPr lang="en-US" sz="3400" i="1" dirty="0">
                <a:sym typeface="Symbol" pitchFamily="1" charset="2"/>
              </a:rPr>
              <a:t>t</a:t>
            </a:r>
            <a:endParaRPr lang="en-US" sz="3400" dirty="0">
              <a:sym typeface="Symbol" pitchFamily="1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" charset="2"/>
              </a:rPr>
              <a:t>By applying a trigonometric identity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ym typeface="Symbol" pitchFamily="1" charset="2"/>
              </a:rPr>
              <a:t>Able to solve for </a:t>
            </a:r>
            <a:r>
              <a:rPr lang="en-US" sz="3000" i="1" dirty="0">
                <a:sym typeface="Symbol" pitchFamily="1" charset="2"/>
              </a:rPr>
              <a:t>I</a:t>
            </a:r>
            <a:r>
              <a:rPr lang="en-US" sz="3000" dirty="0">
                <a:sym typeface="Symbol" pitchFamily="1" charset="2"/>
              </a:rPr>
              <a:t> in terms of </a:t>
            </a:r>
            <a:r>
              <a:rPr lang="en-US" sz="3000" i="1" dirty="0" err="1">
                <a:sym typeface="Symbol" pitchFamily="1" charset="2"/>
              </a:rPr>
              <a:t>I</a:t>
            </a:r>
            <a:r>
              <a:rPr lang="en-US" sz="3000" i="1" baseline="-25000" dirty="0" err="1">
                <a:sym typeface="Symbol" pitchFamily="1" charset="2"/>
              </a:rPr>
              <a:t>m</a:t>
            </a:r>
            <a:endParaRPr lang="en-US" sz="3000" baseline="-25000" dirty="0">
              <a:sym typeface="Symbol" pitchFamily="1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20FD-0984-4E22-9F88-93986AC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RMS Value of AC |  Derivation">
            <a:extLst>
              <a:ext uri="{FF2B5EF4-FFF2-40B4-BE49-F238E27FC236}">
                <a16:creationId xmlns:a16="http://schemas.microsoft.com/office/drawing/2014/main" id="{9971854D-9C12-4081-9950-C3CD3402E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638"/>
            <a:ext cx="7467600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31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E71-7142-4488-B42E-0A0FC1CDCE61}" type="slidenum">
              <a:rPr lang="en-US"/>
              <a:pPr/>
              <a:t>46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Values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582988"/>
          </a:xfrm>
        </p:spPr>
        <p:txBody>
          <a:bodyPr/>
          <a:lstStyle/>
          <a:p>
            <a:r>
              <a:rPr lang="en-US" i="1">
                <a:sym typeface="Symbol" pitchFamily="1" charset="2"/>
              </a:rPr>
              <a:t>I</a:t>
            </a:r>
            <a:r>
              <a:rPr lang="en-US" i="1" baseline="-25000">
                <a:sym typeface="Symbol" pitchFamily="1" charset="2"/>
              </a:rPr>
              <a:t>eff</a:t>
            </a:r>
            <a:r>
              <a:rPr lang="en-US">
                <a:sym typeface="Symbol" pitchFamily="1" charset="2"/>
              </a:rPr>
              <a:t> = .707</a:t>
            </a:r>
            <a:r>
              <a:rPr lang="en-US" i="1">
                <a:sym typeface="Symbol" pitchFamily="1" charset="2"/>
              </a:rPr>
              <a:t>I</a:t>
            </a:r>
            <a:r>
              <a:rPr lang="en-US" i="1" baseline="-25000">
                <a:sym typeface="Symbol" pitchFamily="1" charset="2"/>
              </a:rPr>
              <a:t>m</a:t>
            </a:r>
            <a:endParaRPr lang="en-US">
              <a:sym typeface="Symbol" pitchFamily="1" charset="2"/>
            </a:endParaRPr>
          </a:p>
          <a:p>
            <a:r>
              <a:rPr lang="en-US" i="1">
                <a:sym typeface="Symbol" pitchFamily="1" charset="2"/>
              </a:rPr>
              <a:t>V</a:t>
            </a:r>
            <a:r>
              <a:rPr lang="en-US" i="1" baseline="-25000">
                <a:sym typeface="Symbol" pitchFamily="1" charset="2"/>
              </a:rPr>
              <a:t>eff</a:t>
            </a:r>
            <a:r>
              <a:rPr lang="en-US">
                <a:sym typeface="Symbol" pitchFamily="1" charset="2"/>
              </a:rPr>
              <a:t> = .707</a:t>
            </a:r>
            <a:r>
              <a:rPr lang="en-US" i="1">
                <a:sym typeface="Symbol" pitchFamily="1" charset="2"/>
              </a:rPr>
              <a:t>V</a:t>
            </a:r>
            <a:r>
              <a:rPr lang="en-US" i="1" baseline="-25000">
                <a:sym typeface="Symbol" pitchFamily="1" charset="2"/>
              </a:rPr>
              <a:t>m</a:t>
            </a:r>
            <a:endParaRPr lang="en-US" baseline="-25000">
              <a:sym typeface="Symbol" pitchFamily="1" charset="2"/>
            </a:endParaRPr>
          </a:p>
          <a:p>
            <a:r>
              <a:rPr lang="en-US">
                <a:sym typeface="Symbol" pitchFamily="1" charset="2"/>
              </a:rPr>
              <a:t>Effective value is also known as the RMS value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CDFB-BF5F-436B-8D73-76760992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RMS value or Effective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36852-C23A-405B-9338-01A979740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732" y="1600200"/>
            <a:ext cx="512653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2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D26B-8E98-4FD9-8D7B-1820AE4F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00E8E0-ADA5-49FA-AC19-4FAD82CF5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587041"/>
              </p:ext>
            </p:extLst>
          </p:nvPr>
        </p:nvGraphicFramePr>
        <p:xfrm>
          <a:off x="990600" y="2438400"/>
          <a:ext cx="7086596" cy="1889601"/>
        </p:xfrm>
        <a:graphic>
          <a:graphicData uri="http://schemas.openxmlformats.org/drawingml/2006/table">
            <a:tbl>
              <a:tblPr/>
              <a:tblGrid>
                <a:gridCol w="1023996">
                  <a:extLst>
                    <a:ext uri="{9D8B030D-6E8A-4147-A177-3AD203B41FA5}">
                      <a16:colId xmlns:a16="http://schemas.microsoft.com/office/drawing/2014/main" val="965562895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3408704515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1023979002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1344304888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2487569834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3208953285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2281813775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1494775374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1362697820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2673880985"/>
                    </a:ext>
                  </a:extLst>
                </a:gridCol>
                <a:gridCol w="606260">
                  <a:extLst>
                    <a:ext uri="{9D8B030D-6E8A-4147-A177-3AD203B41FA5}">
                      <a16:colId xmlns:a16="http://schemas.microsoft.com/office/drawing/2014/main" val="2133268548"/>
                    </a:ext>
                  </a:extLst>
                </a:gridCol>
              </a:tblGrid>
              <a:tr h="1316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Voltage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11.8V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16.2V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19.0V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20.0V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19.0V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16.2V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11.8V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6.2V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0V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74871"/>
                  </a:ext>
                </a:extLst>
              </a:tr>
              <a:tr h="57352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Angle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18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36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54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72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90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108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126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144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162</a:t>
                      </a:r>
                      <a:r>
                        <a:rPr lang="en-IN" baseline="3000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414143"/>
                          </a:solidFill>
                          <a:effectLst/>
                        </a:rPr>
                        <a:t>180</a:t>
                      </a:r>
                      <a:r>
                        <a:rPr lang="en-IN" baseline="30000" dirty="0">
                          <a:solidFill>
                            <a:srgbClr val="414143"/>
                          </a:solidFill>
                          <a:effectLst/>
                        </a:rPr>
                        <a:t>o</a:t>
                      </a:r>
                      <a:endParaRPr lang="en-IN" dirty="0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4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195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12B0-CC57-4275-806F-9DB49C41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A247E-166E-4F1F-A5F0-80D85EA3B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807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609600"/>
            <a:ext cx="5111750" cy="641350"/>
          </a:xfrm>
        </p:spPr>
        <p:txBody>
          <a:bodyPr/>
          <a:lstStyle/>
          <a:p>
            <a:pPr>
              <a:buNone/>
            </a:pPr>
            <a:r>
              <a:rPr lang="en-US" dirty="0"/>
              <a:t>GENERATION OF AC VOLTAGE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19200"/>
            <a:ext cx="7696200" cy="1143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sz="2900" dirty="0">
              <a:solidFill>
                <a:srgbClr val="FF0000"/>
              </a:solidFill>
            </a:endParaRPr>
          </a:p>
          <a:p>
            <a:r>
              <a:rPr lang="en-US" sz="2900" dirty="0">
                <a:solidFill>
                  <a:srgbClr val="FF0000"/>
                </a:solidFill>
              </a:rPr>
              <a:t>An </a:t>
            </a:r>
            <a:r>
              <a:rPr lang="en-US" sz="2900" b="1" dirty="0">
                <a:solidFill>
                  <a:srgbClr val="FF0000"/>
                </a:solidFill>
              </a:rPr>
              <a:t>alternator</a:t>
            </a:r>
            <a:r>
              <a:rPr lang="en-US" sz="2900" dirty="0">
                <a:solidFill>
                  <a:srgbClr val="FF0000"/>
                </a:solidFill>
              </a:rPr>
              <a:t> is an electrical generator that converts mechanical energy to electrical energy in the form of alternating current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29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Principle: </a:t>
            </a:r>
            <a:r>
              <a:rPr lang="en-US" dirty="0"/>
              <a:t>A conductor moving relative to a magnetic field develops an electromotive force (EMF) in it. (</a:t>
            </a:r>
            <a:r>
              <a:rPr lang="en-US" dirty="0">
                <a:hlinkClick r:id="rId2" tooltip="Faraday's law of induction"/>
              </a:rPr>
              <a:t>Faraday's Law</a:t>
            </a:r>
            <a:r>
              <a:rPr lang="en-US" dirty="0"/>
              <a:t>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emf</a:t>
            </a:r>
            <a:r>
              <a:rPr lang="en-US" dirty="0"/>
              <a:t> reverses its polarity when it moves under magnetic poles of opposite polarity.</a:t>
            </a:r>
          </a:p>
        </p:txBody>
      </p:sp>
      <p:pic>
        <p:nvPicPr>
          <p:cNvPr id="2050" name="Picture 2" descr="C:\Users\Advik\Desktop\alternator_componen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895600"/>
            <a:ext cx="3810000" cy="3562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97D7-BB93-4517-89AF-C3525730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 on frequency and rms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7813CE-020B-43C2-95CE-1C24A9E79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086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A7DD-0BBF-40CC-8319-B82A0EB08E01}" type="slidenum">
              <a:rPr lang="en-US"/>
              <a:pPr/>
              <a:t>6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AC Voltages</a:t>
            </a:r>
          </a:p>
        </p:txBody>
      </p:sp>
      <p:pic>
        <p:nvPicPr>
          <p:cNvPr id="4100" name="Picture 4" descr="15-0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3013075" cy="3590925"/>
          </a:xfrm>
          <a:prstGeom prst="rect">
            <a:avLst/>
          </a:prstGeom>
          <a:noFill/>
        </p:spPr>
      </p:pic>
      <p:pic>
        <p:nvPicPr>
          <p:cNvPr id="4101" name="Picture 5" descr="15-06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81200"/>
            <a:ext cx="2967038" cy="358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5EE-6D38-4A56-9283-4EC4C689F9C2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AC Voltages</a:t>
            </a:r>
          </a:p>
        </p:txBody>
      </p:sp>
      <p:pic>
        <p:nvPicPr>
          <p:cNvPr id="24580" name="Picture 4" descr="15-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63" y="2057400"/>
            <a:ext cx="3284537" cy="3551238"/>
          </a:xfrm>
          <a:prstGeom prst="rect">
            <a:avLst/>
          </a:prstGeom>
          <a:noFill/>
        </p:spPr>
      </p:pic>
      <p:pic>
        <p:nvPicPr>
          <p:cNvPr id="24581" name="Picture 5" descr="15-06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057400"/>
            <a:ext cx="3208338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Dr. </a:t>
            </a:r>
            <a:r>
              <a:rPr lang="en-US" b="1" dirty="0" err="1"/>
              <a:t>Vikram</a:t>
            </a:r>
            <a:r>
              <a:rPr lang="en-US" b="1" dirty="0"/>
              <a:t> Kumar </a:t>
            </a:r>
            <a:r>
              <a:rPr lang="en-US" b="1" dirty="0" err="1"/>
              <a:t>Kamboj</a:t>
            </a:r>
            <a:endParaRPr lang="en-US" b="1" dirty="0"/>
          </a:p>
          <a:p>
            <a:pPr>
              <a:defRPr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8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95736" y="87015"/>
            <a:ext cx="42484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Generating ac Voltages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904" y="645656"/>
            <a:ext cx="885459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Since  the  coil  rotates  continuously, the  voltage produced will be a repetitive,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2" y="1124744"/>
            <a:ext cx="6710918" cy="218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2996952"/>
            <a:ext cx="3996444" cy="314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904" y="3613666"/>
            <a:ext cx="141910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Time Scales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688" y="3613666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Often we need to scale the output voltage  in time.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length of time required to generate one cycle depends on the velocity of rotation.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17441"/>
            <a:ext cx="3816424" cy="20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1904" y="4725144"/>
            <a:ext cx="489415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600 revolutions in 1 minute  = 600 rev / 60 s   </a:t>
            </a:r>
          </a:p>
          <a:p>
            <a:r>
              <a:rPr lang="en-US" dirty="0"/>
              <a:t>                                      =  10 revolutions in 1 second.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1904" y="5517232"/>
            <a:ext cx="489415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time for 1 revolution  = one-tenth of a second </a:t>
            </a:r>
          </a:p>
          <a:p>
            <a:r>
              <a:rPr lang="en-US" dirty="0"/>
              <a:t>                                              = 100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7906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19672" y="6453336"/>
            <a:ext cx="5976664" cy="36497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Dr. </a:t>
            </a:r>
            <a:r>
              <a:rPr lang="en-US" b="1" dirty="0" err="1"/>
              <a:t>Vikram</a:t>
            </a:r>
            <a:r>
              <a:rPr lang="en-US" b="1" dirty="0"/>
              <a:t> Kumar </a:t>
            </a:r>
            <a:r>
              <a:rPr lang="en-US" b="1" dirty="0" err="1"/>
              <a:t>Kamboj</a:t>
            </a:r>
            <a:endParaRPr lang="en-US" b="1" dirty="0"/>
          </a:p>
          <a:p>
            <a:pPr>
              <a:defRPr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42627" cy="365125"/>
          </a:xfrm>
        </p:spPr>
        <p:txBody>
          <a:bodyPr/>
          <a:lstStyle/>
          <a:p>
            <a:pPr>
              <a:defRPr/>
            </a:pPr>
            <a:fld id="{81F99485-1D6C-46E4-B0F6-43527582D7F7}" type="slidenum">
              <a:rPr lang="en-US" sz="3600" b="1" smtClean="0"/>
              <a:pPr>
                <a:defRPr/>
              </a:pPr>
              <a:t>9</a:t>
            </a:fld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1331640" y="6381328"/>
            <a:ext cx="727280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904" y="645656"/>
            <a:ext cx="8854592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AC waveforms may also be created electronically using function (or signal) generators.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With function generators, you are not limited to sinusoidal ac. gear.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5736" y="87015"/>
            <a:ext cx="547260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Generating ac Voltages (Method-2)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090" y="1813173"/>
            <a:ext cx="8862405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unit of Figure can produce a variety of variable-frequency waveforms, including sinusoidal, square wave, triangular, and so on.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Waveforms such as these are commonly used to test electronic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140968"/>
            <a:ext cx="8712967" cy="30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291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2253</Words>
  <Application>Microsoft Office PowerPoint</Application>
  <PresentationFormat>On-screen Show (4:3)</PresentationFormat>
  <Paragraphs>312</Paragraphs>
  <Slides>50</Slides>
  <Notes>38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Verdana</vt:lpstr>
      <vt:lpstr>Wingdings</vt:lpstr>
      <vt:lpstr>Office Theme</vt:lpstr>
      <vt:lpstr>FUNDAMENTAL OF AC CIRCUITS</vt:lpstr>
      <vt:lpstr>PowerPoint Presentation</vt:lpstr>
      <vt:lpstr>PowerPoint Presentation</vt:lpstr>
      <vt:lpstr>PowerPoint Presentation</vt:lpstr>
      <vt:lpstr>PowerPoint Presentation</vt:lpstr>
      <vt:lpstr>Generating AC Voltages</vt:lpstr>
      <vt:lpstr>Generating AC Voltages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Basic Sine Wave Equation</vt:lpstr>
      <vt:lpstr>The Basic Sine Wave Equation</vt:lpstr>
      <vt:lpstr>Shifted Sine Waves</vt:lpstr>
      <vt:lpstr>Phase Difference</vt:lpstr>
      <vt:lpstr>Phase Difference</vt:lpstr>
      <vt:lpstr>Phase Difference</vt:lpstr>
      <vt:lpstr>Peak Value</vt:lpstr>
      <vt:lpstr>Average Value</vt:lpstr>
      <vt:lpstr>Average Value</vt:lpstr>
      <vt:lpstr>Sine Wave Averages</vt:lpstr>
      <vt:lpstr>Average Value</vt:lpstr>
      <vt:lpstr>Average Value</vt:lpstr>
      <vt:lpstr>Sine Wave Averages</vt:lpstr>
      <vt:lpstr>Effective Values or RMS Value</vt:lpstr>
      <vt:lpstr>R.M.S Value </vt:lpstr>
      <vt:lpstr>RMS value derivation</vt:lpstr>
      <vt:lpstr>Effective Values or RMS Value</vt:lpstr>
      <vt:lpstr>PowerPoint Presentation</vt:lpstr>
      <vt:lpstr>Effective Values</vt:lpstr>
      <vt:lpstr>RMS value or Effective value</vt:lpstr>
      <vt:lpstr>PowerPoint Presentation</vt:lpstr>
      <vt:lpstr>PowerPoint Presentation</vt:lpstr>
      <vt:lpstr>Problem on frequency and rms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AC CIRCUITS</dc:title>
  <dc:creator>Advik</dc:creator>
  <cp:lastModifiedBy>Suresh Kumar</cp:lastModifiedBy>
  <cp:revision>44</cp:revision>
  <dcterms:created xsi:type="dcterms:W3CDTF">2018-08-29T05:58:50Z</dcterms:created>
  <dcterms:modified xsi:type="dcterms:W3CDTF">2020-09-14T05:42:24Z</dcterms:modified>
</cp:coreProperties>
</file>