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5" r:id="rId3"/>
    <p:sldId id="387" r:id="rId4"/>
    <p:sldId id="392" r:id="rId5"/>
    <p:sldId id="261" r:id="rId6"/>
    <p:sldId id="262" r:id="rId7"/>
    <p:sldId id="260" r:id="rId8"/>
    <p:sldId id="259" r:id="rId9"/>
    <p:sldId id="263" r:id="rId10"/>
    <p:sldId id="265" r:id="rId11"/>
    <p:sldId id="266" r:id="rId12"/>
    <p:sldId id="267" r:id="rId13"/>
    <p:sldId id="269" r:id="rId14"/>
    <p:sldId id="270" r:id="rId15"/>
    <p:sldId id="271" r:id="rId16"/>
    <p:sldId id="394" r:id="rId17"/>
    <p:sldId id="388" r:id="rId18"/>
    <p:sldId id="389" r:id="rId19"/>
    <p:sldId id="390" r:id="rId20"/>
    <p:sldId id="391" r:id="rId21"/>
    <p:sldId id="396" r:id="rId22"/>
    <p:sldId id="393" r:id="rId23"/>
    <p:sldId id="398" r:id="rId24"/>
    <p:sldId id="395" r:id="rId25"/>
    <p:sldId id="400" r:id="rId26"/>
    <p:sldId id="397" r:id="rId27"/>
    <p:sldId id="402" r:id="rId28"/>
    <p:sldId id="257" r:id="rId29"/>
    <p:sldId id="406" r:id="rId30"/>
    <p:sldId id="272" r:id="rId31"/>
    <p:sldId id="273" r:id="rId32"/>
    <p:sldId id="408" r:id="rId33"/>
    <p:sldId id="401" r:id="rId34"/>
    <p:sldId id="410" r:id="rId35"/>
    <p:sldId id="403" r:id="rId36"/>
    <p:sldId id="404" r:id="rId37"/>
    <p:sldId id="405" r:id="rId38"/>
    <p:sldId id="412" r:id="rId39"/>
    <p:sldId id="274" r:id="rId40"/>
    <p:sldId id="407" r:id="rId41"/>
    <p:sldId id="409" r:id="rId42"/>
    <p:sldId id="414" r:id="rId43"/>
    <p:sldId id="411" r:id="rId44"/>
    <p:sldId id="381" r:id="rId45"/>
    <p:sldId id="318" r:id="rId46"/>
    <p:sldId id="319" r:id="rId47"/>
    <p:sldId id="415" r:id="rId48"/>
    <p:sldId id="41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FA75DA-02D8-4647-BF85-CE5FC8695736}">
          <p14:sldIdLst>
            <p14:sldId id="256"/>
            <p14:sldId id="385"/>
            <p14:sldId id="387"/>
            <p14:sldId id="392"/>
            <p14:sldId id="261"/>
            <p14:sldId id="262"/>
            <p14:sldId id="260"/>
            <p14:sldId id="259"/>
            <p14:sldId id="263"/>
            <p14:sldId id="265"/>
            <p14:sldId id="266"/>
            <p14:sldId id="267"/>
            <p14:sldId id="269"/>
            <p14:sldId id="270"/>
            <p14:sldId id="271"/>
            <p14:sldId id="394"/>
            <p14:sldId id="388"/>
            <p14:sldId id="389"/>
            <p14:sldId id="390"/>
            <p14:sldId id="391"/>
            <p14:sldId id="396"/>
            <p14:sldId id="393"/>
            <p14:sldId id="398"/>
            <p14:sldId id="395"/>
            <p14:sldId id="400"/>
            <p14:sldId id="397"/>
            <p14:sldId id="402"/>
            <p14:sldId id="257"/>
            <p14:sldId id="406"/>
            <p14:sldId id="272"/>
            <p14:sldId id="273"/>
            <p14:sldId id="408"/>
            <p14:sldId id="401"/>
            <p14:sldId id="410"/>
            <p14:sldId id="403"/>
            <p14:sldId id="404"/>
            <p14:sldId id="405"/>
            <p14:sldId id="412"/>
            <p14:sldId id="274"/>
            <p14:sldId id="407"/>
            <p14:sldId id="409"/>
            <p14:sldId id="414"/>
            <p14:sldId id="411"/>
            <p14:sldId id="381"/>
            <p14:sldId id="318"/>
            <p14:sldId id="319"/>
            <p14:sldId id="415"/>
            <p14:sldId id="416"/>
          </p14:sldIdLst>
        </p14:section>
        <p14:section name="Untitled Section" id="{C91971D4-15F3-4185-AD18-F8F6EB4E4E4D}">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DDB1-9C64-48A0-AD74-685E5CF09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242D7C-9C05-4825-85CD-512AF2615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50C94C-51C1-48EA-9030-4F04A08E1180}"/>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5" name="Footer Placeholder 4">
            <a:extLst>
              <a:ext uri="{FF2B5EF4-FFF2-40B4-BE49-F238E27FC236}">
                <a16:creationId xmlns:a16="http://schemas.microsoft.com/office/drawing/2014/main" id="{63335E3F-E6E6-4064-8C74-49420AE080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B8CFAF-5CE5-4A41-B528-FF89357688FA}"/>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34676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04AD-543D-4835-A32D-35E85DE963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EACF1C-C33F-4DCC-B4FF-F11C57CC1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6EEB18-E702-44D6-ABEB-AEAD2FB31069}"/>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5" name="Footer Placeholder 4">
            <a:extLst>
              <a:ext uri="{FF2B5EF4-FFF2-40B4-BE49-F238E27FC236}">
                <a16:creationId xmlns:a16="http://schemas.microsoft.com/office/drawing/2014/main" id="{47D50D45-5172-495A-AE7E-208A87FB4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F8E628-D262-46EC-ADF1-289A19CBEC64}"/>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238993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25C88-8494-48D6-A760-AD1BE30B26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340911-2C15-4E9E-AADA-1C05742528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09B0C-9751-44D2-AFA1-B9EF7DE2C9B1}"/>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5" name="Footer Placeholder 4">
            <a:extLst>
              <a:ext uri="{FF2B5EF4-FFF2-40B4-BE49-F238E27FC236}">
                <a16:creationId xmlns:a16="http://schemas.microsoft.com/office/drawing/2014/main" id="{499B8B3A-85E7-437A-8093-8C1EE2349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9E1D4-B7B4-439A-A884-8D4C3EB87F72}"/>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205170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8E89-A2DA-407F-B71F-B314B04E75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2A8DDA-F331-447D-A468-86FCA33ECC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16B804-2F74-4A15-AFD9-9F207AAE1D2A}"/>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5" name="Footer Placeholder 4">
            <a:extLst>
              <a:ext uri="{FF2B5EF4-FFF2-40B4-BE49-F238E27FC236}">
                <a16:creationId xmlns:a16="http://schemas.microsoft.com/office/drawing/2014/main" id="{FE986619-19CC-4EB4-97E2-E160335AC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A55B2-DB5E-4286-8513-6226441B7FD5}"/>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1614987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C33E-DC51-429E-B600-941C343176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A14A8-7F2A-4D2A-9084-4CEB9492C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935779-B6DD-40A7-897A-ABC1959275F0}"/>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5" name="Footer Placeholder 4">
            <a:extLst>
              <a:ext uri="{FF2B5EF4-FFF2-40B4-BE49-F238E27FC236}">
                <a16:creationId xmlns:a16="http://schemas.microsoft.com/office/drawing/2014/main" id="{CBA3B7E8-D307-4D44-9148-50D8B76E1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67750F-D0F9-4C1C-B5FA-B24F63B77F37}"/>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2771513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5DAB-0403-4DEC-8056-ED7636CE9E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E5CE1E-AB20-4036-AED8-C1169A451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54F631-9E9B-4C79-A5B2-6ED727BC7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A9786A-ECAA-4861-9289-E03AEED8456E}"/>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6" name="Footer Placeholder 5">
            <a:extLst>
              <a:ext uri="{FF2B5EF4-FFF2-40B4-BE49-F238E27FC236}">
                <a16:creationId xmlns:a16="http://schemas.microsoft.com/office/drawing/2014/main" id="{4E452FEC-3F9E-4AA7-888B-FF4F33B317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066B34-62F4-416A-8D40-1BEBDAB0DCC2}"/>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4189147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FD61-5C07-4A9E-A408-F854657800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DD983C-3FBB-4608-B679-978D05C6C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FA643B-74AF-4F4D-8407-36CA7E3F70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19E8D1-6F35-4B7E-A177-BBBF526DB0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D2D05F-67B5-4582-B33B-D4971D2241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717A82-0FE9-4972-8F71-8BEF9C8B3F20}"/>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8" name="Footer Placeholder 7">
            <a:extLst>
              <a:ext uri="{FF2B5EF4-FFF2-40B4-BE49-F238E27FC236}">
                <a16:creationId xmlns:a16="http://schemas.microsoft.com/office/drawing/2014/main" id="{470A9EE4-4B3B-4955-B9A6-7A30FB262E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AF562B-2085-423B-A85C-9035137772AF}"/>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2584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86D3-893D-400B-8C88-1FF18B6D56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C7DD07-053C-4E4A-BA1D-468F760A8E47}"/>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4" name="Footer Placeholder 3">
            <a:extLst>
              <a:ext uri="{FF2B5EF4-FFF2-40B4-BE49-F238E27FC236}">
                <a16:creationId xmlns:a16="http://schemas.microsoft.com/office/drawing/2014/main" id="{F820AA85-D8BE-460C-BE6C-63DA6A73D3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35A92A-68BC-494F-8F8D-6CE85BD07D12}"/>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3384978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F58E54-EE26-4180-9697-9CA924892040}"/>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3" name="Footer Placeholder 2">
            <a:extLst>
              <a:ext uri="{FF2B5EF4-FFF2-40B4-BE49-F238E27FC236}">
                <a16:creationId xmlns:a16="http://schemas.microsoft.com/office/drawing/2014/main" id="{5E5F7323-E099-40B5-A857-B8AF0C850E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C01875-2AF0-4F4A-8140-F0A8E0A9F518}"/>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310449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F3E6-A43E-4B1B-A830-E3BE8955D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DCB126-B25D-401D-B707-543A53CE27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C871A3-138C-487B-BD8A-39BAF6A63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D68E1-B0B9-4717-977C-20A429EFF8A9}"/>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6" name="Footer Placeholder 5">
            <a:extLst>
              <a:ext uri="{FF2B5EF4-FFF2-40B4-BE49-F238E27FC236}">
                <a16:creationId xmlns:a16="http://schemas.microsoft.com/office/drawing/2014/main" id="{4510E52B-D119-4A97-A73A-C4E1ABACBE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DA0968-94A5-4F58-8BE6-0C2EF13E4B69}"/>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305475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50B-50C6-47F2-B435-D5F5F75A4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E1BD77-B92B-4B16-99E9-BC383C503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8D9968-7002-4789-93C7-BA062BDDD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3FDD4-F958-4735-AEAD-52021D52D791}"/>
              </a:ext>
            </a:extLst>
          </p:cNvPr>
          <p:cNvSpPr>
            <a:spLocks noGrp="1"/>
          </p:cNvSpPr>
          <p:nvPr>
            <p:ph type="dt" sz="half" idx="10"/>
          </p:nvPr>
        </p:nvSpPr>
        <p:spPr/>
        <p:txBody>
          <a:bodyPr/>
          <a:lstStyle/>
          <a:p>
            <a:fld id="{E6FDCC96-9471-4797-8B70-E0F23884679E}" type="datetimeFigureOut">
              <a:rPr lang="en-IN" smtClean="0"/>
              <a:t>15-09-2020</a:t>
            </a:fld>
            <a:endParaRPr lang="en-IN"/>
          </a:p>
        </p:txBody>
      </p:sp>
      <p:sp>
        <p:nvSpPr>
          <p:cNvPr id="6" name="Footer Placeholder 5">
            <a:extLst>
              <a:ext uri="{FF2B5EF4-FFF2-40B4-BE49-F238E27FC236}">
                <a16:creationId xmlns:a16="http://schemas.microsoft.com/office/drawing/2014/main" id="{10FD574A-7BE3-4EE0-8136-F0F15A2C1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D5E10-568D-4B98-BCA4-D117DA5880F9}"/>
              </a:ext>
            </a:extLst>
          </p:cNvPr>
          <p:cNvSpPr>
            <a:spLocks noGrp="1"/>
          </p:cNvSpPr>
          <p:nvPr>
            <p:ph type="sldNum" sz="quarter" idx="12"/>
          </p:nvPr>
        </p:nvSpPr>
        <p:spPr/>
        <p:txBody>
          <a:bodyPr/>
          <a:lstStyle/>
          <a:p>
            <a:fld id="{CE457245-05B3-4EF5-BFB1-6474D05A0970}" type="slidenum">
              <a:rPr lang="en-IN" smtClean="0"/>
              <a:t>‹#›</a:t>
            </a:fld>
            <a:endParaRPr lang="en-IN"/>
          </a:p>
        </p:txBody>
      </p:sp>
    </p:spTree>
    <p:extLst>
      <p:ext uri="{BB962C8B-B14F-4D97-AF65-F5344CB8AC3E}">
        <p14:creationId xmlns:p14="http://schemas.microsoft.com/office/powerpoint/2010/main" val="272055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83D82-419B-4A49-9C4F-E285937DFA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2C7869-645A-4A12-8CBC-4630566AA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A1FE5-C19E-42EA-BC08-565A0429F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DCC96-9471-4797-8B70-E0F23884679E}" type="datetimeFigureOut">
              <a:rPr lang="en-IN" smtClean="0"/>
              <a:t>15-09-2020</a:t>
            </a:fld>
            <a:endParaRPr lang="en-IN"/>
          </a:p>
        </p:txBody>
      </p:sp>
      <p:sp>
        <p:nvSpPr>
          <p:cNvPr id="5" name="Footer Placeholder 4">
            <a:extLst>
              <a:ext uri="{FF2B5EF4-FFF2-40B4-BE49-F238E27FC236}">
                <a16:creationId xmlns:a16="http://schemas.microsoft.com/office/drawing/2014/main" id="{357B452B-6EFC-4189-9CE4-F734F949B6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EDAD75-1D85-4E50-96D5-BB60791AA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57245-05B3-4EF5-BFB1-6474D05A0970}" type="slidenum">
              <a:rPr lang="en-IN" smtClean="0"/>
              <a:t>‹#›</a:t>
            </a:fld>
            <a:endParaRPr lang="en-IN"/>
          </a:p>
        </p:txBody>
      </p:sp>
    </p:spTree>
    <p:extLst>
      <p:ext uri="{BB962C8B-B14F-4D97-AF65-F5344CB8AC3E}">
        <p14:creationId xmlns:p14="http://schemas.microsoft.com/office/powerpoint/2010/main" val="4273982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lectrical4u.com/voltage-or-electric-potential-difference/" TargetMode="External"/><Relationship Id="rId7" Type="http://schemas.openxmlformats.org/officeDocument/2006/relationships/hyperlink" Target="https://www.electrical4u.com/voltage-drop-calculation/" TargetMode="External"/><Relationship Id="rId2" Type="http://schemas.openxmlformats.org/officeDocument/2006/relationships/hyperlink" Target="https://www.electrical4u.com/types-of-resistor/" TargetMode="External"/><Relationship Id="rId1" Type="http://schemas.openxmlformats.org/officeDocument/2006/relationships/slideLayout" Target="../slideLayouts/slideLayout2.xml"/><Relationship Id="rId6" Type="http://schemas.openxmlformats.org/officeDocument/2006/relationships/hyperlink" Target="https://www.electrical4u.com/electrical-resistance-and-laws-of-resistance/" TargetMode="External"/><Relationship Id="rId5" Type="http://schemas.openxmlformats.org/officeDocument/2006/relationships/hyperlink" Target="https://www.electrical4u.com/what-is-inductor-and-inductance-theory-of-inductor/" TargetMode="External"/><Relationship Id="rId4" Type="http://schemas.openxmlformats.org/officeDocument/2006/relationships/hyperlink" Target="https://www.electrical4u.com/electric-current-and-theory-of-electricity/"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electrical4u.com/electrical-reactance/" TargetMode="External"/><Relationship Id="rId2" Type="http://schemas.openxmlformats.org/officeDocument/2006/relationships/hyperlink" Target="https://www.electrical4u.com/electrical-impedanc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electrical4u.com/active-and-passive-elements-of-electrical-circuit/" TargetMode="External"/><Relationship Id="rId7" Type="http://schemas.openxmlformats.org/officeDocument/2006/relationships/hyperlink" Target="https://www.electrical4u.com/ideal-dependent-independent-voltage-current-source/" TargetMode="External"/><Relationship Id="rId2" Type="http://schemas.openxmlformats.org/officeDocument/2006/relationships/hyperlink" Target="https://www.electrical4u.com/electric-circuit-or-electrical-network/" TargetMode="External"/><Relationship Id="rId1" Type="http://schemas.openxmlformats.org/officeDocument/2006/relationships/slideLayout" Target="../slideLayouts/slideLayout2.xml"/><Relationship Id="rId6" Type="http://schemas.openxmlformats.org/officeDocument/2006/relationships/hyperlink" Target="https://www.electrical4u.com/voltage-source/" TargetMode="External"/><Relationship Id="rId5" Type="http://schemas.openxmlformats.org/officeDocument/2006/relationships/hyperlink" Target="https://www.electrical4u.com/what-is-capacitor/" TargetMode="External"/><Relationship Id="rId4" Type="http://schemas.openxmlformats.org/officeDocument/2006/relationships/hyperlink" Target="https://www.electrical4u.com/what-is-resistor/"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electrical4u.com/what-is-inductor-and-inductance-theory-of-inductor/" TargetMode="External"/><Relationship Id="rId7" Type="http://schemas.openxmlformats.org/officeDocument/2006/relationships/image" Target="../media/image17.png"/><Relationship Id="rId2" Type="http://schemas.openxmlformats.org/officeDocument/2006/relationships/hyperlink" Target="https://www.electrical4u.com/what-is-resistor/"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s://www.electrical4u.com/voltage-or-electric-potential-difference/" TargetMode="External"/><Relationship Id="rId4" Type="http://schemas.openxmlformats.org/officeDocument/2006/relationships/hyperlink" Target="https://www.electrical4u.com/what-is-capacitor/"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EB58-6099-4397-ACD8-87067C5870C0}"/>
              </a:ext>
            </a:extLst>
          </p:cNvPr>
          <p:cNvSpPr>
            <a:spLocks noGrp="1"/>
          </p:cNvSpPr>
          <p:nvPr>
            <p:ph type="ctrTitle"/>
          </p:nvPr>
        </p:nvSpPr>
        <p:spPr/>
        <p:txBody>
          <a:bodyPr/>
          <a:lstStyle/>
          <a:p>
            <a:r>
              <a:rPr lang="en-IN" dirty="0"/>
              <a:t>Unit 2</a:t>
            </a:r>
          </a:p>
        </p:txBody>
      </p:sp>
      <p:sp>
        <p:nvSpPr>
          <p:cNvPr id="3" name="Subtitle 2">
            <a:extLst>
              <a:ext uri="{FF2B5EF4-FFF2-40B4-BE49-F238E27FC236}">
                <a16:creationId xmlns:a16="http://schemas.microsoft.com/office/drawing/2014/main" id="{0B14593E-CF7B-49B9-B9BD-9AB1F24D9E55}"/>
              </a:ext>
            </a:extLst>
          </p:cNvPr>
          <p:cNvSpPr>
            <a:spLocks noGrp="1"/>
          </p:cNvSpPr>
          <p:nvPr>
            <p:ph type="subTitle" idx="1"/>
          </p:nvPr>
        </p:nvSpPr>
        <p:spPr/>
        <p:txBody>
          <a:bodyPr>
            <a:normAutofit/>
          </a:bodyPr>
          <a:lstStyle/>
          <a:p>
            <a:r>
              <a:rPr lang="en-IN" sz="3600" dirty="0">
                <a:solidFill>
                  <a:srgbClr val="FF0000"/>
                </a:solidFill>
                <a:latin typeface="Times New Roman" panose="02020603050405020304" pitchFamily="18" charset="0"/>
                <a:cs typeface="Times New Roman" panose="02020603050405020304" pitchFamily="18" charset="0"/>
              </a:rPr>
              <a:t>Fundamentals of AC Circuits</a:t>
            </a:r>
          </a:p>
        </p:txBody>
      </p:sp>
    </p:spTree>
    <p:extLst>
      <p:ext uri="{BB962C8B-B14F-4D97-AF65-F5344CB8AC3E}">
        <p14:creationId xmlns:p14="http://schemas.microsoft.com/office/powerpoint/2010/main" val="301081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B48F-4AD3-454F-8C97-149A55EEEF23}"/>
              </a:ext>
            </a:extLst>
          </p:cNvPr>
          <p:cNvSpPr>
            <a:spLocks noGrp="1"/>
          </p:cNvSpPr>
          <p:nvPr>
            <p:ph type="title"/>
          </p:nvPr>
        </p:nvSpPr>
        <p:spPr/>
        <p:txBody>
          <a:bodyPr/>
          <a:lstStyle/>
          <a:p>
            <a:r>
              <a:rPr lang="en-IN" dirty="0">
                <a:solidFill>
                  <a:srgbClr val="FF0000"/>
                </a:solidFill>
              </a:rPr>
              <a:t>Addition subtraction and Multiplication </a:t>
            </a:r>
          </a:p>
        </p:txBody>
      </p:sp>
      <p:pic>
        <p:nvPicPr>
          <p:cNvPr id="5" name="Content Placeholder 4">
            <a:extLst>
              <a:ext uri="{FF2B5EF4-FFF2-40B4-BE49-F238E27FC236}">
                <a16:creationId xmlns:a16="http://schemas.microsoft.com/office/drawing/2014/main" id="{A5983939-3CFD-488B-BF0E-4A5D8F2A5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6769"/>
            <a:ext cx="10515600" cy="4329049"/>
          </a:xfrm>
        </p:spPr>
      </p:pic>
    </p:spTree>
    <p:extLst>
      <p:ext uri="{BB962C8B-B14F-4D97-AF65-F5344CB8AC3E}">
        <p14:creationId xmlns:p14="http://schemas.microsoft.com/office/powerpoint/2010/main" val="356157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B6E6-9844-4D46-9BA8-3F417EB88D28}"/>
              </a:ext>
            </a:extLst>
          </p:cNvPr>
          <p:cNvSpPr>
            <a:spLocks noGrp="1"/>
          </p:cNvSpPr>
          <p:nvPr>
            <p:ph type="title"/>
          </p:nvPr>
        </p:nvSpPr>
        <p:spPr/>
        <p:txBody>
          <a:bodyPr/>
          <a:lstStyle/>
          <a:p>
            <a:r>
              <a:rPr lang="en-IN" dirty="0">
                <a:solidFill>
                  <a:srgbClr val="FF0000"/>
                </a:solidFill>
              </a:rPr>
              <a:t>Addition subtraction and Multiplication </a:t>
            </a:r>
            <a:endParaRPr lang="en-IN" dirty="0"/>
          </a:p>
        </p:txBody>
      </p:sp>
      <p:pic>
        <p:nvPicPr>
          <p:cNvPr id="4" name="Content Placeholder 3">
            <a:extLst>
              <a:ext uri="{FF2B5EF4-FFF2-40B4-BE49-F238E27FC236}">
                <a16:creationId xmlns:a16="http://schemas.microsoft.com/office/drawing/2014/main" id="{BCE2A64C-CEDD-444A-990E-BBACDB400EE5}"/>
              </a:ext>
            </a:extLst>
          </p:cNvPr>
          <p:cNvPicPr>
            <a:picLocks noGrp="1" noChangeAspect="1"/>
          </p:cNvPicPr>
          <p:nvPr>
            <p:ph idx="1"/>
          </p:nvPr>
        </p:nvPicPr>
        <p:blipFill>
          <a:blip r:embed="rId2"/>
          <a:stretch>
            <a:fillRect/>
          </a:stretch>
        </p:blipFill>
        <p:spPr>
          <a:xfrm>
            <a:off x="397565" y="1855304"/>
            <a:ext cx="10701130" cy="4637571"/>
          </a:xfrm>
          <a:prstGeom prst="rect">
            <a:avLst/>
          </a:prstGeom>
        </p:spPr>
      </p:pic>
    </p:spTree>
    <p:extLst>
      <p:ext uri="{BB962C8B-B14F-4D97-AF65-F5344CB8AC3E}">
        <p14:creationId xmlns:p14="http://schemas.microsoft.com/office/powerpoint/2010/main" val="51769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85ED-5C6A-4AE1-83DB-8FCB8654D6B0}"/>
              </a:ext>
            </a:extLst>
          </p:cNvPr>
          <p:cNvSpPr>
            <a:spLocks noGrp="1"/>
          </p:cNvSpPr>
          <p:nvPr>
            <p:ph type="title"/>
          </p:nvPr>
        </p:nvSpPr>
        <p:spPr/>
        <p:txBody>
          <a:bodyPr/>
          <a:lstStyle/>
          <a:p>
            <a:r>
              <a:rPr lang="en-IN" dirty="0">
                <a:solidFill>
                  <a:srgbClr val="FF0000"/>
                </a:solidFill>
              </a:rPr>
              <a:t>Division </a:t>
            </a:r>
          </a:p>
        </p:txBody>
      </p:sp>
      <p:pic>
        <p:nvPicPr>
          <p:cNvPr id="4" name="Content Placeholder 3">
            <a:extLst>
              <a:ext uri="{FF2B5EF4-FFF2-40B4-BE49-F238E27FC236}">
                <a16:creationId xmlns:a16="http://schemas.microsoft.com/office/drawing/2014/main" id="{D3F1181F-27F7-4CB3-BCF2-4744B5041D59}"/>
              </a:ext>
            </a:extLst>
          </p:cNvPr>
          <p:cNvPicPr>
            <a:picLocks noGrp="1" noChangeAspect="1"/>
          </p:cNvPicPr>
          <p:nvPr>
            <p:ph idx="1"/>
          </p:nvPr>
        </p:nvPicPr>
        <p:blipFill>
          <a:blip r:embed="rId2"/>
          <a:stretch>
            <a:fillRect/>
          </a:stretch>
        </p:blipFill>
        <p:spPr>
          <a:xfrm>
            <a:off x="1258956" y="2040835"/>
            <a:ext cx="9528313" cy="3008243"/>
          </a:xfrm>
          <a:prstGeom prst="rect">
            <a:avLst/>
          </a:prstGeom>
        </p:spPr>
      </p:pic>
    </p:spTree>
    <p:extLst>
      <p:ext uri="{BB962C8B-B14F-4D97-AF65-F5344CB8AC3E}">
        <p14:creationId xmlns:p14="http://schemas.microsoft.com/office/powerpoint/2010/main" val="185495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6DC1-409B-4E00-AC9F-19FB1127D851}"/>
              </a:ext>
            </a:extLst>
          </p:cNvPr>
          <p:cNvSpPr>
            <a:spLocks noGrp="1"/>
          </p:cNvSpPr>
          <p:nvPr>
            <p:ph type="title"/>
          </p:nvPr>
        </p:nvSpPr>
        <p:spPr>
          <a:xfrm>
            <a:off x="238539" y="365125"/>
            <a:ext cx="11115261" cy="1325563"/>
          </a:xfrm>
        </p:spPr>
        <p:txBody>
          <a:bodyPr/>
          <a:lstStyle/>
          <a:p>
            <a:r>
              <a:rPr lang="en-IN" dirty="0">
                <a:solidFill>
                  <a:srgbClr val="FF0000"/>
                </a:solidFill>
              </a:rPr>
              <a:t>Problem on Polar calculations </a:t>
            </a:r>
          </a:p>
        </p:txBody>
      </p:sp>
      <p:pic>
        <p:nvPicPr>
          <p:cNvPr id="4" name="Content Placeholder 3">
            <a:extLst>
              <a:ext uri="{FF2B5EF4-FFF2-40B4-BE49-F238E27FC236}">
                <a16:creationId xmlns:a16="http://schemas.microsoft.com/office/drawing/2014/main" id="{C5B14E99-5878-4729-99EE-BE6AE4435CD8}"/>
              </a:ext>
            </a:extLst>
          </p:cNvPr>
          <p:cNvPicPr>
            <a:picLocks noGrp="1" noChangeAspect="1"/>
          </p:cNvPicPr>
          <p:nvPr>
            <p:ph idx="1"/>
          </p:nvPr>
        </p:nvPicPr>
        <p:blipFill>
          <a:blip r:embed="rId2"/>
          <a:stretch>
            <a:fillRect/>
          </a:stretch>
        </p:blipFill>
        <p:spPr>
          <a:xfrm>
            <a:off x="622852" y="2160104"/>
            <a:ext cx="10730948" cy="2809461"/>
          </a:xfrm>
          <a:prstGeom prst="rect">
            <a:avLst/>
          </a:prstGeom>
        </p:spPr>
      </p:pic>
    </p:spTree>
    <p:extLst>
      <p:ext uri="{BB962C8B-B14F-4D97-AF65-F5344CB8AC3E}">
        <p14:creationId xmlns:p14="http://schemas.microsoft.com/office/powerpoint/2010/main" val="380075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A183-721E-4697-99B7-6AD42AC133A2}"/>
              </a:ext>
            </a:extLst>
          </p:cNvPr>
          <p:cNvSpPr>
            <a:spLocks noGrp="1"/>
          </p:cNvSpPr>
          <p:nvPr>
            <p:ph type="title"/>
          </p:nvPr>
        </p:nvSpPr>
        <p:spPr/>
        <p:txBody>
          <a:bodyPr/>
          <a:lstStyle/>
          <a:p>
            <a:r>
              <a:rPr lang="en-IN" dirty="0">
                <a:solidFill>
                  <a:srgbClr val="FF0000"/>
                </a:solidFill>
              </a:rPr>
              <a:t>Problem on Resultant current</a:t>
            </a:r>
          </a:p>
        </p:txBody>
      </p:sp>
      <p:sp>
        <p:nvSpPr>
          <p:cNvPr id="3" name="Content Placeholder 2">
            <a:extLst>
              <a:ext uri="{FF2B5EF4-FFF2-40B4-BE49-F238E27FC236}">
                <a16:creationId xmlns:a16="http://schemas.microsoft.com/office/drawing/2014/main" id="{08513B01-AD21-4D6D-B887-A98D3CD88B9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2F66BA5-538A-435B-9C88-D4F648B8643F}"/>
              </a:ext>
            </a:extLst>
          </p:cNvPr>
          <p:cNvPicPr>
            <a:picLocks noChangeAspect="1"/>
          </p:cNvPicPr>
          <p:nvPr/>
        </p:nvPicPr>
        <p:blipFill>
          <a:blip r:embed="rId2"/>
          <a:stretch>
            <a:fillRect/>
          </a:stretch>
        </p:blipFill>
        <p:spPr>
          <a:xfrm>
            <a:off x="1007165" y="2001078"/>
            <a:ext cx="9740348" cy="3379305"/>
          </a:xfrm>
          <a:prstGeom prst="rect">
            <a:avLst/>
          </a:prstGeom>
        </p:spPr>
      </p:pic>
    </p:spTree>
    <p:extLst>
      <p:ext uri="{BB962C8B-B14F-4D97-AF65-F5344CB8AC3E}">
        <p14:creationId xmlns:p14="http://schemas.microsoft.com/office/powerpoint/2010/main" val="243427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B026-D8D8-429A-8748-52FC4A1AEB68}"/>
              </a:ext>
            </a:extLst>
          </p:cNvPr>
          <p:cNvSpPr>
            <a:spLocks noGrp="1"/>
          </p:cNvSpPr>
          <p:nvPr>
            <p:ph type="title"/>
          </p:nvPr>
        </p:nvSpPr>
        <p:spPr/>
        <p:txBody>
          <a:bodyPr/>
          <a:lstStyle/>
          <a:p>
            <a:r>
              <a:rPr lang="en-IN" dirty="0">
                <a:solidFill>
                  <a:srgbClr val="FF0000"/>
                </a:solidFill>
              </a:rPr>
              <a:t>Problem on Representation of sin wave equations </a:t>
            </a:r>
          </a:p>
        </p:txBody>
      </p:sp>
      <p:pic>
        <p:nvPicPr>
          <p:cNvPr id="4" name="Content Placeholder 3">
            <a:extLst>
              <a:ext uri="{FF2B5EF4-FFF2-40B4-BE49-F238E27FC236}">
                <a16:creationId xmlns:a16="http://schemas.microsoft.com/office/drawing/2014/main" id="{CDDCFBFA-0F1C-4CBF-BB90-5D462AED377D}"/>
              </a:ext>
            </a:extLst>
          </p:cNvPr>
          <p:cNvPicPr>
            <a:picLocks noGrp="1" noChangeAspect="1"/>
          </p:cNvPicPr>
          <p:nvPr>
            <p:ph idx="1"/>
          </p:nvPr>
        </p:nvPicPr>
        <p:blipFill>
          <a:blip r:embed="rId2"/>
          <a:stretch>
            <a:fillRect/>
          </a:stretch>
        </p:blipFill>
        <p:spPr>
          <a:xfrm>
            <a:off x="675861" y="1908312"/>
            <a:ext cx="10919791" cy="3445565"/>
          </a:xfrm>
          <a:prstGeom prst="rect">
            <a:avLst/>
          </a:prstGeom>
        </p:spPr>
      </p:pic>
    </p:spTree>
    <p:extLst>
      <p:ext uri="{BB962C8B-B14F-4D97-AF65-F5344CB8AC3E}">
        <p14:creationId xmlns:p14="http://schemas.microsoft.com/office/powerpoint/2010/main" val="3584573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82BC-EA42-4963-B5F7-499EE1FC8FA0}"/>
              </a:ext>
            </a:extLst>
          </p:cNvPr>
          <p:cNvSpPr>
            <a:spLocks noGrp="1"/>
          </p:cNvSpPr>
          <p:nvPr>
            <p:ph type="title"/>
          </p:nvPr>
        </p:nvSpPr>
        <p:spPr/>
        <p:txBody>
          <a:bodyPr/>
          <a:lstStyle/>
          <a:p>
            <a:r>
              <a:rPr lang="en-IN" dirty="0">
                <a:solidFill>
                  <a:srgbClr val="FF0000"/>
                </a:solidFill>
              </a:rPr>
              <a:t>Impedance</a:t>
            </a:r>
          </a:p>
        </p:txBody>
      </p:sp>
      <p:sp>
        <p:nvSpPr>
          <p:cNvPr id="3" name="Content Placeholder 2">
            <a:extLst>
              <a:ext uri="{FF2B5EF4-FFF2-40B4-BE49-F238E27FC236}">
                <a16:creationId xmlns:a16="http://schemas.microsoft.com/office/drawing/2014/main" id="{9FBEC78A-29B7-429C-B840-D4FBE6EC5413}"/>
              </a:ext>
            </a:extLst>
          </p:cNvPr>
          <p:cNvSpPr>
            <a:spLocks noGrp="1"/>
          </p:cNvSpPr>
          <p:nvPr>
            <p:ph idx="1"/>
          </p:nvPr>
        </p:nvSpPr>
        <p:spPr/>
        <p:txBody>
          <a:bodyPr/>
          <a:lstStyle/>
          <a:p>
            <a:pPr algn="just"/>
            <a:r>
              <a:rPr lang="en-GB" dirty="0"/>
              <a:t>Impedance is a complex number, with the same units as resistance, for which the SI unit is the ohm (Ω). Its symbol is usually Z, and it may be represented by writing its magnitude and phase in the polar form |Z|∠θ. However, cartesian complex number representation is often more powerful for circuit analysis purposes. Z=</a:t>
            </a:r>
            <a:r>
              <a:rPr lang="en-GB" dirty="0" err="1"/>
              <a:t>R+jX</a:t>
            </a:r>
            <a:endParaRPr lang="en-IN" dirty="0"/>
          </a:p>
        </p:txBody>
      </p:sp>
    </p:spTree>
    <p:extLst>
      <p:ext uri="{BB962C8B-B14F-4D97-AF65-F5344CB8AC3E}">
        <p14:creationId xmlns:p14="http://schemas.microsoft.com/office/powerpoint/2010/main" val="278423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B2AF-A3D2-40FA-9A02-F4D7B9D1D24E}"/>
              </a:ext>
            </a:extLst>
          </p:cNvPr>
          <p:cNvSpPr>
            <a:spLocks noGrp="1"/>
          </p:cNvSpPr>
          <p:nvPr>
            <p:ph type="title"/>
          </p:nvPr>
        </p:nvSpPr>
        <p:spPr/>
        <p:txBody>
          <a:bodyPr/>
          <a:lstStyle/>
          <a:p>
            <a:r>
              <a:rPr lang="en-IN" dirty="0">
                <a:solidFill>
                  <a:srgbClr val="FF0000"/>
                </a:solidFill>
              </a:rPr>
              <a:t>Impedance Representation</a:t>
            </a:r>
          </a:p>
        </p:txBody>
      </p:sp>
      <p:pic>
        <p:nvPicPr>
          <p:cNvPr id="3074" name="Picture 2" descr="Complex Impedance">
            <a:extLst>
              <a:ext uri="{FF2B5EF4-FFF2-40B4-BE49-F238E27FC236}">
                <a16:creationId xmlns:a16="http://schemas.microsoft.com/office/drawing/2014/main" id="{3A2F729D-5B2F-40A6-ADE7-791FD963F5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2082006"/>
            <a:ext cx="8229600" cy="401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671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227D-2C62-4A26-B979-BA225B770CF8}"/>
              </a:ext>
            </a:extLst>
          </p:cNvPr>
          <p:cNvSpPr>
            <a:spLocks noGrp="1"/>
          </p:cNvSpPr>
          <p:nvPr>
            <p:ph type="title"/>
          </p:nvPr>
        </p:nvSpPr>
        <p:spPr/>
        <p:txBody>
          <a:bodyPr/>
          <a:lstStyle/>
          <a:p>
            <a:r>
              <a:rPr lang="en-IN" dirty="0"/>
              <a:t>Basic Formulae of Z</a:t>
            </a:r>
          </a:p>
        </p:txBody>
      </p:sp>
      <p:sp>
        <p:nvSpPr>
          <p:cNvPr id="3" name="Content Placeholder 2">
            <a:extLst>
              <a:ext uri="{FF2B5EF4-FFF2-40B4-BE49-F238E27FC236}">
                <a16:creationId xmlns:a16="http://schemas.microsoft.com/office/drawing/2014/main" id="{E43BF9A5-FC59-4E32-B266-8B077955AFAA}"/>
              </a:ext>
            </a:extLst>
          </p:cNvPr>
          <p:cNvSpPr>
            <a:spLocks noGrp="1"/>
          </p:cNvSpPr>
          <p:nvPr>
            <p:ph idx="1"/>
          </p:nvPr>
        </p:nvSpPr>
        <p:spPr/>
        <p:txBody>
          <a:bodyPr>
            <a:normAutofit/>
          </a:bodyPr>
          <a:lstStyle/>
          <a:p>
            <a:pPr algn="l" fontAlgn="base">
              <a:buFont typeface="+mj-lt"/>
              <a:buAutoNum type="arabicPeriod"/>
            </a:pPr>
            <a:r>
              <a:rPr lang="en-GB" b="0" i="0" dirty="0">
                <a:solidFill>
                  <a:srgbClr val="545454"/>
                </a:solidFill>
                <a:effectLst/>
                <a:latin typeface="inherit"/>
              </a:rPr>
              <a:t>Impedance Z = R </a:t>
            </a:r>
            <a:r>
              <a:rPr lang="en-GB" b="0" i="1" dirty="0">
                <a:solidFill>
                  <a:srgbClr val="545454"/>
                </a:solidFill>
                <a:effectLst/>
                <a:latin typeface="inherit"/>
              </a:rPr>
              <a:t>or</a:t>
            </a:r>
            <a:r>
              <a:rPr lang="en-GB" b="0" i="0" dirty="0">
                <a:solidFill>
                  <a:srgbClr val="545454"/>
                </a:solidFill>
                <a:effectLst/>
                <a:latin typeface="inherit"/>
              </a:rPr>
              <a:t> </a:t>
            </a:r>
            <a:r>
              <a:rPr lang="en-GB" b="0" i="0" dirty="0" err="1">
                <a:solidFill>
                  <a:srgbClr val="545454"/>
                </a:solidFill>
                <a:effectLst/>
                <a:latin typeface="inherit"/>
              </a:rPr>
              <a:t>X</a:t>
            </a:r>
            <a:r>
              <a:rPr lang="en-GB" b="0" i="0" baseline="-25000" dirty="0" err="1">
                <a:solidFill>
                  <a:srgbClr val="545454"/>
                </a:solidFill>
                <a:effectLst/>
                <a:latin typeface="inherit"/>
              </a:rPr>
              <a:t>L</a:t>
            </a:r>
            <a:r>
              <a:rPr lang="en-GB" b="0" i="1" dirty="0" err="1">
                <a:solidFill>
                  <a:srgbClr val="545454"/>
                </a:solidFill>
                <a:effectLst/>
                <a:latin typeface="inherit"/>
              </a:rPr>
              <a:t>or</a:t>
            </a:r>
            <a:r>
              <a:rPr lang="en-GB" b="0" i="0" dirty="0">
                <a:solidFill>
                  <a:srgbClr val="545454"/>
                </a:solidFill>
                <a:effectLst/>
                <a:latin typeface="inherit"/>
              </a:rPr>
              <a:t> X</a:t>
            </a:r>
            <a:r>
              <a:rPr lang="en-GB" b="0" i="0" baseline="-25000" dirty="0">
                <a:solidFill>
                  <a:srgbClr val="545454"/>
                </a:solidFill>
                <a:effectLst/>
                <a:latin typeface="inherit"/>
              </a:rPr>
              <a:t>C</a:t>
            </a:r>
            <a:r>
              <a:rPr lang="en-GB" b="0" i="1" dirty="0">
                <a:solidFill>
                  <a:srgbClr val="545454"/>
                </a:solidFill>
                <a:effectLst/>
                <a:latin typeface="inherit"/>
              </a:rPr>
              <a:t>(if only one is present)</a:t>
            </a:r>
            <a:endParaRPr lang="en-GB" b="0" i="0" dirty="0">
              <a:solidFill>
                <a:srgbClr val="545454"/>
              </a:solidFill>
              <a:effectLst/>
              <a:latin typeface="inherit"/>
            </a:endParaRPr>
          </a:p>
          <a:p>
            <a:pPr algn="l" fontAlgn="base">
              <a:buFont typeface="+mj-lt"/>
              <a:buAutoNum type="arabicPeriod"/>
            </a:pPr>
            <a:r>
              <a:rPr lang="en-GB" b="0" i="0" dirty="0">
                <a:solidFill>
                  <a:srgbClr val="545454"/>
                </a:solidFill>
                <a:effectLst/>
                <a:latin typeface="inherit"/>
              </a:rPr>
              <a:t>Impedance </a:t>
            </a:r>
            <a:r>
              <a:rPr lang="en-GB" b="1" i="0" dirty="0">
                <a:solidFill>
                  <a:srgbClr val="545454"/>
                </a:solidFill>
                <a:effectLst/>
                <a:latin typeface="inherit"/>
              </a:rPr>
              <a:t>in series only</a:t>
            </a:r>
            <a:r>
              <a:rPr lang="en-GB" b="0" i="0" dirty="0">
                <a:solidFill>
                  <a:srgbClr val="545454"/>
                </a:solidFill>
                <a:effectLst/>
                <a:latin typeface="inherit"/>
              </a:rPr>
              <a:t> Z = √(R</a:t>
            </a:r>
            <a:r>
              <a:rPr lang="en-GB" b="0" i="0" baseline="30000" dirty="0">
                <a:solidFill>
                  <a:srgbClr val="545454"/>
                </a:solidFill>
                <a:effectLst/>
                <a:latin typeface="inherit"/>
              </a:rPr>
              <a:t>2</a:t>
            </a:r>
            <a:r>
              <a:rPr lang="en-GB" b="0" i="0" dirty="0">
                <a:solidFill>
                  <a:srgbClr val="545454"/>
                </a:solidFill>
                <a:effectLst/>
                <a:latin typeface="inherit"/>
              </a:rPr>
              <a:t> + X</a:t>
            </a:r>
            <a:r>
              <a:rPr lang="en-GB" b="0" i="0" baseline="30000" dirty="0">
                <a:solidFill>
                  <a:srgbClr val="545454"/>
                </a:solidFill>
                <a:effectLst/>
                <a:latin typeface="inherit"/>
              </a:rPr>
              <a:t>2</a:t>
            </a:r>
            <a:r>
              <a:rPr lang="en-GB" b="0" i="0" dirty="0">
                <a:solidFill>
                  <a:srgbClr val="545454"/>
                </a:solidFill>
                <a:effectLst/>
                <a:latin typeface="inherit"/>
              </a:rPr>
              <a:t>) </a:t>
            </a:r>
            <a:r>
              <a:rPr lang="en-GB" b="0" i="1" dirty="0">
                <a:solidFill>
                  <a:srgbClr val="545454"/>
                </a:solidFill>
                <a:effectLst/>
                <a:latin typeface="inherit"/>
              </a:rPr>
              <a:t>(if both R and one type of X are present)</a:t>
            </a:r>
            <a:endParaRPr lang="en-GB" b="0" i="0" dirty="0">
              <a:solidFill>
                <a:srgbClr val="545454"/>
              </a:solidFill>
              <a:effectLst/>
              <a:latin typeface="inherit"/>
            </a:endParaRPr>
          </a:p>
          <a:p>
            <a:pPr algn="l" fontAlgn="base">
              <a:buFont typeface="+mj-lt"/>
              <a:buAutoNum type="arabicPeriod"/>
            </a:pPr>
            <a:r>
              <a:rPr lang="en-GB" b="0" i="0" dirty="0">
                <a:solidFill>
                  <a:srgbClr val="545454"/>
                </a:solidFill>
                <a:effectLst/>
                <a:latin typeface="inherit"/>
              </a:rPr>
              <a:t>Impedance </a:t>
            </a:r>
            <a:r>
              <a:rPr lang="en-GB" b="1" i="0" dirty="0">
                <a:solidFill>
                  <a:srgbClr val="545454"/>
                </a:solidFill>
                <a:effectLst/>
                <a:latin typeface="inherit"/>
              </a:rPr>
              <a:t>in series only</a:t>
            </a:r>
            <a:r>
              <a:rPr lang="en-GB" b="0" i="0" dirty="0">
                <a:solidFill>
                  <a:srgbClr val="545454"/>
                </a:solidFill>
                <a:effectLst/>
                <a:latin typeface="inherit"/>
              </a:rPr>
              <a:t> Z = √(R</a:t>
            </a:r>
            <a:r>
              <a:rPr lang="en-GB" b="0" i="0" baseline="30000" dirty="0">
                <a:solidFill>
                  <a:srgbClr val="545454"/>
                </a:solidFill>
                <a:effectLst/>
                <a:latin typeface="inherit"/>
              </a:rPr>
              <a:t>2</a:t>
            </a:r>
            <a:r>
              <a:rPr lang="en-GB" b="0" i="0" dirty="0">
                <a:solidFill>
                  <a:srgbClr val="545454"/>
                </a:solidFill>
                <a:effectLst/>
                <a:latin typeface="inherit"/>
              </a:rPr>
              <a:t> + (|X</a:t>
            </a:r>
            <a:r>
              <a:rPr lang="en-GB" b="0" i="0" baseline="-25000" dirty="0">
                <a:solidFill>
                  <a:srgbClr val="545454"/>
                </a:solidFill>
                <a:effectLst/>
                <a:latin typeface="inherit"/>
              </a:rPr>
              <a:t>L</a:t>
            </a:r>
            <a:r>
              <a:rPr lang="en-GB" b="0" i="0" dirty="0">
                <a:solidFill>
                  <a:srgbClr val="545454"/>
                </a:solidFill>
                <a:effectLst/>
                <a:latin typeface="inherit"/>
              </a:rPr>
              <a:t> - X</a:t>
            </a:r>
            <a:r>
              <a:rPr lang="en-GB" b="0" i="0" baseline="-25000" dirty="0">
                <a:solidFill>
                  <a:srgbClr val="545454"/>
                </a:solidFill>
                <a:effectLst/>
                <a:latin typeface="inherit"/>
              </a:rPr>
              <a:t>C</a:t>
            </a:r>
            <a:r>
              <a:rPr lang="en-GB" b="0" i="0" dirty="0">
                <a:solidFill>
                  <a:srgbClr val="545454"/>
                </a:solidFill>
                <a:effectLst/>
                <a:latin typeface="inherit"/>
              </a:rPr>
              <a:t>|)</a:t>
            </a:r>
            <a:r>
              <a:rPr lang="en-GB" b="0" i="0" baseline="30000" dirty="0">
                <a:solidFill>
                  <a:srgbClr val="545454"/>
                </a:solidFill>
                <a:effectLst/>
                <a:latin typeface="inherit"/>
              </a:rPr>
              <a:t>2</a:t>
            </a:r>
            <a:r>
              <a:rPr lang="en-GB" b="0" i="0" dirty="0">
                <a:solidFill>
                  <a:srgbClr val="545454"/>
                </a:solidFill>
                <a:effectLst/>
                <a:latin typeface="inherit"/>
              </a:rPr>
              <a:t>) </a:t>
            </a:r>
            <a:r>
              <a:rPr lang="en-GB" b="0" i="1" dirty="0">
                <a:solidFill>
                  <a:srgbClr val="545454"/>
                </a:solidFill>
                <a:effectLst/>
                <a:latin typeface="inherit"/>
              </a:rPr>
              <a:t>(if R, X</a:t>
            </a:r>
            <a:r>
              <a:rPr lang="en-GB" b="0" i="1" baseline="-25000" dirty="0">
                <a:solidFill>
                  <a:srgbClr val="545454"/>
                </a:solidFill>
                <a:effectLst/>
                <a:latin typeface="inherit"/>
              </a:rPr>
              <a:t>L</a:t>
            </a:r>
            <a:r>
              <a:rPr lang="en-GB" b="0" i="1" dirty="0">
                <a:solidFill>
                  <a:srgbClr val="545454"/>
                </a:solidFill>
                <a:effectLst/>
                <a:latin typeface="inherit"/>
              </a:rPr>
              <a:t>, and X</a:t>
            </a:r>
            <a:r>
              <a:rPr lang="en-GB" b="0" i="1" baseline="-25000" dirty="0">
                <a:solidFill>
                  <a:srgbClr val="545454"/>
                </a:solidFill>
                <a:effectLst/>
                <a:latin typeface="inherit"/>
              </a:rPr>
              <a:t>C</a:t>
            </a:r>
            <a:r>
              <a:rPr lang="en-GB" b="0" i="1" dirty="0">
                <a:solidFill>
                  <a:srgbClr val="545454"/>
                </a:solidFill>
                <a:effectLst/>
                <a:latin typeface="inherit"/>
              </a:rPr>
              <a:t> are all present)</a:t>
            </a:r>
            <a:endParaRPr lang="en-GB" b="0" i="0" dirty="0">
              <a:solidFill>
                <a:srgbClr val="545454"/>
              </a:solidFill>
              <a:effectLst/>
              <a:latin typeface="inherit"/>
            </a:endParaRPr>
          </a:p>
          <a:p>
            <a:pPr algn="l" fontAlgn="base">
              <a:buFont typeface="+mj-lt"/>
              <a:buAutoNum type="arabicPeriod"/>
            </a:pPr>
            <a:r>
              <a:rPr lang="en-GB" b="0" i="0" dirty="0">
                <a:solidFill>
                  <a:srgbClr val="545454"/>
                </a:solidFill>
                <a:effectLst/>
                <a:latin typeface="inherit"/>
              </a:rPr>
              <a:t>Impedance </a:t>
            </a:r>
            <a:r>
              <a:rPr lang="en-GB" b="1" i="0" dirty="0">
                <a:solidFill>
                  <a:srgbClr val="545454"/>
                </a:solidFill>
                <a:effectLst/>
                <a:latin typeface="inherit"/>
              </a:rPr>
              <a:t>in any circuit</a:t>
            </a:r>
            <a:r>
              <a:rPr lang="en-GB" b="0" i="0" dirty="0">
                <a:solidFill>
                  <a:srgbClr val="545454"/>
                </a:solidFill>
                <a:effectLst/>
                <a:latin typeface="inherit"/>
              </a:rPr>
              <a:t> = R + </a:t>
            </a:r>
            <a:r>
              <a:rPr lang="en-GB" b="0" i="0" dirty="0" err="1">
                <a:solidFill>
                  <a:srgbClr val="545454"/>
                </a:solidFill>
                <a:effectLst/>
                <a:latin typeface="inherit"/>
              </a:rPr>
              <a:t>jX</a:t>
            </a:r>
            <a:r>
              <a:rPr lang="en-GB" b="0" i="0" dirty="0">
                <a:solidFill>
                  <a:srgbClr val="545454"/>
                </a:solidFill>
                <a:effectLst/>
                <a:latin typeface="inherit"/>
              </a:rPr>
              <a:t> </a:t>
            </a:r>
            <a:r>
              <a:rPr lang="en-GB" b="0" i="1" dirty="0">
                <a:solidFill>
                  <a:srgbClr val="545454"/>
                </a:solidFill>
                <a:effectLst/>
                <a:latin typeface="inherit"/>
              </a:rPr>
              <a:t>(j is the imaginary number √(-1))</a:t>
            </a:r>
            <a:endParaRPr lang="en-GB" b="0" i="0" dirty="0">
              <a:solidFill>
                <a:srgbClr val="545454"/>
              </a:solidFill>
              <a:effectLst/>
              <a:latin typeface="inherit"/>
            </a:endParaRPr>
          </a:p>
          <a:p>
            <a:pPr algn="l" fontAlgn="base">
              <a:buFont typeface="+mj-lt"/>
              <a:buAutoNum type="arabicPeriod"/>
            </a:pPr>
            <a:r>
              <a:rPr lang="en-GB" b="0" i="0" dirty="0">
                <a:solidFill>
                  <a:srgbClr val="545454"/>
                </a:solidFill>
                <a:effectLst/>
                <a:latin typeface="inherit"/>
              </a:rPr>
              <a:t>Resistance R = ΔV / I</a:t>
            </a:r>
          </a:p>
          <a:p>
            <a:pPr algn="l" fontAlgn="base">
              <a:buFont typeface="+mj-lt"/>
              <a:buAutoNum type="arabicPeriod"/>
            </a:pPr>
            <a:r>
              <a:rPr lang="en-GB" b="0" i="0" dirty="0">
                <a:solidFill>
                  <a:srgbClr val="545454"/>
                </a:solidFill>
                <a:effectLst/>
                <a:latin typeface="inherit"/>
              </a:rPr>
              <a:t>Inductive reactance X</a:t>
            </a:r>
            <a:r>
              <a:rPr lang="en-GB" b="0" i="0" baseline="-25000" dirty="0">
                <a:solidFill>
                  <a:srgbClr val="545454"/>
                </a:solidFill>
                <a:effectLst/>
                <a:latin typeface="inherit"/>
              </a:rPr>
              <a:t>L</a:t>
            </a:r>
            <a:r>
              <a:rPr lang="en-GB" b="0" i="0" dirty="0">
                <a:solidFill>
                  <a:srgbClr val="545454"/>
                </a:solidFill>
                <a:effectLst/>
                <a:latin typeface="inherit"/>
              </a:rPr>
              <a:t> = 2π</a:t>
            </a:r>
            <a:r>
              <a:rPr lang="en-GB" b="0" i="0" dirty="0" err="1">
                <a:solidFill>
                  <a:srgbClr val="545454"/>
                </a:solidFill>
                <a:effectLst/>
                <a:latin typeface="inherit"/>
              </a:rPr>
              <a:t>ƒL</a:t>
            </a:r>
            <a:r>
              <a:rPr lang="en-GB" b="0" i="0" dirty="0">
                <a:solidFill>
                  <a:srgbClr val="545454"/>
                </a:solidFill>
                <a:effectLst/>
                <a:latin typeface="inherit"/>
              </a:rPr>
              <a:t> = </a:t>
            </a:r>
            <a:r>
              <a:rPr lang="en-GB" b="0" i="0" dirty="0" err="1">
                <a:solidFill>
                  <a:srgbClr val="545454"/>
                </a:solidFill>
                <a:effectLst/>
                <a:latin typeface="inherit"/>
              </a:rPr>
              <a:t>ωL</a:t>
            </a:r>
            <a:endParaRPr lang="en-GB" b="0" i="0" dirty="0">
              <a:solidFill>
                <a:srgbClr val="545454"/>
              </a:solidFill>
              <a:effectLst/>
              <a:latin typeface="inherit"/>
            </a:endParaRPr>
          </a:p>
          <a:p>
            <a:pPr algn="l" fontAlgn="base">
              <a:buFont typeface="+mj-lt"/>
              <a:buAutoNum type="arabicPeriod"/>
            </a:pPr>
            <a:r>
              <a:rPr lang="en-GB" b="0" i="0" dirty="0" err="1">
                <a:solidFill>
                  <a:srgbClr val="545454"/>
                </a:solidFill>
                <a:effectLst/>
                <a:latin typeface="inherit"/>
              </a:rPr>
              <a:t>Capacative</a:t>
            </a:r>
            <a:r>
              <a:rPr lang="en-GB" b="0" i="0" dirty="0">
                <a:solidFill>
                  <a:srgbClr val="545454"/>
                </a:solidFill>
                <a:effectLst/>
                <a:latin typeface="inherit"/>
              </a:rPr>
              <a:t> reactance X</a:t>
            </a:r>
            <a:r>
              <a:rPr lang="en-GB" b="0" i="0" baseline="-25000" dirty="0">
                <a:solidFill>
                  <a:srgbClr val="545454"/>
                </a:solidFill>
                <a:effectLst/>
                <a:latin typeface="inherit"/>
              </a:rPr>
              <a:t>C</a:t>
            </a:r>
            <a:r>
              <a:rPr lang="en-GB" b="0" i="0" dirty="0">
                <a:solidFill>
                  <a:srgbClr val="545454"/>
                </a:solidFill>
                <a:effectLst/>
                <a:latin typeface="inherit"/>
              </a:rPr>
              <a:t> = </a:t>
            </a:r>
            <a:r>
              <a:rPr lang="en-GB" b="0" i="0" baseline="30000" dirty="0">
                <a:solidFill>
                  <a:srgbClr val="545454"/>
                </a:solidFill>
                <a:effectLst/>
                <a:latin typeface="inherit"/>
              </a:rPr>
              <a:t>1</a:t>
            </a:r>
            <a:r>
              <a:rPr lang="en-GB" b="0" i="0" dirty="0">
                <a:solidFill>
                  <a:srgbClr val="545454"/>
                </a:solidFill>
                <a:effectLst/>
                <a:latin typeface="inherit"/>
              </a:rPr>
              <a:t> / </a:t>
            </a:r>
            <a:r>
              <a:rPr lang="en-GB" b="0" i="0" baseline="-25000" dirty="0">
                <a:solidFill>
                  <a:srgbClr val="545454"/>
                </a:solidFill>
                <a:effectLst/>
                <a:latin typeface="inherit"/>
              </a:rPr>
              <a:t>2π</a:t>
            </a:r>
            <a:r>
              <a:rPr lang="en-GB" b="0" i="0" baseline="-25000" dirty="0" err="1">
                <a:solidFill>
                  <a:srgbClr val="545454"/>
                </a:solidFill>
                <a:effectLst/>
                <a:latin typeface="inherit"/>
              </a:rPr>
              <a:t>ƒC</a:t>
            </a:r>
            <a:r>
              <a:rPr lang="en-GB" b="0" i="0" dirty="0">
                <a:solidFill>
                  <a:srgbClr val="545454"/>
                </a:solidFill>
                <a:effectLst/>
                <a:latin typeface="inherit"/>
              </a:rPr>
              <a:t> = </a:t>
            </a:r>
            <a:r>
              <a:rPr lang="en-GB" b="0" i="0" baseline="30000" dirty="0">
                <a:solidFill>
                  <a:srgbClr val="545454"/>
                </a:solidFill>
                <a:effectLst/>
                <a:latin typeface="inherit"/>
              </a:rPr>
              <a:t>1</a:t>
            </a:r>
            <a:r>
              <a:rPr lang="en-GB" b="0" i="0" dirty="0">
                <a:solidFill>
                  <a:srgbClr val="545454"/>
                </a:solidFill>
                <a:effectLst/>
                <a:latin typeface="inherit"/>
              </a:rPr>
              <a:t> / </a:t>
            </a:r>
            <a:r>
              <a:rPr lang="en-GB" b="0" i="0" baseline="-25000" dirty="0" err="1">
                <a:solidFill>
                  <a:srgbClr val="545454"/>
                </a:solidFill>
                <a:effectLst/>
                <a:latin typeface="inherit"/>
              </a:rPr>
              <a:t>ωC</a:t>
            </a:r>
            <a:endParaRPr lang="en-GB" b="0" i="0" dirty="0">
              <a:solidFill>
                <a:srgbClr val="545454"/>
              </a:solidFill>
              <a:effectLst/>
              <a:latin typeface="inherit"/>
            </a:endParaRPr>
          </a:p>
          <a:p>
            <a:endParaRPr lang="en-IN" dirty="0"/>
          </a:p>
        </p:txBody>
      </p:sp>
    </p:spTree>
    <p:extLst>
      <p:ext uri="{BB962C8B-B14F-4D97-AF65-F5344CB8AC3E}">
        <p14:creationId xmlns:p14="http://schemas.microsoft.com/office/powerpoint/2010/main" val="357074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1729-6DDF-48AA-87F1-59B7FEF2A4A9}"/>
              </a:ext>
            </a:extLst>
          </p:cNvPr>
          <p:cNvSpPr>
            <a:spLocks noGrp="1"/>
          </p:cNvSpPr>
          <p:nvPr>
            <p:ph type="title"/>
          </p:nvPr>
        </p:nvSpPr>
        <p:spPr/>
        <p:txBody>
          <a:bodyPr/>
          <a:lstStyle/>
          <a:p>
            <a:r>
              <a:rPr lang="en-IN" dirty="0"/>
              <a:t>Series RL Circuit</a:t>
            </a:r>
          </a:p>
        </p:txBody>
      </p:sp>
      <p:pic>
        <p:nvPicPr>
          <p:cNvPr id="7" name="Content Placeholder 6">
            <a:extLst>
              <a:ext uri="{FF2B5EF4-FFF2-40B4-BE49-F238E27FC236}">
                <a16:creationId xmlns:a16="http://schemas.microsoft.com/office/drawing/2014/main" id="{271B2E9C-9375-4EC2-9088-0990778D23CA}"/>
              </a:ext>
            </a:extLst>
          </p:cNvPr>
          <p:cNvPicPr>
            <a:picLocks noGrp="1" noChangeAspect="1"/>
          </p:cNvPicPr>
          <p:nvPr>
            <p:ph idx="1"/>
          </p:nvPr>
        </p:nvPicPr>
        <p:blipFill>
          <a:blip r:embed="rId2"/>
          <a:stretch>
            <a:fillRect/>
          </a:stretch>
        </p:blipFill>
        <p:spPr>
          <a:xfrm>
            <a:off x="3200400" y="1905001"/>
            <a:ext cx="5943600" cy="2758281"/>
          </a:xfrm>
          <a:prstGeom prst="rect">
            <a:avLst/>
          </a:prstGeom>
        </p:spPr>
      </p:pic>
    </p:spTree>
    <p:extLst>
      <p:ext uri="{BB962C8B-B14F-4D97-AF65-F5344CB8AC3E}">
        <p14:creationId xmlns:p14="http://schemas.microsoft.com/office/powerpoint/2010/main" val="148921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D26B-8E98-4FD9-8D7B-1820AE4F26C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900E8E0-ADA5-49FA-AC19-4FAD82CF51E2}"/>
              </a:ext>
            </a:extLst>
          </p:cNvPr>
          <p:cNvGraphicFramePr>
            <a:graphicFrameLocks noGrp="1"/>
          </p:cNvGraphicFramePr>
          <p:nvPr>
            <p:ph idx="1"/>
          </p:nvPr>
        </p:nvGraphicFramePr>
        <p:xfrm>
          <a:off x="2514600" y="2438401"/>
          <a:ext cx="7086596" cy="1889601"/>
        </p:xfrm>
        <a:graphic>
          <a:graphicData uri="http://schemas.openxmlformats.org/drawingml/2006/table">
            <a:tbl>
              <a:tblPr/>
              <a:tblGrid>
                <a:gridCol w="1023996">
                  <a:extLst>
                    <a:ext uri="{9D8B030D-6E8A-4147-A177-3AD203B41FA5}">
                      <a16:colId xmlns:a16="http://schemas.microsoft.com/office/drawing/2014/main" val="965562895"/>
                    </a:ext>
                  </a:extLst>
                </a:gridCol>
                <a:gridCol w="606260">
                  <a:extLst>
                    <a:ext uri="{9D8B030D-6E8A-4147-A177-3AD203B41FA5}">
                      <a16:colId xmlns:a16="http://schemas.microsoft.com/office/drawing/2014/main" val="3408704515"/>
                    </a:ext>
                  </a:extLst>
                </a:gridCol>
                <a:gridCol w="606260">
                  <a:extLst>
                    <a:ext uri="{9D8B030D-6E8A-4147-A177-3AD203B41FA5}">
                      <a16:colId xmlns:a16="http://schemas.microsoft.com/office/drawing/2014/main" val="1023979002"/>
                    </a:ext>
                  </a:extLst>
                </a:gridCol>
                <a:gridCol w="606260">
                  <a:extLst>
                    <a:ext uri="{9D8B030D-6E8A-4147-A177-3AD203B41FA5}">
                      <a16:colId xmlns:a16="http://schemas.microsoft.com/office/drawing/2014/main" val="1344304888"/>
                    </a:ext>
                  </a:extLst>
                </a:gridCol>
                <a:gridCol w="606260">
                  <a:extLst>
                    <a:ext uri="{9D8B030D-6E8A-4147-A177-3AD203B41FA5}">
                      <a16:colId xmlns:a16="http://schemas.microsoft.com/office/drawing/2014/main" val="2487569834"/>
                    </a:ext>
                  </a:extLst>
                </a:gridCol>
                <a:gridCol w="606260">
                  <a:extLst>
                    <a:ext uri="{9D8B030D-6E8A-4147-A177-3AD203B41FA5}">
                      <a16:colId xmlns:a16="http://schemas.microsoft.com/office/drawing/2014/main" val="3208953285"/>
                    </a:ext>
                  </a:extLst>
                </a:gridCol>
                <a:gridCol w="606260">
                  <a:extLst>
                    <a:ext uri="{9D8B030D-6E8A-4147-A177-3AD203B41FA5}">
                      <a16:colId xmlns:a16="http://schemas.microsoft.com/office/drawing/2014/main" val="2281813775"/>
                    </a:ext>
                  </a:extLst>
                </a:gridCol>
                <a:gridCol w="606260">
                  <a:extLst>
                    <a:ext uri="{9D8B030D-6E8A-4147-A177-3AD203B41FA5}">
                      <a16:colId xmlns:a16="http://schemas.microsoft.com/office/drawing/2014/main" val="1494775374"/>
                    </a:ext>
                  </a:extLst>
                </a:gridCol>
                <a:gridCol w="606260">
                  <a:extLst>
                    <a:ext uri="{9D8B030D-6E8A-4147-A177-3AD203B41FA5}">
                      <a16:colId xmlns:a16="http://schemas.microsoft.com/office/drawing/2014/main" val="1362697820"/>
                    </a:ext>
                  </a:extLst>
                </a:gridCol>
                <a:gridCol w="606260">
                  <a:extLst>
                    <a:ext uri="{9D8B030D-6E8A-4147-A177-3AD203B41FA5}">
                      <a16:colId xmlns:a16="http://schemas.microsoft.com/office/drawing/2014/main" val="2673880985"/>
                    </a:ext>
                  </a:extLst>
                </a:gridCol>
                <a:gridCol w="606260">
                  <a:extLst>
                    <a:ext uri="{9D8B030D-6E8A-4147-A177-3AD203B41FA5}">
                      <a16:colId xmlns:a16="http://schemas.microsoft.com/office/drawing/2014/main" val="2133268548"/>
                    </a:ext>
                  </a:extLst>
                </a:gridCol>
              </a:tblGrid>
              <a:tr h="1316080">
                <a:tc>
                  <a:txBody>
                    <a:bodyPr/>
                    <a:lstStyle/>
                    <a:p>
                      <a:pPr algn="ctr"/>
                      <a:r>
                        <a:rPr lang="en-IN" dirty="0">
                          <a:solidFill>
                            <a:srgbClr val="FFFFFF"/>
                          </a:solidFill>
                          <a:effectLst/>
                        </a:rPr>
                        <a:t>Voltage</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a:solidFill>
                            <a:srgbClr val="FFFFFF"/>
                          </a:solidFill>
                          <a:effectLst/>
                        </a:rPr>
                        <a:t>6.2V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dirty="0">
                          <a:solidFill>
                            <a:srgbClr val="FFFFFF"/>
                          </a:solidFill>
                          <a:effectLst/>
                        </a:rPr>
                        <a:t>11.8V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dirty="0">
                          <a:solidFill>
                            <a:srgbClr val="FFFFFF"/>
                          </a:solidFill>
                          <a:effectLst/>
                        </a:rPr>
                        <a:t>16.2V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a:solidFill>
                            <a:srgbClr val="FFFFFF"/>
                          </a:solidFill>
                          <a:effectLst/>
                        </a:rPr>
                        <a:t>19.0V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a:solidFill>
                            <a:srgbClr val="FFFFFF"/>
                          </a:solidFill>
                          <a:effectLst/>
                        </a:rPr>
                        <a:t>20.0V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a:solidFill>
                            <a:srgbClr val="FFFFFF"/>
                          </a:solidFill>
                          <a:effectLst/>
                        </a:rPr>
                        <a:t>19.0V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a:solidFill>
                            <a:srgbClr val="FFFFFF"/>
                          </a:solidFill>
                          <a:effectLst/>
                        </a:rPr>
                        <a:t>16.2V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a:solidFill>
                            <a:srgbClr val="FFFFFF"/>
                          </a:solidFill>
                          <a:effectLst/>
                        </a:rPr>
                        <a:t>11.8V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a:solidFill>
                            <a:srgbClr val="FFFFFF"/>
                          </a:solidFill>
                          <a:effectLst/>
                        </a:rPr>
                        <a:t>6.2V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tc>
                  <a:txBody>
                    <a:bodyPr/>
                    <a:lstStyle/>
                    <a:p>
                      <a:pPr algn="ctr"/>
                      <a:r>
                        <a:rPr lang="en-IN">
                          <a:solidFill>
                            <a:srgbClr val="FFFFFF"/>
                          </a:solidFill>
                          <a:effectLst/>
                        </a:rPr>
                        <a:t>0V</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414143"/>
                    </a:solidFill>
                  </a:tcPr>
                </a:tc>
                <a:extLst>
                  <a:ext uri="{0D108BD9-81ED-4DB2-BD59-A6C34878D82A}">
                    <a16:rowId xmlns:a16="http://schemas.microsoft.com/office/drawing/2014/main" val="2780974871"/>
                  </a:ext>
                </a:extLst>
              </a:tr>
              <a:tr h="573521">
                <a:tc>
                  <a:txBody>
                    <a:bodyPr/>
                    <a:lstStyle/>
                    <a:p>
                      <a:pPr algn="ctr"/>
                      <a:r>
                        <a:rPr lang="en-IN">
                          <a:solidFill>
                            <a:srgbClr val="414143"/>
                          </a:solidFill>
                          <a:effectLst/>
                        </a:rPr>
                        <a:t>Angle</a:t>
                      </a: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a:solidFill>
                            <a:srgbClr val="414143"/>
                          </a:solidFill>
                          <a:effectLst/>
                        </a:rPr>
                        <a:t>18</a:t>
                      </a:r>
                      <a:r>
                        <a:rPr lang="en-IN" baseline="30000">
                          <a:solidFill>
                            <a:srgbClr val="414143"/>
                          </a:solidFill>
                          <a:effectLst/>
                        </a:rPr>
                        <a:t>o</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a:solidFill>
                            <a:srgbClr val="414143"/>
                          </a:solidFill>
                          <a:effectLst/>
                        </a:rPr>
                        <a:t>36</a:t>
                      </a:r>
                      <a:r>
                        <a:rPr lang="en-IN" baseline="30000">
                          <a:solidFill>
                            <a:srgbClr val="414143"/>
                          </a:solidFill>
                          <a:effectLst/>
                        </a:rPr>
                        <a:t>o</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a:solidFill>
                            <a:srgbClr val="414143"/>
                          </a:solidFill>
                          <a:effectLst/>
                        </a:rPr>
                        <a:t>54</a:t>
                      </a:r>
                      <a:r>
                        <a:rPr lang="en-IN" baseline="30000">
                          <a:solidFill>
                            <a:srgbClr val="414143"/>
                          </a:solidFill>
                          <a:effectLst/>
                        </a:rPr>
                        <a:t>o</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a:solidFill>
                            <a:srgbClr val="414143"/>
                          </a:solidFill>
                          <a:effectLst/>
                        </a:rPr>
                        <a:t>72</a:t>
                      </a:r>
                      <a:r>
                        <a:rPr lang="en-IN" baseline="30000">
                          <a:solidFill>
                            <a:srgbClr val="414143"/>
                          </a:solidFill>
                          <a:effectLst/>
                        </a:rPr>
                        <a:t>o</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a:solidFill>
                            <a:srgbClr val="414143"/>
                          </a:solidFill>
                          <a:effectLst/>
                        </a:rPr>
                        <a:t>90</a:t>
                      </a:r>
                      <a:r>
                        <a:rPr lang="en-IN" baseline="30000">
                          <a:solidFill>
                            <a:srgbClr val="414143"/>
                          </a:solidFill>
                          <a:effectLst/>
                        </a:rPr>
                        <a:t>o</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a:solidFill>
                            <a:srgbClr val="414143"/>
                          </a:solidFill>
                          <a:effectLst/>
                        </a:rPr>
                        <a:t>108</a:t>
                      </a:r>
                      <a:r>
                        <a:rPr lang="en-IN" baseline="30000">
                          <a:solidFill>
                            <a:srgbClr val="414143"/>
                          </a:solidFill>
                          <a:effectLst/>
                        </a:rPr>
                        <a:t>o</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a:solidFill>
                            <a:srgbClr val="414143"/>
                          </a:solidFill>
                          <a:effectLst/>
                        </a:rPr>
                        <a:t>126</a:t>
                      </a:r>
                      <a:r>
                        <a:rPr lang="en-IN" baseline="30000">
                          <a:solidFill>
                            <a:srgbClr val="414143"/>
                          </a:solidFill>
                          <a:effectLst/>
                        </a:rPr>
                        <a:t>o</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a:solidFill>
                            <a:srgbClr val="414143"/>
                          </a:solidFill>
                          <a:effectLst/>
                        </a:rPr>
                        <a:t>144</a:t>
                      </a:r>
                      <a:r>
                        <a:rPr lang="en-IN" baseline="30000">
                          <a:solidFill>
                            <a:srgbClr val="414143"/>
                          </a:solidFill>
                          <a:effectLst/>
                        </a:rPr>
                        <a:t>o</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a:solidFill>
                            <a:srgbClr val="414143"/>
                          </a:solidFill>
                          <a:effectLst/>
                        </a:rPr>
                        <a:t>162</a:t>
                      </a:r>
                      <a:r>
                        <a:rPr lang="en-IN" baseline="30000">
                          <a:solidFill>
                            <a:srgbClr val="414143"/>
                          </a:solidFill>
                          <a:effectLst/>
                        </a:rPr>
                        <a:t>o</a:t>
                      </a:r>
                      <a:endParaRPr lang="en-IN">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tc>
                  <a:txBody>
                    <a:bodyPr/>
                    <a:lstStyle/>
                    <a:p>
                      <a:pPr algn="ctr"/>
                      <a:r>
                        <a:rPr lang="en-IN" dirty="0">
                          <a:solidFill>
                            <a:srgbClr val="414143"/>
                          </a:solidFill>
                          <a:effectLst/>
                        </a:rPr>
                        <a:t>180</a:t>
                      </a:r>
                      <a:r>
                        <a:rPr lang="en-IN" baseline="30000" dirty="0">
                          <a:solidFill>
                            <a:srgbClr val="414143"/>
                          </a:solidFill>
                          <a:effectLst/>
                        </a:rPr>
                        <a:t>o</a:t>
                      </a:r>
                      <a:endParaRPr lang="en-IN" dirty="0">
                        <a:solidFill>
                          <a:srgbClr val="414143"/>
                        </a:solidFill>
                        <a:effectLst/>
                      </a:endParaRPr>
                    </a:p>
                  </a:txBody>
                  <a:tcPr marL="47625" marR="47625" marT="95250" marB="95250" anchor="ctr">
                    <a:lnL w="9525" cap="flat" cmpd="sng" algn="ctr">
                      <a:solidFill>
                        <a:srgbClr val="414143"/>
                      </a:solidFill>
                      <a:prstDash val="solid"/>
                      <a:round/>
                      <a:headEnd type="none" w="med" len="med"/>
                      <a:tailEnd type="none" w="med" len="med"/>
                    </a:lnL>
                    <a:lnR w="9525" cap="flat" cmpd="sng" algn="ctr">
                      <a:solidFill>
                        <a:srgbClr val="414143"/>
                      </a:solidFill>
                      <a:prstDash val="solid"/>
                      <a:round/>
                      <a:headEnd type="none" w="med" len="med"/>
                      <a:tailEnd type="none" w="med" len="med"/>
                    </a:lnR>
                    <a:lnT w="9525" cap="flat" cmpd="sng" algn="ctr">
                      <a:solidFill>
                        <a:srgbClr val="414143"/>
                      </a:solidFill>
                      <a:prstDash val="solid"/>
                      <a:round/>
                      <a:headEnd type="none" w="med" len="med"/>
                      <a:tailEnd type="none" w="med" len="med"/>
                    </a:lnT>
                    <a:lnB w="9525" cap="flat" cmpd="sng" algn="ctr">
                      <a:solidFill>
                        <a:srgbClr val="414143"/>
                      </a:solidFill>
                      <a:prstDash val="solid"/>
                      <a:round/>
                      <a:headEnd type="none" w="med" len="med"/>
                      <a:tailEnd type="none" w="med" len="med"/>
                    </a:lnB>
                    <a:solidFill>
                      <a:srgbClr val="FFFFFF"/>
                    </a:solidFill>
                  </a:tcPr>
                </a:tc>
                <a:extLst>
                  <a:ext uri="{0D108BD9-81ED-4DB2-BD59-A6C34878D82A}">
                    <a16:rowId xmlns:a16="http://schemas.microsoft.com/office/drawing/2014/main" val="1208348875"/>
                  </a:ext>
                </a:extLst>
              </a:tr>
            </a:tbl>
          </a:graphicData>
        </a:graphic>
      </p:graphicFrame>
    </p:spTree>
    <p:extLst>
      <p:ext uri="{BB962C8B-B14F-4D97-AF65-F5344CB8AC3E}">
        <p14:creationId xmlns:p14="http://schemas.microsoft.com/office/powerpoint/2010/main" val="3475195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6514-ECD3-4960-AE98-F5E4BBA7F6DE}"/>
              </a:ext>
            </a:extLst>
          </p:cNvPr>
          <p:cNvSpPr>
            <a:spLocks noGrp="1"/>
          </p:cNvSpPr>
          <p:nvPr>
            <p:ph type="title"/>
          </p:nvPr>
        </p:nvSpPr>
        <p:spPr/>
        <p:txBody>
          <a:bodyPr/>
          <a:lstStyle/>
          <a:p>
            <a:r>
              <a:rPr lang="en-IN" dirty="0">
                <a:solidFill>
                  <a:srgbClr val="FF0000"/>
                </a:solidFill>
              </a:rPr>
              <a:t>Series RL Circuit</a:t>
            </a:r>
          </a:p>
        </p:txBody>
      </p:sp>
      <p:sp>
        <p:nvSpPr>
          <p:cNvPr id="3" name="Content Placeholder 2">
            <a:extLst>
              <a:ext uri="{FF2B5EF4-FFF2-40B4-BE49-F238E27FC236}">
                <a16:creationId xmlns:a16="http://schemas.microsoft.com/office/drawing/2014/main" id="{9E94F92E-A75F-488F-A38B-D782576B6263}"/>
              </a:ext>
            </a:extLst>
          </p:cNvPr>
          <p:cNvSpPr>
            <a:spLocks noGrp="1"/>
          </p:cNvSpPr>
          <p:nvPr>
            <p:ph idx="1"/>
          </p:nvPr>
        </p:nvSpPr>
        <p:spPr/>
        <p:txBody>
          <a:bodyPr>
            <a:normAutofit/>
          </a:bodyPr>
          <a:lstStyle/>
          <a:p>
            <a:pPr algn="just"/>
            <a:r>
              <a:rPr lang="en-GB" b="0" i="0" dirty="0">
                <a:effectLst/>
                <a:latin typeface="Palatino Linotype" panose="02040502050505030304" pitchFamily="18" charset="0"/>
              </a:rPr>
              <a:t>Consider a simple RL circuit in which </a:t>
            </a:r>
            <a:r>
              <a:rPr lang="en-GB" b="0" i="0" u="none" strike="noStrike" dirty="0">
                <a:solidFill>
                  <a:srgbClr val="BE9E5F"/>
                </a:solidFill>
                <a:effectLst/>
                <a:latin typeface="Palatino Linotype" panose="02040502050505030304" pitchFamily="18" charset="0"/>
                <a:hlinkClick r:id="rId2" tooltip="Types of resistor"/>
              </a:rPr>
              <a:t>resistor</a:t>
            </a:r>
            <a:r>
              <a:rPr lang="en-GB" b="0" i="0" dirty="0">
                <a:effectLst/>
                <a:latin typeface="Palatino Linotype" panose="02040502050505030304" pitchFamily="18" charset="0"/>
              </a:rPr>
              <a:t>, R and inductor, L are connected in series with a </a:t>
            </a:r>
            <a:r>
              <a:rPr lang="en-GB" b="0" i="0" u="none" strike="noStrike" dirty="0">
                <a:solidFill>
                  <a:srgbClr val="BE9E5F"/>
                </a:solidFill>
                <a:effectLst/>
                <a:latin typeface="Palatino Linotype" panose="02040502050505030304" pitchFamily="18" charset="0"/>
                <a:hlinkClick r:id="rId3" tooltip="Voltage or Electric Potential Difference"/>
              </a:rPr>
              <a:t>voltage</a:t>
            </a:r>
            <a:r>
              <a:rPr lang="en-GB" b="0" i="0" dirty="0">
                <a:effectLst/>
                <a:latin typeface="Palatino Linotype" panose="02040502050505030304" pitchFamily="18" charset="0"/>
              </a:rPr>
              <a:t> supply of V volts. Let us think the </a:t>
            </a:r>
            <a:r>
              <a:rPr lang="en-GB" b="0" i="0" u="none" strike="noStrike" dirty="0">
                <a:solidFill>
                  <a:srgbClr val="BE9E5F"/>
                </a:solidFill>
                <a:effectLst/>
                <a:latin typeface="Palatino Linotype" panose="02040502050505030304" pitchFamily="18" charset="0"/>
                <a:hlinkClick r:id="rId4" tooltip="Electric Current"/>
              </a:rPr>
              <a:t>current</a:t>
            </a:r>
            <a:r>
              <a:rPr lang="en-GB" b="0" i="0" dirty="0">
                <a:effectLst/>
                <a:latin typeface="Palatino Linotype" panose="02040502050505030304" pitchFamily="18" charset="0"/>
              </a:rPr>
              <a:t> flowing in the circuit is I (amp) and current through resistor and </a:t>
            </a:r>
            <a:r>
              <a:rPr lang="en-GB" b="0" i="0" u="none" strike="noStrike" dirty="0">
                <a:solidFill>
                  <a:srgbClr val="BE9E5F"/>
                </a:solidFill>
                <a:effectLst/>
                <a:latin typeface="Palatino Linotype" panose="02040502050505030304" pitchFamily="18" charset="0"/>
                <a:hlinkClick r:id="rId5" tooltip="What is Inductor and Inductance?"/>
              </a:rPr>
              <a:t>inductor</a:t>
            </a:r>
            <a:r>
              <a:rPr lang="en-GB" b="0" i="0" dirty="0">
                <a:effectLst/>
                <a:latin typeface="Palatino Linotype" panose="02040502050505030304" pitchFamily="18" charset="0"/>
              </a:rPr>
              <a:t> is I</a:t>
            </a:r>
            <a:r>
              <a:rPr lang="en-GB" b="0" i="0" baseline="-25000" dirty="0">
                <a:effectLst/>
                <a:latin typeface="Palatino Linotype" panose="02040502050505030304" pitchFamily="18" charset="0"/>
              </a:rPr>
              <a:t>R</a:t>
            </a:r>
            <a:r>
              <a:rPr lang="en-GB" b="0" i="0" dirty="0">
                <a:effectLst/>
                <a:latin typeface="Palatino Linotype" panose="02040502050505030304" pitchFamily="18" charset="0"/>
              </a:rPr>
              <a:t> and I</a:t>
            </a:r>
            <a:r>
              <a:rPr lang="en-GB" b="0" i="0" baseline="-25000" dirty="0">
                <a:effectLst/>
                <a:latin typeface="Palatino Linotype" panose="02040502050505030304" pitchFamily="18" charset="0"/>
              </a:rPr>
              <a:t>L</a:t>
            </a:r>
            <a:r>
              <a:rPr lang="en-GB" b="0" i="0" dirty="0">
                <a:effectLst/>
                <a:latin typeface="Palatino Linotype" panose="02040502050505030304" pitchFamily="18" charset="0"/>
              </a:rPr>
              <a:t> respectively. Since both </a:t>
            </a:r>
            <a:r>
              <a:rPr lang="en-GB" b="0" i="0" u="none" strike="noStrike" dirty="0">
                <a:solidFill>
                  <a:srgbClr val="BE9E5F"/>
                </a:solidFill>
                <a:effectLst/>
                <a:latin typeface="Palatino Linotype" panose="02040502050505030304" pitchFamily="18" charset="0"/>
                <a:hlinkClick r:id="rId6" tooltip="Know about the electrical resistance in detail."/>
              </a:rPr>
              <a:t>resistance</a:t>
            </a:r>
            <a:r>
              <a:rPr lang="en-GB" b="0" i="0" dirty="0">
                <a:effectLst/>
                <a:latin typeface="Palatino Linotype" panose="02040502050505030304" pitchFamily="18" charset="0"/>
              </a:rPr>
              <a:t> and inductor are connected in series, so the current in both the elements and the circuit remains the same. </a:t>
            </a:r>
            <a:r>
              <a:rPr lang="en-GB" b="0" i="0" dirty="0" err="1">
                <a:effectLst/>
                <a:latin typeface="Palatino Linotype" panose="02040502050505030304" pitchFamily="18" charset="0"/>
              </a:rPr>
              <a:t>i.e</a:t>
            </a:r>
            <a:r>
              <a:rPr lang="en-GB" b="0" i="0" dirty="0">
                <a:effectLst/>
                <a:latin typeface="Palatino Linotype" panose="02040502050505030304" pitchFamily="18" charset="0"/>
              </a:rPr>
              <a:t> I</a:t>
            </a:r>
            <a:r>
              <a:rPr lang="en-GB" b="0" i="0" baseline="-25000" dirty="0">
                <a:effectLst/>
                <a:latin typeface="Palatino Linotype" panose="02040502050505030304" pitchFamily="18" charset="0"/>
              </a:rPr>
              <a:t>R</a:t>
            </a:r>
            <a:r>
              <a:rPr lang="en-GB" b="0" i="0" dirty="0">
                <a:effectLst/>
                <a:latin typeface="Palatino Linotype" panose="02040502050505030304" pitchFamily="18" charset="0"/>
              </a:rPr>
              <a:t> = I</a:t>
            </a:r>
            <a:r>
              <a:rPr lang="en-GB" b="0" i="0" baseline="-25000" dirty="0">
                <a:effectLst/>
                <a:latin typeface="Palatino Linotype" panose="02040502050505030304" pitchFamily="18" charset="0"/>
              </a:rPr>
              <a:t>L</a:t>
            </a:r>
            <a:r>
              <a:rPr lang="en-GB" b="0" i="0" dirty="0">
                <a:effectLst/>
                <a:latin typeface="Palatino Linotype" panose="02040502050505030304" pitchFamily="18" charset="0"/>
              </a:rPr>
              <a:t> = I. Let V</a:t>
            </a:r>
            <a:r>
              <a:rPr lang="en-GB" b="0" i="0" baseline="-25000" dirty="0">
                <a:effectLst/>
                <a:latin typeface="Palatino Linotype" panose="02040502050505030304" pitchFamily="18" charset="0"/>
              </a:rPr>
              <a:t>R</a:t>
            </a:r>
            <a:r>
              <a:rPr lang="en-GB" b="0" i="0" dirty="0">
                <a:effectLst/>
                <a:latin typeface="Palatino Linotype" panose="02040502050505030304" pitchFamily="18" charset="0"/>
              </a:rPr>
              <a:t> and </a:t>
            </a:r>
            <a:r>
              <a:rPr lang="en-GB" b="0" i="0" dirty="0" err="1">
                <a:effectLst/>
                <a:latin typeface="Palatino Linotype" panose="02040502050505030304" pitchFamily="18" charset="0"/>
              </a:rPr>
              <a:t>V</a:t>
            </a:r>
            <a:r>
              <a:rPr lang="en-GB" b="0" i="0" baseline="-25000" dirty="0" err="1">
                <a:effectLst/>
                <a:latin typeface="Palatino Linotype" panose="02040502050505030304" pitchFamily="18" charset="0"/>
              </a:rPr>
              <a:t>l</a:t>
            </a:r>
            <a:r>
              <a:rPr lang="en-GB" b="0" i="0" dirty="0">
                <a:effectLst/>
                <a:latin typeface="Palatino Linotype" panose="02040502050505030304" pitchFamily="18" charset="0"/>
              </a:rPr>
              <a:t> be the </a:t>
            </a:r>
            <a:r>
              <a:rPr lang="en-GB" b="0" i="0" u="none" strike="noStrike" dirty="0">
                <a:solidFill>
                  <a:srgbClr val="000000"/>
                </a:solidFill>
                <a:effectLst/>
                <a:latin typeface="Palatino Linotype" panose="02040502050505030304" pitchFamily="18" charset="0"/>
                <a:hlinkClick r:id="rId7"/>
              </a:rPr>
              <a:t>voltage drop</a:t>
            </a:r>
            <a:r>
              <a:rPr lang="en-GB" b="0" i="0" dirty="0">
                <a:effectLst/>
                <a:latin typeface="Palatino Linotype" panose="02040502050505030304" pitchFamily="18" charset="0"/>
              </a:rPr>
              <a:t> across resistor and inductor.</a:t>
            </a:r>
            <a:endParaRPr lang="en-IN" dirty="0"/>
          </a:p>
        </p:txBody>
      </p:sp>
    </p:spTree>
    <p:extLst>
      <p:ext uri="{BB962C8B-B14F-4D97-AF65-F5344CB8AC3E}">
        <p14:creationId xmlns:p14="http://schemas.microsoft.com/office/powerpoint/2010/main" val="456808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9DF2-31D2-42CE-B81C-1B6DEACF3223}"/>
              </a:ext>
            </a:extLst>
          </p:cNvPr>
          <p:cNvSpPr>
            <a:spLocks noGrp="1"/>
          </p:cNvSpPr>
          <p:nvPr>
            <p:ph type="title"/>
          </p:nvPr>
        </p:nvSpPr>
        <p:spPr/>
        <p:txBody>
          <a:bodyPr/>
          <a:lstStyle/>
          <a:p>
            <a:r>
              <a:rPr lang="en-IN" dirty="0"/>
              <a:t>Resistor</a:t>
            </a:r>
          </a:p>
        </p:txBody>
      </p:sp>
      <p:pic>
        <p:nvPicPr>
          <p:cNvPr id="4" name="Content Placeholder 3">
            <a:extLst>
              <a:ext uri="{FF2B5EF4-FFF2-40B4-BE49-F238E27FC236}">
                <a16:creationId xmlns:a16="http://schemas.microsoft.com/office/drawing/2014/main" id="{C487822B-E359-42A8-B8E6-04EB2A20AE65}"/>
              </a:ext>
            </a:extLst>
          </p:cNvPr>
          <p:cNvPicPr>
            <a:picLocks noGrp="1" noChangeAspect="1"/>
          </p:cNvPicPr>
          <p:nvPr>
            <p:ph idx="1"/>
          </p:nvPr>
        </p:nvPicPr>
        <p:blipFill>
          <a:blip r:embed="rId2"/>
          <a:stretch>
            <a:fillRect/>
          </a:stretch>
        </p:blipFill>
        <p:spPr>
          <a:xfrm>
            <a:off x="2438400" y="1752600"/>
            <a:ext cx="7315200" cy="3548856"/>
          </a:xfrm>
          <a:prstGeom prst="rect">
            <a:avLst/>
          </a:prstGeom>
        </p:spPr>
      </p:pic>
    </p:spTree>
    <p:extLst>
      <p:ext uri="{BB962C8B-B14F-4D97-AF65-F5344CB8AC3E}">
        <p14:creationId xmlns:p14="http://schemas.microsoft.com/office/powerpoint/2010/main" val="2611935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25E3-93D2-4DA4-8D0B-08C8AFFF7071}"/>
              </a:ext>
            </a:extLst>
          </p:cNvPr>
          <p:cNvSpPr>
            <a:spLocks noGrp="1"/>
          </p:cNvSpPr>
          <p:nvPr>
            <p:ph type="title"/>
          </p:nvPr>
        </p:nvSpPr>
        <p:spPr>
          <a:xfrm>
            <a:off x="1981200" y="274638"/>
            <a:ext cx="8229600" cy="792162"/>
          </a:xfrm>
        </p:spPr>
        <p:txBody>
          <a:bodyPr/>
          <a:lstStyle/>
          <a:p>
            <a:r>
              <a:rPr lang="en-GB" b="0" i="0" dirty="0">
                <a:solidFill>
                  <a:srgbClr val="FF0000"/>
                </a:solidFill>
                <a:effectLst/>
                <a:latin typeface="Palatino Linotype" panose="02040502050505030304" pitchFamily="18" charset="0"/>
              </a:rPr>
              <a:t>Inductor</a:t>
            </a:r>
            <a:endParaRPr lang="en-IN" dirty="0">
              <a:solidFill>
                <a:srgbClr val="FF0000"/>
              </a:solidFill>
            </a:endParaRPr>
          </a:p>
        </p:txBody>
      </p:sp>
      <p:sp>
        <p:nvSpPr>
          <p:cNvPr id="3" name="Content Placeholder 2">
            <a:extLst>
              <a:ext uri="{FF2B5EF4-FFF2-40B4-BE49-F238E27FC236}">
                <a16:creationId xmlns:a16="http://schemas.microsoft.com/office/drawing/2014/main" id="{3B238768-7548-4A7A-864B-1813669FB72D}"/>
              </a:ext>
            </a:extLst>
          </p:cNvPr>
          <p:cNvSpPr>
            <a:spLocks noGrp="1"/>
          </p:cNvSpPr>
          <p:nvPr>
            <p:ph idx="1"/>
          </p:nvPr>
        </p:nvSpPr>
        <p:spPr>
          <a:xfrm>
            <a:off x="1981200" y="1143001"/>
            <a:ext cx="8229600" cy="4983163"/>
          </a:xfrm>
        </p:spPr>
        <p:txBody>
          <a:bodyPr/>
          <a:lstStyle/>
          <a:p>
            <a:pPr algn="just"/>
            <a:br>
              <a:rPr lang="en-GB" b="0" i="0" dirty="0">
                <a:effectLst/>
                <a:latin typeface="Palatino Linotype" panose="02040502050505030304" pitchFamily="18" charset="0"/>
              </a:rPr>
            </a:br>
            <a:r>
              <a:rPr lang="en-GB" b="0" i="0" dirty="0">
                <a:effectLst/>
                <a:latin typeface="Palatino Linotype" panose="02040502050505030304" pitchFamily="18" charset="0"/>
              </a:rPr>
              <a:t>In inductor, the voltage and the current are not in phase. The voltage leads that of current by 90</a:t>
            </a:r>
            <a:r>
              <a:rPr lang="en-GB" b="0" i="0" baseline="30000" dirty="0">
                <a:effectLst/>
                <a:latin typeface="Palatino Linotype" panose="02040502050505030304" pitchFamily="18" charset="0"/>
              </a:rPr>
              <a:t>o</a:t>
            </a:r>
            <a:r>
              <a:rPr lang="en-GB" b="0" i="0" dirty="0">
                <a:effectLst/>
                <a:latin typeface="Palatino Linotype" panose="02040502050505030304" pitchFamily="18" charset="0"/>
              </a:rPr>
              <a:t> or in other words, voltage attains its maximum and zero value 90</a:t>
            </a:r>
            <a:r>
              <a:rPr lang="en-GB" b="0" i="0" baseline="30000" dirty="0">
                <a:effectLst/>
                <a:latin typeface="Palatino Linotype" panose="02040502050505030304" pitchFamily="18" charset="0"/>
              </a:rPr>
              <a:t>o</a:t>
            </a:r>
            <a:r>
              <a:rPr lang="en-GB" b="0" i="0" dirty="0">
                <a:effectLst/>
                <a:latin typeface="Palatino Linotype" panose="02040502050505030304" pitchFamily="18" charset="0"/>
              </a:rPr>
              <a:t> before the current attains it.</a:t>
            </a:r>
          </a:p>
          <a:p>
            <a:endParaRPr lang="en-IN" dirty="0"/>
          </a:p>
        </p:txBody>
      </p:sp>
    </p:spTree>
    <p:extLst>
      <p:ext uri="{BB962C8B-B14F-4D97-AF65-F5344CB8AC3E}">
        <p14:creationId xmlns:p14="http://schemas.microsoft.com/office/powerpoint/2010/main" val="2419321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33E1-2DA3-40BB-9004-F193173E95E3}"/>
              </a:ext>
            </a:extLst>
          </p:cNvPr>
          <p:cNvSpPr>
            <a:spLocks noGrp="1"/>
          </p:cNvSpPr>
          <p:nvPr>
            <p:ph type="title"/>
          </p:nvPr>
        </p:nvSpPr>
        <p:spPr/>
        <p:txBody>
          <a:bodyPr/>
          <a:lstStyle/>
          <a:p>
            <a:r>
              <a:rPr lang="en-IN" dirty="0">
                <a:solidFill>
                  <a:srgbClr val="FF0000"/>
                </a:solidFill>
              </a:rPr>
              <a:t>Inductor</a:t>
            </a:r>
          </a:p>
        </p:txBody>
      </p:sp>
      <p:pic>
        <p:nvPicPr>
          <p:cNvPr id="4" name="Content Placeholder 3">
            <a:extLst>
              <a:ext uri="{FF2B5EF4-FFF2-40B4-BE49-F238E27FC236}">
                <a16:creationId xmlns:a16="http://schemas.microsoft.com/office/drawing/2014/main" id="{1B5B4963-7853-4A05-9AC0-DFE7D397C685}"/>
              </a:ext>
            </a:extLst>
          </p:cNvPr>
          <p:cNvPicPr>
            <a:picLocks noGrp="1" noChangeAspect="1"/>
          </p:cNvPicPr>
          <p:nvPr>
            <p:ph idx="1"/>
          </p:nvPr>
        </p:nvPicPr>
        <p:blipFill>
          <a:blip r:embed="rId2"/>
          <a:stretch>
            <a:fillRect/>
          </a:stretch>
        </p:blipFill>
        <p:spPr>
          <a:xfrm>
            <a:off x="2743200" y="2133600"/>
            <a:ext cx="6629400" cy="3053556"/>
          </a:xfrm>
          <a:prstGeom prst="rect">
            <a:avLst/>
          </a:prstGeom>
        </p:spPr>
      </p:pic>
    </p:spTree>
    <p:extLst>
      <p:ext uri="{BB962C8B-B14F-4D97-AF65-F5344CB8AC3E}">
        <p14:creationId xmlns:p14="http://schemas.microsoft.com/office/powerpoint/2010/main" val="1142869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F1C4-3F6E-44BD-90D3-98F1761945BA}"/>
              </a:ext>
            </a:extLst>
          </p:cNvPr>
          <p:cNvSpPr>
            <a:spLocks noGrp="1"/>
          </p:cNvSpPr>
          <p:nvPr>
            <p:ph type="title"/>
          </p:nvPr>
        </p:nvSpPr>
        <p:spPr>
          <a:xfrm>
            <a:off x="1981200" y="274639"/>
            <a:ext cx="8229600" cy="457199"/>
          </a:xfrm>
        </p:spPr>
        <p:txBody>
          <a:bodyPr>
            <a:normAutofit fontScale="90000"/>
          </a:bodyPr>
          <a:lstStyle/>
          <a:p>
            <a:r>
              <a:rPr lang="en-IN" dirty="0"/>
              <a:t>Series RL circuit</a:t>
            </a:r>
          </a:p>
        </p:txBody>
      </p:sp>
      <p:sp>
        <p:nvSpPr>
          <p:cNvPr id="3" name="Content Placeholder 2">
            <a:extLst>
              <a:ext uri="{FF2B5EF4-FFF2-40B4-BE49-F238E27FC236}">
                <a16:creationId xmlns:a16="http://schemas.microsoft.com/office/drawing/2014/main" id="{3DACD510-95FE-4575-9806-5F84409DD4C6}"/>
              </a:ext>
            </a:extLst>
          </p:cNvPr>
          <p:cNvSpPr>
            <a:spLocks noGrp="1"/>
          </p:cNvSpPr>
          <p:nvPr>
            <p:ph idx="1"/>
          </p:nvPr>
        </p:nvSpPr>
        <p:spPr>
          <a:xfrm>
            <a:off x="1981200" y="990601"/>
            <a:ext cx="8229600" cy="5135563"/>
          </a:xfrm>
        </p:spPr>
        <p:txBody>
          <a:bodyPr>
            <a:normAutofit/>
          </a:bodyPr>
          <a:lstStyle/>
          <a:p>
            <a:pPr marL="0" indent="0" algn="just">
              <a:buNone/>
            </a:pPr>
            <a:r>
              <a:rPr lang="en-GB" sz="2400" b="1" dirty="0">
                <a:latin typeface="Times New Roman" panose="02020603050405020304" pitchFamily="18" charset="0"/>
                <a:cs typeface="Times New Roman" panose="02020603050405020304" pitchFamily="18" charset="0"/>
              </a:rPr>
              <a:t>Step- I.</a:t>
            </a:r>
            <a:r>
              <a:rPr lang="en-GB" sz="2400" dirty="0">
                <a:latin typeface="Times New Roman" panose="02020603050405020304" pitchFamily="18" charset="0"/>
                <a:cs typeface="Times New Roman" panose="02020603050405020304" pitchFamily="18" charset="0"/>
              </a:rPr>
              <a:t> In case of series RL circuit, resistor and inductor are connected in series, so current flowing in both the elements are same </a:t>
            </a:r>
            <a:r>
              <a:rPr lang="en-GB" sz="2400" dirty="0" err="1">
                <a:latin typeface="Times New Roman" panose="02020603050405020304" pitchFamily="18" charset="0"/>
                <a:cs typeface="Times New Roman" panose="02020603050405020304" pitchFamily="18" charset="0"/>
              </a:rPr>
              <a:t>i.e</a:t>
            </a:r>
            <a:r>
              <a:rPr lang="en-GB" sz="2400" dirty="0">
                <a:latin typeface="Times New Roman" panose="02020603050405020304" pitchFamily="18" charset="0"/>
                <a:cs typeface="Times New Roman" panose="02020603050405020304" pitchFamily="18" charset="0"/>
              </a:rPr>
              <a:t> I</a:t>
            </a:r>
            <a:r>
              <a:rPr lang="en-GB" sz="2400" baseline="-25000" dirty="0">
                <a:latin typeface="Times New Roman" panose="02020603050405020304" pitchFamily="18" charset="0"/>
                <a:cs typeface="Times New Roman" panose="02020603050405020304" pitchFamily="18" charset="0"/>
              </a:rPr>
              <a:t>R</a:t>
            </a:r>
            <a:r>
              <a:rPr lang="en-GB" sz="2400" dirty="0">
                <a:latin typeface="Times New Roman" panose="02020603050405020304" pitchFamily="18" charset="0"/>
                <a:cs typeface="Times New Roman" panose="02020603050405020304" pitchFamily="18" charset="0"/>
              </a:rPr>
              <a:t> = I</a:t>
            </a:r>
            <a:r>
              <a:rPr lang="en-GB" sz="2400" baseline="-25000" dirty="0">
                <a:latin typeface="Times New Roman" panose="02020603050405020304" pitchFamily="18" charset="0"/>
                <a:cs typeface="Times New Roman" panose="02020603050405020304" pitchFamily="18" charset="0"/>
              </a:rPr>
              <a:t>L</a:t>
            </a:r>
            <a:r>
              <a:rPr lang="en-GB" sz="2400" dirty="0">
                <a:latin typeface="Times New Roman" panose="02020603050405020304" pitchFamily="18" charset="0"/>
                <a:cs typeface="Times New Roman" panose="02020603050405020304" pitchFamily="18" charset="0"/>
              </a:rPr>
              <a:t> = I. So, take current phasor as reference and draw it on horizontal axis as shown in diagram.</a:t>
            </a:r>
          </a:p>
          <a:p>
            <a:pPr marL="0" indent="0" algn="just">
              <a:buNone/>
            </a:pPr>
            <a:r>
              <a:rPr lang="en-GB" sz="2400" dirty="0">
                <a:latin typeface="Times New Roman" panose="02020603050405020304" pitchFamily="18" charset="0"/>
                <a:cs typeface="Times New Roman" panose="02020603050405020304" pitchFamily="18" charset="0"/>
              </a:rPr>
              <a:t>Step- II. In case of resistor, both voltage and current are in same phase. So draw the voltage phasor, VR along same axis or direction as that of current phasor. </a:t>
            </a:r>
            <a:r>
              <a:rPr lang="en-GB" sz="2400" dirty="0" err="1">
                <a:latin typeface="Times New Roman" panose="02020603050405020304" pitchFamily="18" charset="0"/>
                <a:cs typeface="Times New Roman" panose="02020603050405020304" pitchFamily="18" charset="0"/>
              </a:rPr>
              <a:t>i.e</a:t>
            </a:r>
            <a:r>
              <a:rPr lang="en-GB" sz="2400" dirty="0">
                <a:latin typeface="Times New Roman" panose="02020603050405020304" pitchFamily="18" charset="0"/>
                <a:cs typeface="Times New Roman" panose="02020603050405020304" pitchFamily="18" charset="0"/>
              </a:rPr>
              <a:t> VR is in phase with I.</a:t>
            </a:r>
          </a:p>
          <a:p>
            <a:pPr marL="0" indent="0" algn="just">
              <a:buNone/>
            </a:pPr>
            <a:r>
              <a:rPr lang="en-GB" sz="2400" dirty="0">
                <a:latin typeface="Times New Roman" panose="02020603050405020304" pitchFamily="18" charset="0"/>
                <a:cs typeface="Times New Roman" panose="02020603050405020304" pitchFamily="18" charset="0"/>
              </a:rPr>
              <a:t>Step- III. We know that in inductor, voltage leads current by 90</a:t>
            </a:r>
            <a:r>
              <a:rPr lang="en-GB" sz="2400" baseline="30000" dirty="0">
                <a:latin typeface="Times New Roman" panose="02020603050405020304" pitchFamily="18" charset="0"/>
                <a:cs typeface="Times New Roman" panose="02020603050405020304" pitchFamily="18" charset="0"/>
              </a:rPr>
              <a:t>0</a:t>
            </a:r>
            <a:r>
              <a:rPr lang="en-GB" sz="2400" dirty="0">
                <a:latin typeface="Times New Roman" panose="02020603050405020304" pitchFamily="18" charset="0"/>
                <a:cs typeface="Times New Roman" panose="02020603050405020304" pitchFamily="18" charset="0"/>
              </a:rPr>
              <a:t>, so draw VL (voltage drop across inductor) perpendicular to current phasor.</a:t>
            </a:r>
          </a:p>
          <a:p>
            <a:pPr marL="0" indent="0" algn="just">
              <a:buNone/>
            </a:pPr>
            <a:r>
              <a:rPr lang="en-GB" sz="2400" dirty="0">
                <a:latin typeface="Times New Roman" panose="02020603050405020304" pitchFamily="18" charset="0"/>
                <a:cs typeface="Times New Roman" panose="02020603050405020304" pitchFamily="18" charset="0"/>
              </a:rPr>
              <a:t>Step- IV. Now we have two voltages VR and VL. Draw the resultant vector(VG) of these two voltages. Such as,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47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8BB2-2567-4D99-9260-1FE308F72053}"/>
              </a:ext>
            </a:extLst>
          </p:cNvPr>
          <p:cNvSpPr>
            <a:spLocks noGrp="1"/>
          </p:cNvSpPr>
          <p:nvPr>
            <p:ph type="title"/>
          </p:nvPr>
        </p:nvSpPr>
        <p:spPr/>
        <p:txBody>
          <a:bodyPr/>
          <a:lstStyle/>
          <a:p>
            <a:r>
              <a:rPr lang="en-IN" dirty="0"/>
              <a:t>Series RL circuit</a:t>
            </a:r>
          </a:p>
        </p:txBody>
      </p:sp>
      <p:pic>
        <p:nvPicPr>
          <p:cNvPr id="5122" name="Picture 2" descr="vector diagram of rl circuit">
            <a:extLst>
              <a:ext uri="{FF2B5EF4-FFF2-40B4-BE49-F238E27FC236}">
                <a16:creationId xmlns:a16="http://schemas.microsoft.com/office/drawing/2014/main" id="{41864F23-BC66-463A-BE2B-F6D7E95DDF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1417639"/>
            <a:ext cx="7315200" cy="433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044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19FB-9873-4D7C-A431-FFCA881FD47D}"/>
              </a:ext>
            </a:extLst>
          </p:cNvPr>
          <p:cNvSpPr>
            <a:spLocks noGrp="1"/>
          </p:cNvSpPr>
          <p:nvPr>
            <p:ph type="title"/>
          </p:nvPr>
        </p:nvSpPr>
        <p:spPr>
          <a:xfrm>
            <a:off x="1981200" y="76200"/>
            <a:ext cx="8229600" cy="1143000"/>
          </a:xfrm>
        </p:spPr>
        <p:txBody>
          <a:bodyPr>
            <a:normAutofit fontScale="90000"/>
          </a:bodyPr>
          <a:lstStyle/>
          <a:p>
            <a:r>
              <a:rPr lang="en-GB" b="1" i="0" dirty="0">
                <a:effectLst/>
                <a:latin typeface="Palatino Linotype" panose="02040502050505030304" pitchFamily="18" charset="0"/>
              </a:rPr>
              <a:t>Impedance of Series RL Circuit</a:t>
            </a:r>
            <a:br>
              <a:rPr lang="en-GB" b="1" i="0" dirty="0">
                <a:effectLst/>
                <a:latin typeface="Palatino Linotype" panose="02040502050505030304" pitchFamily="18" charset="0"/>
              </a:rPr>
            </a:br>
            <a:endParaRPr lang="en-IN" dirty="0"/>
          </a:p>
        </p:txBody>
      </p:sp>
      <p:sp>
        <p:nvSpPr>
          <p:cNvPr id="3" name="Content Placeholder 2">
            <a:extLst>
              <a:ext uri="{FF2B5EF4-FFF2-40B4-BE49-F238E27FC236}">
                <a16:creationId xmlns:a16="http://schemas.microsoft.com/office/drawing/2014/main" id="{F3AEFF75-5487-4A99-9FA3-DE46A666207F}"/>
              </a:ext>
            </a:extLst>
          </p:cNvPr>
          <p:cNvSpPr>
            <a:spLocks noGrp="1"/>
          </p:cNvSpPr>
          <p:nvPr>
            <p:ph idx="1"/>
          </p:nvPr>
        </p:nvSpPr>
        <p:spPr>
          <a:xfrm>
            <a:off x="1981200" y="838201"/>
            <a:ext cx="8229600" cy="5287963"/>
          </a:xfrm>
        </p:spPr>
        <p:txBody>
          <a:bodyPr/>
          <a:lstStyle/>
          <a:p>
            <a:pPr algn="just"/>
            <a:r>
              <a:rPr lang="en-GB" b="0" i="0" dirty="0">
                <a:effectLst/>
                <a:latin typeface="Palatino Linotype" panose="02040502050505030304" pitchFamily="18" charset="0"/>
              </a:rPr>
              <a:t>The </a:t>
            </a:r>
            <a:r>
              <a:rPr lang="en-GB" b="0" i="0" u="none" strike="noStrike" dirty="0">
                <a:solidFill>
                  <a:srgbClr val="BE9E5F"/>
                </a:solidFill>
                <a:effectLst/>
                <a:latin typeface="Palatino Linotype" panose="02040502050505030304" pitchFamily="18" charset="0"/>
                <a:hlinkClick r:id="rId2"/>
              </a:rPr>
              <a:t>impedance</a:t>
            </a:r>
            <a:r>
              <a:rPr lang="en-GB" b="0" i="0" dirty="0">
                <a:effectLst/>
                <a:latin typeface="Palatino Linotype" panose="02040502050505030304" pitchFamily="18" charset="0"/>
              </a:rPr>
              <a:t> of series RL circuit opposes the flow of alternating current. The impedance of series RL Circuit is nothing but the combine effect of resistance (R) and </a:t>
            </a:r>
            <a:r>
              <a:rPr lang="en-GB" b="0" i="0" u="none" strike="noStrike" dirty="0">
                <a:solidFill>
                  <a:srgbClr val="BE9E5F"/>
                </a:solidFill>
                <a:effectLst/>
                <a:latin typeface="Palatino Linotype" panose="02040502050505030304" pitchFamily="18" charset="0"/>
                <a:hlinkClick r:id="rId3"/>
              </a:rPr>
              <a:t>inductive reactance</a:t>
            </a:r>
            <a:r>
              <a:rPr lang="en-GB" b="0" i="0" dirty="0">
                <a:effectLst/>
                <a:latin typeface="Palatino Linotype" panose="02040502050505030304" pitchFamily="18" charset="0"/>
              </a:rPr>
              <a:t> (X</a:t>
            </a:r>
            <a:r>
              <a:rPr lang="en-GB" b="0" i="0" baseline="-25000" dirty="0">
                <a:effectLst/>
                <a:latin typeface="Palatino Linotype" panose="02040502050505030304" pitchFamily="18" charset="0"/>
              </a:rPr>
              <a:t>L</a:t>
            </a:r>
            <a:r>
              <a:rPr lang="en-GB" b="0" i="0" dirty="0">
                <a:effectLst/>
                <a:latin typeface="Palatino Linotype" panose="02040502050505030304" pitchFamily="18" charset="0"/>
              </a:rPr>
              <a:t>) of the circuit as a whole. The impedance Z in ohms is given by,</a:t>
            </a:r>
            <a:br>
              <a:rPr lang="en-GB" dirty="0"/>
            </a:br>
            <a:r>
              <a:rPr lang="en-GB" b="0" i="0" dirty="0">
                <a:effectLst/>
                <a:latin typeface="Palatino Linotype" panose="02040502050505030304" pitchFamily="18" charset="0"/>
              </a:rPr>
              <a:t>Z = (R</a:t>
            </a:r>
            <a:r>
              <a:rPr lang="en-GB" b="0" i="0" baseline="30000" dirty="0">
                <a:effectLst/>
                <a:latin typeface="Palatino Linotype" panose="02040502050505030304" pitchFamily="18" charset="0"/>
              </a:rPr>
              <a:t>2</a:t>
            </a:r>
            <a:r>
              <a:rPr lang="en-GB" b="0" i="0" dirty="0">
                <a:effectLst/>
                <a:latin typeface="Palatino Linotype" panose="02040502050505030304" pitchFamily="18" charset="0"/>
              </a:rPr>
              <a:t> + X</a:t>
            </a:r>
            <a:r>
              <a:rPr lang="en-GB" b="0" i="0" baseline="-25000" dirty="0">
                <a:effectLst/>
                <a:latin typeface="Palatino Linotype" panose="02040502050505030304" pitchFamily="18" charset="0"/>
              </a:rPr>
              <a:t>L</a:t>
            </a:r>
            <a:r>
              <a:rPr lang="en-GB" b="0" i="0" baseline="30000" dirty="0">
                <a:effectLst/>
                <a:latin typeface="Palatino Linotype" panose="02040502050505030304" pitchFamily="18" charset="0"/>
              </a:rPr>
              <a:t>2</a:t>
            </a:r>
            <a:r>
              <a:rPr lang="en-GB" b="0" i="0" dirty="0">
                <a:effectLst/>
                <a:latin typeface="Palatino Linotype" panose="02040502050505030304" pitchFamily="18" charset="0"/>
              </a:rPr>
              <a:t>)</a:t>
            </a:r>
            <a:r>
              <a:rPr lang="en-GB" b="0" i="0" baseline="30000" dirty="0">
                <a:effectLst/>
                <a:latin typeface="Palatino Linotype" panose="02040502050505030304" pitchFamily="18" charset="0"/>
              </a:rPr>
              <a:t>0.5</a:t>
            </a:r>
            <a:r>
              <a:rPr lang="en-GB" b="0" i="0" dirty="0">
                <a:effectLst/>
                <a:latin typeface="Palatino Linotype" panose="02040502050505030304" pitchFamily="18" charset="0"/>
              </a:rPr>
              <a:t> and from right angle triangle, phase angle θ = tan</a:t>
            </a:r>
            <a:r>
              <a:rPr lang="en-GB" b="0" i="0" baseline="30000" dirty="0">
                <a:effectLst/>
                <a:latin typeface="Palatino Linotype" panose="02040502050505030304" pitchFamily="18" charset="0"/>
              </a:rPr>
              <a:t>– 1</a:t>
            </a:r>
            <a:r>
              <a:rPr lang="en-GB" b="0" i="0" dirty="0">
                <a:effectLst/>
                <a:latin typeface="Palatino Linotype" panose="02040502050505030304" pitchFamily="18" charset="0"/>
              </a:rPr>
              <a:t>(X</a:t>
            </a:r>
            <a:r>
              <a:rPr lang="en-GB" b="0" i="0" baseline="-25000" dirty="0">
                <a:effectLst/>
                <a:latin typeface="Palatino Linotype" panose="02040502050505030304" pitchFamily="18" charset="0"/>
              </a:rPr>
              <a:t>L</a:t>
            </a:r>
            <a:r>
              <a:rPr lang="en-GB" b="0" i="0" dirty="0">
                <a:effectLst/>
                <a:latin typeface="Palatino Linotype" panose="02040502050505030304" pitchFamily="18" charset="0"/>
              </a:rPr>
              <a:t>/R).</a:t>
            </a:r>
            <a:endParaRPr lang="en-IN" dirty="0"/>
          </a:p>
        </p:txBody>
      </p:sp>
    </p:spTree>
    <p:extLst>
      <p:ext uri="{BB962C8B-B14F-4D97-AF65-F5344CB8AC3E}">
        <p14:creationId xmlns:p14="http://schemas.microsoft.com/office/powerpoint/2010/main" val="747479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0AE4-8281-48F2-AE04-858DD8D7793C}"/>
              </a:ext>
            </a:extLst>
          </p:cNvPr>
          <p:cNvSpPr>
            <a:spLocks noGrp="1"/>
          </p:cNvSpPr>
          <p:nvPr>
            <p:ph type="title"/>
          </p:nvPr>
        </p:nvSpPr>
        <p:spPr/>
        <p:txBody>
          <a:bodyPr/>
          <a:lstStyle/>
          <a:p>
            <a:r>
              <a:rPr lang="en-GB" b="1" i="0" dirty="0">
                <a:effectLst/>
                <a:latin typeface="Palatino Linotype" panose="02040502050505030304" pitchFamily="18" charset="0"/>
              </a:rPr>
              <a:t>Impedance of Series RL Circuit</a:t>
            </a:r>
            <a:endParaRPr lang="en-IN" dirty="0"/>
          </a:p>
        </p:txBody>
      </p:sp>
      <p:pic>
        <p:nvPicPr>
          <p:cNvPr id="4" name="Content Placeholder 3">
            <a:extLst>
              <a:ext uri="{FF2B5EF4-FFF2-40B4-BE49-F238E27FC236}">
                <a16:creationId xmlns:a16="http://schemas.microsoft.com/office/drawing/2014/main" id="{BD7E0A30-9747-4DDE-9AFB-218B4E45E69B}"/>
              </a:ext>
            </a:extLst>
          </p:cNvPr>
          <p:cNvPicPr>
            <a:picLocks noGrp="1" noChangeAspect="1"/>
          </p:cNvPicPr>
          <p:nvPr>
            <p:ph idx="1"/>
          </p:nvPr>
        </p:nvPicPr>
        <p:blipFill>
          <a:blip r:embed="rId2"/>
          <a:stretch>
            <a:fillRect/>
          </a:stretch>
        </p:blipFill>
        <p:spPr>
          <a:xfrm>
            <a:off x="2209800" y="2057401"/>
            <a:ext cx="8001000" cy="2834481"/>
          </a:xfrm>
          <a:prstGeom prst="rect">
            <a:avLst/>
          </a:prstGeom>
        </p:spPr>
      </p:pic>
    </p:spTree>
    <p:extLst>
      <p:ext uri="{BB962C8B-B14F-4D97-AF65-F5344CB8AC3E}">
        <p14:creationId xmlns:p14="http://schemas.microsoft.com/office/powerpoint/2010/main" val="2845190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C7C2-6E0E-47A6-BA66-C36B117A384C}"/>
              </a:ext>
            </a:extLst>
          </p:cNvPr>
          <p:cNvSpPr>
            <a:spLocks noGrp="1"/>
          </p:cNvSpPr>
          <p:nvPr>
            <p:ph type="title"/>
          </p:nvPr>
        </p:nvSpPr>
        <p:spPr>
          <a:xfrm>
            <a:off x="838200" y="365125"/>
            <a:ext cx="10515600" cy="668545"/>
          </a:xfrm>
        </p:spPr>
        <p:txBody>
          <a:bodyPr>
            <a:normAutofit fontScale="90000"/>
          </a:bodyPr>
          <a:lstStyle/>
          <a:p>
            <a:r>
              <a:rPr lang="en-IN" dirty="0">
                <a:solidFill>
                  <a:srgbClr val="FF0000"/>
                </a:solidFill>
              </a:rPr>
              <a:t>Problem on XL and XC calculation</a:t>
            </a:r>
          </a:p>
        </p:txBody>
      </p:sp>
      <p:sp>
        <p:nvSpPr>
          <p:cNvPr id="3" name="Content Placeholder 2">
            <a:extLst>
              <a:ext uri="{FF2B5EF4-FFF2-40B4-BE49-F238E27FC236}">
                <a16:creationId xmlns:a16="http://schemas.microsoft.com/office/drawing/2014/main" id="{F3E90F32-5075-4210-9029-4D25FF5F306B}"/>
              </a:ext>
            </a:extLst>
          </p:cNvPr>
          <p:cNvSpPr>
            <a:spLocks noGrp="1"/>
          </p:cNvSpPr>
          <p:nvPr>
            <p:ph idx="1"/>
          </p:nvPr>
        </p:nvSpPr>
        <p:spPr>
          <a:xfrm>
            <a:off x="838200" y="1417983"/>
            <a:ext cx="10515600" cy="4758980"/>
          </a:xfrm>
        </p:spPr>
        <p:txBody>
          <a:bodyPr/>
          <a:lstStyle/>
          <a:p>
            <a:endParaRPr lang="en-IN" dirty="0"/>
          </a:p>
        </p:txBody>
      </p:sp>
      <p:pic>
        <p:nvPicPr>
          <p:cNvPr id="4" name="Picture 3">
            <a:extLst>
              <a:ext uri="{FF2B5EF4-FFF2-40B4-BE49-F238E27FC236}">
                <a16:creationId xmlns:a16="http://schemas.microsoft.com/office/drawing/2014/main" id="{A09EAF4A-0236-4EB5-8B11-A4576A30DD9B}"/>
              </a:ext>
            </a:extLst>
          </p:cNvPr>
          <p:cNvPicPr>
            <a:picLocks noChangeAspect="1"/>
          </p:cNvPicPr>
          <p:nvPr/>
        </p:nvPicPr>
        <p:blipFill>
          <a:blip r:embed="rId2"/>
          <a:stretch>
            <a:fillRect/>
          </a:stretch>
        </p:blipFill>
        <p:spPr>
          <a:xfrm>
            <a:off x="838200" y="1033670"/>
            <a:ext cx="11181522" cy="5685182"/>
          </a:xfrm>
          <a:prstGeom prst="rect">
            <a:avLst/>
          </a:prstGeom>
          <a:ln>
            <a:noFill/>
          </a:ln>
          <a:effectLst>
            <a:softEdge rad="112500"/>
          </a:effectLst>
        </p:spPr>
      </p:pic>
    </p:spTree>
    <p:extLst>
      <p:ext uri="{BB962C8B-B14F-4D97-AF65-F5344CB8AC3E}">
        <p14:creationId xmlns:p14="http://schemas.microsoft.com/office/powerpoint/2010/main" val="291645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5C7C-4D56-4687-AA16-6028E2C24D39}"/>
              </a:ext>
            </a:extLst>
          </p:cNvPr>
          <p:cNvSpPr>
            <a:spLocks noGrp="1"/>
          </p:cNvSpPr>
          <p:nvPr>
            <p:ph type="title"/>
          </p:nvPr>
        </p:nvSpPr>
        <p:spPr/>
        <p:txBody>
          <a:bodyPr/>
          <a:lstStyle/>
          <a:p>
            <a:r>
              <a:rPr lang="en-IN" dirty="0">
                <a:solidFill>
                  <a:srgbClr val="FF0000"/>
                </a:solidFill>
              </a:rPr>
              <a:t>Problem on Series RL circuit</a:t>
            </a:r>
          </a:p>
        </p:txBody>
      </p:sp>
      <p:sp>
        <p:nvSpPr>
          <p:cNvPr id="3" name="Content Placeholder 2">
            <a:extLst>
              <a:ext uri="{FF2B5EF4-FFF2-40B4-BE49-F238E27FC236}">
                <a16:creationId xmlns:a16="http://schemas.microsoft.com/office/drawing/2014/main" id="{1D4EA5F9-4F65-41E6-8E48-D543DF97929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F7F6BA7-9127-40C8-A56F-F06F09531280}"/>
              </a:ext>
            </a:extLst>
          </p:cNvPr>
          <p:cNvPicPr>
            <a:picLocks noChangeAspect="1"/>
          </p:cNvPicPr>
          <p:nvPr/>
        </p:nvPicPr>
        <p:blipFill>
          <a:blip r:embed="rId2"/>
          <a:stretch>
            <a:fillRect/>
          </a:stretch>
        </p:blipFill>
        <p:spPr>
          <a:xfrm>
            <a:off x="265043" y="1825625"/>
            <a:ext cx="11701670" cy="4667250"/>
          </a:xfrm>
          <a:prstGeom prst="rect">
            <a:avLst/>
          </a:prstGeom>
        </p:spPr>
      </p:pic>
    </p:spTree>
    <p:extLst>
      <p:ext uri="{BB962C8B-B14F-4D97-AF65-F5344CB8AC3E}">
        <p14:creationId xmlns:p14="http://schemas.microsoft.com/office/powerpoint/2010/main" val="101341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E12B0-CC57-4275-806F-9DB49C41FDC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53A247E-166E-4F1F-A5F0-80D85EA3B296}"/>
              </a:ext>
            </a:extLst>
          </p:cNvPr>
          <p:cNvPicPr>
            <a:picLocks noGrp="1" noChangeAspect="1"/>
          </p:cNvPicPr>
          <p:nvPr>
            <p:ph idx="1"/>
          </p:nvPr>
        </p:nvPicPr>
        <p:blipFill>
          <a:blip r:embed="rId2"/>
          <a:stretch>
            <a:fillRect/>
          </a:stretch>
        </p:blipFill>
        <p:spPr>
          <a:xfrm>
            <a:off x="2133600" y="1981200"/>
            <a:ext cx="8077200" cy="3886200"/>
          </a:xfrm>
          <a:prstGeom prst="rect">
            <a:avLst/>
          </a:prstGeom>
        </p:spPr>
      </p:pic>
    </p:spTree>
    <p:extLst>
      <p:ext uri="{BB962C8B-B14F-4D97-AF65-F5344CB8AC3E}">
        <p14:creationId xmlns:p14="http://schemas.microsoft.com/office/powerpoint/2010/main" val="258879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17E7-AF0E-470D-B964-FDEDEEA430B9}"/>
              </a:ext>
            </a:extLst>
          </p:cNvPr>
          <p:cNvSpPr>
            <a:spLocks noGrp="1"/>
          </p:cNvSpPr>
          <p:nvPr>
            <p:ph type="title"/>
          </p:nvPr>
        </p:nvSpPr>
        <p:spPr>
          <a:xfrm>
            <a:off x="304800" y="365125"/>
            <a:ext cx="11049000" cy="1325563"/>
          </a:xfrm>
        </p:spPr>
        <p:txBody>
          <a:bodyPr/>
          <a:lstStyle/>
          <a:p>
            <a:r>
              <a:rPr lang="en-IN" dirty="0">
                <a:solidFill>
                  <a:srgbClr val="FF0000"/>
                </a:solidFill>
              </a:rPr>
              <a:t>Problem on Series RL circuit</a:t>
            </a:r>
          </a:p>
        </p:txBody>
      </p:sp>
      <p:pic>
        <p:nvPicPr>
          <p:cNvPr id="4" name="Content Placeholder 3">
            <a:extLst>
              <a:ext uri="{FF2B5EF4-FFF2-40B4-BE49-F238E27FC236}">
                <a16:creationId xmlns:a16="http://schemas.microsoft.com/office/drawing/2014/main" id="{404A2C9A-E5A9-4A59-B7CA-9D307EF42398}"/>
              </a:ext>
            </a:extLst>
          </p:cNvPr>
          <p:cNvPicPr>
            <a:picLocks noGrp="1" noChangeAspect="1"/>
          </p:cNvPicPr>
          <p:nvPr>
            <p:ph idx="1"/>
          </p:nvPr>
        </p:nvPicPr>
        <p:blipFill>
          <a:blip r:embed="rId2"/>
          <a:stretch>
            <a:fillRect/>
          </a:stretch>
        </p:blipFill>
        <p:spPr>
          <a:xfrm>
            <a:off x="304800" y="2199861"/>
            <a:ext cx="10230678" cy="2299373"/>
          </a:xfrm>
          <a:prstGeom prst="rect">
            <a:avLst/>
          </a:prstGeom>
        </p:spPr>
      </p:pic>
    </p:spTree>
    <p:extLst>
      <p:ext uri="{BB962C8B-B14F-4D97-AF65-F5344CB8AC3E}">
        <p14:creationId xmlns:p14="http://schemas.microsoft.com/office/powerpoint/2010/main" val="3528004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7C0E-C330-42F5-A1B0-1DDC61479A6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E5B5B6F-5663-4F3F-B524-4B523B39244A}"/>
              </a:ext>
            </a:extLst>
          </p:cNvPr>
          <p:cNvPicPr>
            <a:picLocks noGrp="1" noChangeAspect="1"/>
          </p:cNvPicPr>
          <p:nvPr>
            <p:ph idx="1"/>
          </p:nvPr>
        </p:nvPicPr>
        <p:blipFill>
          <a:blip r:embed="rId2"/>
          <a:stretch>
            <a:fillRect/>
          </a:stretch>
        </p:blipFill>
        <p:spPr>
          <a:xfrm>
            <a:off x="622852" y="365125"/>
            <a:ext cx="10866783" cy="6492875"/>
          </a:xfrm>
          <a:prstGeom prst="rect">
            <a:avLst/>
          </a:prstGeom>
        </p:spPr>
      </p:pic>
    </p:spTree>
    <p:extLst>
      <p:ext uri="{BB962C8B-B14F-4D97-AF65-F5344CB8AC3E}">
        <p14:creationId xmlns:p14="http://schemas.microsoft.com/office/powerpoint/2010/main" val="3701144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FB23-46DA-4953-831B-E431C92FA9A8}"/>
              </a:ext>
            </a:extLst>
          </p:cNvPr>
          <p:cNvSpPr>
            <a:spLocks noGrp="1"/>
          </p:cNvSpPr>
          <p:nvPr>
            <p:ph type="title"/>
          </p:nvPr>
        </p:nvSpPr>
        <p:spPr>
          <a:xfrm>
            <a:off x="1981200" y="274638"/>
            <a:ext cx="8229600" cy="639762"/>
          </a:xfrm>
        </p:spPr>
        <p:txBody>
          <a:bodyPr>
            <a:normAutofit fontScale="90000"/>
          </a:bodyPr>
          <a:lstStyle/>
          <a:p>
            <a:r>
              <a:rPr lang="en-IN" dirty="0">
                <a:solidFill>
                  <a:srgbClr val="FF0000"/>
                </a:solidFill>
              </a:rPr>
              <a:t>Series RC circuit</a:t>
            </a:r>
          </a:p>
        </p:txBody>
      </p:sp>
      <p:sp>
        <p:nvSpPr>
          <p:cNvPr id="3" name="Content Placeholder 2">
            <a:extLst>
              <a:ext uri="{FF2B5EF4-FFF2-40B4-BE49-F238E27FC236}">
                <a16:creationId xmlns:a16="http://schemas.microsoft.com/office/drawing/2014/main" id="{C88AE229-CAB0-4DA5-BB88-3C5A3029ED3F}"/>
              </a:ext>
            </a:extLst>
          </p:cNvPr>
          <p:cNvSpPr>
            <a:spLocks noGrp="1"/>
          </p:cNvSpPr>
          <p:nvPr>
            <p:ph idx="1"/>
          </p:nvPr>
        </p:nvSpPr>
        <p:spPr>
          <a:xfrm>
            <a:off x="1981200" y="914401"/>
            <a:ext cx="8229600" cy="5211763"/>
          </a:xfrm>
        </p:spPr>
        <p:txBody>
          <a:bodyPr/>
          <a:lstStyle/>
          <a:p>
            <a:r>
              <a:rPr lang="en-GB" b="0" i="0" dirty="0">
                <a:effectLst/>
                <a:latin typeface="Palatino Linotype" panose="02040502050505030304" pitchFamily="18" charset="0"/>
              </a:rPr>
              <a:t>An RC circuit (also known as an RC filter or RC network) stands for a resistor-capacitor circuit. An RC circuit is defined as an </a:t>
            </a:r>
            <a:r>
              <a:rPr lang="en-GB" b="0" i="0" u="none" strike="noStrike" dirty="0">
                <a:solidFill>
                  <a:srgbClr val="BE9E5F"/>
                </a:solidFill>
                <a:effectLst/>
                <a:latin typeface="Palatino Linotype" panose="02040502050505030304" pitchFamily="18" charset="0"/>
                <a:hlinkClick r:id="rId2"/>
              </a:rPr>
              <a:t>electrical circuit</a:t>
            </a:r>
            <a:r>
              <a:rPr lang="en-GB" b="0" i="0" dirty="0">
                <a:effectLst/>
                <a:latin typeface="Palatino Linotype" panose="02040502050505030304" pitchFamily="18" charset="0"/>
              </a:rPr>
              <a:t> composed of the </a:t>
            </a:r>
            <a:r>
              <a:rPr lang="en-GB" b="0" i="0" u="none" strike="noStrike" dirty="0">
                <a:solidFill>
                  <a:srgbClr val="BE9E5F"/>
                </a:solidFill>
                <a:effectLst/>
                <a:latin typeface="Palatino Linotype" panose="02040502050505030304" pitchFamily="18" charset="0"/>
                <a:hlinkClick r:id="rId3"/>
              </a:rPr>
              <a:t>passive circuit components</a:t>
            </a:r>
            <a:r>
              <a:rPr lang="en-GB" b="0" i="0" dirty="0">
                <a:effectLst/>
                <a:latin typeface="Palatino Linotype" panose="02040502050505030304" pitchFamily="18" charset="0"/>
              </a:rPr>
              <a:t> of a </a:t>
            </a:r>
            <a:r>
              <a:rPr lang="en-GB" b="0" i="0" u="none" strike="noStrike" dirty="0">
                <a:solidFill>
                  <a:srgbClr val="BE9E5F"/>
                </a:solidFill>
                <a:effectLst/>
                <a:latin typeface="Palatino Linotype" panose="02040502050505030304" pitchFamily="18" charset="0"/>
                <a:hlinkClick r:id="rId4"/>
              </a:rPr>
              <a:t>resistor </a:t>
            </a:r>
            <a:r>
              <a:rPr lang="en-GB" b="0" i="0" dirty="0">
                <a:effectLst/>
                <a:latin typeface="Palatino Linotype" panose="02040502050505030304" pitchFamily="18" charset="0"/>
              </a:rPr>
              <a:t>(R) and </a:t>
            </a:r>
            <a:r>
              <a:rPr lang="en-GB" b="0" i="0" u="none" strike="noStrike" dirty="0">
                <a:solidFill>
                  <a:srgbClr val="BE9E5F"/>
                </a:solidFill>
                <a:effectLst/>
                <a:latin typeface="Palatino Linotype" panose="02040502050505030304" pitchFamily="18" charset="0"/>
                <a:hlinkClick r:id="rId5"/>
              </a:rPr>
              <a:t>capacitor</a:t>
            </a:r>
            <a:r>
              <a:rPr lang="en-GB" b="0" i="0" dirty="0">
                <a:effectLst/>
                <a:latin typeface="Palatino Linotype" panose="02040502050505030304" pitchFamily="18" charset="0"/>
              </a:rPr>
              <a:t> (C), driven by a </a:t>
            </a:r>
            <a:r>
              <a:rPr lang="en-GB" b="0" i="0" u="none" strike="noStrike" dirty="0">
                <a:solidFill>
                  <a:srgbClr val="000000"/>
                </a:solidFill>
                <a:effectLst/>
                <a:latin typeface="Palatino Linotype" panose="02040502050505030304" pitchFamily="18" charset="0"/>
                <a:hlinkClick r:id="rId6"/>
              </a:rPr>
              <a:t>voltage source</a:t>
            </a:r>
            <a:r>
              <a:rPr lang="en-GB" b="0" i="0" dirty="0">
                <a:effectLst/>
                <a:latin typeface="Palatino Linotype" panose="02040502050505030304" pitchFamily="18" charset="0"/>
              </a:rPr>
              <a:t> or </a:t>
            </a:r>
            <a:r>
              <a:rPr lang="en-GB" b="0" i="0" u="none" strike="noStrike" dirty="0">
                <a:solidFill>
                  <a:srgbClr val="BE9E5F"/>
                </a:solidFill>
                <a:effectLst/>
                <a:latin typeface="Palatino Linotype" panose="02040502050505030304" pitchFamily="18" charset="0"/>
                <a:hlinkClick r:id="rId7"/>
              </a:rPr>
              <a:t>current source</a:t>
            </a:r>
            <a:r>
              <a:rPr lang="en-GB" b="0" i="0" dirty="0">
                <a:effectLst/>
                <a:latin typeface="Palatino Linotype" panose="02040502050505030304" pitchFamily="18" charset="0"/>
              </a:rPr>
              <a:t>.</a:t>
            </a:r>
            <a:endParaRPr lang="en-IN" dirty="0"/>
          </a:p>
        </p:txBody>
      </p:sp>
    </p:spTree>
    <p:extLst>
      <p:ext uri="{BB962C8B-B14F-4D97-AF65-F5344CB8AC3E}">
        <p14:creationId xmlns:p14="http://schemas.microsoft.com/office/powerpoint/2010/main" val="432363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8D81-44B6-4FBB-96AE-1BF346CC8C8C}"/>
              </a:ext>
            </a:extLst>
          </p:cNvPr>
          <p:cNvSpPr>
            <a:spLocks noGrp="1"/>
          </p:cNvSpPr>
          <p:nvPr>
            <p:ph type="title"/>
          </p:nvPr>
        </p:nvSpPr>
        <p:spPr/>
        <p:txBody>
          <a:bodyPr/>
          <a:lstStyle/>
          <a:p>
            <a:r>
              <a:rPr lang="en-IN" dirty="0">
                <a:solidFill>
                  <a:srgbClr val="FF0000"/>
                </a:solidFill>
              </a:rPr>
              <a:t>Series RC circuit</a:t>
            </a:r>
          </a:p>
        </p:txBody>
      </p:sp>
      <p:pic>
        <p:nvPicPr>
          <p:cNvPr id="7170" name="Picture 2">
            <a:extLst>
              <a:ext uri="{FF2B5EF4-FFF2-40B4-BE49-F238E27FC236}">
                <a16:creationId xmlns:a16="http://schemas.microsoft.com/office/drawing/2014/main" id="{CC8ED79D-39D7-4E2D-95D1-4660126227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4638" y="2005806"/>
            <a:ext cx="656272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911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3757-FF84-4BDE-AD64-53266AA65861}"/>
              </a:ext>
            </a:extLst>
          </p:cNvPr>
          <p:cNvSpPr>
            <a:spLocks noGrp="1"/>
          </p:cNvSpPr>
          <p:nvPr>
            <p:ph type="title"/>
          </p:nvPr>
        </p:nvSpPr>
        <p:spPr/>
        <p:txBody>
          <a:bodyPr/>
          <a:lstStyle/>
          <a:p>
            <a:r>
              <a:rPr lang="en-IN" dirty="0">
                <a:solidFill>
                  <a:srgbClr val="FF0000"/>
                </a:solidFill>
              </a:rPr>
              <a:t>Vector Diagram of RC circuit</a:t>
            </a:r>
          </a:p>
        </p:txBody>
      </p:sp>
      <p:pic>
        <p:nvPicPr>
          <p:cNvPr id="6" name="Content Placeholder 5">
            <a:extLst>
              <a:ext uri="{FF2B5EF4-FFF2-40B4-BE49-F238E27FC236}">
                <a16:creationId xmlns:a16="http://schemas.microsoft.com/office/drawing/2014/main" id="{855C8B3C-477F-4BB6-9BF3-DDCFCC37C002}"/>
              </a:ext>
            </a:extLst>
          </p:cNvPr>
          <p:cNvPicPr>
            <a:picLocks noGrp="1" noChangeAspect="1"/>
          </p:cNvPicPr>
          <p:nvPr>
            <p:ph idx="1"/>
          </p:nvPr>
        </p:nvPicPr>
        <p:blipFill>
          <a:blip r:embed="rId2"/>
          <a:stretch>
            <a:fillRect/>
          </a:stretch>
        </p:blipFill>
        <p:spPr>
          <a:xfrm>
            <a:off x="2809875" y="2372520"/>
            <a:ext cx="6572250" cy="2981325"/>
          </a:xfrm>
          <a:prstGeom prst="rect">
            <a:avLst/>
          </a:prstGeom>
        </p:spPr>
      </p:pic>
    </p:spTree>
    <p:extLst>
      <p:ext uri="{BB962C8B-B14F-4D97-AF65-F5344CB8AC3E}">
        <p14:creationId xmlns:p14="http://schemas.microsoft.com/office/powerpoint/2010/main" val="167257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4E07-44F8-4D80-BA17-8AE1808AA2F4}"/>
              </a:ext>
            </a:extLst>
          </p:cNvPr>
          <p:cNvSpPr>
            <a:spLocks noGrp="1"/>
          </p:cNvSpPr>
          <p:nvPr>
            <p:ph type="title"/>
          </p:nvPr>
        </p:nvSpPr>
        <p:spPr/>
        <p:txBody>
          <a:bodyPr/>
          <a:lstStyle/>
          <a:p>
            <a:r>
              <a:rPr lang="en-IN" dirty="0"/>
              <a:t>Series RC circuit</a:t>
            </a:r>
          </a:p>
        </p:txBody>
      </p:sp>
      <p:sp>
        <p:nvSpPr>
          <p:cNvPr id="3" name="Content Placeholder 2">
            <a:extLst>
              <a:ext uri="{FF2B5EF4-FFF2-40B4-BE49-F238E27FC236}">
                <a16:creationId xmlns:a16="http://schemas.microsoft.com/office/drawing/2014/main" id="{CC0AE39C-21F9-493B-A527-00CC9714B72F}"/>
              </a:ext>
            </a:extLst>
          </p:cNvPr>
          <p:cNvSpPr>
            <a:spLocks noGrp="1"/>
          </p:cNvSpPr>
          <p:nvPr>
            <p:ph idx="1"/>
          </p:nvPr>
        </p:nvSpPr>
        <p:spPr/>
        <p:txBody>
          <a:bodyPr/>
          <a:lstStyle/>
          <a:p>
            <a:pPr algn="just"/>
            <a:r>
              <a:rPr lang="en-IN" dirty="0"/>
              <a:t>V</a:t>
            </a:r>
            <a:r>
              <a:rPr lang="en-IN" baseline="-25000" dirty="0"/>
              <a:t>R </a:t>
            </a:r>
            <a:r>
              <a:rPr lang="en-GB" dirty="0"/>
              <a:t>is drawn in phase with current 'I' because in a pure resistor the voltage and current are in phase with each other.</a:t>
            </a:r>
          </a:p>
          <a:p>
            <a:pPr algn="just"/>
            <a:r>
              <a:rPr lang="en-IN" dirty="0"/>
              <a:t>V</a:t>
            </a:r>
            <a:r>
              <a:rPr lang="en-IN" baseline="-25000" dirty="0"/>
              <a:t>C </a:t>
            </a:r>
            <a:r>
              <a:rPr lang="en-GB" dirty="0"/>
              <a:t>is drawn lagging with current 'I' by 90</a:t>
            </a:r>
            <a:r>
              <a:rPr lang="en-GB" baseline="30000" dirty="0"/>
              <a:t>0</a:t>
            </a:r>
            <a:r>
              <a:rPr lang="en-GB" dirty="0"/>
              <a:t> because in a pure capacitor voltage and current are 90</a:t>
            </a:r>
            <a:r>
              <a:rPr lang="en-GB" baseline="30000" dirty="0"/>
              <a:t>0</a:t>
            </a:r>
            <a:r>
              <a:rPr lang="en-GB" dirty="0"/>
              <a:t> out of each other i.e. voltage lags current by 90</a:t>
            </a:r>
            <a:r>
              <a:rPr lang="en-GB" baseline="30000" dirty="0"/>
              <a:t>0</a:t>
            </a:r>
            <a:r>
              <a:rPr lang="en-GB" dirty="0"/>
              <a:t> or current leads the voltage by 90</a:t>
            </a:r>
            <a:r>
              <a:rPr lang="en-GB" baseline="30000" dirty="0"/>
              <a:t>0</a:t>
            </a:r>
            <a:endParaRPr lang="en-IN" baseline="30000" dirty="0"/>
          </a:p>
        </p:txBody>
      </p:sp>
    </p:spTree>
    <p:extLst>
      <p:ext uri="{BB962C8B-B14F-4D97-AF65-F5344CB8AC3E}">
        <p14:creationId xmlns:p14="http://schemas.microsoft.com/office/powerpoint/2010/main" val="324683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1211-4473-4849-9B84-3BC31C60FAB4}"/>
              </a:ext>
            </a:extLst>
          </p:cNvPr>
          <p:cNvSpPr>
            <a:spLocks noGrp="1"/>
          </p:cNvSpPr>
          <p:nvPr>
            <p:ph type="title"/>
          </p:nvPr>
        </p:nvSpPr>
        <p:spPr/>
        <p:txBody>
          <a:bodyPr/>
          <a:lstStyle/>
          <a:p>
            <a:r>
              <a:rPr lang="en-IN" dirty="0">
                <a:solidFill>
                  <a:srgbClr val="FF0000"/>
                </a:solidFill>
              </a:rPr>
              <a:t>Series RC circuit</a:t>
            </a:r>
          </a:p>
        </p:txBody>
      </p:sp>
      <p:pic>
        <p:nvPicPr>
          <p:cNvPr id="10242" name="Picture 2" descr="\begin{align*}  \begin{split} V = {\sqrt{{V_R}^2 + {V_C}^2}} \ &amp; = {\sqrt{{IR}^2 + {IX_C}^2}} \ &amp; = I {\sqrt{{R}^2 + {X_C}^2}} \ &amp; = IZ \ \end{split} \end{align*}">
            <a:extLst>
              <a:ext uri="{FF2B5EF4-FFF2-40B4-BE49-F238E27FC236}">
                <a16:creationId xmlns:a16="http://schemas.microsoft.com/office/drawing/2014/main" id="{FA0FBF9C-75D1-4FAA-AE76-D0AAAFAA80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1695161"/>
            <a:ext cx="6096000" cy="173384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begin{align*} \,\, where, \,\, X_C = \frac{1}{{\omega}C} = \frac{1}{2{\pi}fC} \end{align*}">
            <a:extLst>
              <a:ext uri="{FF2B5EF4-FFF2-40B4-BE49-F238E27FC236}">
                <a16:creationId xmlns:a16="http://schemas.microsoft.com/office/drawing/2014/main" id="{7C1E9C40-701B-4DA3-B271-DC445F6DF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4350" y="4778634"/>
            <a:ext cx="3543300" cy="76841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begin{align*} Z = {\sqrt{{R}^2 + {X_C}^2}} \end{align*}">
            <a:extLst>
              <a:ext uri="{FF2B5EF4-FFF2-40B4-BE49-F238E27FC236}">
                <a16:creationId xmlns:a16="http://schemas.microsoft.com/office/drawing/2014/main" id="{EC6B2CEA-36CA-4B5F-8900-310D3EFD7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828871"/>
            <a:ext cx="2590800" cy="60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975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45B7-9242-400F-8AAE-826FC3BABA5B}"/>
              </a:ext>
            </a:extLst>
          </p:cNvPr>
          <p:cNvSpPr>
            <a:spLocks noGrp="1"/>
          </p:cNvSpPr>
          <p:nvPr>
            <p:ph type="title"/>
          </p:nvPr>
        </p:nvSpPr>
        <p:spPr/>
        <p:txBody>
          <a:bodyPr/>
          <a:lstStyle/>
          <a:p>
            <a:r>
              <a:rPr lang="en-IN" dirty="0">
                <a:solidFill>
                  <a:srgbClr val="FF0000"/>
                </a:solidFill>
              </a:rPr>
              <a:t>Series RC circuit</a:t>
            </a:r>
          </a:p>
        </p:txBody>
      </p:sp>
      <p:pic>
        <p:nvPicPr>
          <p:cNvPr id="4" name="Content Placeholder 3">
            <a:extLst>
              <a:ext uri="{FF2B5EF4-FFF2-40B4-BE49-F238E27FC236}">
                <a16:creationId xmlns:a16="http://schemas.microsoft.com/office/drawing/2014/main" id="{BE129EA0-9C93-44B9-A77D-7E07020495D8}"/>
              </a:ext>
            </a:extLst>
          </p:cNvPr>
          <p:cNvPicPr>
            <a:picLocks noGrp="1" noChangeAspect="1"/>
          </p:cNvPicPr>
          <p:nvPr>
            <p:ph idx="1"/>
          </p:nvPr>
        </p:nvPicPr>
        <p:blipFill>
          <a:blip r:embed="rId2"/>
          <a:stretch>
            <a:fillRect/>
          </a:stretch>
        </p:blipFill>
        <p:spPr>
          <a:xfrm>
            <a:off x="2767013" y="1981201"/>
            <a:ext cx="6657975" cy="3229769"/>
          </a:xfrm>
          <a:prstGeom prst="rect">
            <a:avLst/>
          </a:prstGeom>
        </p:spPr>
      </p:pic>
    </p:spTree>
    <p:extLst>
      <p:ext uri="{BB962C8B-B14F-4D97-AF65-F5344CB8AC3E}">
        <p14:creationId xmlns:p14="http://schemas.microsoft.com/office/powerpoint/2010/main" val="1001177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AAE2-B73F-4341-82DC-C56F596B09C7}"/>
              </a:ext>
            </a:extLst>
          </p:cNvPr>
          <p:cNvSpPr>
            <a:spLocks noGrp="1"/>
          </p:cNvSpPr>
          <p:nvPr>
            <p:ph type="title"/>
          </p:nvPr>
        </p:nvSpPr>
        <p:spPr/>
        <p:txBody>
          <a:bodyPr/>
          <a:lstStyle/>
          <a:p>
            <a:r>
              <a:rPr lang="en-IN" dirty="0">
                <a:solidFill>
                  <a:srgbClr val="FF0000"/>
                </a:solidFill>
              </a:rPr>
              <a:t>Series RC circuit</a:t>
            </a:r>
          </a:p>
        </p:txBody>
      </p:sp>
      <p:pic>
        <p:nvPicPr>
          <p:cNvPr id="11266" name="Picture 2" descr="\begin{align*} {\phi} =tan^-^1 \frac{X_C}{R}  \end{align*}">
            <a:extLst>
              <a:ext uri="{FF2B5EF4-FFF2-40B4-BE49-F238E27FC236}">
                <a16:creationId xmlns:a16="http://schemas.microsoft.com/office/drawing/2014/main" id="{4D451824-5CCB-4295-A938-3C4350FD20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2494" y="2743200"/>
            <a:ext cx="2187307" cy="8382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begin{align*} tan{\phi} = \frac{IX_C}{IR}  \end{align*}">
            <a:extLst>
              <a:ext uri="{FF2B5EF4-FFF2-40B4-BE49-F238E27FC236}">
                <a16:creationId xmlns:a16="http://schemas.microsoft.com/office/drawing/2014/main" id="{E11853B2-50E5-4869-A14B-A6D3517F78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268" y="1642269"/>
            <a:ext cx="2082532" cy="64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565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6DA2-1A53-490A-9526-A07FCE268F81}"/>
              </a:ext>
            </a:extLst>
          </p:cNvPr>
          <p:cNvSpPr>
            <a:spLocks noGrp="1"/>
          </p:cNvSpPr>
          <p:nvPr>
            <p:ph type="title"/>
          </p:nvPr>
        </p:nvSpPr>
        <p:spPr>
          <a:xfrm>
            <a:off x="390939" y="365125"/>
            <a:ext cx="10962861" cy="867327"/>
          </a:xfrm>
        </p:spPr>
        <p:txBody>
          <a:bodyPr/>
          <a:lstStyle/>
          <a:p>
            <a:r>
              <a:rPr lang="en-IN" dirty="0">
                <a:solidFill>
                  <a:srgbClr val="FF0000"/>
                </a:solidFill>
              </a:rPr>
              <a:t>Problem on Power and RC circuit</a:t>
            </a:r>
          </a:p>
        </p:txBody>
      </p:sp>
      <p:pic>
        <p:nvPicPr>
          <p:cNvPr id="4" name="Content Placeholder 3">
            <a:extLst>
              <a:ext uri="{FF2B5EF4-FFF2-40B4-BE49-F238E27FC236}">
                <a16:creationId xmlns:a16="http://schemas.microsoft.com/office/drawing/2014/main" id="{3B6E3F4E-57F7-4D2A-8394-D9808A68B501}"/>
              </a:ext>
            </a:extLst>
          </p:cNvPr>
          <p:cNvPicPr>
            <a:picLocks noGrp="1" noChangeAspect="1"/>
          </p:cNvPicPr>
          <p:nvPr>
            <p:ph idx="1"/>
          </p:nvPr>
        </p:nvPicPr>
        <p:blipFill>
          <a:blip r:embed="rId2"/>
          <a:stretch>
            <a:fillRect/>
          </a:stretch>
        </p:blipFill>
        <p:spPr>
          <a:xfrm>
            <a:off x="390939" y="1232452"/>
            <a:ext cx="11456504" cy="5009323"/>
          </a:xfrm>
          <a:prstGeom prst="rect">
            <a:avLst/>
          </a:prstGeom>
        </p:spPr>
      </p:pic>
    </p:spTree>
    <p:extLst>
      <p:ext uri="{BB962C8B-B14F-4D97-AF65-F5344CB8AC3E}">
        <p14:creationId xmlns:p14="http://schemas.microsoft.com/office/powerpoint/2010/main" val="85613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97D7-BB93-4517-89AF-C35257309855}"/>
              </a:ext>
            </a:extLst>
          </p:cNvPr>
          <p:cNvSpPr>
            <a:spLocks noGrp="1"/>
          </p:cNvSpPr>
          <p:nvPr>
            <p:ph type="title"/>
          </p:nvPr>
        </p:nvSpPr>
        <p:spPr/>
        <p:txBody>
          <a:bodyPr>
            <a:normAutofit/>
          </a:bodyPr>
          <a:lstStyle/>
          <a:p>
            <a:r>
              <a:rPr lang="en-IN" dirty="0">
                <a:solidFill>
                  <a:srgbClr val="FF0000"/>
                </a:solidFill>
              </a:rPr>
              <a:t>Problem on frequency and rms value</a:t>
            </a:r>
          </a:p>
        </p:txBody>
      </p:sp>
      <p:pic>
        <p:nvPicPr>
          <p:cNvPr id="4" name="Content Placeholder 3">
            <a:extLst>
              <a:ext uri="{FF2B5EF4-FFF2-40B4-BE49-F238E27FC236}">
                <a16:creationId xmlns:a16="http://schemas.microsoft.com/office/drawing/2014/main" id="{0D7813CE-020B-43C2-95CE-1C24A9E79A30}"/>
              </a:ext>
            </a:extLst>
          </p:cNvPr>
          <p:cNvPicPr>
            <a:picLocks noGrp="1" noChangeAspect="1"/>
          </p:cNvPicPr>
          <p:nvPr>
            <p:ph idx="1"/>
          </p:nvPr>
        </p:nvPicPr>
        <p:blipFill>
          <a:blip r:embed="rId2"/>
          <a:stretch>
            <a:fillRect/>
          </a:stretch>
        </p:blipFill>
        <p:spPr>
          <a:xfrm>
            <a:off x="2590800" y="1600201"/>
            <a:ext cx="7086600" cy="4525963"/>
          </a:xfrm>
          <a:prstGeom prst="rect">
            <a:avLst/>
          </a:prstGeom>
        </p:spPr>
      </p:pic>
    </p:spTree>
    <p:extLst>
      <p:ext uri="{BB962C8B-B14F-4D97-AF65-F5344CB8AC3E}">
        <p14:creationId xmlns:p14="http://schemas.microsoft.com/office/powerpoint/2010/main" val="3840774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44D0-B48D-4D0B-98D9-45B262876CEB}"/>
              </a:ext>
            </a:extLst>
          </p:cNvPr>
          <p:cNvSpPr>
            <a:spLocks noGrp="1"/>
          </p:cNvSpPr>
          <p:nvPr>
            <p:ph type="title"/>
          </p:nvPr>
        </p:nvSpPr>
        <p:spPr>
          <a:xfrm>
            <a:off x="1981200" y="274638"/>
            <a:ext cx="8229600" cy="1020762"/>
          </a:xfrm>
        </p:spPr>
        <p:txBody>
          <a:bodyPr/>
          <a:lstStyle/>
          <a:p>
            <a:r>
              <a:rPr lang="en-IN" dirty="0">
                <a:solidFill>
                  <a:srgbClr val="FF0000"/>
                </a:solidFill>
              </a:rPr>
              <a:t>Series RLC circuit</a:t>
            </a:r>
          </a:p>
        </p:txBody>
      </p:sp>
      <p:sp>
        <p:nvSpPr>
          <p:cNvPr id="3" name="Content Placeholder 2">
            <a:extLst>
              <a:ext uri="{FF2B5EF4-FFF2-40B4-BE49-F238E27FC236}">
                <a16:creationId xmlns:a16="http://schemas.microsoft.com/office/drawing/2014/main" id="{611D8948-3C98-4407-83D6-A12E8919354E}"/>
              </a:ext>
            </a:extLst>
          </p:cNvPr>
          <p:cNvSpPr>
            <a:spLocks noGrp="1"/>
          </p:cNvSpPr>
          <p:nvPr>
            <p:ph idx="1"/>
          </p:nvPr>
        </p:nvSpPr>
        <p:spPr>
          <a:xfrm>
            <a:off x="1981200" y="1295401"/>
            <a:ext cx="8229600" cy="4830763"/>
          </a:xfrm>
        </p:spPr>
        <p:txBody>
          <a:bodyPr>
            <a:normAutofit/>
          </a:bodyPr>
          <a:lstStyle/>
          <a:p>
            <a:pPr algn="just"/>
            <a:r>
              <a:rPr lang="en-GB" sz="2400" dirty="0">
                <a:latin typeface="Times New Roman" panose="02020603050405020304" pitchFamily="18" charset="0"/>
                <a:cs typeface="Times New Roman" panose="02020603050405020304" pitchFamily="18" charset="0"/>
              </a:rPr>
              <a:t>A series RLC circuit is one the </a:t>
            </a:r>
            <a:r>
              <a:rPr lang="en-GB" sz="2400" dirty="0">
                <a:solidFill>
                  <a:srgbClr val="BE9E5F"/>
                </a:solidFill>
                <a:latin typeface="Times New Roman" panose="02020603050405020304" pitchFamily="18" charset="0"/>
                <a:cs typeface="Times New Roman" panose="02020603050405020304" pitchFamily="18" charset="0"/>
                <a:hlinkClick r:id="rId2" tooltip="Types of resistor">
                  <a:extLst>
                    <a:ext uri="{A12FA001-AC4F-418D-AE19-62706E023703}">
                      <ahyp:hlinkClr xmlns:ahyp="http://schemas.microsoft.com/office/drawing/2018/hyperlinkcolor" val="tx"/>
                    </a:ext>
                  </a:extLst>
                </a:hlinkClick>
              </a:rPr>
              <a:t>resistor</a:t>
            </a:r>
            <a:r>
              <a:rPr lang="en-GB" sz="2400" dirty="0">
                <a:latin typeface="Times New Roman" panose="02020603050405020304" pitchFamily="18" charset="0"/>
                <a:cs typeface="Times New Roman" panose="02020603050405020304" pitchFamily="18" charset="0"/>
              </a:rPr>
              <a:t>, </a:t>
            </a:r>
            <a:r>
              <a:rPr lang="en-GB" sz="2400" dirty="0">
                <a:solidFill>
                  <a:srgbClr val="BE9E5F"/>
                </a:solidFill>
                <a:latin typeface="Times New Roman" panose="02020603050405020304" pitchFamily="18" charset="0"/>
                <a:cs typeface="Times New Roman" panose="02020603050405020304" pitchFamily="18" charset="0"/>
                <a:hlinkClick r:id="rId3" tooltip="What is Inductor and Inductance?">
                  <a:extLst>
                    <a:ext uri="{A12FA001-AC4F-418D-AE19-62706E023703}">
                      <ahyp:hlinkClr xmlns:ahyp="http://schemas.microsoft.com/office/drawing/2018/hyperlinkcolor" val="tx"/>
                    </a:ext>
                  </a:extLst>
                </a:hlinkClick>
              </a:rPr>
              <a:t>inductor</a:t>
            </a:r>
            <a:r>
              <a:rPr lang="en-GB" sz="2400" dirty="0">
                <a:latin typeface="Times New Roman" panose="02020603050405020304" pitchFamily="18" charset="0"/>
                <a:cs typeface="Times New Roman" panose="02020603050405020304" pitchFamily="18" charset="0"/>
              </a:rPr>
              <a:t> and </a:t>
            </a:r>
            <a:r>
              <a:rPr lang="en-GB" sz="2400" dirty="0">
                <a:solidFill>
                  <a:srgbClr val="BE9E5F"/>
                </a:solidFill>
                <a:latin typeface="Times New Roman" panose="02020603050405020304" pitchFamily="18" charset="0"/>
                <a:cs typeface="Times New Roman" panose="02020603050405020304" pitchFamily="18" charset="0"/>
                <a:hlinkClick r:id="rId4" tooltip="What is Capacitor and Capacitance? ">
                  <a:extLst>
                    <a:ext uri="{A12FA001-AC4F-418D-AE19-62706E023703}">
                      <ahyp:hlinkClr xmlns:ahyp="http://schemas.microsoft.com/office/drawing/2018/hyperlinkcolor" val="tx"/>
                    </a:ext>
                  </a:extLst>
                </a:hlinkClick>
              </a:rPr>
              <a:t>capacitor</a:t>
            </a:r>
            <a:r>
              <a:rPr lang="en-GB" sz="2400" dirty="0">
                <a:latin typeface="Times New Roman" panose="02020603050405020304" pitchFamily="18" charset="0"/>
                <a:cs typeface="Times New Roman" panose="02020603050405020304" pitchFamily="18" charset="0"/>
              </a:rPr>
              <a:t> are connected in series across a </a:t>
            </a:r>
            <a:r>
              <a:rPr lang="en-GB" sz="2400" dirty="0">
                <a:solidFill>
                  <a:srgbClr val="BE9E5F"/>
                </a:solidFill>
                <a:latin typeface="Times New Roman" panose="02020603050405020304" pitchFamily="18" charset="0"/>
                <a:cs typeface="Times New Roman" panose="02020603050405020304" pitchFamily="18" charset="0"/>
                <a:hlinkClick r:id="rId5" tooltip="Voltage or Electric Potential Difference">
                  <a:extLst>
                    <a:ext uri="{A12FA001-AC4F-418D-AE19-62706E023703}">
                      <ahyp:hlinkClr xmlns:ahyp="http://schemas.microsoft.com/office/drawing/2018/hyperlinkcolor" val="tx"/>
                    </a:ext>
                  </a:extLst>
                </a:hlinkClick>
              </a:rPr>
              <a:t>voltage</a:t>
            </a:r>
            <a:r>
              <a:rPr lang="en-GB" sz="2400" dirty="0">
                <a:latin typeface="Times New Roman" panose="02020603050405020304" pitchFamily="18" charset="0"/>
                <a:cs typeface="Times New Roman" panose="02020603050405020304" pitchFamily="18" charset="0"/>
              </a:rPr>
              <a:t> supply. The resulting circuit is called </a:t>
            </a:r>
            <a:r>
              <a:rPr lang="en-GB" sz="2400" b="1" dirty="0">
                <a:latin typeface="Times New Roman" panose="02020603050405020304" pitchFamily="18" charset="0"/>
                <a:cs typeface="Times New Roman" panose="02020603050405020304" pitchFamily="18" charset="0"/>
              </a:rPr>
              <a:t>series RLC circuit.</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4FB6BB8-A399-4884-AE9E-D5CE7D55E3DB}"/>
              </a:ext>
            </a:extLst>
          </p:cNvPr>
          <p:cNvPicPr>
            <a:picLocks noChangeAspect="1"/>
          </p:cNvPicPr>
          <p:nvPr/>
        </p:nvPicPr>
        <p:blipFill>
          <a:blip r:embed="rId6"/>
          <a:stretch>
            <a:fillRect/>
          </a:stretch>
        </p:blipFill>
        <p:spPr>
          <a:xfrm>
            <a:off x="4591050" y="2752725"/>
            <a:ext cx="3009900" cy="1352550"/>
          </a:xfrm>
          <a:prstGeom prst="rect">
            <a:avLst/>
          </a:prstGeom>
        </p:spPr>
      </p:pic>
      <p:pic>
        <p:nvPicPr>
          <p:cNvPr id="5" name="Picture 4">
            <a:extLst>
              <a:ext uri="{FF2B5EF4-FFF2-40B4-BE49-F238E27FC236}">
                <a16:creationId xmlns:a16="http://schemas.microsoft.com/office/drawing/2014/main" id="{F8CBF0BF-A7FE-454D-8B76-7BDC137EE4D6}"/>
              </a:ext>
            </a:extLst>
          </p:cNvPr>
          <p:cNvPicPr>
            <a:picLocks noChangeAspect="1"/>
          </p:cNvPicPr>
          <p:nvPr/>
        </p:nvPicPr>
        <p:blipFill>
          <a:blip r:embed="rId7"/>
          <a:stretch>
            <a:fillRect/>
          </a:stretch>
        </p:blipFill>
        <p:spPr>
          <a:xfrm>
            <a:off x="2971800" y="4343400"/>
            <a:ext cx="6172200" cy="2239962"/>
          </a:xfrm>
          <a:prstGeom prst="rect">
            <a:avLst/>
          </a:prstGeom>
        </p:spPr>
      </p:pic>
    </p:spTree>
    <p:extLst>
      <p:ext uri="{BB962C8B-B14F-4D97-AF65-F5344CB8AC3E}">
        <p14:creationId xmlns:p14="http://schemas.microsoft.com/office/powerpoint/2010/main" val="2948098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C10C-4F8B-435E-BEF3-417384EBE786}"/>
              </a:ext>
            </a:extLst>
          </p:cNvPr>
          <p:cNvSpPr>
            <a:spLocks noGrp="1"/>
          </p:cNvSpPr>
          <p:nvPr>
            <p:ph type="title"/>
          </p:nvPr>
        </p:nvSpPr>
        <p:spPr/>
        <p:txBody>
          <a:bodyPr/>
          <a:lstStyle/>
          <a:p>
            <a:r>
              <a:rPr lang="en-IN" dirty="0">
                <a:solidFill>
                  <a:srgbClr val="FF0000"/>
                </a:solidFill>
              </a:rPr>
              <a:t>Series RLC circuit</a:t>
            </a:r>
            <a:endParaRPr lang="en-IN" dirty="0"/>
          </a:p>
        </p:txBody>
      </p:sp>
      <p:pic>
        <p:nvPicPr>
          <p:cNvPr id="12290" name="Picture 2" descr="vector diagram of rlc circuit">
            <a:extLst>
              <a:ext uri="{FF2B5EF4-FFF2-40B4-BE49-F238E27FC236}">
                <a16:creationId xmlns:a16="http://schemas.microsoft.com/office/drawing/2014/main" id="{16020482-E6C6-4F1B-9A57-910AE79390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1752601"/>
            <a:ext cx="7543800" cy="358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69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6161-F5E4-47D4-9AA0-65E028046E74}"/>
              </a:ext>
            </a:extLst>
          </p:cNvPr>
          <p:cNvSpPr>
            <a:spLocks noGrp="1"/>
          </p:cNvSpPr>
          <p:nvPr>
            <p:ph type="title"/>
          </p:nvPr>
        </p:nvSpPr>
        <p:spPr/>
        <p:txBody>
          <a:bodyPr/>
          <a:lstStyle/>
          <a:p>
            <a:r>
              <a:rPr lang="en-IN" dirty="0">
                <a:solidFill>
                  <a:srgbClr val="FF0000"/>
                </a:solidFill>
              </a:rPr>
              <a:t>Impedance series RLC circuit</a:t>
            </a:r>
          </a:p>
        </p:txBody>
      </p:sp>
      <p:pic>
        <p:nvPicPr>
          <p:cNvPr id="13314" name="Picture 2" descr="vector diagram of rlc circuit">
            <a:extLst>
              <a:ext uri="{FF2B5EF4-FFF2-40B4-BE49-F238E27FC236}">
                <a16:creationId xmlns:a16="http://schemas.microsoft.com/office/drawing/2014/main" id="{43D4EB55-F017-4A99-98C2-C1D59FB8D9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6600" y="2133601"/>
            <a:ext cx="5486400"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275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DEFF-1495-45AC-ADAF-34929AC43BC6}"/>
              </a:ext>
            </a:extLst>
          </p:cNvPr>
          <p:cNvSpPr>
            <a:spLocks noGrp="1"/>
          </p:cNvSpPr>
          <p:nvPr>
            <p:ph type="title"/>
          </p:nvPr>
        </p:nvSpPr>
        <p:spPr/>
        <p:txBody>
          <a:bodyPr/>
          <a:lstStyle/>
          <a:p>
            <a:r>
              <a:rPr lang="en-IN" dirty="0"/>
              <a:t>Basic Formulae Series RLC circuit</a:t>
            </a:r>
          </a:p>
        </p:txBody>
      </p:sp>
      <p:pic>
        <p:nvPicPr>
          <p:cNvPr id="14338" name="Picture 2" descr=" ">
            <a:extLst>
              <a:ext uri="{FF2B5EF4-FFF2-40B4-BE49-F238E27FC236}">
                <a16:creationId xmlns:a16="http://schemas.microsoft.com/office/drawing/2014/main" id="{C6E1C4C7-1F2B-4EAC-99F7-EBBBE7CD87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2801" y="1676400"/>
            <a:ext cx="5476875"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 ">
            <a:extLst>
              <a:ext uri="{FF2B5EF4-FFF2-40B4-BE49-F238E27FC236}">
                <a16:creationId xmlns:a16="http://schemas.microsoft.com/office/drawing/2014/main" id="{14405632-32D4-4B0A-A067-1EDCCD1FC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5135562"/>
            <a:ext cx="7696200" cy="118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655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t>                 </a:t>
            </a:r>
          </a:p>
          <a:p>
            <a:pPr marL="0" indent="0">
              <a:buNone/>
            </a:pPr>
            <a:endParaRPr lang="en-IN" dirty="0"/>
          </a:p>
          <a:p>
            <a:pPr marL="0" indent="0">
              <a:buNone/>
            </a:pPr>
            <a:r>
              <a:rPr lang="en-IN" dirty="0"/>
              <a:t>                     POWER IN AC CIRCUITS</a:t>
            </a:r>
          </a:p>
        </p:txBody>
      </p:sp>
    </p:spTree>
    <p:extLst>
      <p:ext uri="{BB962C8B-B14F-4D97-AF65-F5344CB8AC3E}">
        <p14:creationId xmlns:p14="http://schemas.microsoft.com/office/powerpoint/2010/main" val="900681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POWER IN AC CIRCUITS</a:t>
            </a:r>
            <a:endParaRPr lang="en-US" dirty="0"/>
          </a:p>
        </p:txBody>
      </p:sp>
      <p:pic>
        <p:nvPicPr>
          <p:cNvPr id="4" name="Picture 3"/>
          <p:cNvPicPr>
            <a:picLocks noChangeAspect="1"/>
          </p:cNvPicPr>
          <p:nvPr/>
        </p:nvPicPr>
        <p:blipFill>
          <a:blip r:embed="rId2"/>
          <a:stretch>
            <a:fillRect/>
          </a:stretch>
        </p:blipFill>
        <p:spPr>
          <a:xfrm>
            <a:off x="3233738" y="1219201"/>
            <a:ext cx="6519863" cy="5272977"/>
          </a:xfrm>
          <a:prstGeom prst="rect">
            <a:avLst/>
          </a:prstGeom>
        </p:spPr>
      </p:pic>
    </p:spTree>
    <p:extLst>
      <p:ext uri="{BB962C8B-B14F-4D97-AF65-F5344CB8AC3E}">
        <p14:creationId xmlns:p14="http://schemas.microsoft.com/office/powerpoint/2010/main" val="926948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True Power, Reactive Power and Apparent Power with Resistive and Inductive Load</a:t>
            </a:r>
            <a:endParaRPr lang="en-US" dirty="0"/>
          </a:p>
        </p:txBody>
      </p:sp>
      <p:pic>
        <p:nvPicPr>
          <p:cNvPr id="4" name="Content Placeholder 3"/>
          <p:cNvPicPr>
            <a:picLocks noGrp="1" noChangeAspect="1"/>
          </p:cNvPicPr>
          <p:nvPr>
            <p:ph idx="1"/>
          </p:nvPr>
        </p:nvPicPr>
        <p:blipFill>
          <a:blip r:embed="rId2"/>
          <a:stretch>
            <a:fillRect/>
          </a:stretch>
        </p:blipFill>
        <p:spPr>
          <a:xfrm>
            <a:off x="530087" y="1815548"/>
            <a:ext cx="10823713" cy="4439478"/>
          </a:xfrm>
        </p:spPr>
      </p:pic>
    </p:spTree>
    <p:extLst>
      <p:ext uri="{BB962C8B-B14F-4D97-AF65-F5344CB8AC3E}">
        <p14:creationId xmlns:p14="http://schemas.microsoft.com/office/powerpoint/2010/main" val="36002296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53AE-8642-4CA0-A3A4-AA8A753FA904}"/>
              </a:ext>
            </a:extLst>
          </p:cNvPr>
          <p:cNvSpPr>
            <a:spLocks noGrp="1"/>
          </p:cNvSpPr>
          <p:nvPr>
            <p:ph type="title"/>
          </p:nvPr>
        </p:nvSpPr>
        <p:spPr/>
        <p:txBody>
          <a:bodyPr/>
          <a:lstStyle/>
          <a:p>
            <a:r>
              <a:rPr lang="en-IN" dirty="0">
                <a:solidFill>
                  <a:srgbClr val="FF0000"/>
                </a:solidFill>
              </a:rPr>
              <a:t>Problem on Series RLC circuit</a:t>
            </a:r>
          </a:p>
        </p:txBody>
      </p:sp>
      <p:sp>
        <p:nvSpPr>
          <p:cNvPr id="3" name="Content Placeholder 2">
            <a:extLst>
              <a:ext uri="{FF2B5EF4-FFF2-40B4-BE49-F238E27FC236}">
                <a16:creationId xmlns:a16="http://schemas.microsoft.com/office/drawing/2014/main" id="{F2F32638-9D70-4A5B-8231-3D71E6D3C01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C0AE0A8-137D-41A5-A7B4-A723D49A09B7}"/>
              </a:ext>
            </a:extLst>
          </p:cNvPr>
          <p:cNvPicPr>
            <a:picLocks noChangeAspect="1"/>
          </p:cNvPicPr>
          <p:nvPr/>
        </p:nvPicPr>
        <p:blipFill>
          <a:blip r:embed="rId2"/>
          <a:stretch>
            <a:fillRect/>
          </a:stretch>
        </p:blipFill>
        <p:spPr>
          <a:xfrm>
            <a:off x="993913" y="1934817"/>
            <a:ext cx="10880035" cy="4691270"/>
          </a:xfrm>
          <a:prstGeom prst="rect">
            <a:avLst/>
          </a:prstGeom>
        </p:spPr>
      </p:pic>
    </p:spTree>
    <p:extLst>
      <p:ext uri="{BB962C8B-B14F-4D97-AF65-F5344CB8AC3E}">
        <p14:creationId xmlns:p14="http://schemas.microsoft.com/office/powerpoint/2010/main" val="2674399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CF17-AC85-40ED-ACC4-105D6876140E}"/>
              </a:ext>
            </a:extLst>
          </p:cNvPr>
          <p:cNvSpPr>
            <a:spLocks noGrp="1"/>
          </p:cNvSpPr>
          <p:nvPr>
            <p:ph type="title"/>
          </p:nvPr>
        </p:nvSpPr>
        <p:spPr>
          <a:xfrm>
            <a:off x="838200" y="365125"/>
            <a:ext cx="10515600" cy="536023"/>
          </a:xfrm>
        </p:spPr>
        <p:txBody>
          <a:bodyPr>
            <a:normAutofit fontScale="90000"/>
          </a:bodyPr>
          <a:lstStyle/>
          <a:p>
            <a:r>
              <a:rPr lang="en-IN" dirty="0">
                <a:solidFill>
                  <a:srgbClr val="FF0000"/>
                </a:solidFill>
              </a:rPr>
              <a:t>Problem on series RLC circuit</a:t>
            </a:r>
          </a:p>
        </p:txBody>
      </p:sp>
      <p:sp>
        <p:nvSpPr>
          <p:cNvPr id="3" name="Content Placeholder 2">
            <a:extLst>
              <a:ext uri="{FF2B5EF4-FFF2-40B4-BE49-F238E27FC236}">
                <a16:creationId xmlns:a16="http://schemas.microsoft.com/office/drawing/2014/main" id="{D6FE901B-6695-4792-BEEF-B51308F51C8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CA1F09C-16B3-4FC1-ABB6-861D89E6C825}"/>
              </a:ext>
            </a:extLst>
          </p:cNvPr>
          <p:cNvPicPr>
            <a:picLocks noChangeAspect="1"/>
          </p:cNvPicPr>
          <p:nvPr/>
        </p:nvPicPr>
        <p:blipFill>
          <a:blip r:embed="rId2"/>
          <a:stretch>
            <a:fillRect/>
          </a:stretch>
        </p:blipFill>
        <p:spPr>
          <a:xfrm>
            <a:off x="371061" y="1139687"/>
            <a:ext cx="11675165" cy="5718313"/>
          </a:xfrm>
          <a:prstGeom prst="rect">
            <a:avLst/>
          </a:prstGeom>
        </p:spPr>
      </p:pic>
    </p:spTree>
    <p:extLst>
      <p:ext uri="{BB962C8B-B14F-4D97-AF65-F5344CB8AC3E}">
        <p14:creationId xmlns:p14="http://schemas.microsoft.com/office/powerpoint/2010/main" val="275377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4EEF-EBFA-4223-B28D-0E607DA6352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3B5E7E9E-23F1-47B3-8644-B09D7A654D4E}"/>
              </a:ext>
            </a:extLst>
          </p:cNvPr>
          <p:cNvPicPr>
            <a:picLocks noGrp="1" noChangeAspect="1"/>
          </p:cNvPicPr>
          <p:nvPr>
            <p:ph idx="1"/>
          </p:nvPr>
        </p:nvPicPr>
        <p:blipFill>
          <a:blip r:embed="rId2"/>
          <a:stretch>
            <a:fillRect/>
          </a:stretch>
        </p:blipFill>
        <p:spPr>
          <a:xfrm>
            <a:off x="690770" y="1956226"/>
            <a:ext cx="10810460" cy="2449281"/>
          </a:xfrm>
          <a:prstGeom prst="rect">
            <a:avLst/>
          </a:prstGeom>
        </p:spPr>
      </p:pic>
    </p:spTree>
    <p:extLst>
      <p:ext uri="{BB962C8B-B14F-4D97-AF65-F5344CB8AC3E}">
        <p14:creationId xmlns:p14="http://schemas.microsoft.com/office/powerpoint/2010/main" val="267459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89B6-2C5E-4637-BFA5-349A74CD42C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80988B3-239A-4881-8B59-3EB9D1306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765" y="1812372"/>
            <a:ext cx="9051235" cy="4879975"/>
          </a:xfrm>
        </p:spPr>
      </p:pic>
    </p:spTree>
    <p:extLst>
      <p:ext uri="{BB962C8B-B14F-4D97-AF65-F5344CB8AC3E}">
        <p14:creationId xmlns:p14="http://schemas.microsoft.com/office/powerpoint/2010/main" val="4550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DE28-8723-44F9-9285-317396C6FC24}"/>
              </a:ext>
            </a:extLst>
          </p:cNvPr>
          <p:cNvSpPr>
            <a:spLocks noGrp="1"/>
          </p:cNvSpPr>
          <p:nvPr>
            <p:ph type="title"/>
          </p:nvPr>
        </p:nvSpPr>
        <p:spPr>
          <a:xfrm>
            <a:off x="838200" y="365126"/>
            <a:ext cx="10515600" cy="456510"/>
          </a:xfrm>
        </p:spPr>
        <p:txBody>
          <a:bodyPr>
            <a:normAutofit fontScale="90000"/>
          </a:bodyPr>
          <a:lstStyle/>
          <a:p>
            <a:r>
              <a:rPr lang="en-IN" dirty="0">
                <a:solidFill>
                  <a:srgbClr val="FF0000"/>
                </a:solidFill>
              </a:rPr>
              <a:t>Problem on RMS value</a:t>
            </a:r>
          </a:p>
        </p:txBody>
      </p:sp>
      <p:pic>
        <p:nvPicPr>
          <p:cNvPr id="7" name="Content Placeholder 6">
            <a:extLst>
              <a:ext uri="{FF2B5EF4-FFF2-40B4-BE49-F238E27FC236}">
                <a16:creationId xmlns:a16="http://schemas.microsoft.com/office/drawing/2014/main" id="{1F4C11E0-A6FC-4594-865F-D7DD1979378B}"/>
              </a:ext>
            </a:extLst>
          </p:cNvPr>
          <p:cNvPicPr>
            <a:picLocks noGrp="1" noChangeAspect="1"/>
          </p:cNvPicPr>
          <p:nvPr>
            <p:ph idx="1"/>
          </p:nvPr>
        </p:nvPicPr>
        <p:blipFill>
          <a:blip r:embed="rId2"/>
          <a:stretch>
            <a:fillRect/>
          </a:stretch>
        </p:blipFill>
        <p:spPr>
          <a:xfrm>
            <a:off x="662610" y="967410"/>
            <a:ext cx="10691190" cy="5791200"/>
          </a:xfrm>
          <a:prstGeom prst="rect">
            <a:avLst/>
          </a:prstGeom>
        </p:spPr>
      </p:pic>
    </p:spTree>
    <p:extLst>
      <p:ext uri="{BB962C8B-B14F-4D97-AF65-F5344CB8AC3E}">
        <p14:creationId xmlns:p14="http://schemas.microsoft.com/office/powerpoint/2010/main" val="277542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9175-18E1-4D5E-AA7C-A499E7C3A01E}"/>
              </a:ext>
            </a:extLst>
          </p:cNvPr>
          <p:cNvSpPr>
            <a:spLocks noGrp="1"/>
          </p:cNvSpPr>
          <p:nvPr>
            <p:ph type="title"/>
          </p:nvPr>
        </p:nvSpPr>
        <p:spPr>
          <a:xfrm>
            <a:off x="838200" y="365125"/>
            <a:ext cx="10515600" cy="668545"/>
          </a:xfrm>
        </p:spPr>
        <p:txBody>
          <a:bodyPr>
            <a:normAutofit fontScale="90000"/>
          </a:bodyPr>
          <a:lstStyle/>
          <a:p>
            <a:r>
              <a:rPr lang="en-IN" dirty="0">
                <a:solidFill>
                  <a:srgbClr val="FF0000"/>
                </a:solidFill>
              </a:rPr>
              <a:t>RMS and Average value</a:t>
            </a:r>
          </a:p>
        </p:txBody>
      </p:sp>
      <p:pic>
        <p:nvPicPr>
          <p:cNvPr id="4" name="Content Placeholder 3">
            <a:extLst>
              <a:ext uri="{FF2B5EF4-FFF2-40B4-BE49-F238E27FC236}">
                <a16:creationId xmlns:a16="http://schemas.microsoft.com/office/drawing/2014/main" id="{A536B3EA-D2AF-4FEF-97E3-1A7AA5F35448}"/>
              </a:ext>
            </a:extLst>
          </p:cNvPr>
          <p:cNvPicPr>
            <a:picLocks noGrp="1" noChangeAspect="1"/>
          </p:cNvPicPr>
          <p:nvPr>
            <p:ph idx="1"/>
          </p:nvPr>
        </p:nvPicPr>
        <p:blipFill>
          <a:blip r:embed="rId2"/>
          <a:stretch>
            <a:fillRect/>
          </a:stretch>
        </p:blipFill>
        <p:spPr>
          <a:xfrm>
            <a:off x="636105" y="1033670"/>
            <a:ext cx="10515600" cy="5459205"/>
          </a:xfrm>
          <a:prstGeom prst="rect">
            <a:avLst/>
          </a:prstGeom>
        </p:spPr>
      </p:pic>
    </p:spTree>
    <p:extLst>
      <p:ext uri="{BB962C8B-B14F-4D97-AF65-F5344CB8AC3E}">
        <p14:creationId xmlns:p14="http://schemas.microsoft.com/office/powerpoint/2010/main" val="288634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2848-A63B-4A09-8C10-202C4ECFED6C}"/>
              </a:ext>
            </a:extLst>
          </p:cNvPr>
          <p:cNvSpPr>
            <a:spLocks noGrp="1"/>
          </p:cNvSpPr>
          <p:nvPr>
            <p:ph type="title"/>
          </p:nvPr>
        </p:nvSpPr>
        <p:spPr>
          <a:xfrm>
            <a:off x="838199" y="365126"/>
            <a:ext cx="10969487" cy="920336"/>
          </a:xfrm>
        </p:spPr>
        <p:txBody>
          <a:bodyPr/>
          <a:lstStyle/>
          <a:p>
            <a:r>
              <a:rPr lang="en-IN" dirty="0">
                <a:solidFill>
                  <a:srgbClr val="FF0000"/>
                </a:solidFill>
              </a:rPr>
              <a:t>Problem on Rectangular and Polar calculations</a:t>
            </a:r>
          </a:p>
        </p:txBody>
      </p:sp>
      <p:pic>
        <p:nvPicPr>
          <p:cNvPr id="4" name="Content Placeholder 3">
            <a:extLst>
              <a:ext uri="{FF2B5EF4-FFF2-40B4-BE49-F238E27FC236}">
                <a16:creationId xmlns:a16="http://schemas.microsoft.com/office/drawing/2014/main" id="{2808786B-B82D-46E5-87E5-D0A77569F8C2}"/>
              </a:ext>
            </a:extLst>
          </p:cNvPr>
          <p:cNvPicPr>
            <a:picLocks noGrp="1" noChangeAspect="1"/>
          </p:cNvPicPr>
          <p:nvPr>
            <p:ph idx="1"/>
          </p:nvPr>
        </p:nvPicPr>
        <p:blipFill>
          <a:blip r:embed="rId2"/>
          <a:stretch>
            <a:fillRect/>
          </a:stretch>
        </p:blipFill>
        <p:spPr>
          <a:xfrm>
            <a:off x="649357" y="1285462"/>
            <a:ext cx="10515600" cy="3273045"/>
          </a:xfrm>
          <a:prstGeom prst="rect">
            <a:avLst/>
          </a:prstGeom>
        </p:spPr>
      </p:pic>
    </p:spTree>
    <p:extLst>
      <p:ext uri="{BB962C8B-B14F-4D97-AF65-F5344CB8AC3E}">
        <p14:creationId xmlns:p14="http://schemas.microsoft.com/office/powerpoint/2010/main" val="102665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899</Words>
  <Application>Microsoft Office PowerPoint</Application>
  <PresentationFormat>Widescreen</PresentationFormat>
  <Paragraphs>87</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inherit</vt:lpstr>
      <vt:lpstr>Palatino Linotype</vt:lpstr>
      <vt:lpstr>Times New Roman</vt:lpstr>
      <vt:lpstr>Office Theme</vt:lpstr>
      <vt:lpstr>Unit 2</vt:lpstr>
      <vt:lpstr>PowerPoint Presentation</vt:lpstr>
      <vt:lpstr>PowerPoint Presentation</vt:lpstr>
      <vt:lpstr>Problem on frequency and rms value</vt:lpstr>
      <vt:lpstr>PowerPoint Presentation</vt:lpstr>
      <vt:lpstr>PowerPoint Presentation</vt:lpstr>
      <vt:lpstr>Problem on RMS value</vt:lpstr>
      <vt:lpstr>RMS and Average value</vt:lpstr>
      <vt:lpstr>Problem on Rectangular and Polar calculations</vt:lpstr>
      <vt:lpstr>Addition subtraction and Multiplication </vt:lpstr>
      <vt:lpstr>Addition subtraction and Multiplication </vt:lpstr>
      <vt:lpstr>Division </vt:lpstr>
      <vt:lpstr>Problem on Polar calculations </vt:lpstr>
      <vt:lpstr>Problem on Resultant current</vt:lpstr>
      <vt:lpstr>Problem on Representation of sin wave equations </vt:lpstr>
      <vt:lpstr>Impedance</vt:lpstr>
      <vt:lpstr>Impedance Representation</vt:lpstr>
      <vt:lpstr>Basic Formulae of Z</vt:lpstr>
      <vt:lpstr>Series RL Circuit</vt:lpstr>
      <vt:lpstr>Series RL Circuit</vt:lpstr>
      <vt:lpstr>Resistor</vt:lpstr>
      <vt:lpstr>Inductor</vt:lpstr>
      <vt:lpstr>Inductor</vt:lpstr>
      <vt:lpstr>Series RL circuit</vt:lpstr>
      <vt:lpstr>Series RL circuit</vt:lpstr>
      <vt:lpstr>Impedance of Series RL Circuit </vt:lpstr>
      <vt:lpstr>Impedance of Series RL Circuit</vt:lpstr>
      <vt:lpstr>Problem on XL and XC calculation</vt:lpstr>
      <vt:lpstr>Problem on Series RL circuit</vt:lpstr>
      <vt:lpstr>Problem on Series RL circuit</vt:lpstr>
      <vt:lpstr>PowerPoint Presentation</vt:lpstr>
      <vt:lpstr>Series RC circuit</vt:lpstr>
      <vt:lpstr>Series RC circuit</vt:lpstr>
      <vt:lpstr>Vector Diagram of RC circuit</vt:lpstr>
      <vt:lpstr>Series RC circuit</vt:lpstr>
      <vt:lpstr>Series RC circuit</vt:lpstr>
      <vt:lpstr>Series RC circuit</vt:lpstr>
      <vt:lpstr>Series RC circuit</vt:lpstr>
      <vt:lpstr>Problem on Power and RC circuit</vt:lpstr>
      <vt:lpstr>Series RLC circuit</vt:lpstr>
      <vt:lpstr>Series RLC circuit</vt:lpstr>
      <vt:lpstr>Impedance series RLC circuit</vt:lpstr>
      <vt:lpstr>Basic Formulae Series RLC circuit</vt:lpstr>
      <vt:lpstr>PowerPoint Presentation</vt:lpstr>
      <vt:lpstr>PowerPoint Presentation</vt:lpstr>
      <vt:lpstr>True Power, Reactive Power and Apparent Power with Resistive and Inductive Load</vt:lpstr>
      <vt:lpstr>Problem on Series RLC circuit</vt:lpstr>
      <vt:lpstr>Problem on series RLC circuit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Suresh Kumar</dc:creator>
  <cp:lastModifiedBy>Suresh Kumar</cp:lastModifiedBy>
  <cp:revision>5</cp:revision>
  <dcterms:created xsi:type="dcterms:W3CDTF">2020-09-15T03:55:26Z</dcterms:created>
  <dcterms:modified xsi:type="dcterms:W3CDTF">2020-09-15T04:33:40Z</dcterms:modified>
</cp:coreProperties>
</file>