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3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  <p:sldId id="309" r:id="rId14"/>
    <p:sldId id="306" r:id="rId15"/>
    <p:sldId id="310" r:id="rId16"/>
    <p:sldId id="311" r:id="rId17"/>
    <p:sldId id="312" r:id="rId18"/>
    <p:sldId id="315" r:id="rId19"/>
    <p:sldId id="317" r:id="rId20"/>
    <p:sldId id="318" r:id="rId21"/>
    <p:sldId id="316" r:id="rId22"/>
    <p:sldId id="314" r:id="rId23"/>
    <p:sldId id="319" r:id="rId24"/>
    <p:sldId id="313" r:id="rId25"/>
    <p:sldId id="320" r:id="rId26"/>
    <p:sldId id="321" r:id="rId27"/>
    <p:sldId id="322" r:id="rId28"/>
    <p:sldId id="324" r:id="rId29"/>
    <p:sldId id="338" r:id="rId30"/>
    <p:sldId id="337" r:id="rId31"/>
    <p:sldId id="325" r:id="rId32"/>
    <p:sldId id="326" r:id="rId33"/>
    <p:sldId id="327" r:id="rId34"/>
    <p:sldId id="328" r:id="rId35"/>
    <p:sldId id="330" r:id="rId36"/>
    <p:sldId id="332" r:id="rId37"/>
    <p:sldId id="333" r:id="rId38"/>
    <p:sldId id="334" r:id="rId39"/>
    <p:sldId id="33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96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AE3A6-D340-415B-B7BA-F153E6F9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0F276D-27E5-4A13-BFA2-397584D36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9039BE-97FF-4B54-90B3-6986212C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7DB815-172D-418D-B13D-E14B057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8A2406-FF0C-4987-BDCC-07B58B7A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914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F8707-22CC-46E5-8BEC-D5BB8488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CD09BA-29D6-4C1A-B8DE-2ECAC1ADD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90F5C5-4703-43F0-9F88-84A37FE9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483BC1-4BCD-4E01-B881-7FD36041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75E869-C0A3-4EE9-872C-5930E0B4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93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92441AC-2AEC-49D5-94CC-39774C38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815742-49DC-44AA-86C6-D4A01023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E44EEC-FD82-4B58-9C3F-E63372BC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3C0107-38BA-46BA-8470-D7571CAE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C62297-31A8-4B01-AF69-C92A51CE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07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504346-2E9F-4EBB-B161-27AACEC0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44FBAA-C132-4AC8-9741-17536261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DA8BDD-2288-4BE0-A7F4-41A6A415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1EBD13-7AF5-418B-9B70-E206F2A6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5C776B-0EFB-427E-BD6D-98BD3DB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33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47AC9-5FD7-47F5-9AE5-45F70C23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E6BA90-14E9-46B4-BAE4-EA8747329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DA9EB7-2CF9-49CE-A4A9-B87C83F0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CAEA8A-83FB-4CDB-A087-91D01671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9A7D74-68D5-49AB-856F-DFFCB3F2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56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61DD2-1190-4FDA-8DCB-770AAF16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009A22-CFD3-4517-A5B9-A5E27E9C8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BCD96A-1FF0-4B1B-A617-17DD213E6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6D9DD7-8198-439B-AD76-3B03DD8C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454BFA-FB22-446D-BF0B-E95D20D5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4F6B3B-50D7-41A7-84F6-4CC418C5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45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7999C-315D-4D03-A7D4-3D40A696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00B9F2-7830-43E4-90F5-FF64E199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B64E6E-52C5-4CB8-8598-360F879FE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AF4A21-E64F-4514-940C-040664294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732BE0F-AB14-4A0C-B0E7-83368CE3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8BACD74-3874-46C1-9196-89F40E2C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9316588-4533-419B-8787-684B1DE9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17289EB-6BED-4B13-9A1D-1C409B17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23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2BECF-3C2A-4439-A96F-09CF1F5A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4BACED-3DFF-4593-A5E0-19FCE36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98D19A-3750-4566-8B3B-F5E9CD97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809301-A119-4FF1-8226-4B262FEF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536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3683FB7-C68B-4169-9B57-E4FEA2F2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5B7776F-E645-4364-A8B0-0834E2F0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D968E6-3524-40BB-907C-A19FE11D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57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AA3E7-B9CB-47DE-86E7-3881D27C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4ED9D-1530-402E-BA4B-2158DDA7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9301CB-8F93-4833-9C6C-BC674DC22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425B04-4373-42D9-8A0D-F97C7404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8E1E7D-8642-4E7F-9049-52BBC37D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E18C0D-2579-489B-8E74-5D46AECB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78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31B50-6B7C-40B9-96BA-7A6F005E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2C61A0-6310-4DBA-91A8-7BB7C42AB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F82785-1815-4636-A332-A4551191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D25E64-0665-4665-B151-ED2BFD4E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4E1F05-10C1-451E-84CC-F0F468E6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DAE448-C20F-4833-8C31-3F648C3A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83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7737C8-8868-43AF-B34F-B41E7E30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B76ED9-5E29-457A-8B36-55D5170F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0BAC8E-ADD4-4A68-9A10-A5C06D376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CDA1-BD18-4624-8B24-23059DC8ECA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0AAC83-0431-4BD4-A0B1-017044DCB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7E244A-C61D-4D2F-B101-E34486C80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8AEE-BDAA-4E9B-AB44-20DC47EF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76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23CFE-1CD8-44FF-BB16-1EE33EA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157" y="1017104"/>
            <a:ext cx="8229600" cy="5257800"/>
          </a:xfrm>
          <a:solidFill>
            <a:schemeClr val="accent6"/>
          </a:solidFill>
        </p:spPr>
        <p:txBody>
          <a:bodyPr>
            <a:noAutofit/>
          </a:bodyPr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Unit-5  </a:t>
            </a:r>
            <a:r>
              <a:rPr lang="en-US" sz="4000" dirty="0"/>
              <a:t>Combinational Circuit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Adders</a:t>
            </a:r>
            <a:br>
              <a:rPr lang="en-US" sz="4000" dirty="0"/>
            </a:br>
            <a:r>
              <a:rPr lang="en-US" sz="4000" dirty="0"/>
              <a:t>Subtractor</a:t>
            </a:r>
            <a:br>
              <a:rPr lang="en-US" sz="4000" dirty="0"/>
            </a:br>
            <a:r>
              <a:rPr lang="en-US" sz="4000" dirty="0"/>
              <a:t>Decoder-Encoder</a:t>
            </a:r>
            <a:br>
              <a:rPr lang="en-US" sz="4000" dirty="0"/>
            </a:br>
            <a:r>
              <a:rPr lang="en-US" sz="4000" dirty="0"/>
              <a:t>Multiplexers-Demultiplexers</a:t>
            </a:r>
            <a:br>
              <a:rPr lang="en-US" sz="4000" dirty="0"/>
            </a:br>
            <a:r>
              <a:rPr lang="en-US" sz="4000" dirty="0"/>
              <a:t>Comparator</a:t>
            </a:r>
            <a:br>
              <a:rPr lang="en-US" sz="4000" dirty="0"/>
            </a:br>
            <a:r>
              <a:rPr lang="en-US" sz="4000" dirty="0"/>
              <a:t>Parity</a:t>
            </a:r>
            <a:br>
              <a:rPr lang="en-US" sz="4000" dirty="0"/>
            </a:br>
            <a:r>
              <a:rPr lang="en-US" sz="4000" dirty="0"/>
              <a:t>IC Family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9118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2669492-88E4-4E64-9F4F-3D71E210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301" y="195470"/>
            <a:ext cx="4796185" cy="132084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Bout = A’B’C + A’BC’ + A’BC + ABC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C(AB + A’B’) + A’B(C + C’)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C( A XNOR B) + A’B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 (A XOR B)’ + A’B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30" name="Picture 10" descr="Full Subtractor | Truth table &amp; Logic Diagram | Electricalvoice">
            <a:extLst>
              <a:ext uri="{FF2B5EF4-FFF2-40B4-BE49-F238E27FC236}">
                <a16:creationId xmlns:a16="http://schemas.microsoft.com/office/drawing/2014/main" xmlns="" id="{0C89FB38-DD05-4636-BAC2-7153372D7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922" y="3008451"/>
            <a:ext cx="3810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CC91B2-A515-4DF9-AF7E-D74D8DB1451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209" y="1988624"/>
            <a:ext cx="454342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1FA122F-A514-4E98-8A00-66682303B8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922" y="236086"/>
            <a:ext cx="3819525" cy="1381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166AFA8-79D4-4CF9-8DD7-E175990BC07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15033" y="2855651"/>
            <a:ext cx="6900720" cy="25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234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D3A5A-E3B8-4342-A6AC-BD4DDA17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5131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dirty="0"/>
              <a:t>Full Subtractor using Half Subtractor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467C28-78C5-4EAB-8CE4-3123AEAFAB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9242" y="952087"/>
            <a:ext cx="9184443" cy="3156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1DCFD6-DFB2-4710-8061-D8F49BE53CDE}"/>
              </a:ext>
            </a:extLst>
          </p:cNvPr>
          <p:cNvSpPr txBox="1"/>
          <p:nvPr/>
        </p:nvSpPr>
        <p:spPr>
          <a:xfrm>
            <a:off x="375840" y="1205948"/>
            <a:ext cx="2274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FS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⊕B⊕C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Carry=A’B+(A⊕B)’C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BF1506A-EFBC-4861-A6BA-E6B23429F27F}"/>
              </a:ext>
            </a:extLst>
          </p:cNvPr>
          <p:cNvSpPr txBox="1"/>
          <p:nvPr/>
        </p:nvSpPr>
        <p:spPr>
          <a:xfrm>
            <a:off x="766248" y="2695464"/>
            <a:ext cx="126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HS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Carry=A’B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668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FC7F7C-97D8-4016-B5A0-A6B50E4FD3FF}"/>
              </a:ext>
            </a:extLst>
          </p:cNvPr>
          <p:cNvSpPr txBox="1"/>
          <p:nvPr/>
        </p:nvSpPr>
        <p:spPr>
          <a:xfrm>
            <a:off x="839096" y="623944"/>
            <a:ext cx="822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a 3 input digital circuit produces high output for two or more binary input high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D7FDC868-FF39-421D-8500-720DA855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2849198"/>
              </p:ext>
            </p:extLst>
          </p:nvPr>
        </p:nvGraphicFramePr>
        <p:xfrm>
          <a:off x="839096" y="1311336"/>
          <a:ext cx="2167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29">
                  <a:extLst>
                    <a:ext uri="{9D8B030D-6E8A-4147-A177-3AD203B41FA5}">
                      <a16:colId xmlns:a16="http://schemas.microsoft.com/office/drawing/2014/main" xmlns="" val="8054249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1304968555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xmlns="" val="1852334946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xmlns="" val="1677881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9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6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0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652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18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66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454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695318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9774223-EC69-4EA3-9208-9C73BA15B21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8448" y="2100466"/>
            <a:ext cx="7819048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8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ADD249-0C1A-4809-8174-2E3095FE769F}"/>
              </a:ext>
            </a:extLst>
          </p:cNvPr>
          <p:cNvSpPr txBox="1"/>
          <p:nvPr/>
        </p:nvSpPr>
        <p:spPr>
          <a:xfrm>
            <a:off x="839096" y="623944"/>
            <a:ext cx="766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a 3 input digital circuit produces high output for ODD decimal equivalent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39EBA6E4-C077-4B10-AB06-8E51D416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338396"/>
              </p:ext>
            </p:extLst>
          </p:nvPr>
        </p:nvGraphicFramePr>
        <p:xfrm>
          <a:off x="839096" y="1311336"/>
          <a:ext cx="2167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29">
                  <a:extLst>
                    <a:ext uri="{9D8B030D-6E8A-4147-A177-3AD203B41FA5}">
                      <a16:colId xmlns:a16="http://schemas.microsoft.com/office/drawing/2014/main" xmlns="" val="8054249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1304968555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xmlns="" val="1852334946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xmlns="" val="1677881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9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6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0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652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18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66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454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69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3DB2F-4FC4-46E8-AA27-E0F2FB69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0"/>
            <a:ext cx="12192000" cy="56252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1-BIT Magnitude Comparator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D24612D-3335-4293-8377-AE2210A21AAA}"/>
              </a:ext>
            </a:extLst>
          </p:cNvPr>
          <p:cNvSpPr/>
          <p:nvPr/>
        </p:nvSpPr>
        <p:spPr>
          <a:xfrm>
            <a:off x="1376979" y="1366221"/>
            <a:ext cx="1463040" cy="1065007"/>
          </a:xfrm>
          <a:prstGeom prst="rect">
            <a:avLst/>
          </a:prstGeom>
          <a:solidFill>
            <a:srgbClr val="FFFFFF"/>
          </a:solidFill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1-Bit Magnitude Comparator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0EE8846A-27BD-4A49-BF12-FB0EB3655DDC}"/>
              </a:ext>
            </a:extLst>
          </p:cNvPr>
          <p:cNvCxnSpPr/>
          <p:nvPr/>
        </p:nvCxnSpPr>
        <p:spPr>
          <a:xfrm>
            <a:off x="556591" y="1656522"/>
            <a:ext cx="82038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32A8DA-2BE2-40EC-8436-6169F3E3DBE9}"/>
              </a:ext>
            </a:extLst>
          </p:cNvPr>
          <p:cNvCxnSpPr/>
          <p:nvPr/>
        </p:nvCxnSpPr>
        <p:spPr>
          <a:xfrm>
            <a:off x="556591" y="2133600"/>
            <a:ext cx="82038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72C52AB-8E32-4AA3-8B4B-C37556A475A5}"/>
              </a:ext>
            </a:extLst>
          </p:cNvPr>
          <p:cNvCxnSpPr>
            <a:cxnSpLocks/>
          </p:cNvCxnSpPr>
          <p:nvPr/>
        </p:nvCxnSpPr>
        <p:spPr>
          <a:xfrm>
            <a:off x="2840019" y="1441524"/>
            <a:ext cx="68505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C6168C9-BDF9-4DC5-A8C5-369C588E90EC}"/>
              </a:ext>
            </a:extLst>
          </p:cNvPr>
          <p:cNvCxnSpPr>
            <a:stCxn id="3" idx="3"/>
          </p:cNvCxnSpPr>
          <p:nvPr/>
        </p:nvCxnSpPr>
        <p:spPr>
          <a:xfrm flipV="1">
            <a:off x="2840019" y="1898724"/>
            <a:ext cx="685059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4888271-E4AE-4923-B868-0AA22BFA40E0}"/>
              </a:ext>
            </a:extLst>
          </p:cNvPr>
          <p:cNvCxnSpPr/>
          <p:nvPr/>
        </p:nvCxnSpPr>
        <p:spPr>
          <a:xfrm>
            <a:off x="2840019" y="2313206"/>
            <a:ext cx="68505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D7D3BC2-A082-490B-B396-073186B115DD}"/>
              </a:ext>
            </a:extLst>
          </p:cNvPr>
          <p:cNvSpPr txBox="1"/>
          <p:nvPr/>
        </p:nvSpPr>
        <p:spPr>
          <a:xfrm>
            <a:off x="374204" y="15161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37F242C-F976-46B2-9F6A-B68E2EDE005F}"/>
              </a:ext>
            </a:extLst>
          </p:cNvPr>
          <p:cNvSpPr txBox="1"/>
          <p:nvPr/>
        </p:nvSpPr>
        <p:spPr>
          <a:xfrm>
            <a:off x="374204" y="198436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66916C1-1D18-4390-9EB7-2074C304580D}"/>
              </a:ext>
            </a:extLst>
          </p:cNvPr>
          <p:cNvSpPr txBox="1"/>
          <p:nvPr/>
        </p:nvSpPr>
        <p:spPr>
          <a:xfrm>
            <a:off x="3525078" y="1256858"/>
            <a:ext cx="470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570C131-A896-4897-8901-459C64905DF8}"/>
              </a:ext>
            </a:extLst>
          </p:cNvPr>
          <p:cNvSpPr txBox="1"/>
          <p:nvPr/>
        </p:nvSpPr>
        <p:spPr>
          <a:xfrm>
            <a:off x="3517897" y="1714058"/>
            <a:ext cx="47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4443F8-3FEE-43BC-9484-50998A4E601B}"/>
              </a:ext>
            </a:extLst>
          </p:cNvPr>
          <p:cNvSpPr txBox="1"/>
          <p:nvPr/>
        </p:nvSpPr>
        <p:spPr>
          <a:xfrm>
            <a:off x="3514601" y="2128539"/>
            <a:ext cx="39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92B5C35-342B-47D4-B775-24BAB0AC17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204" y="3258383"/>
            <a:ext cx="3576491" cy="18429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A4C47BD-23D4-425A-B2F3-6C23AE157354}"/>
              </a:ext>
            </a:extLst>
          </p:cNvPr>
          <p:cNvSpPr txBox="1"/>
          <p:nvPr/>
        </p:nvSpPr>
        <p:spPr>
          <a:xfrm>
            <a:off x="1578412" y="3258383"/>
            <a:ext cx="470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7B51B16-7FD5-4370-BD28-F4C98A745255}"/>
              </a:ext>
            </a:extLst>
          </p:cNvPr>
          <p:cNvSpPr txBox="1"/>
          <p:nvPr/>
        </p:nvSpPr>
        <p:spPr>
          <a:xfrm>
            <a:off x="2361049" y="3050048"/>
            <a:ext cx="558482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32D065F-B0D9-40AD-B29A-161CCFD6F9A6}"/>
              </a:ext>
            </a:extLst>
          </p:cNvPr>
          <p:cNvSpPr txBox="1"/>
          <p:nvPr/>
        </p:nvSpPr>
        <p:spPr>
          <a:xfrm>
            <a:off x="3254489" y="3258383"/>
            <a:ext cx="39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5A60AC3-7252-4B2A-BA93-0C41A4FE60A6}"/>
              </a:ext>
            </a:extLst>
          </p:cNvPr>
          <p:cNvSpPr txBox="1"/>
          <p:nvPr/>
        </p:nvSpPr>
        <p:spPr>
          <a:xfrm>
            <a:off x="556591" y="5343107"/>
            <a:ext cx="1430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GT=AB’</a:t>
            </a:r>
          </a:p>
          <a:p>
            <a:r>
              <a:rPr lang="en-US" sz="2000" dirty="0"/>
              <a:t>EQ=A’B’+AB</a:t>
            </a:r>
          </a:p>
          <a:p>
            <a:r>
              <a:rPr lang="en-US" sz="2000" dirty="0"/>
              <a:t>LT=A’B</a:t>
            </a:r>
          </a:p>
        </p:txBody>
      </p:sp>
      <p:pic>
        <p:nvPicPr>
          <p:cNvPr id="4098" name="Picture 2" descr="Binary Comparators">
            <a:extLst>
              <a:ext uri="{FF2B5EF4-FFF2-40B4-BE49-F238E27FC236}">
                <a16:creationId xmlns:a16="http://schemas.microsoft.com/office/drawing/2014/main" xmlns="" id="{519B2545-CB65-43D5-A0D1-3CBBCD39C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6665" y="1714058"/>
            <a:ext cx="5845068" cy="390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86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wo Bit Comparator">
            <a:extLst>
              <a:ext uri="{FF2B5EF4-FFF2-40B4-BE49-F238E27FC236}">
                <a16:creationId xmlns:a16="http://schemas.microsoft.com/office/drawing/2014/main" xmlns="" id="{4BE5B5F7-1D8C-4BA7-B051-1678BEC9E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486" y="769989"/>
            <a:ext cx="3326266" cy="147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19EC8AB5-6963-4AF1-8C53-48EDBD3F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0"/>
            <a:ext cx="12192000" cy="56252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2-BIT Magnitude Comparator</a:t>
            </a:r>
          </a:p>
        </p:txBody>
      </p:sp>
      <p:pic>
        <p:nvPicPr>
          <p:cNvPr id="4100" name="Picture 4" descr="Two Bit Comparator Truth Table">
            <a:extLst>
              <a:ext uri="{FF2B5EF4-FFF2-40B4-BE49-F238E27FC236}">
                <a16:creationId xmlns:a16="http://schemas.microsoft.com/office/drawing/2014/main" xmlns="" id="{97AC1C93-F217-4171-B9D6-1E9D680C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41243"/>
            <a:ext cx="4463143" cy="405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 map for Two Bit Comparator">
            <a:extLst>
              <a:ext uri="{FF2B5EF4-FFF2-40B4-BE49-F238E27FC236}">
                <a16:creationId xmlns:a16="http://schemas.microsoft.com/office/drawing/2014/main" xmlns="" id="{4708E453-764A-42B9-BCD8-67EAF4331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3143" y="572686"/>
            <a:ext cx="5267324" cy="21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xp2">
            <a:extLst>
              <a:ext uri="{FF2B5EF4-FFF2-40B4-BE49-F238E27FC236}">
                <a16:creationId xmlns:a16="http://schemas.microsoft.com/office/drawing/2014/main" xmlns="" id="{07CAF08F-49D1-4822-91ED-ED2AB911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3143" y="3557083"/>
            <a:ext cx="4463143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wo Bit Comparator Logic Diagram">
            <a:extLst>
              <a:ext uri="{FF2B5EF4-FFF2-40B4-BE49-F238E27FC236}">
                <a16:creationId xmlns:a16="http://schemas.microsoft.com/office/drawing/2014/main" xmlns="" id="{233EAF9B-D84B-47D6-AA2C-67EEAB4CD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24821" y="2950026"/>
            <a:ext cx="3435177" cy="381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844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F87FA-4C08-42F4-B23E-A1E6FD11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4606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Multiplexer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97D5BA-32FE-40B1-8078-5666C1C1DECF}"/>
                  </a:ext>
                </a:extLst>
              </p:cNvPr>
              <p:cNvSpPr/>
              <p:nvPr/>
            </p:nvSpPr>
            <p:spPr>
              <a:xfrm>
                <a:off x="132522" y="880766"/>
                <a:ext cx="11900452" cy="1220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combinational circuit has maximum of 2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 data inputs, ‘n’ selection lines and single output line.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One of these data inputs will be connected to the output based on the values of selection lines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It is a data selector device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Size of multiplexer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:1  </a:t>
                </a:r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A97D5BA-32FE-40B1-8078-5666C1C1D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2" y="880766"/>
                <a:ext cx="11900452" cy="1220078"/>
              </a:xfrm>
              <a:prstGeom prst="rect">
                <a:avLst/>
              </a:prstGeom>
              <a:blipFill>
                <a:blip r:embed="rId2" cstate="print"/>
                <a:stretch>
                  <a:fillRect l="-359" t="-2488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Multiplexer Block Diagram">
            <a:extLst>
              <a:ext uri="{FF2B5EF4-FFF2-40B4-BE49-F238E27FC236}">
                <a16:creationId xmlns:a16="http://schemas.microsoft.com/office/drawing/2014/main" xmlns="" id="{4C538F90-EE72-432D-B611-77F652343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522" y="2528307"/>
            <a:ext cx="3827395" cy="305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CB2A3DA-6A59-463D-9F6D-721087807A6B}"/>
              </a:ext>
            </a:extLst>
          </p:cNvPr>
          <p:cNvSpPr/>
          <p:nvPr/>
        </p:nvSpPr>
        <p:spPr>
          <a:xfrm>
            <a:off x="6758610" y="2902226"/>
            <a:ext cx="1855304" cy="125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2:1 Multiplexer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48300D1-67A8-4809-9C60-B28079E0FACD}"/>
              </a:ext>
            </a:extLst>
          </p:cNvPr>
          <p:cNvCxnSpPr/>
          <p:nvPr/>
        </p:nvCxnSpPr>
        <p:spPr>
          <a:xfrm>
            <a:off x="5711687" y="3140765"/>
            <a:ext cx="1046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CA31347-EE16-4E75-8223-B2B12820C6F5}"/>
              </a:ext>
            </a:extLst>
          </p:cNvPr>
          <p:cNvCxnSpPr/>
          <p:nvPr/>
        </p:nvCxnSpPr>
        <p:spPr>
          <a:xfrm>
            <a:off x="5724939" y="3882887"/>
            <a:ext cx="1033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1714548-FE2D-4906-AF1B-BF14F6A2670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613914" y="3531705"/>
            <a:ext cx="72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FD44EE3-0EFB-4D13-BDBA-5BC6157E05C9}"/>
              </a:ext>
            </a:extLst>
          </p:cNvPr>
          <p:cNvCxnSpPr/>
          <p:nvPr/>
        </p:nvCxnSpPr>
        <p:spPr>
          <a:xfrm flipV="1">
            <a:off x="7659757" y="4161183"/>
            <a:ext cx="0" cy="59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CD72330-E8C8-4007-B63E-64D52E70E11C}"/>
              </a:ext>
            </a:extLst>
          </p:cNvPr>
          <p:cNvSpPr txBox="1"/>
          <p:nvPr/>
        </p:nvSpPr>
        <p:spPr>
          <a:xfrm>
            <a:off x="5294906" y="3033163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5FE45BB-32E0-4CF6-A4E2-E45323EF59CC}"/>
              </a:ext>
            </a:extLst>
          </p:cNvPr>
          <p:cNvSpPr txBox="1"/>
          <p:nvPr/>
        </p:nvSpPr>
        <p:spPr>
          <a:xfrm>
            <a:off x="5308158" y="3641034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115ABBA-E593-4BBA-A2A7-6696694A657B}"/>
              </a:ext>
            </a:extLst>
          </p:cNvPr>
          <p:cNvSpPr txBox="1"/>
          <p:nvPr/>
        </p:nvSpPr>
        <p:spPr>
          <a:xfrm>
            <a:off x="8951844" y="3204577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4773D1-DD9F-464E-9392-FBAAE07D47F1}"/>
              </a:ext>
            </a:extLst>
          </p:cNvPr>
          <p:cNvSpPr txBox="1"/>
          <p:nvPr/>
        </p:nvSpPr>
        <p:spPr>
          <a:xfrm>
            <a:off x="7686262" y="4274690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C68B7D6-265D-4976-926E-824D9F26C726}"/>
              </a:ext>
            </a:extLst>
          </p:cNvPr>
          <p:cNvSpPr txBox="1"/>
          <p:nvPr/>
        </p:nvSpPr>
        <p:spPr>
          <a:xfrm>
            <a:off x="9342783" y="3228632"/>
            <a:ext cx="15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=S’I</a:t>
            </a:r>
            <a:r>
              <a:rPr lang="en-US" sz="1200" dirty="0"/>
              <a:t>0 </a:t>
            </a:r>
            <a:r>
              <a:rPr lang="en-US" dirty="0"/>
              <a:t>+ SI</a:t>
            </a:r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45B6316-E950-4C71-B949-D2C960E3D33C}"/>
              </a:ext>
            </a:extLst>
          </p:cNvPr>
          <p:cNvSpPr txBox="1"/>
          <p:nvPr/>
        </p:nvSpPr>
        <p:spPr>
          <a:xfrm>
            <a:off x="6715373" y="2959414"/>
            <a:ext cx="3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10B976F-973A-464F-AAD5-1C3FADCFBDA3}"/>
              </a:ext>
            </a:extLst>
          </p:cNvPr>
          <p:cNvSpPr txBox="1"/>
          <p:nvPr/>
        </p:nvSpPr>
        <p:spPr>
          <a:xfrm>
            <a:off x="6706263" y="3679506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5126" name="Picture 6" descr="Design a circuit using only 2 to 1 multiplexers that implements ...">
            <a:extLst>
              <a:ext uri="{FF2B5EF4-FFF2-40B4-BE49-F238E27FC236}">
                <a16:creationId xmlns:a16="http://schemas.microsoft.com/office/drawing/2014/main" xmlns="" id="{E3524567-F20A-44D0-B305-D5BDCC37A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4605" y="4459355"/>
            <a:ext cx="3827395" cy="23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08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DB5C7B6-1F94-48DB-B9C9-5A50E8393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56294788"/>
              </p:ext>
            </p:extLst>
          </p:nvPr>
        </p:nvGraphicFramePr>
        <p:xfrm>
          <a:off x="433792" y="3502114"/>
          <a:ext cx="2915688" cy="3053306"/>
        </p:xfrm>
        <a:graphic>
          <a:graphicData uri="http://schemas.openxmlformats.org/drawingml/2006/table">
            <a:tbl>
              <a:tblPr/>
              <a:tblGrid>
                <a:gridCol w="971896">
                  <a:extLst>
                    <a:ext uri="{9D8B030D-6E8A-4147-A177-3AD203B41FA5}">
                      <a16:colId xmlns:a16="http://schemas.microsoft.com/office/drawing/2014/main" xmlns="" val="2267602759"/>
                    </a:ext>
                  </a:extLst>
                </a:gridCol>
                <a:gridCol w="971896">
                  <a:extLst>
                    <a:ext uri="{9D8B030D-6E8A-4147-A177-3AD203B41FA5}">
                      <a16:colId xmlns:a16="http://schemas.microsoft.com/office/drawing/2014/main" xmlns="" val="3805200399"/>
                    </a:ext>
                  </a:extLst>
                </a:gridCol>
                <a:gridCol w="971896">
                  <a:extLst>
                    <a:ext uri="{9D8B030D-6E8A-4147-A177-3AD203B41FA5}">
                      <a16:colId xmlns:a16="http://schemas.microsoft.com/office/drawing/2014/main" xmlns="" val="1423807114"/>
                    </a:ext>
                  </a:extLst>
                </a:gridCol>
              </a:tblGrid>
              <a:tr h="62446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Lines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742713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8809719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800796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2043519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2708223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939224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433FC0-6F4F-44F7-8ABE-C705686A85E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418" y="846253"/>
            <a:ext cx="2915687" cy="250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57D3ADC-CC3B-47BB-ACCF-A7D0309078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2610" y="1177619"/>
            <a:ext cx="5086980" cy="609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26D00A-2DB1-437A-AA35-C294319550B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53233" y="2588155"/>
            <a:ext cx="5647288" cy="39836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64D8160E-4380-4E22-8103-62BD944A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 Multiplexer</a:t>
            </a:r>
          </a:p>
        </p:txBody>
      </p:sp>
    </p:spTree>
    <p:extLst>
      <p:ext uri="{BB962C8B-B14F-4D97-AF65-F5344CB8AC3E}">
        <p14:creationId xmlns:p14="http://schemas.microsoft.com/office/powerpoint/2010/main" xmlns="" val="119628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074C1E-EF3D-4231-8BE8-0C6F4A78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sz="3600" dirty="0"/>
              <a:t>Expression implementation with Multiplexer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23D9F4-21C1-448E-A5D6-E9CAF2BB8B54}"/>
              </a:ext>
            </a:extLst>
          </p:cNvPr>
          <p:cNvSpPr/>
          <p:nvPr/>
        </p:nvSpPr>
        <p:spPr>
          <a:xfrm>
            <a:off x="185006" y="819186"/>
            <a:ext cx="552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Y(A, B,C) = ∑m (1, 3, 5, 6) implement with 4:1 multiplexer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E7EABC-D0F2-4FB6-A0B2-694B8D6AC6A7}"/>
              </a:ext>
            </a:extLst>
          </p:cNvPr>
          <p:cNvSpPr txBox="1"/>
          <p:nvPr/>
        </p:nvSpPr>
        <p:spPr>
          <a:xfrm>
            <a:off x="278298" y="1961322"/>
            <a:ext cx="338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2 input (AB/BC/AC) select 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BDD414-32C8-4CA6-B9CF-50290B63DE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949" y="2629694"/>
            <a:ext cx="2362200" cy="1866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8EC6A23-B7AB-4CB0-9D2B-02F10F9F40EA}"/>
              </a:ext>
            </a:extLst>
          </p:cNvPr>
          <p:cNvSpPr txBox="1"/>
          <p:nvPr/>
        </p:nvSpPr>
        <p:spPr>
          <a:xfrm>
            <a:off x="278298" y="478403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Rearrange equation with selection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3CF599F-6C57-4905-B813-A446E093A59A}"/>
              </a:ext>
            </a:extLst>
          </p:cNvPr>
          <p:cNvSpPr txBox="1"/>
          <p:nvPr/>
        </p:nvSpPr>
        <p:spPr>
          <a:xfrm>
            <a:off x="679177" y="569265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	I1	       I2	    I3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8F36707-68C2-41EF-B4B1-4E67B0E95F70}"/>
              </a:ext>
            </a:extLst>
          </p:cNvPr>
          <p:cNvCxnSpPr/>
          <p:nvPr/>
        </p:nvCxnSpPr>
        <p:spPr>
          <a:xfrm>
            <a:off x="546655" y="5604217"/>
            <a:ext cx="659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2D95F91-8404-4C21-9707-708829009E43}"/>
              </a:ext>
            </a:extLst>
          </p:cNvPr>
          <p:cNvCxnSpPr/>
          <p:nvPr/>
        </p:nvCxnSpPr>
        <p:spPr>
          <a:xfrm>
            <a:off x="1510751" y="5604217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4384414-A786-4BF4-AF42-E33E9FE2F38A}"/>
              </a:ext>
            </a:extLst>
          </p:cNvPr>
          <p:cNvCxnSpPr/>
          <p:nvPr/>
        </p:nvCxnSpPr>
        <p:spPr>
          <a:xfrm>
            <a:off x="2698477" y="5604217"/>
            <a:ext cx="451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06C6B58D-8DEC-4105-B450-5956DCDB5627}"/>
              </a:ext>
            </a:extLst>
          </p:cNvPr>
          <p:cNvCxnSpPr/>
          <p:nvPr/>
        </p:nvCxnSpPr>
        <p:spPr>
          <a:xfrm>
            <a:off x="3511829" y="5604217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84E6CD-18B0-4CAE-AC6A-261AD4D987BC}"/>
              </a:ext>
            </a:extLst>
          </p:cNvPr>
          <p:cNvSpPr txBox="1"/>
          <p:nvPr/>
        </p:nvSpPr>
        <p:spPr>
          <a:xfrm flipH="1">
            <a:off x="656420" y="2725262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74FCB-0471-4D76-9C0F-06BF3AC18ADC}"/>
              </a:ext>
            </a:extLst>
          </p:cNvPr>
          <p:cNvSpPr txBox="1"/>
          <p:nvPr/>
        </p:nvSpPr>
        <p:spPr>
          <a:xfrm flipH="1">
            <a:off x="663048" y="3089694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2BFDA1C-A981-4811-9C87-19388D2B2EED}"/>
              </a:ext>
            </a:extLst>
          </p:cNvPr>
          <p:cNvSpPr txBox="1"/>
          <p:nvPr/>
        </p:nvSpPr>
        <p:spPr>
          <a:xfrm flipH="1">
            <a:off x="636543" y="3407751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D332AA6-9B76-4DC2-80F3-C58B65433B4D}"/>
              </a:ext>
            </a:extLst>
          </p:cNvPr>
          <p:cNvSpPr txBox="1"/>
          <p:nvPr/>
        </p:nvSpPr>
        <p:spPr>
          <a:xfrm flipH="1">
            <a:off x="546655" y="3752308"/>
            <a:ext cx="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6DFC195-93CD-43C5-86CA-CBB556E55415}"/>
              </a:ext>
            </a:extLst>
          </p:cNvPr>
          <p:cNvSpPr/>
          <p:nvPr/>
        </p:nvSpPr>
        <p:spPr>
          <a:xfrm>
            <a:off x="6668052" y="819186"/>
            <a:ext cx="552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Y(A, B,C) = ∑m (1, 2, 4, 5) implement with 4:1 multiplexer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0DA8586-3DE9-4B49-ACC3-CA1CAEC44053}"/>
              </a:ext>
            </a:extLst>
          </p:cNvPr>
          <p:cNvSpPr txBox="1"/>
          <p:nvPr/>
        </p:nvSpPr>
        <p:spPr>
          <a:xfrm>
            <a:off x="6761344" y="1961322"/>
            <a:ext cx="338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2 input (AB/BC/AC) select 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DA2E115-7B89-49F1-A9FD-72013AD8704D}"/>
              </a:ext>
            </a:extLst>
          </p:cNvPr>
          <p:cNvSpPr txBox="1"/>
          <p:nvPr/>
        </p:nvSpPr>
        <p:spPr>
          <a:xfrm>
            <a:off x="6761344" y="478403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Rearrange equation with selection 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1B767E0-6989-4096-97E9-290FF2CDA10D}"/>
              </a:ext>
            </a:extLst>
          </p:cNvPr>
          <p:cNvSpPr txBox="1"/>
          <p:nvPr/>
        </p:nvSpPr>
        <p:spPr>
          <a:xfrm>
            <a:off x="7162223" y="5692654"/>
            <a:ext cx="416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	I1	       I2	  	  I3		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0960E88-96F2-4566-B166-DFF5AAEC47A0}"/>
              </a:ext>
            </a:extLst>
          </p:cNvPr>
          <p:cNvCxnSpPr/>
          <p:nvPr/>
        </p:nvCxnSpPr>
        <p:spPr>
          <a:xfrm>
            <a:off x="7029701" y="5604217"/>
            <a:ext cx="659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22C3602-1DA1-44F3-BCF8-288EA7DB5B14}"/>
              </a:ext>
            </a:extLst>
          </p:cNvPr>
          <p:cNvCxnSpPr>
            <a:cxnSpLocks/>
          </p:cNvCxnSpPr>
          <p:nvPr/>
        </p:nvCxnSpPr>
        <p:spPr>
          <a:xfrm>
            <a:off x="7993797" y="5604217"/>
            <a:ext cx="60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FF03701D-F273-4B2A-81C7-145A242078E4}"/>
              </a:ext>
            </a:extLst>
          </p:cNvPr>
          <p:cNvCxnSpPr>
            <a:cxnSpLocks/>
          </p:cNvCxnSpPr>
          <p:nvPr/>
        </p:nvCxnSpPr>
        <p:spPr>
          <a:xfrm>
            <a:off x="9041853" y="5628884"/>
            <a:ext cx="1100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AC3FE455-1B3C-4B4D-BF3E-2B7345792447}"/>
              </a:ext>
            </a:extLst>
          </p:cNvPr>
          <p:cNvCxnSpPr/>
          <p:nvPr/>
        </p:nvCxnSpPr>
        <p:spPr>
          <a:xfrm>
            <a:off x="10763503" y="5604217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3AB2010-8C1A-45DE-B1D9-1F9BBBC2A48C}"/>
              </a:ext>
            </a:extLst>
          </p:cNvPr>
          <p:cNvSpPr txBox="1"/>
          <p:nvPr/>
        </p:nvSpPr>
        <p:spPr>
          <a:xfrm flipH="1">
            <a:off x="7139466" y="2725262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D8314C7-87D5-4D0C-B7C7-F93FF3B019AA}"/>
              </a:ext>
            </a:extLst>
          </p:cNvPr>
          <p:cNvSpPr txBox="1"/>
          <p:nvPr/>
        </p:nvSpPr>
        <p:spPr>
          <a:xfrm flipH="1">
            <a:off x="7095959" y="3089694"/>
            <a:ext cx="39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5696385-2930-488B-9A98-2F46B02CBE15}"/>
              </a:ext>
            </a:extLst>
          </p:cNvPr>
          <p:cNvSpPr txBox="1"/>
          <p:nvPr/>
        </p:nvSpPr>
        <p:spPr>
          <a:xfrm flipH="1">
            <a:off x="7119589" y="3407751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E072F9E-D398-453D-A924-F385696AA012}"/>
              </a:ext>
            </a:extLst>
          </p:cNvPr>
          <p:cNvSpPr txBox="1"/>
          <p:nvPr/>
        </p:nvSpPr>
        <p:spPr>
          <a:xfrm flipH="1">
            <a:off x="7159345" y="3752308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02460D75-727F-4135-BEA1-284F82A790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2646" y="2691768"/>
            <a:ext cx="23526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7435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0AEB1E0-6C2B-4406-A9DB-0F02A442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Logic Gate implementation with 2:1 Multiplexer</a:t>
            </a:r>
          </a:p>
        </p:txBody>
      </p:sp>
      <p:pic>
        <p:nvPicPr>
          <p:cNvPr id="9218" name="Picture 2" descr="A 2-input AND gate has output '0' when either or both inputs is '0'. And output is '1' when both the inputs are '1'.">
            <a:extLst>
              <a:ext uri="{FF2B5EF4-FFF2-40B4-BE49-F238E27FC236}">
                <a16:creationId xmlns:a16="http://schemas.microsoft.com/office/drawing/2014/main" xmlns="" id="{67337DB6-226B-48C1-8746-0506D6704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70" y="1012564"/>
            <a:ext cx="5031566" cy="133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n AND gate can be implemented using a 2-input multiplexer by connected D0 input to '0' and D1 to B, SEL being connected to A. AND gate using mux, AND gate using 2x1 mux, 2-input AND gate using mux">
            <a:extLst>
              <a:ext uri="{FF2B5EF4-FFF2-40B4-BE49-F238E27FC236}">
                <a16:creationId xmlns:a16="http://schemas.microsoft.com/office/drawing/2014/main" xmlns="" id="{FF502CD9-2261-4FFE-AF05-33DFDD7C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285" y="2326328"/>
            <a:ext cx="5031567" cy="1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n a 2-input NAND gate, output is '0' when both inputs are '1', otherwise output is '1'">
            <a:extLst>
              <a:ext uri="{FF2B5EF4-FFF2-40B4-BE49-F238E27FC236}">
                <a16:creationId xmlns:a16="http://schemas.microsoft.com/office/drawing/2014/main" xmlns="" id="{FA810D14-D0A6-4A27-BBF1-20A7B8110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72" y="4441791"/>
            <a:ext cx="4819530" cy="117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39A110-EE0F-4FB0-A5B1-C065F2F3ED13}"/>
              </a:ext>
            </a:extLst>
          </p:cNvPr>
          <p:cNvSpPr txBox="1"/>
          <p:nvPr/>
        </p:nvSpPr>
        <p:spPr>
          <a:xfrm>
            <a:off x="445510" y="425335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AND GATE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B9948E-B190-4959-A322-69B184F014E0}"/>
              </a:ext>
            </a:extLst>
          </p:cNvPr>
          <p:cNvSpPr txBox="1"/>
          <p:nvPr/>
        </p:nvSpPr>
        <p:spPr>
          <a:xfrm>
            <a:off x="445510" y="3843764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NAND GATE</a:t>
            </a:r>
          </a:p>
        </p:txBody>
      </p:sp>
      <p:pic>
        <p:nvPicPr>
          <p:cNvPr id="9224" name="Picture 8" descr="A NAND gate can be implemented using a 2-input multiplexer, if we connect the select pin of the multiplexer to A, D0 to VDD and D1 to B' inputs. NAND gate using mux, NAND gate using 2x1 mux">
            <a:extLst>
              <a:ext uri="{FF2B5EF4-FFF2-40B4-BE49-F238E27FC236}">
                <a16:creationId xmlns:a16="http://schemas.microsoft.com/office/drawing/2014/main" xmlns="" id="{7A8F8DE4-3ADA-40A7-9DDA-E46D50FB8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33" y="5527385"/>
            <a:ext cx="4819531" cy="129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8C0894A-167E-4177-8A95-13614114BECC}"/>
              </a:ext>
            </a:extLst>
          </p:cNvPr>
          <p:cNvSpPr txBox="1"/>
          <p:nvPr/>
        </p:nvSpPr>
        <p:spPr>
          <a:xfrm>
            <a:off x="8244414" y="474418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OR GATE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E5E0C3-75F1-4E38-A236-484C1F33FE29}"/>
              </a:ext>
            </a:extLst>
          </p:cNvPr>
          <p:cNvSpPr txBox="1"/>
          <p:nvPr/>
        </p:nvSpPr>
        <p:spPr>
          <a:xfrm>
            <a:off x="8242854" y="3393190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NOR GATE</a:t>
            </a:r>
          </a:p>
        </p:txBody>
      </p:sp>
      <p:pic>
        <p:nvPicPr>
          <p:cNvPr id="9226" name="Picture 10" descr="In a 2-input OR gate, output is '1' when either or both of the inputs are '1'. Otherwise, output is '0'.">
            <a:extLst>
              <a:ext uri="{FF2B5EF4-FFF2-40B4-BE49-F238E27FC236}">
                <a16:creationId xmlns:a16="http://schemas.microsoft.com/office/drawing/2014/main" xmlns="" id="{10EB784C-DF06-4C86-8182-C31C3449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069499"/>
            <a:ext cx="5791199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A 2-inputs multiplexer can be converted to an OR gate, if we connect the select pin of mux to A-input, D0 to B-input and D1 to VDD. OR gate using mux, OR gate using 2x1 mux">
            <a:extLst>
              <a:ext uri="{FF2B5EF4-FFF2-40B4-BE49-F238E27FC236}">
                <a16:creationId xmlns:a16="http://schemas.microsoft.com/office/drawing/2014/main" xmlns="" id="{5B5596D6-B68A-4108-9F24-EF0E0316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522" y="2233115"/>
            <a:ext cx="6096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In a 2-input NOR gate, output equals '0' when either or both the inputs is '1'. Otherwise, output is '0'.">
            <a:extLst>
              <a:ext uri="{FF2B5EF4-FFF2-40B4-BE49-F238E27FC236}">
                <a16:creationId xmlns:a16="http://schemas.microsoft.com/office/drawing/2014/main" xmlns="" id="{9488942A-4387-47BA-8110-D6DC9F4B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80929"/>
            <a:ext cx="6096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NOR gate using mux, 2-input NOR gate using 2:1 mux, NOR gate using 2x1 mux">
            <a:extLst>
              <a:ext uri="{FF2B5EF4-FFF2-40B4-BE49-F238E27FC236}">
                <a16:creationId xmlns:a16="http://schemas.microsoft.com/office/drawing/2014/main" xmlns="" id="{E7600F8F-92DE-4E6D-9475-2F0A2184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5479" y="5200129"/>
            <a:ext cx="6096000" cy="156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7495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0AEB1E0-6C2B-4406-A9DB-0F02A442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Logic Gate implementation with 2:1 Multiplexer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39A110-EE0F-4FB0-A5B1-C065F2F3ED13}"/>
              </a:ext>
            </a:extLst>
          </p:cNvPr>
          <p:cNvSpPr txBox="1"/>
          <p:nvPr/>
        </p:nvSpPr>
        <p:spPr>
          <a:xfrm>
            <a:off x="445510" y="425335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XOR 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8C0894A-167E-4177-8A95-13614114BECC}"/>
              </a:ext>
            </a:extLst>
          </p:cNvPr>
          <p:cNvSpPr txBox="1"/>
          <p:nvPr/>
        </p:nvSpPr>
        <p:spPr>
          <a:xfrm>
            <a:off x="8244414" y="474418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XNOR GATE</a:t>
            </a:r>
          </a:p>
        </p:txBody>
      </p:sp>
      <p:pic>
        <p:nvPicPr>
          <p:cNvPr id="10242" name="Picture 2" descr="In a 2-input XNOR gate, output equals '0' when exactly one of the inputs is '1', otherwise output is '1'.">
            <a:extLst>
              <a:ext uri="{FF2B5EF4-FFF2-40B4-BE49-F238E27FC236}">
                <a16:creationId xmlns:a16="http://schemas.microsoft.com/office/drawing/2014/main" xmlns="" id="{38F511D7-376F-4EA9-9594-999960ED3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268" y="1059192"/>
            <a:ext cx="5989985" cy="135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A 2-input XNOR gate can be realized using a 2:1 mux provided we connect the select to A-input, D0 to B' and D1 to B. XNOR gate using mux, XNOR gate using 2x1 mux, 2-input XNOR gate using mux">
            <a:extLst>
              <a:ext uri="{FF2B5EF4-FFF2-40B4-BE49-F238E27FC236}">
                <a16:creationId xmlns:a16="http://schemas.microsoft.com/office/drawing/2014/main" xmlns="" id="{6E7F17B8-55F7-4C95-8F6D-2DF44F948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269" y="2681287"/>
            <a:ext cx="6096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n a 2-input XNOR gate, output equals '1' when exactly one of the inputs is '1', otherwise output is '0'.">
            <a:extLst>
              <a:ext uri="{FF2B5EF4-FFF2-40B4-BE49-F238E27FC236}">
                <a16:creationId xmlns:a16="http://schemas.microsoft.com/office/drawing/2014/main" xmlns="" id="{0AB9D353-C66F-4684-9500-28F91193C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253" y="1192695"/>
            <a:ext cx="573819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A 2-input XNOR gate can be realized using a 2:1 mux provided we connect the select to A-input, D0 to B and D1 to B'. XOR gate using mux, 2-input XNOR gate using mux, XNOR gate using 2:1 mux">
            <a:extLst>
              <a:ext uri="{FF2B5EF4-FFF2-40B4-BE49-F238E27FC236}">
                <a16:creationId xmlns:a16="http://schemas.microsoft.com/office/drawing/2014/main" xmlns="" id="{9B325B35-119D-4A1A-86F9-35943A9E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62" y="2795587"/>
            <a:ext cx="545293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ruth table of NOT gate">
            <a:extLst>
              <a:ext uri="{FF2B5EF4-FFF2-40B4-BE49-F238E27FC236}">
                <a16:creationId xmlns:a16="http://schemas.microsoft.com/office/drawing/2014/main" xmlns="" id="{5C33316B-7AFE-4729-B927-B987301C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174" y="5634007"/>
            <a:ext cx="3810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NOT gate using 2-input mux, NOT gate using mux, NOT gate using multiplexer">
            <a:extLst>
              <a:ext uri="{FF2B5EF4-FFF2-40B4-BE49-F238E27FC236}">
                <a16:creationId xmlns:a16="http://schemas.microsoft.com/office/drawing/2014/main" xmlns="" id="{6DF80478-2815-4B2D-99F7-B9ECD6671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3329" y="5376831"/>
            <a:ext cx="6096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D67105C-DDBA-41E8-BC4D-5D44EE784F42}"/>
              </a:ext>
            </a:extLst>
          </p:cNvPr>
          <p:cNvSpPr txBox="1"/>
          <p:nvPr/>
        </p:nvSpPr>
        <p:spPr>
          <a:xfrm>
            <a:off x="445510" y="4792056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NOT GATE</a:t>
            </a:r>
          </a:p>
        </p:txBody>
      </p:sp>
    </p:spTree>
    <p:extLst>
      <p:ext uri="{BB962C8B-B14F-4D97-AF65-F5344CB8AC3E}">
        <p14:creationId xmlns:p14="http://schemas.microsoft.com/office/powerpoint/2010/main" xmlns="" val="277367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3F8A412-A763-4BDC-9038-95D0F452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sz="3600" dirty="0"/>
              <a:t>Full Adder implementation with 4:1 Multiplexer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F1F8CC2-1059-49A4-B1D0-1D86C9F47209}"/>
              </a:ext>
            </a:extLst>
          </p:cNvPr>
          <p:cNvSpPr/>
          <p:nvPr/>
        </p:nvSpPr>
        <p:spPr>
          <a:xfrm>
            <a:off x="278297" y="5786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S(A, 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∑(1, 2, 4, 7)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A’BC’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AB’C’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A’.(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A’.(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		(1)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4:1 Mux equation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(2)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(1) and  (2) with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B,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A’,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A’,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67510D1-6E80-40BB-B624-41428D3092D4}"/>
              </a:ext>
            </a:extLst>
          </p:cNvPr>
          <p:cNvSpPr/>
          <p:nvPr/>
        </p:nvSpPr>
        <p:spPr>
          <a:xfrm>
            <a:off x="238541" y="390277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∑(3, 5, 6, 7)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(A’ + 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+ 0.AB’C’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b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	(3)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4:1 Mux equation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(4)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equation (1) and (3) with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B,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0,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1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LOGIC DIAGRAM OF FULL ADDER USING 4X1 OR 4-TO-1 MULTIPLEXER">
            <a:extLst>
              <a:ext uri="{FF2B5EF4-FFF2-40B4-BE49-F238E27FC236}">
                <a16:creationId xmlns:a16="http://schemas.microsoft.com/office/drawing/2014/main" xmlns="" id="{B546BCA1-BDDE-4F25-B6D1-35218F08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8248" y="1463443"/>
            <a:ext cx="4733752" cy="487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5088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64D8160E-4380-4E22-8103-62BD944A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8:1 Multiplexer</a:t>
            </a:r>
          </a:p>
        </p:txBody>
      </p:sp>
      <p:pic>
        <p:nvPicPr>
          <p:cNvPr id="7170" name="Picture 2" descr="Verilog for Beginners: 8-to-1 Multiplexer">
            <a:extLst>
              <a:ext uri="{FF2B5EF4-FFF2-40B4-BE49-F238E27FC236}">
                <a16:creationId xmlns:a16="http://schemas.microsoft.com/office/drawing/2014/main" xmlns="" id="{777FCA7B-D107-46FD-8F1D-53A92D43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689" y="681037"/>
            <a:ext cx="31718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B9E54354-11DD-4679-AE13-E369A0C01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2211702"/>
              </p:ext>
            </p:extLst>
          </p:nvPr>
        </p:nvGraphicFramePr>
        <p:xfrm>
          <a:off x="3350514" y="822024"/>
          <a:ext cx="29177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41">
                  <a:extLst>
                    <a:ext uri="{9D8B030D-6E8A-4147-A177-3AD203B41FA5}">
                      <a16:colId xmlns:a16="http://schemas.microsoft.com/office/drawing/2014/main" xmlns="" val="2388375272"/>
                    </a:ext>
                  </a:extLst>
                </a:gridCol>
                <a:gridCol w="729441">
                  <a:extLst>
                    <a:ext uri="{9D8B030D-6E8A-4147-A177-3AD203B41FA5}">
                      <a16:colId xmlns:a16="http://schemas.microsoft.com/office/drawing/2014/main" xmlns="" val="1813017114"/>
                    </a:ext>
                  </a:extLst>
                </a:gridCol>
                <a:gridCol w="729441">
                  <a:extLst>
                    <a:ext uri="{9D8B030D-6E8A-4147-A177-3AD203B41FA5}">
                      <a16:colId xmlns:a16="http://schemas.microsoft.com/office/drawing/2014/main" xmlns="" val="2484443226"/>
                    </a:ext>
                  </a:extLst>
                </a:gridCol>
                <a:gridCol w="729441">
                  <a:extLst>
                    <a:ext uri="{9D8B030D-6E8A-4147-A177-3AD203B41FA5}">
                      <a16:colId xmlns:a16="http://schemas.microsoft.com/office/drawing/2014/main" xmlns="" val="134276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819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26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925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925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955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305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94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628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783651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AC4A1AA-0AE9-45D1-863A-8FFA93A375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80400" y="719137"/>
            <a:ext cx="5057775" cy="5419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336A648-ABBC-4A3D-A3DB-FBBA895A3273}"/>
              </a:ext>
            </a:extLst>
          </p:cNvPr>
          <p:cNvSpPr txBox="1"/>
          <p:nvPr/>
        </p:nvSpPr>
        <p:spPr>
          <a:xfrm>
            <a:off x="715617" y="5234609"/>
            <a:ext cx="5109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Out=S2’S1’S0’I0 + S2’S1’S0I1+ S2’S1S0’I2+ S2’S1S0I3</a:t>
            </a:r>
          </a:p>
          <a:p>
            <a:r>
              <a:rPr lang="en-US" dirty="0"/>
              <a:t>         S2S1’S0’I4+ S2S1’S0I5+ S2S1S0’I6+ S2S1S0I7</a:t>
            </a:r>
          </a:p>
        </p:txBody>
      </p:sp>
    </p:spTree>
    <p:extLst>
      <p:ext uri="{BB962C8B-B14F-4D97-AF65-F5344CB8AC3E}">
        <p14:creationId xmlns:p14="http://schemas.microsoft.com/office/powerpoint/2010/main" xmlns="" val="284892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CE200-715F-4394-826D-A4470258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675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Full adder using 8:1 Mux</a:t>
            </a:r>
          </a:p>
        </p:txBody>
      </p:sp>
      <p:pic>
        <p:nvPicPr>
          <p:cNvPr id="12290" name="Picture 2" descr="LOGIC DIAGRAM OF FULL ADDER USING 8X1 MUX OR MULTIPLEXER">
            <a:extLst>
              <a:ext uri="{FF2B5EF4-FFF2-40B4-BE49-F238E27FC236}">
                <a16:creationId xmlns:a16="http://schemas.microsoft.com/office/drawing/2014/main" xmlns="" id="{30E28E44-610B-4E52-922F-33D4A57A0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6700" y="660331"/>
            <a:ext cx="4090987" cy="51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23C981-26BA-42E0-A4A6-4BE3ACDAA816}"/>
              </a:ext>
            </a:extLst>
          </p:cNvPr>
          <p:cNvSpPr/>
          <p:nvPr/>
        </p:nvSpPr>
        <p:spPr>
          <a:xfrm>
            <a:off x="530087" y="1184270"/>
            <a:ext cx="40909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re Franklin"/>
              </a:rPr>
              <a:t>S(A, B, </a:t>
            </a:r>
            <a:r>
              <a:rPr lang="en-US" dirty="0" err="1">
                <a:latin typeface="Libre Franklin"/>
              </a:rPr>
              <a:t>C</a:t>
            </a:r>
            <a:r>
              <a:rPr lang="en-US" baseline="-25000" dirty="0" err="1">
                <a:latin typeface="Libre Franklin"/>
              </a:rPr>
              <a:t>in</a:t>
            </a:r>
            <a:r>
              <a:rPr lang="en-US" dirty="0">
                <a:latin typeface="Libre Franklin"/>
              </a:rPr>
              <a:t>) = ∑(1, 2, 4, 7)</a:t>
            </a:r>
          </a:p>
          <a:p>
            <a:r>
              <a:rPr lang="en-US" dirty="0" err="1">
                <a:latin typeface="Libre Franklin"/>
              </a:rPr>
              <a:t>C</a:t>
            </a:r>
            <a:r>
              <a:rPr lang="en-US" baseline="-25000" dirty="0" err="1">
                <a:latin typeface="Libre Franklin"/>
              </a:rPr>
              <a:t>out</a:t>
            </a:r>
            <a:r>
              <a:rPr lang="en-US" dirty="0">
                <a:latin typeface="Libre Franklin"/>
              </a:rPr>
              <a:t>(A, B, </a:t>
            </a:r>
            <a:r>
              <a:rPr lang="en-US" dirty="0" err="1">
                <a:latin typeface="Libre Franklin"/>
              </a:rPr>
              <a:t>C</a:t>
            </a:r>
            <a:r>
              <a:rPr lang="en-US" baseline="-25000" dirty="0" err="1">
                <a:latin typeface="Libre Franklin"/>
              </a:rPr>
              <a:t>in</a:t>
            </a:r>
            <a:r>
              <a:rPr lang="en-US" dirty="0">
                <a:latin typeface="Libre Franklin"/>
              </a:rPr>
              <a:t>) = ∑(3, 5, 6, 7)</a:t>
            </a:r>
          </a:p>
          <a:p>
            <a:endParaRPr lang="en-US" dirty="0">
              <a:latin typeface="Libre Franklin"/>
            </a:endParaRPr>
          </a:p>
          <a:p>
            <a:r>
              <a:rPr lang="en-US" dirty="0">
                <a:latin typeface="Libre Franklin"/>
              </a:rPr>
              <a:t>High input for present </a:t>
            </a:r>
            <a:r>
              <a:rPr lang="en-US" dirty="0" err="1">
                <a:latin typeface="Libre Franklin"/>
              </a:rPr>
              <a:t>minterm</a:t>
            </a:r>
            <a:r>
              <a:rPr lang="en-US" dirty="0">
                <a:latin typeface="Libre Franklin"/>
              </a:rPr>
              <a:t>, low input for </a:t>
            </a:r>
            <a:r>
              <a:rPr lang="en-US" dirty="0" err="1">
                <a:latin typeface="Libre Franklin"/>
              </a:rPr>
              <a:t>minterm</a:t>
            </a:r>
            <a:r>
              <a:rPr lang="en-US" dirty="0">
                <a:latin typeface="Libre Franklin"/>
              </a:rPr>
              <a:t> not present</a:t>
            </a:r>
            <a:br>
              <a:rPr lang="en-US" dirty="0">
                <a:latin typeface="Libre Franklin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3299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9586E0-BDDC-44E5-9114-C87E9BF9ED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916" y="693378"/>
            <a:ext cx="9609524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2003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E3A850-11E7-402B-9B57-8CE425F0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5124450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 Mux using 2:1 Mux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xmlns="" id="{B720AD53-0087-451F-9B34-4C05B12BA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9447671"/>
              </p:ext>
            </p:extLst>
          </p:nvPr>
        </p:nvGraphicFramePr>
        <p:xfrm>
          <a:off x="451844" y="744849"/>
          <a:ext cx="30924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60">
                  <a:extLst>
                    <a:ext uri="{9D8B030D-6E8A-4147-A177-3AD203B41FA5}">
                      <a16:colId xmlns:a16="http://schemas.microsoft.com/office/drawing/2014/main" xmlns="" val="769200918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xmlns="" val="2168176482"/>
                    </a:ext>
                  </a:extLst>
                </a:gridCol>
                <a:gridCol w="1056032">
                  <a:extLst>
                    <a:ext uri="{9D8B030D-6E8A-4147-A177-3AD203B41FA5}">
                      <a16:colId xmlns:a16="http://schemas.microsoft.com/office/drawing/2014/main" xmlns="" val="207678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 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18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2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94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584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462739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EB5CE73-726A-476A-8752-34D1F5277C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844" y="2991678"/>
            <a:ext cx="4610100" cy="3657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B41B721C-3269-4382-AB5F-B280BBF6094A}"/>
              </a:ext>
            </a:extLst>
          </p:cNvPr>
          <p:cNvSpPr txBox="1">
            <a:spLocks/>
          </p:cNvSpPr>
          <p:nvPr/>
        </p:nvSpPr>
        <p:spPr>
          <a:xfrm>
            <a:off x="6901070" y="33823"/>
            <a:ext cx="5124450" cy="44325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8:1 Mux using 4:1 and 2:1 Mux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3D459C-5E13-4E18-A23F-81CE6AE046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9066" y="841998"/>
            <a:ext cx="2579667" cy="3514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ED3E627-5524-4BA3-A55C-CBEA8637946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31110" y="1117601"/>
            <a:ext cx="3860890" cy="547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819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7AC62-7F47-4427-AEED-1681D976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6266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Demultiplexer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1FDF2-1919-4E20-8CE3-3D340F60F1A8}"/>
                  </a:ext>
                </a:extLst>
              </p:cNvPr>
              <p:cNvSpPr txBox="1"/>
              <p:nvPr/>
            </p:nvSpPr>
            <p:spPr>
              <a:xfrm>
                <a:off x="85106" y="702368"/>
                <a:ext cx="77922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switch one common input line to one of several output line based on select input</a:t>
                </a:r>
              </a:p>
              <a:p>
                <a:r>
                  <a:rPr lang="en-US" dirty="0"/>
                  <a:t>It is data distributor</a:t>
                </a:r>
              </a:p>
              <a:p>
                <a:r>
                  <a:rPr lang="en-US" dirty="0"/>
                  <a:t>Size of </a:t>
                </a:r>
                <a:r>
                  <a:rPr lang="en-US" dirty="0" err="1"/>
                  <a:t>demux</a:t>
                </a:r>
                <a:r>
                  <a:rPr lang="en-US" dirty="0"/>
                  <a:t> 1: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Example 1:4, 1:8, 1:16….. Demultiplexer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41FDF2-1919-4E20-8CE3-3D340F60F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6" y="702368"/>
                <a:ext cx="7792261" cy="923330"/>
              </a:xfrm>
              <a:prstGeom prst="rect">
                <a:avLst/>
              </a:prstGeom>
              <a:blipFill>
                <a:blip r:embed="rId2" cstate="print"/>
                <a:stretch>
                  <a:fillRect l="-70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9FDBCC8-6DCD-4A47-AE7E-BC5D2C61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9740424"/>
              </p:ext>
            </p:extLst>
          </p:nvPr>
        </p:nvGraphicFramePr>
        <p:xfrm>
          <a:off x="6241774" y="1391597"/>
          <a:ext cx="5314122" cy="2560320"/>
        </p:xfrm>
        <a:graphic>
          <a:graphicData uri="http://schemas.openxmlformats.org/drawingml/2006/table">
            <a:tbl>
              <a:tblPr/>
              <a:tblGrid>
                <a:gridCol w="885687">
                  <a:extLst>
                    <a:ext uri="{9D8B030D-6E8A-4147-A177-3AD203B41FA5}">
                      <a16:colId xmlns:a16="http://schemas.microsoft.com/office/drawing/2014/main" xmlns="" val="1516836481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xmlns="" val="217896903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xmlns="" val="1174840858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xmlns="" val="1839589708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xmlns="" val="2396136554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xmlns="" val="585478787"/>
                    </a:ext>
                  </a:extLst>
                </a:gridCol>
              </a:tblGrid>
              <a:tr h="33128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Selection Inputs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Outputs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5371380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 b="1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2845295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9839086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1350230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4585867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04592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637940-CC11-49F1-8029-16B1FA5F70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43388"/>
            <a:ext cx="4897710" cy="3215840"/>
          </a:xfrm>
          <a:prstGeom prst="rect">
            <a:avLst/>
          </a:prstGeom>
        </p:spPr>
      </p:pic>
      <p:pic>
        <p:nvPicPr>
          <p:cNvPr id="10246" name="Picture 6" descr="Digital Circuits - De-Multiplexers - Tutorialspoint">
            <a:extLst>
              <a:ext uri="{FF2B5EF4-FFF2-40B4-BE49-F238E27FC236}">
                <a16:creationId xmlns:a16="http://schemas.microsoft.com/office/drawing/2014/main" xmlns="" id="{34F0266C-57A4-40A0-B8DE-D92D4098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3456" y="3969608"/>
            <a:ext cx="6536635" cy="295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984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4B2295-27DD-44F1-AA4F-A1205608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951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3B7B687-B299-480D-80FA-E9765BD9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3609"/>
            <a:ext cx="11039689" cy="1241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combinational circuit that has ‘n’ input lines and maximum of 2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output lines.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One of these outputs will be active High based on the combination of inputs present, when the decoder is enabled.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outputs of the decoder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min terms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of ‘n’ input variables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when it is enabled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Size of Decoder are 2:4, 3:8, 4:16….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B5822720-FA17-4DD7-8FD6-D2C1F421B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2572594"/>
              </p:ext>
            </p:extLst>
          </p:nvPr>
        </p:nvGraphicFramePr>
        <p:xfrm>
          <a:off x="0" y="4293704"/>
          <a:ext cx="4913244" cy="2297595"/>
        </p:xfrm>
        <a:graphic>
          <a:graphicData uri="http://schemas.openxmlformats.org/drawingml/2006/table">
            <a:tbl>
              <a:tblPr/>
              <a:tblGrid>
                <a:gridCol w="818874">
                  <a:extLst>
                    <a:ext uri="{9D8B030D-6E8A-4147-A177-3AD203B41FA5}">
                      <a16:colId xmlns:a16="http://schemas.microsoft.com/office/drawing/2014/main" xmlns="" val="1399606627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xmlns="" val="1856196238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xmlns="" val="2007366229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xmlns="" val="572287802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xmlns="" val="1514913802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xmlns="" val="2501831750"/>
                    </a:ext>
                  </a:extLst>
                </a:gridCol>
              </a:tblGrid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 b="1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5114865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2318626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4225630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4314259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082429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1F9873A-10AE-4792-A914-E1E79A4031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3166" y="2320094"/>
            <a:ext cx="876300" cy="1609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0873A96-57C9-4423-8F2C-24E19F7B98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755" y="2043591"/>
            <a:ext cx="292417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00EF19-FFD6-4AAF-9D19-5C60308CF32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1204" y="2795173"/>
            <a:ext cx="4400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85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0ECB1E-0C0E-49B9-8601-A00EFC6232C1}"/>
              </a:ext>
            </a:extLst>
          </p:cNvPr>
          <p:cNvSpPr/>
          <p:nvPr/>
        </p:nvSpPr>
        <p:spPr>
          <a:xfrm>
            <a:off x="176551" y="1022550"/>
            <a:ext cx="4822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neva"/>
              </a:rPr>
              <a:t> S = A’B’C + A’BC’ + AB’C’ + ABC = </a:t>
            </a:r>
            <a:r>
              <a:rPr lang="el-GR" dirty="0">
                <a:solidFill>
                  <a:srgbClr val="000000"/>
                </a:solidFill>
                <a:latin typeface="Geneva"/>
              </a:rPr>
              <a:t>Σ(1,2,4,7)</a:t>
            </a:r>
            <a:endParaRPr lang="en-US" dirty="0">
              <a:solidFill>
                <a:srgbClr val="000000"/>
              </a:solidFill>
              <a:latin typeface="Geneva"/>
            </a:endParaRPr>
          </a:p>
          <a:p>
            <a:r>
              <a:rPr lang="en-US" dirty="0">
                <a:solidFill>
                  <a:srgbClr val="000000"/>
                </a:solidFill>
                <a:latin typeface="Geneva"/>
              </a:rPr>
              <a:t>CY = </a:t>
            </a:r>
            <a:r>
              <a:rPr lang="en-US" dirty="0"/>
              <a:t>A’BC +AB’C +ABC’+ABC= </a:t>
            </a:r>
            <a:r>
              <a:rPr lang="el-GR" dirty="0"/>
              <a:t>Σ (3, 5, 6, 7)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4D794C3B-F41B-44CA-AE85-770E6F1F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551" y="2181912"/>
            <a:ext cx="4612245" cy="39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F82D63-6211-4D8E-9188-7A31CF0E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9518"/>
          </a:xfrm>
          <a:solidFill>
            <a:schemeClr val="accent6"/>
          </a:solidFill>
        </p:spPr>
        <p:txBody>
          <a:bodyPr>
            <a:noAutofit/>
          </a:bodyPr>
          <a:lstStyle/>
          <a:p>
            <a:r>
              <a:rPr lang="en-US" sz="3600" dirty="0"/>
              <a:t>Full Adder using 3:8 Decoder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84A9EF1-1ACB-4A09-94CF-93FB81824274}"/>
              </a:ext>
            </a:extLst>
          </p:cNvPr>
          <p:cNvSpPr txBox="1">
            <a:spLocks/>
          </p:cNvSpPr>
          <p:nvPr/>
        </p:nvSpPr>
        <p:spPr>
          <a:xfrm>
            <a:off x="6480313" y="0"/>
            <a:ext cx="5804452" cy="50951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Full Subtractor </a:t>
            </a:r>
            <a:r>
              <a:rPr lang="en-US" sz="3200" dirty="0"/>
              <a:t>using 3:8 Decoder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60BE8D5-4DB4-4437-8471-73A693AC3A81}"/>
              </a:ext>
            </a:extLst>
          </p:cNvPr>
          <p:cNvSpPr/>
          <p:nvPr/>
        </p:nvSpPr>
        <p:spPr>
          <a:xfrm>
            <a:off x="6096000" y="1203498"/>
            <a:ext cx="623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neva"/>
              </a:rPr>
              <a:t> DIFFERENCE = A’B’C + A’BC’ + AB’C’ + ABC = </a:t>
            </a:r>
            <a:r>
              <a:rPr lang="el-GR" dirty="0">
                <a:solidFill>
                  <a:srgbClr val="000000"/>
                </a:solidFill>
                <a:latin typeface="Geneva"/>
              </a:rPr>
              <a:t>Σ(1,2,4,7)</a:t>
            </a:r>
            <a:endParaRPr lang="en-US" dirty="0">
              <a:solidFill>
                <a:srgbClr val="000000"/>
              </a:solidFill>
              <a:latin typeface="Geneva"/>
            </a:endParaRPr>
          </a:p>
          <a:p>
            <a:r>
              <a:rPr lang="en-US" dirty="0">
                <a:solidFill>
                  <a:srgbClr val="000000"/>
                </a:solidFill>
                <a:latin typeface="Geneva"/>
              </a:rPr>
              <a:t>BORROW = </a:t>
            </a:r>
            <a:r>
              <a:rPr lang="en-US" dirty="0"/>
              <a:t>A’B’C +A’BC’ +A’BC+ABC= </a:t>
            </a:r>
            <a:r>
              <a:rPr lang="el-GR" dirty="0"/>
              <a:t>Σ (</a:t>
            </a:r>
            <a:r>
              <a:rPr lang="en-US" dirty="0"/>
              <a:t>1</a:t>
            </a:r>
            <a:r>
              <a:rPr lang="el-GR" dirty="0"/>
              <a:t>, </a:t>
            </a:r>
            <a:r>
              <a:rPr lang="en-US" dirty="0"/>
              <a:t>2</a:t>
            </a:r>
            <a:r>
              <a:rPr lang="el-GR" dirty="0"/>
              <a:t>, </a:t>
            </a:r>
            <a:r>
              <a:rPr lang="en-US" dirty="0"/>
              <a:t>3</a:t>
            </a:r>
            <a:r>
              <a:rPr lang="el-GR" dirty="0"/>
              <a:t>, 7)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89E3AB5-1677-4182-A02D-56229313F111}"/>
              </a:ext>
            </a:extLst>
          </p:cNvPr>
          <p:cNvSpPr txBox="1"/>
          <p:nvPr/>
        </p:nvSpPr>
        <p:spPr>
          <a:xfrm>
            <a:off x="4640357" y="4784034"/>
            <a:ext cx="358475" cy="379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687EB17-76DA-4DAB-89AA-F3567096129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4987" y="2410580"/>
            <a:ext cx="6371660" cy="33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76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479B5B-BC70-4930-9B66-34F1F2EA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5719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Combinational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314EF1-25DF-47D0-8C4B-3A6137A6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685802"/>
            <a:ext cx="10098157" cy="1487556"/>
          </a:xfrm>
        </p:spPr>
        <p:txBody>
          <a:bodyPr>
            <a:normAutofit/>
          </a:bodyPr>
          <a:lstStyle/>
          <a:p>
            <a:r>
              <a:rPr lang="en-US" sz="2000" dirty="0"/>
              <a:t>output depends only on the present input</a:t>
            </a:r>
          </a:p>
          <a:p>
            <a:r>
              <a:rPr lang="en-US" sz="2000" dirty="0"/>
              <a:t>The combinational circuit do not use any memory. </a:t>
            </a:r>
          </a:p>
          <a:p>
            <a:r>
              <a:rPr lang="en-US" sz="2000" dirty="0"/>
              <a:t>The previous state of input does not have any effect on the present state of the circuit.</a:t>
            </a:r>
          </a:p>
          <a:p>
            <a:endParaRPr lang="en-US" sz="2000" dirty="0"/>
          </a:p>
        </p:txBody>
      </p:sp>
      <p:pic>
        <p:nvPicPr>
          <p:cNvPr id="21506" name="Picture 2" descr="Block Diagram of combinational circuit">
            <a:extLst>
              <a:ext uri="{FF2B5EF4-FFF2-40B4-BE49-F238E27FC236}">
                <a16:creationId xmlns:a16="http://schemas.microsoft.com/office/drawing/2014/main" xmlns="" id="{F965069E-2339-4D12-BD71-9D6DD64C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7345724" cy="29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20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1DB88E-8793-4F26-9729-EE2C3B65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3:8 decoder using 2:4 decoder</a:t>
            </a:r>
          </a:p>
        </p:txBody>
      </p:sp>
      <p:pic>
        <p:nvPicPr>
          <p:cNvPr id="9218" name="Picture 2" descr="2 to 8 Decoder">
            <a:extLst>
              <a:ext uri="{FF2B5EF4-FFF2-40B4-BE49-F238E27FC236}">
                <a16:creationId xmlns:a16="http://schemas.microsoft.com/office/drawing/2014/main" xmlns="" id="{30CBC22B-C9D8-4E8B-A6E8-2F10BF2A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9667" y="558328"/>
            <a:ext cx="5715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2AFB02-A58B-43CA-A494-234B8EAC8E06}"/>
              </a:ext>
            </a:extLst>
          </p:cNvPr>
          <p:cNvSpPr txBox="1"/>
          <p:nvPr/>
        </p:nvSpPr>
        <p:spPr>
          <a:xfrm>
            <a:off x="145774" y="556595"/>
            <a:ext cx="469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 with Enable</a:t>
            </a:r>
          </a:p>
          <a:p>
            <a:r>
              <a:rPr lang="en-US" dirty="0"/>
              <a:t>One of outputs will be ‘1’ when enable, E is ‘1’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36D44453-C38E-426C-95A2-EAD1B8726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3476877"/>
              </p:ext>
            </p:extLst>
          </p:nvPr>
        </p:nvGraphicFramePr>
        <p:xfrm>
          <a:off x="251792" y="3455504"/>
          <a:ext cx="371060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6">
                  <a:extLst>
                    <a:ext uri="{9D8B030D-6E8A-4147-A177-3AD203B41FA5}">
                      <a16:colId xmlns:a16="http://schemas.microsoft.com/office/drawing/2014/main" xmlns="" val="47348153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xmlns="" val="3848734276"/>
                    </a:ext>
                  </a:extLst>
                </a:gridCol>
                <a:gridCol w="622852">
                  <a:extLst>
                    <a:ext uri="{9D8B030D-6E8A-4147-A177-3AD203B41FA5}">
                      <a16:colId xmlns:a16="http://schemas.microsoft.com/office/drawing/2014/main" xmlns="" val="3478308126"/>
                    </a:ext>
                  </a:extLst>
                </a:gridCol>
                <a:gridCol w="1643270">
                  <a:extLst>
                    <a:ext uri="{9D8B030D-6E8A-4147-A177-3AD203B41FA5}">
                      <a16:colId xmlns:a16="http://schemas.microsoft.com/office/drawing/2014/main" xmlns="" val="1207897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34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750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619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006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860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38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691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496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498256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9FC08F8-6AA9-479B-83CE-777E0D4F847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774" y="1282440"/>
            <a:ext cx="5734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68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615ED28-B73C-48F2-8A6C-8BBA3F1B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4:16 decoder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9E7BF7F-A126-404D-A726-EAA97271F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8538374"/>
              </p:ext>
            </p:extLst>
          </p:nvPr>
        </p:nvGraphicFramePr>
        <p:xfrm>
          <a:off x="16566" y="534137"/>
          <a:ext cx="431544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82">
                  <a:extLst>
                    <a:ext uri="{9D8B030D-6E8A-4147-A177-3AD203B41FA5}">
                      <a16:colId xmlns:a16="http://schemas.microsoft.com/office/drawing/2014/main" xmlns="" val="981887536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xmlns="" val="1026614847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xmlns="" val="17094717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xmlns="" val="2739312083"/>
                    </a:ext>
                  </a:extLst>
                </a:gridCol>
                <a:gridCol w="1628568">
                  <a:extLst>
                    <a:ext uri="{9D8B030D-6E8A-4147-A177-3AD203B41FA5}">
                      <a16:colId xmlns:a16="http://schemas.microsoft.com/office/drawing/2014/main" xmlns="" val="382678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65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651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6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594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918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260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84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099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83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361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083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3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26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82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106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77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98841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C7A63DF-E7F4-4DAB-9108-E1B34D2E6A09}"/>
              </a:ext>
            </a:extLst>
          </p:cNvPr>
          <p:cNvSpPr/>
          <p:nvPr/>
        </p:nvSpPr>
        <p:spPr>
          <a:xfrm>
            <a:off x="6493565" y="1391478"/>
            <a:ext cx="4315445" cy="4638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4:16 Decoder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EE806EB7-4D1D-4089-8C92-385749D7E2E7}"/>
              </a:ext>
            </a:extLst>
          </p:cNvPr>
          <p:cNvSpPr/>
          <p:nvPr/>
        </p:nvSpPr>
        <p:spPr>
          <a:xfrm>
            <a:off x="4943061" y="1974574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1CEB3D61-63B1-4619-A6D5-C16B9187F8D4}"/>
              </a:ext>
            </a:extLst>
          </p:cNvPr>
          <p:cNvSpPr/>
          <p:nvPr/>
        </p:nvSpPr>
        <p:spPr>
          <a:xfrm>
            <a:off x="4954863" y="2779299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A80AE436-8171-4B2A-9215-AACE17FE1714}"/>
              </a:ext>
            </a:extLst>
          </p:cNvPr>
          <p:cNvSpPr/>
          <p:nvPr/>
        </p:nvSpPr>
        <p:spPr>
          <a:xfrm>
            <a:off x="4982817" y="3464648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53788ACA-064C-4B26-99EC-92548393C554}"/>
              </a:ext>
            </a:extLst>
          </p:cNvPr>
          <p:cNvSpPr/>
          <p:nvPr/>
        </p:nvSpPr>
        <p:spPr>
          <a:xfrm>
            <a:off x="4962939" y="4379045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A5346D34-8374-48E6-86C6-2569B1EC9571}"/>
              </a:ext>
            </a:extLst>
          </p:cNvPr>
          <p:cNvSpPr/>
          <p:nvPr/>
        </p:nvSpPr>
        <p:spPr>
          <a:xfrm>
            <a:off x="10769254" y="1391478"/>
            <a:ext cx="129022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B9BDE7F8-F4A3-42D4-A4D4-E2D3ED7BC369}"/>
              </a:ext>
            </a:extLst>
          </p:cNvPr>
          <p:cNvSpPr/>
          <p:nvPr/>
        </p:nvSpPr>
        <p:spPr>
          <a:xfrm>
            <a:off x="10797208" y="5675590"/>
            <a:ext cx="129022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09D9C97-983E-4DA5-85D0-640561A87F85}"/>
              </a:ext>
            </a:extLst>
          </p:cNvPr>
          <p:cNvCxnSpPr/>
          <p:nvPr/>
        </p:nvCxnSpPr>
        <p:spPr>
          <a:xfrm flipV="1">
            <a:off x="8348870" y="6029739"/>
            <a:ext cx="0" cy="4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2C5EE55-90E6-47A6-9848-BA1955B63102}"/>
              </a:ext>
            </a:extLst>
          </p:cNvPr>
          <p:cNvSpPr txBox="1"/>
          <p:nvPr/>
        </p:nvSpPr>
        <p:spPr>
          <a:xfrm>
            <a:off x="7991061" y="633453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xmlns="" val="30615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7B28C82B-1F8E-4892-AC31-6773A9807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6319430"/>
              </p:ext>
            </p:extLst>
          </p:nvPr>
        </p:nvGraphicFramePr>
        <p:xfrm>
          <a:off x="0" y="561999"/>
          <a:ext cx="431544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82">
                  <a:extLst>
                    <a:ext uri="{9D8B030D-6E8A-4147-A177-3AD203B41FA5}">
                      <a16:colId xmlns:a16="http://schemas.microsoft.com/office/drawing/2014/main" xmlns="" val="981887536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xmlns="" val="1026614847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xmlns="" val="17094717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xmlns="" val="2739312083"/>
                    </a:ext>
                  </a:extLst>
                </a:gridCol>
                <a:gridCol w="1628568">
                  <a:extLst>
                    <a:ext uri="{9D8B030D-6E8A-4147-A177-3AD203B41FA5}">
                      <a16:colId xmlns:a16="http://schemas.microsoft.com/office/drawing/2014/main" xmlns="" val="3826782693"/>
                    </a:ext>
                  </a:extLst>
                </a:gridCol>
              </a:tblGrid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6585871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6512373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64558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5946605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9188310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2602784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8469940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0996233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839978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361314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0831495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3504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2630144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825522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106196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7707855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988410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EA6171DB-07BB-49E0-ACD1-9869D974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4:16 decoder using 3:8 decoder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0F2D7D-ED66-44B2-BF9F-EB8B46F5F89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6144" y="1565934"/>
            <a:ext cx="54292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19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E52C4E7-BDC4-447D-8CD8-BFF2087D8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4186703"/>
              </p:ext>
            </p:extLst>
          </p:nvPr>
        </p:nvGraphicFramePr>
        <p:xfrm>
          <a:off x="0" y="396128"/>
          <a:ext cx="431544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82">
                  <a:extLst>
                    <a:ext uri="{9D8B030D-6E8A-4147-A177-3AD203B41FA5}">
                      <a16:colId xmlns:a16="http://schemas.microsoft.com/office/drawing/2014/main" xmlns="" val="981887536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xmlns="" val="1026614847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xmlns="" val="17094717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xmlns="" val="2739312083"/>
                    </a:ext>
                  </a:extLst>
                </a:gridCol>
                <a:gridCol w="1628568">
                  <a:extLst>
                    <a:ext uri="{9D8B030D-6E8A-4147-A177-3AD203B41FA5}">
                      <a16:colId xmlns:a16="http://schemas.microsoft.com/office/drawing/2014/main" xmlns="" val="382678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65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651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6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594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918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260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84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099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83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361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083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3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26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82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106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77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988410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xmlns="" id="{90BA29C6-42A6-4576-B3AE-3BFCCFF4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4:16 decoder using 2:4 decoder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ABDAA01-2BA2-4A13-9808-2D80BA54D8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8119" y="928578"/>
            <a:ext cx="54768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14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7893A-46F3-418A-95C9-AFF45C0A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3"/>
            <a:ext cx="12192000" cy="662781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4:2 Encoder</a:t>
            </a:r>
          </a:p>
        </p:txBody>
      </p:sp>
      <p:pic>
        <p:nvPicPr>
          <p:cNvPr id="14338" name="Picture 2" descr="Digital Circuits - Encoders - Tutorialspoint">
            <a:extLst>
              <a:ext uri="{FF2B5EF4-FFF2-40B4-BE49-F238E27FC236}">
                <a16:creationId xmlns:a16="http://schemas.microsoft.com/office/drawing/2014/main" xmlns="" id="{913F7125-46E2-4285-ADBB-34650DC9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204" y="1027906"/>
            <a:ext cx="5715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ncoder in Digital Logic - GeeksforGeeks">
            <a:extLst>
              <a:ext uri="{FF2B5EF4-FFF2-40B4-BE49-F238E27FC236}">
                <a16:creationId xmlns:a16="http://schemas.microsoft.com/office/drawing/2014/main" xmlns="" id="{9CE21FD5-DE8E-43F9-95B5-D2FCAE510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6025" y="611346"/>
            <a:ext cx="58959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igital Circuits - Encoders - Tutorialspoint">
            <a:extLst>
              <a:ext uri="{FF2B5EF4-FFF2-40B4-BE49-F238E27FC236}">
                <a16:creationId xmlns:a16="http://schemas.microsoft.com/office/drawing/2014/main" xmlns="" id="{9FEC09BD-10FC-4B5F-A69F-7A83FBEA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" y="4286568"/>
            <a:ext cx="57150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428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708108-56FB-4208-B4DA-74E40EC04C57}"/>
              </a:ext>
            </a:extLst>
          </p:cNvPr>
          <p:cNvSpPr txBox="1"/>
          <p:nvPr/>
        </p:nvSpPr>
        <p:spPr>
          <a:xfrm>
            <a:off x="0" y="361576"/>
            <a:ext cx="4267200" cy="1107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Even Parity Generator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odd number of ones present in the input, then even parity bit, P should be ‘1’ so that the resultant word contains even number of ones.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35946B69-0296-44DB-B40C-76B4A140B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136446"/>
              </p:ext>
            </p:extLst>
          </p:nvPr>
        </p:nvGraphicFramePr>
        <p:xfrm>
          <a:off x="0" y="1469572"/>
          <a:ext cx="2541104" cy="4114800"/>
        </p:xfrm>
        <a:graphic>
          <a:graphicData uri="http://schemas.openxmlformats.org/drawingml/2006/table">
            <a:tbl>
              <a:tblPr/>
              <a:tblGrid>
                <a:gridCol w="1270552">
                  <a:extLst>
                    <a:ext uri="{9D8B030D-6E8A-4147-A177-3AD203B41FA5}">
                      <a16:colId xmlns:a16="http://schemas.microsoft.com/office/drawing/2014/main" xmlns="" val="1754840058"/>
                    </a:ext>
                  </a:extLst>
                </a:gridCol>
                <a:gridCol w="1270552">
                  <a:extLst>
                    <a:ext uri="{9D8B030D-6E8A-4147-A177-3AD203B41FA5}">
                      <a16:colId xmlns:a16="http://schemas.microsoft.com/office/drawing/2014/main" xmlns="" val="865430429"/>
                    </a:ext>
                  </a:extLst>
                </a:gridCol>
              </a:tblGrid>
              <a:tr h="64154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Binary Input WXY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Even Parity bit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1447260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0682119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401595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9691024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5409187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804574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073718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6037295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31972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BE82A5-AE14-468A-A6DF-1CA42EA7F9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1104" y="2012467"/>
            <a:ext cx="4048125" cy="1666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F86653-1F2F-4B89-B817-27A873F52E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9059" y="4069897"/>
            <a:ext cx="3772935" cy="15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2C3AEF-5179-4804-8433-FEFE71C43A8D}"/>
              </a:ext>
            </a:extLst>
          </p:cNvPr>
          <p:cNvSpPr txBox="1"/>
          <p:nvPr/>
        </p:nvSpPr>
        <p:spPr>
          <a:xfrm>
            <a:off x="7934739" y="642040"/>
            <a:ext cx="4267200" cy="1107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Odd Parity Generator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even number of ones present in the input, then odd parity bit, P should be ‘1’ so that the resultant word contains odd number of ones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758A8925-4307-42A7-82BE-4C495A1CE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5236905"/>
              </p:ext>
            </p:extLst>
          </p:nvPr>
        </p:nvGraphicFramePr>
        <p:xfrm>
          <a:off x="7255565" y="1750036"/>
          <a:ext cx="2541104" cy="4114800"/>
        </p:xfrm>
        <a:graphic>
          <a:graphicData uri="http://schemas.openxmlformats.org/drawingml/2006/table">
            <a:tbl>
              <a:tblPr/>
              <a:tblGrid>
                <a:gridCol w="1270552">
                  <a:extLst>
                    <a:ext uri="{9D8B030D-6E8A-4147-A177-3AD203B41FA5}">
                      <a16:colId xmlns:a16="http://schemas.microsoft.com/office/drawing/2014/main" xmlns="" val="1754840058"/>
                    </a:ext>
                  </a:extLst>
                </a:gridCol>
                <a:gridCol w="1270552">
                  <a:extLst>
                    <a:ext uri="{9D8B030D-6E8A-4147-A177-3AD203B41FA5}">
                      <a16:colId xmlns:a16="http://schemas.microsoft.com/office/drawing/2014/main" xmlns="" val="865430429"/>
                    </a:ext>
                  </a:extLst>
                </a:gridCol>
              </a:tblGrid>
              <a:tr h="64154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Binary Input WXY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Odd Parity bit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1447260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0682119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401595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9691024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5409187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804574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073718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6037295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31972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B156507-B2C0-40ED-B90E-2327215844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41565" y="4532244"/>
            <a:ext cx="2660374" cy="1992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FB8CB-EFE1-41AA-91F6-42F210BE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555" y="26504"/>
            <a:ext cx="5605669" cy="64204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Parity Generator Circuit</a:t>
            </a:r>
          </a:p>
        </p:txBody>
      </p:sp>
    </p:spTree>
    <p:extLst>
      <p:ext uri="{BB962C8B-B14F-4D97-AF65-F5344CB8AC3E}">
        <p14:creationId xmlns:p14="http://schemas.microsoft.com/office/powerpoint/2010/main" xmlns="" val="39536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5B7322F-81C4-4692-AB0C-99F19B12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555" y="26504"/>
            <a:ext cx="5605669" cy="64204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Parity Checker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AABED8-D2AB-42FB-9BEB-70BCC25E3F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66254"/>
            <a:ext cx="4628183" cy="5165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6D4FA6F-68C9-47ED-9B90-62755B3C34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7716" y="1096261"/>
            <a:ext cx="5481016" cy="3152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07302D-40B8-4F03-9F3C-04E6960BE3F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1377" y="4450096"/>
            <a:ext cx="4004883" cy="1311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D45588-4D6D-4F20-8FEA-841A972ACF33}"/>
              </a:ext>
            </a:extLst>
          </p:cNvPr>
          <p:cNvSpPr txBox="1"/>
          <p:nvPr/>
        </p:nvSpPr>
        <p:spPr>
          <a:xfrm>
            <a:off x="82687" y="8442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 parity checker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checks error in the transmitted data, which contains message bits along with even parity.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4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E6BF82-6416-452A-83D4-9EE80AA93FEE}"/>
              </a:ext>
            </a:extLst>
          </p:cNvPr>
          <p:cNvSpPr txBox="1"/>
          <p:nvPr/>
        </p:nvSpPr>
        <p:spPr>
          <a:xfrm>
            <a:off x="5115339" y="0"/>
            <a:ext cx="2169633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IC Families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1545C64-63CF-44B6-B1B4-FF2A0685B7B5}"/>
              </a:ext>
            </a:extLst>
          </p:cNvPr>
          <p:cNvSpPr txBox="1"/>
          <p:nvPr/>
        </p:nvSpPr>
        <p:spPr>
          <a:xfrm>
            <a:off x="104154" y="811192"/>
            <a:ext cx="11942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open sans"/>
              </a:rPr>
              <a:t> Logic family </a:t>
            </a:r>
            <a:r>
              <a:rPr lang="en-US" dirty="0">
                <a:latin typeface="open sans"/>
              </a:rPr>
              <a:t>are</a:t>
            </a:r>
            <a:r>
              <a:rPr lang="en-US" i="0" dirty="0">
                <a:effectLst/>
                <a:latin typeface="open sans"/>
              </a:rPr>
              <a:t> digital integrated circuit devices which are constructed with a combination of </a:t>
            </a:r>
            <a:r>
              <a:rPr lang="en-US" i="0" u="none" strike="noStrike" dirty="0">
                <a:effectLst/>
                <a:latin typeface="open sans"/>
              </a:rPr>
              <a:t>electronic gates</a:t>
            </a:r>
            <a:r>
              <a:rPr lang="en-US" i="0" dirty="0">
                <a:effectLst/>
                <a:latin typeface="open sans"/>
              </a:rPr>
              <a:t>. </a:t>
            </a:r>
          </a:p>
          <a:p>
            <a:r>
              <a:rPr lang="en-US" dirty="0">
                <a:latin typeface="open sans"/>
              </a:rPr>
              <a:t> </a:t>
            </a:r>
            <a:r>
              <a:rPr lang="en-US" i="0" dirty="0">
                <a:effectLst/>
                <a:latin typeface="open sans"/>
              </a:rPr>
              <a:t>A family has its own power supply voltage and group potential; distinct logic levels.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12710D-2DFA-4F15-98C8-5CAAEB596B9C}"/>
              </a:ext>
            </a:extLst>
          </p:cNvPr>
          <p:cNvSpPr txBox="1"/>
          <p:nvPr/>
        </p:nvSpPr>
        <p:spPr>
          <a:xfrm>
            <a:off x="430695" y="2555798"/>
            <a:ext cx="113306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Diode Logic (DL)			 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/>
              </a:rPr>
              <a:t>logic is implemented with the use of resistors and diodes.</a:t>
            </a:r>
            <a:endParaRPr lang="en-US" b="0" i="0" dirty="0"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Resistor-Transistor Logic (RTL) 	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/>
              </a:rPr>
              <a:t>logic is implemented with the use of transistors and resistors</a:t>
            </a:r>
            <a:endParaRPr lang="en-US" b="0" i="0" dirty="0"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Diode-Transistor Logic (DTL) 	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/>
              </a:rPr>
              <a:t>logic is implemented with the use of diodes and transistors.</a:t>
            </a:r>
            <a:endParaRPr lang="en-US" b="0" i="0" dirty="0"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Transistor-Transistor Logic (TTL) 	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/>
              </a:rPr>
              <a:t> logic are implemented with transistors</a:t>
            </a:r>
            <a:endParaRPr lang="en-US" b="0" i="0" dirty="0"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Emitter Coupled Logic (ECL)	  logic are implemented with transistors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Complementary Metal Oxide Semiconductor Logic (CMOS) logic are implemented with MOSFET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84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ic Families-2 Study Notes for Electronics and Communication Engineering  : ESE &amp; GATE EC">
            <a:extLst>
              <a:ext uri="{FF2B5EF4-FFF2-40B4-BE49-F238E27FC236}">
                <a16:creationId xmlns:a16="http://schemas.microsoft.com/office/drawing/2014/main" xmlns="" id="{2CF9D7B0-498B-405C-AF01-D1F894532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6730" y="3163956"/>
            <a:ext cx="64008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8AD4EB-2D82-44F4-8802-4904A8EF7581}"/>
              </a:ext>
            </a:extLst>
          </p:cNvPr>
          <p:cNvSpPr txBox="1"/>
          <p:nvPr/>
        </p:nvSpPr>
        <p:spPr>
          <a:xfrm>
            <a:off x="119269" y="666336"/>
            <a:ext cx="119534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Fan out</a:t>
            </a:r>
            <a:r>
              <a:rPr lang="en-US" dirty="0"/>
              <a:t>: It specifies the number of standard loads that the output of the gate can drive without affecting its normal operation. </a:t>
            </a:r>
          </a:p>
          <a:p>
            <a:r>
              <a:rPr lang="en-US" b="1" dirty="0"/>
              <a:t>Fan in</a:t>
            </a:r>
            <a:r>
              <a:rPr lang="en-US" dirty="0"/>
              <a:t>: This is the number of inputs of a logic gate.</a:t>
            </a:r>
          </a:p>
          <a:p>
            <a:r>
              <a:rPr lang="en-US" b="1" dirty="0"/>
              <a:t>Power Dissipation</a:t>
            </a:r>
            <a:r>
              <a:rPr lang="en-US" dirty="0"/>
              <a:t>: This is the power supplied required to operate the gate.</a:t>
            </a:r>
          </a:p>
          <a:p>
            <a:r>
              <a:rPr lang="en-US" b="1" dirty="0"/>
              <a:t>Propagation delay </a:t>
            </a:r>
            <a:r>
              <a:rPr lang="en-US" dirty="0"/>
              <a:t> Time delay between the occurrence of change in the logical level at the input and before it is reflected at the output</a:t>
            </a:r>
          </a:p>
          <a:p>
            <a:r>
              <a:rPr lang="en-US" b="1" dirty="0"/>
              <a:t>Noise margin</a:t>
            </a:r>
            <a:r>
              <a:rPr lang="en-US" dirty="0"/>
              <a:t>: This is the maximum noise voltage added to the input signal of digital circuit that does not cause an undesirable change in the circuit 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339556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38D871-B5D0-4596-9794-41FF0B73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4"/>
            <a:ext cx="12191999" cy="56356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Half Adder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6FD616-2EF6-486D-9B87-80BCA717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685800"/>
            <a:ext cx="10230678" cy="119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combinational logic circuit with two inputs and two outputs. </a:t>
            </a:r>
          </a:p>
          <a:p>
            <a:pPr marL="0" indent="0">
              <a:buNone/>
            </a:pPr>
            <a:r>
              <a:rPr lang="en-US" sz="2000" dirty="0"/>
              <a:t>The half adder circuit add two single bit Cary number</a:t>
            </a:r>
          </a:p>
          <a:p>
            <a:pPr marL="0" indent="0">
              <a:buNone/>
            </a:pPr>
            <a:r>
              <a:rPr lang="en-US" sz="2000" dirty="0"/>
              <a:t>This circuit has two outputs </a:t>
            </a:r>
            <a:r>
              <a:rPr lang="en-US" sz="2000" b="1" dirty="0"/>
              <a:t>carry</a:t>
            </a:r>
            <a:r>
              <a:rPr lang="en-US" sz="2000" dirty="0"/>
              <a:t> and </a:t>
            </a:r>
            <a:r>
              <a:rPr lang="en-US" sz="2000" b="1" dirty="0"/>
              <a:t>sum</a:t>
            </a:r>
            <a:r>
              <a:rPr lang="en-US" sz="2000" dirty="0"/>
              <a:t>.</a:t>
            </a:r>
          </a:p>
        </p:txBody>
      </p:sp>
      <p:pic>
        <p:nvPicPr>
          <p:cNvPr id="22532" name="Picture 4" descr="Half Adder Truth Table">
            <a:extLst>
              <a:ext uri="{FF2B5EF4-FFF2-40B4-BE49-F238E27FC236}">
                <a16:creationId xmlns:a16="http://schemas.microsoft.com/office/drawing/2014/main" xmlns="" id="{DBFECE36-26C7-4508-914E-871113692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571508"/>
            <a:ext cx="2057400" cy="24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alf Adder Circuit Diagram">
            <a:extLst>
              <a:ext uri="{FF2B5EF4-FFF2-40B4-BE49-F238E27FC236}">
                <a16:creationId xmlns:a16="http://schemas.microsoft.com/office/drawing/2014/main" xmlns="" id="{FF571AAF-8FF5-452A-A227-9910E37A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1302" y="4584679"/>
            <a:ext cx="3581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05EEC4-4206-439F-BB2F-2E21BC2935D7}"/>
              </a:ext>
            </a:extLst>
          </p:cNvPr>
          <p:cNvSpPr txBox="1"/>
          <p:nvPr/>
        </p:nvSpPr>
        <p:spPr>
          <a:xfrm>
            <a:off x="1676400" y="499494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S(A, B) = ∑m (1, 2)</a:t>
            </a:r>
          </a:p>
          <a:p>
            <a:r>
              <a:rPr lang="en-US" sz="2000" dirty="0"/>
              <a:t>CY(A, B) = ∑m (3)</a:t>
            </a:r>
          </a:p>
        </p:txBody>
      </p:sp>
      <p:pic>
        <p:nvPicPr>
          <p:cNvPr id="22536" name="Picture 8">
            <a:extLst>
              <a:ext uri="{FF2B5EF4-FFF2-40B4-BE49-F238E27FC236}">
                <a16:creationId xmlns:a16="http://schemas.microsoft.com/office/drawing/2014/main" xmlns="" id="{6519D8D3-8BE2-4F49-8DE9-053EC6508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875" y="2638425"/>
            <a:ext cx="42005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0158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450C9-EB52-4D46-AEF9-1D6EF509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183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dirty="0"/>
              <a:t>Full Adder (1-bit Adder)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96176E4-BD66-4115-9828-6C688CD63331}"/>
              </a:ext>
            </a:extLst>
          </p:cNvPr>
          <p:cNvSpPr/>
          <p:nvPr/>
        </p:nvSpPr>
        <p:spPr>
          <a:xfrm>
            <a:off x="225287" y="848140"/>
            <a:ext cx="10429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combinational logic circuit with 3 inputs and 2 outputs. </a:t>
            </a:r>
          </a:p>
          <a:p>
            <a:r>
              <a:rPr lang="en-US" dirty="0"/>
              <a:t>The Full adder circuit add 3 single bit Cary number</a:t>
            </a:r>
          </a:p>
          <a:p>
            <a:r>
              <a:rPr lang="en-US" dirty="0"/>
              <a:t>This circuit has two outputs </a:t>
            </a:r>
            <a:r>
              <a:rPr lang="en-US" b="1" dirty="0"/>
              <a:t>carry</a:t>
            </a:r>
            <a:r>
              <a:rPr lang="en-US" dirty="0"/>
              <a:t> and </a:t>
            </a:r>
            <a:r>
              <a:rPr lang="en-US" b="1" dirty="0"/>
              <a:t>sum</a:t>
            </a:r>
            <a:r>
              <a:rPr lang="en-US" dirty="0"/>
              <a:t>.</a:t>
            </a:r>
          </a:p>
        </p:txBody>
      </p:sp>
      <p:pic>
        <p:nvPicPr>
          <p:cNvPr id="23558" name="Picture 6" descr="Full Adder truth table. | Download Table">
            <a:extLst>
              <a:ext uri="{FF2B5EF4-FFF2-40B4-BE49-F238E27FC236}">
                <a16:creationId xmlns:a16="http://schemas.microsoft.com/office/drawing/2014/main" xmlns="" id="{48579E68-D4BA-4A9A-8AF9-B82908C9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8648" y="848140"/>
            <a:ext cx="3086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xmlns="" id="{DC260490-18F6-4F69-A98A-D4031C9A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230604"/>
            <a:ext cx="44958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F465AB5-06C1-4710-90F1-2C36E13C4D5D}"/>
              </a:ext>
            </a:extLst>
          </p:cNvPr>
          <p:cNvSpPr txBox="1"/>
          <p:nvPr/>
        </p:nvSpPr>
        <p:spPr>
          <a:xfrm>
            <a:off x="1828800" y="3688345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Sum(A, B,C) = ∑m (1, 2, 4, 7)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(A, B, C) = ∑m (3,5,6,7)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7F516C-EF5F-4110-B905-1C841CDBFAB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8994" y="4396232"/>
            <a:ext cx="4152207" cy="22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193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D080E1-3C82-4D9A-ADB0-0539FBAC9E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5850" y="781854"/>
            <a:ext cx="4476750" cy="156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5149C7-DBE4-4631-9CD1-884194FDA27E}"/>
              </a:ext>
            </a:extLst>
          </p:cNvPr>
          <p:cNvSpPr txBox="1"/>
          <p:nvPr/>
        </p:nvSpPr>
        <p:spPr>
          <a:xfrm flipH="1">
            <a:off x="1874519" y="304800"/>
            <a:ext cx="17373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For </a:t>
            </a:r>
            <a:r>
              <a:rPr lang="en-US" sz="2500" dirty="0" err="1"/>
              <a:t>Cout</a:t>
            </a:r>
            <a:endParaRPr lang="en-US" sz="2500" dirty="0"/>
          </a:p>
        </p:txBody>
      </p:sp>
      <p:pic>
        <p:nvPicPr>
          <p:cNvPr id="24591" name="Picture 15">
            <a:extLst>
              <a:ext uri="{FF2B5EF4-FFF2-40B4-BE49-F238E27FC236}">
                <a16:creationId xmlns:a16="http://schemas.microsoft.com/office/drawing/2014/main" xmlns="" id="{79581677-E013-4B1C-80BD-2B0547334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599" y="3006238"/>
            <a:ext cx="5883859" cy="327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593" name="Picture 17" descr="Full Adder | Definition | Circuit Diagram | Truth Table | Gate ...">
            <a:extLst>
              <a:ext uri="{FF2B5EF4-FFF2-40B4-BE49-F238E27FC236}">
                <a16:creationId xmlns:a16="http://schemas.microsoft.com/office/drawing/2014/main" xmlns="" id="{013288F3-B90A-4540-95F0-FD5B4D6B4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11" y="3006514"/>
            <a:ext cx="4584978" cy="38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155011-1E3B-4314-8CAE-B10EBACA8046}"/>
              </a:ext>
            </a:extLst>
          </p:cNvPr>
          <p:cNvSpPr txBox="1"/>
          <p:nvPr/>
        </p:nvSpPr>
        <p:spPr>
          <a:xfrm>
            <a:off x="2597426" y="2637183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=AB+BC+AC</a:t>
            </a:r>
          </a:p>
        </p:txBody>
      </p:sp>
    </p:spTree>
    <p:extLst>
      <p:ext uri="{BB962C8B-B14F-4D97-AF65-F5344CB8AC3E}">
        <p14:creationId xmlns:p14="http://schemas.microsoft.com/office/powerpoint/2010/main" xmlns="" val="267639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5C210-06AC-43C4-B1B5-6431F191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76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Full Adder using Half Adder</a:t>
            </a:r>
          </a:p>
        </p:txBody>
      </p:sp>
      <p:pic>
        <p:nvPicPr>
          <p:cNvPr id="25602" name="Picture 2" descr="Implementation of full-adder using two half adder and OR gate ...">
            <a:extLst>
              <a:ext uri="{FF2B5EF4-FFF2-40B4-BE49-F238E27FC236}">
                <a16:creationId xmlns:a16="http://schemas.microsoft.com/office/drawing/2014/main" xmlns="" id="{60FA542A-2295-457F-A90C-9B557B9C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86200"/>
            <a:ext cx="6324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xmlns="" id="{DB6310B2-1E98-4BE9-A820-2B07FFD0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3670" y="447261"/>
            <a:ext cx="6673518" cy="22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35674C-E79F-4772-9631-37372AD7E072}"/>
              </a:ext>
            </a:extLst>
          </p:cNvPr>
          <p:cNvSpPr txBox="1"/>
          <p:nvPr/>
        </p:nvSpPr>
        <p:spPr>
          <a:xfrm>
            <a:off x="410817" y="1205948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⊕B⊕C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Carry=AB+(A⊕B)C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1193097-5052-4C5D-A236-FEB75C44969C}"/>
              </a:ext>
            </a:extLst>
          </p:cNvPr>
          <p:cNvSpPr txBox="1"/>
          <p:nvPr/>
        </p:nvSpPr>
        <p:spPr>
          <a:xfrm>
            <a:off x="766248" y="2695464"/>
            <a:ext cx="126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HA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627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294ACF-F70B-485C-985D-538404B5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5"/>
            <a:ext cx="12192000" cy="62878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Half Subtractor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B1EE019-6277-4306-849B-9F8F5A29C304}"/>
              </a:ext>
            </a:extLst>
          </p:cNvPr>
          <p:cNvSpPr/>
          <p:nvPr/>
        </p:nvSpPr>
        <p:spPr>
          <a:xfrm>
            <a:off x="204520" y="819188"/>
            <a:ext cx="545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Combinational circuit perform binary Subtraction</a:t>
            </a:r>
          </a:p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Accepts 2 input and Two output 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</a:rPr>
              <a:t>Difference  and Borrow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Half Subtractor Block Diagram">
            <a:extLst>
              <a:ext uri="{FF2B5EF4-FFF2-40B4-BE49-F238E27FC236}">
                <a16:creationId xmlns:a16="http://schemas.microsoft.com/office/drawing/2014/main" xmlns="" id="{6CADF75D-3D0D-4843-A2FC-8E157550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877" y="1465519"/>
            <a:ext cx="4241467" cy="142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27CE6E-B0F5-4761-9F5F-F2C99FADF0B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5349" y="819188"/>
            <a:ext cx="4640526" cy="2467351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E8AFA18A-8C81-4BB2-8506-041B0758E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868" y="3962697"/>
            <a:ext cx="4923437" cy="28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22E790-C62F-426E-8043-829FD5C1D760}"/>
              </a:ext>
            </a:extLst>
          </p:cNvPr>
          <p:cNvSpPr txBox="1"/>
          <p:nvPr/>
        </p:nvSpPr>
        <p:spPr>
          <a:xfrm>
            <a:off x="337930" y="3121884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D(A, B) = ∑m (1, 2)</a:t>
            </a:r>
          </a:p>
          <a:p>
            <a:r>
              <a:rPr lang="en-US" sz="2000" dirty="0"/>
              <a:t>Br(A, B) = ∑m (1)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3F5400E8-9960-4B62-8975-62643ADC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5349" y="3624491"/>
            <a:ext cx="4923437" cy="32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623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E92B7C-EBF3-4BB3-BD05-1A0AFD4F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7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Full Subtractor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639D0EF-15D5-4816-BE2C-2C1E534C199C}"/>
              </a:ext>
            </a:extLst>
          </p:cNvPr>
          <p:cNvSpPr/>
          <p:nvPr/>
        </p:nvSpPr>
        <p:spPr>
          <a:xfrm>
            <a:off x="133464" y="699917"/>
            <a:ext cx="9511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Roboto"/>
              </a:rPr>
              <a:t>Performs subtraction of 3 bits</a:t>
            </a:r>
          </a:p>
          <a:p>
            <a:r>
              <a:rPr lang="en-US" dirty="0"/>
              <a:t>This circuit</a:t>
            </a:r>
            <a:r>
              <a:rPr lang="en-US" b="1" dirty="0"/>
              <a:t> has three inputs and two outputs</a:t>
            </a:r>
            <a:r>
              <a:rPr lang="en-US" dirty="0"/>
              <a:t>. </a:t>
            </a:r>
          </a:p>
          <a:p>
            <a:r>
              <a:rPr lang="en-US" dirty="0"/>
              <a:t>The three inputs A, B and C, denote the minuend, subtrahend, and previous borrow, respectively. </a:t>
            </a:r>
          </a:p>
          <a:p>
            <a:r>
              <a:rPr lang="en-US" dirty="0"/>
              <a:t>The two outputs, D and 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D346EB3-8428-4955-ADF6-8E27265FA5E2}"/>
              </a:ext>
            </a:extLst>
          </p:cNvPr>
          <p:cNvSpPr txBox="1"/>
          <p:nvPr/>
        </p:nvSpPr>
        <p:spPr>
          <a:xfrm>
            <a:off x="8801100" y="1695158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Sum(A, B,C) = ∑m (1, 2, 4, 7)</a:t>
            </a:r>
          </a:p>
          <a:p>
            <a:r>
              <a:rPr lang="en-US" sz="2000" dirty="0"/>
              <a:t>Bout(A, B,C) = ∑m (1,2,3,7)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4442015-D93B-4A42-854C-CED9DCB903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707" y="2265085"/>
            <a:ext cx="302895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E124D2F-89A7-4B54-B2CA-F995CBDFA5D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4697" y="1756660"/>
            <a:ext cx="4750648" cy="2922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7FE2A33-22B4-4923-8E70-5E91C05EDC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46312" y="4885171"/>
            <a:ext cx="5419725" cy="1733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C88049D-F6D3-40F7-A333-D33317E3444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7707" y="4957755"/>
            <a:ext cx="3114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294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1412</Words>
  <Application>Microsoft Office PowerPoint</Application>
  <PresentationFormat>Custom</PresentationFormat>
  <Paragraphs>697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  Unit-5  Combinational Circuit  Adders Subtractor Decoder-Encoder Multiplexers-Demultiplexers Comparator Parity IC Family  </vt:lpstr>
      <vt:lpstr>Slide 2</vt:lpstr>
      <vt:lpstr>Combinational Circuits</vt:lpstr>
      <vt:lpstr> Half Adder </vt:lpstr>
      <vt:lpstr>Full Adder (1-bit Adder)</vt:lpstr>
      <vt:lpstr>Slide 6</vt:lpstr>
      <vt:lpstr>Full Adder using Half Adder</vt:lpstr>
      <vt:lpstr>Half Subtractor</vt:lpstr>
      <vt:lpstr>Full Subtractor</vt:lpstr>
      <vt:lpstr>Slide 10</vt:lpstr>
      <vt:lpstr>Full Subtractor using Half Subtractor</vt:lpstr>
      <vt:lpstr>Slide 12</vt:lpstr>
      <vt:lpstr>Slide 13</vt:lpstr>
      <vt:lpstr>1-BIT Magnitude Comparator</vt:lpstr>
      <vt:lpstr>2-BIT Magnitude Comparator</vt:lpstr>
      <vt:lpstr>Multiplexer</vt:lpstr>
      <vt:lpstr>4:1 Multiplexer</vt:lpstr>
      <vt:lpstr>Expression implementation with Multiplexer</vt:lpstr>
      <vt:lpstr>Logic Gate implementation with 2:1 Multiplexer</vt:lpstr>
      <vt:lpstr>Logic Gate implementation with 2:1 Multiplexer</vt:lpstr>
      <vt:lpstr>Full Adder implementation with 4:1 Multiplexer</vt:lpstr>
      <vt:lpstr>8:1 Multiplexer</vt:lpstr>
      <vt:lpstr>Full adder using 8:1 Mux</vt:lpstr>
      <vt:lpstr>Slide 24</vt:lpstr>
      <vt:lpstr>4:1 Mux using 2:1 Mux</vt:lpstr>
      <vt:lpstr>Demultiplexer</vt:lpstr>
      <vt:lpstr>Decoder</vt:lpstr>
      <vt:lpstr>Full Adder using 3:8 Decoder</vt:lpstr>
      <vt:lpstr>Slide 29</vt:lpstr>
      <vt:lpstr>Slide 30</vt:lpstr>
      <vt:lpstr>3:8 decoder using 2:4 decoder</vt:lpstr>
      <vt:lpstr>4:16 decoder</vt:lpstr>
      <vt:lpstr>4:16 decoder using 3:8 decoder</vt:lpstr>
      <vt:lpstr>4:16 decoder using 2:4 decoder</vt:lpstr>
      <vt:lpstr>4:2 Encoder</vt:lpstr>
      <vt:lpstr>Parity Generator Circuit</vt:lpstr>
      <vt:lpstr>Parity Checker Circuit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75</cp:revision>
  <dcterms:created xsi:type="dcterms:W3CDTF">2020-05-28T03:31:20Z</dcterms:created>
  <dcterms:modified xsi:type="dcterms:W3CDTF">2022-11-18T08:23:58Z</dcterms:modified>
</cp:coreProperties>
</file>