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50" r:id="rId1"/>
  </p:sldMasterIdLst>
  <p:notesMasterIdLst>
    <p:notesMasterId r:id="rId46"/>
  </p:notesMasterIdLst>
  <p:handoutMasterIdLst>
    <p:handoutMasterId r:id="rId47"/>
  </p:handoutMasterIdLst>
  <p:sldIdLst>
    <p:sldId id="273" r:id="rId2"/>
    <p:sldId id="362" r:id="rId3"/>
    <p:sldId id="363" r:id="rId4"/>
    <p:sldId id="364" r:id="rId5"/>
    <p:sldId id="365" r:id="rId6"/>
    <p:sldId id="366" r:id="rId7"/>
    <p:sldId id="367" r:id="rId8"/>
    <p:sldId id="368" r:id="rId9"/>
    <p:sldId id="370" r:id="rId10"/>
    <p:sldId id="371" r:id="rId11"/>
    <p:sldId id="372" r:id="rId12"/>
    <p:sldId id="373" r:id="rId13"/>
    <p:sldId id="374" r:id="rId14"/>
    <p:sldId id="375" r:id="rId15"/>
    <p:sldId id="376" r:id="rId16"/>
    <p:sldId id="377" r:id="rId17"/>
    <p:sldId id="378" r:id="rId18"/>
    <p:sldId id="379" r:id="rId19"/>
    <p:sldId id="386" r:id="rId20"/>
    <p:sldId id="387" r:id="rId21"/>
    <p:sldId id="388" r:id="rId22"/>
    <p:sldId id="389" r:id="rId23"/>
    <p:sldId id="390" r:id="rId24"/>
    <p:sldId id="391" r:id="rId25"/>
    <p:sldId id="392" r:id="rId26"/>
    <p:sldId id="393" r:id="rId27"/>
    <p:sldId id="394" r:id="rId28"/>
    <p:sldId id="395" r:id="rId29"/>
    <p:sldId id="396" r:id="rId30"/>
    <p:sldId id="397" r:id="rId31"/>
    <p:sldId id="398" r:id="rId32"/>
    <p:sldId id="399" r:id="rId33"/>
    <p:sldId id="400" r:id="rId34"/>
    <p:sldId id="401" r:id="rId35"/>
    <p:sldId id="402" r:id="rId36"/>
    <p:sldId id="403" r:id="rId37"/>
    <p:sldId id="404" r:id="rId38"/>
    <p:sldId id="405" r:id="rId39"/>
    <p:sldId id="406" r:id="rId40"/>
    <p:sldId id="407" r:id="rId41"/>
    <p:sldId id="408" r:id="rId42"/>
    <p:sldId id="409" r:id="rId43"/>
    <p:sldId id="410" r:id="rId44"/>
    <p:sldId id="319" r:id="rId4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4434" autoAdjust="0"/>
  </p:normalViewPr>
  <p:slideViewPr>
    <p:cSldViewPr>
      <p:cViewPr>
        <p:scale>
          <a:sx n="76" d="100"/>
          <a:sy n="76" d="100"/>
        </p:scale>
        <p:origin x="-122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7" d="100"/>
          <a:sy n="57" d="100"/>
        </p:scale>
        <p:origin x="2832" y="72"/>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cs typeface="Arial" panose="020B0604020202020204" pitchFamily="34" charset="0"/>
              </a:defRPr>
            </a:lvl1pPr>
          </a:lstStyle>
          <a:p>
            <a:pPr>
              <a:defRPr/>
            </a:pPr>
            <a:fld id="{2D8E06A6-4D9E-4C48-A7D6-FC458FC96BA2}" type="datetimeFigureOut">
              <a:rPr lang="en-US"/>
              <a:pPr>
                <a:defRPr/>
              </a:pPr>
              <a:t>1/22/2021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charset="0"/>
                <a:cs typeface="Arial" charset="0"/>
              </a:defRPr>
            </a:lvl1pPr>
          </a:lstStyle>
          <a:p>
            <a:pPr>
              <a:defRPr/>
            </a:pPr>
            <a:fld id="{90C0C0EE-B9E2-40A9-999F-A6278B588EA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95C13AB0-8CE0-41C3-B085-C14C1387D78D}" type="datetimeFigureOut">
              <a:rPr lang="en-IN"/>
              <a:pPr>
                <a:defRPr/>
              </a:pPr>
              <a:t>22-01-2021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N"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Arial" charset="0"/>
              </a:defRPr>
            </a:lvl1pPr>
          </a:lstStyle>
          <a:p>
            <a:pPr>
              <a:defRPr/>
            </a:pPr>
            <a:fld id="{CA0038E8-E3BB-46C4-81C2-80310C4415C3}"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1"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5842"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1"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46082"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47106"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29"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48130"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3"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49154"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50178"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1"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51202"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52226"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52226"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3"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59394"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60418"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6866"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1"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61442"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62466"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89"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63490"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64514"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65538"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xfrm>
            <a:off x="3884613" y="8685213"/>
            <a:ext cx="2971800" cy="457200"/>
          </a:xfrm>
          <a:prstGeom prst="rect">
            <a:avLst/>
          </a:prstGeom>
          <a:ln/>
        </p:spPr>
        <p:txBody>
          <a:bodyPr/>
          <a:lstStyle/>
          <a:p>
            <a:fld id="{D7EFB169-83C7-4EC7-B173-AB93EC2DC52B}" type="slidenum">
              <a:rPr lang="en-US"/>
              <a:pPr/>
              <a:t>26</a:t>
            </a:fld>
            <a:endParaRPr lang="en-US"/>
          </a:p>
        </p:txBody>
      </p:sp>
      <p:sp>
        <p:nvSpPr>
          <p:cNvPr id="2457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4578"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xfrm>
            <a:off x="3884613" y="8685213"/>
            <a:ext cx="2971800" cy="457200"/>
          </a:xfrm>
          <a:prstGeom prst="rect">
            <a:avLst/>
          </a:prstGeom>
          <a:ln/>
        </p:spPr>
        <p:txBody>
          <a:bodyPr/>
          <a:lstStyle/>
          <a:p>
            <a:fld id="{9DB22C26-1988-482E-A8E4-70266C4D1047}" type="slidenum">
              <a:rPr lang="en-US"/>
              <a:pPr/>
              <a:t>27</a:t>
            </a:fld>
            <a:endParaRPr lang="en-US"/>
          </a:p>
        </p:txBody>
      </p:sp>
      <p:sp>
        <p:nvSpPr>
          <p:cNvPr id="2560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602"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xfrm>
            <a:off x="3884613" y="8685213"/>
            <a:ext cx="2971800" cy="457200"/>
          </a:xfrm>
          <a:prstGeom prst="rect">
            <a:avLst/>
          </a:prstGeom>
          <a:ln/>
        </p:spPr>
        <p:txBody>
          <a:bodyPr/>
          <a:lstStyle/>
          <a:p>
            <a:fld id="{E7EECE10-80B8-4DC4-B3C9-46B6EF54A4F1}" type="slidenum">
              <a:rPr lang="en-US"/>
              <a:pPr/>
              <a:t>28</a:t>
            </a:fld>
            <a:endParaRPr lang="en-US"/>
          </a:p>
        </p:txBody>
      </p:sp>
      <p:sp>
        <p:nvSpPr>
          <p:cNvPr id="2662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6626"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xfrm>
            <a:off x="3884613" y="8685213"/>
            <a:ext cx="2971800" cy="457200"/>
          </a:xfrm>
          <a:prstGeom prst="rect">
            <a:avLst/>
          </a:prstGeom>
          <a:ln/>
        </p:spPr>
        <p:txBody>
          <a:bodyPr/>
          <a:lstStyle/>
          <a:p>
            <a:fld id="{843BE9B3-A00C-4C0B-839A-45E16DD21D5B}" type="slidenum">
              <a:rPr lang="en-US"/>
              <a:pPr/>
              <a:t>29</a:t>
            </a:fld>
            <a:endParaRPr lang="en-US"/>
          </a:p>
        </p:txBody>
      </p:sp>
      <p:sp>
        <p:nvSpPr>
          <p:cNvPr id="2764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7650"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xfrm>
            <a:off x="3884613" y="8685213"/>
            <a:ext cx="2971800" cy="457200"/>
          </a:xfrm>
          <a:prstGeom prst="rect">
            <a:avLst/>
          </a:prstGeom>
          <a:ln/>
        </p:spPr>
        <p:txBody>
          <a:bodyPr/>
          <a:lstStyle/>
          <a:p>
            <a:fld id="{EB6A3DC0-D0EF-443F-B5C4-290F82A8C02C}" type="slidenum">
              <a:rPr lang="en-US"/>
              <a:pPr/>
              <a:t>30</a:t>
            </a:fld>
            <a:endParaRPr lang="en-US"/>
          </a:p>
        </p:txBody>
      </p:sp>
      <p:sp>
        <p:nvSpPr>
          <p:cNvPr id="2867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8674"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89"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7890"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xfrm>
            <a:off x="3884613" y="8685213"/>
            <a:ext cx="2971800" cy="457200"/>
          </a:xfrm>
          <a:prstGeom prst="rect">
            <a:avLst/>
          </a:prstGeom>
          <a:ln/>
        </p:spPr>
        <p:txBody>
          <a:bodyPr/>
          <a:lstStyle/>
          <a:p>
            <a:fld id="{5757B643-D163-4096-8666-5E581A093292}" type="slidenum">
              <a:rPr lang="en-US"/>
              <a:pPr/>
              <a:t>31</a:t>
            </a:fld>
            <a:endParaRPr lang="en-US"/>
          </a:p>
        </p:txBody>
      </p:sp>
      <p:sp>
        <p:nvSpPr>
          <p:cNvPr id="2969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9698"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xfrm>
            <a:off x="3884613" y="8685213"/>
            <a:ext cx="2971800" cy="457200"/>
          </a:xfrm>
          <a:prstGeom prst="rect">
            <a:avLst/>
          </a:prstGeom>
          <a:ln/>
        </p:spPr>
        <p:txBody>
          <a:bodyPr/>
          <a:lstStyle/>
          <a:p>
            <a:fld id="{06370013-E80F-45EB-B5D7-A8623FEE4E69}" type="slidenum">
              <a:rPr lang="en-US"/>
              <a:pPr/>
              <a:t>32</a:t>
            </a:fld>
            <a:endParaRPr lang="en-US"/>
          </a:p>
        </p:txBody>
      </p:sp>
      <p:sp>
        <p:nvSpPr>
          <p:cNvPr id="3072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0722"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xfrm>
            <a:off x="3884613" y="8685213"/>
            <a:ext cx="2971800" cy="457200"/>
          </a:xfrm>
          <a:prstGeom prst="rect">
            <a:avLst/>
          </a:prstGeom>
          <a:ln/>
        </p:spPr>
        <p:txBody>
          <a:bodyPr/>
          <a:lstStyle/>
          <a:p>
            <a:fld id="{A2A911A1-40A6-4D6B-B77C-E1D60C656DB5}" type="slidenum">
              <a:rPr lang="en-US"/>
              <a:pPr/>
              <a:t>33</a:t>
            </a:fld>
            <a:endParaRPr lang="en-US"/>
          </a:p>
        </p:txBody>
      </p:sp>
      <p:sp>
        <p:nvSpPr>
          <p:cNvPr id="3174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1746"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xfrm>
            <a:off x="3884613" y="8685213"/>
            <a:ext cx="2971800" cy="457200"/>
          </a:xfrm>
          <a:prstGeom prst="rect">
            <a:avLst/>
          </a:prstGeom>
          <a:ln/>
        </p:spPr>
        <p:txBody>
          <a:bodyPr/>
          <a:lstStyle/>
          <a:p>
            <a:fld id="{049C98F0-BE93-4241-AEDB-DB8E6562833B}" type="slidenum">
              <a:rPr lang="en-US"/>
              <a:pPr/>
              <a:t>34</a:t>
            </a:fld>
            <a:endParaRPr lang="en-US"/>
          </a:p>
        </p:txBody>
      </p:sp>
      <p:sp>
        <p:nvSpPr>
          <p:cNvPr id="3276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2770"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xfrm>
            <a:off x="3884613" y="8685213"/>
            <a:ext cx="2971800" cy="457200"/>
          </a:xfrm>
          <a:prstGeom prst="rect">
            <a:avLst/>
          </a:prstGeom>
          <a:ln/>
        </p:spPr>
        <p:txBody>
          <a:bodyPr/>
          <a:lstStyle/>
          <a:p>
            <a:fld id="{C6D9226A-6B5A-4596-A0B3-54EDE06953A7}" type="slidenum">
              <a:rPr lang="en-US"/>
              <a:pPr/>
              <a:t>35</a:t>
            </a:fld>
            <a:endParaRPr lang="en-US"/>
          </a:p>
        </p:txBody>
      </p:sp>
      <p:sp>
        <p:nvSpPr>
          <p:cNvPr id="3379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3794"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xfrm>
            <a:off x="3884613" y="8685213"/>
            <a:ext cx="2971800" cy="457200"/>
          </a:xfrm>
          <a:prstGeom prst="rect">
            <a:avLst/>
          </a:prstGeom>
          <a:ln/>
        </p:spPr>
        <p:txBody>
          <a:bodyPr/>
          <a:lstStyle/>
          <a:p>
            <a:fld id="{62839B0C-A39E-492F-B3C7-04A6B6CE3DFD}" type="slidenum">
              <a:rPr lang="en-US"/>
              <a:pPr/>
              <a:t>36</a:t>
            </a:fld>
            <a:endParaRPr lang="en-US"/>
          </a:p>
        </p:txBody>
      </p:sp>
      <p:sp>
        <p:nvSpPr>
          <p:cNvPr id="3481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4818"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xfrm>
            <a:off x="3884613" y="8685213"/>
            <a:ext cx="2971800" cy="457200"/>
          </a:xfrm>
          <a:prstGeom prst="rect">
            <a:avLst/>
          </a:prstGeom>
          <a:ln/>
        </p:spPr>
        <p:txBody>
          <a:bodyPr/>
          <a:lstStyle/>
          <a:p>
            <a:fld id="{E88C3043-6571-44CE-887C-25345263A418}" type="slidenum">
              <a:rPr lang="en-US"/>
              <a:pPr/>
              <a:t>37</a:t>
            </a:fld>
            <a:endParaRPr lang="en-US"/>
          </a:p>
        </p:txBody>
      </p:sp>
      <p:sp>
        <p:nvSpPr>
          <p:cNvPr id="3584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5842"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xfrm>
            <a:off x="3884613" y="8685213"/>
            <a:ext cx="2971800" cy="457200"/>
          </a:xfrm>
          <a:prstGeom prst="rect">
            <a:avLst/>
          </a:prstGeom>
          <a:ln/>
        </p:spPr>
        <p:txBody>
          <a:bodyPr/>
          <a:lstStyle/>
          <a:p>
            <a:fld id="{2BABFBBD-BEC6-4E3D-B040-93E1F9B071ED}" type="slidenum">
              <a:rPr lang="en-US"/>
              <a:pPr/>
              <a:t>38</a:t>
            </a:fld>
            <a:endParaRPr lang="en-US"/>
          </a:p>
        </p:txBody>
      </p:sp>
      <p:sp>
        <p:nvSpPr>
          <p:cNvPr id="3686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6866"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xfrm>
            <a:off x="3884613" y="8685213"/>
            <a:ext cx="2971800" cy="457200"/>
          </a:xfrm>
          <a:prstGeom prst="rect">
            <a:avLst/>
          </a:prstGeom>
          <a:ln/>
        </p:spPr>
        <p:txBody>
          <a:bodyPr/>
          <a:lstStyle/>
          <a:p>
            <a:fld id="{993D0B23-E9F1-4727-A73B-BDA6339B5FF9}" type="slidenum">
              <a:rPr lang="en-US"/>
              <a:pPr/>
              <a:t>39</a:t>
            </a:fld>
            <a:endParaRPr lang="en-US"/>
          </a:p>
        </p:txBody>
      </p:sp>
      <p:sp>
        <p:nvSpPr>
          <p:cNvPr id="3788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7890"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xfrm>
            <a:off x="3884613" y="8685213"/>
            <a:ext cx="2971800" cy="457200"/>
          </a:xfrm>
          <a:prstGeom prst="rect">
            <a:avLst/>
          </a:prstGeom>
          <a:ln/>
        </p:spPr>
        <p:txBody>
          <a:bodyPr/>
          <a:lstStyle/>
          <a:p>
            <a:fld id="{B1D9867D-31FF-47B6-88E0-EE069BBF0138}" type="slidenum">
              <a:rPr lang="en-US"/>
              <a:pPr/>
              <a:t>40</a:t>
            </a:fld>
            <a:endParaRPr lang="en-US"/>
          </a:p>
        </p:txBody>
      </p:sp>
      <p:sp>
        <p:nvSpPr>
          <p:cNvPr id="3891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8914"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3"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8914"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xfrm>
            <a:off x="3884613" y="8685213"/>
            <a:ext cx="2971800" cy="457200"/>
          </a:xfrm>
          <a:prstGeom prst="rect">
            <a:avLst/>
          </a:prstGeom>
          <a:ln/>
        </p:spPr>
        <p:txBody>
          <a:bodyPr/>
          <a:lstStyle/>
          <a:p>
            <a:fld id="{423B5604-2374-4E53-B8EF-72FC74757D22}" type="slidenum">
              <a:rPr lang="en-US"/>
              <a:pPr/>
              <a:t>41</a:t>
            </a:fld>
            <a:endParaRPr lang="en-US"/>
          </a:p>
        </p:txBody>
      </p:sp>
      <p:sp>
        <p:nvSpPr>
          <p:cNvPr id="3993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9938"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xfrm>
            <a:off x="3884613" y="8685213"/>
            <a:ext cx="2971800" cy="457200"/>
          </a:xfrm>
          <a:prstGeom prst="rect">
            <a:avLst/>
          </a:prstGeom>
          <a:ln/>
        </p:spPr>
        <p:txBody>
          <a:bodyPr/>
          <a:lstStyle/>
          <a:p>
            <a:fld id="{FFAE80AC-12A9-4715-A481-8C0CD3B3EF04}" type="slidenum">
              <a:rPr lang="en-US"/>
              <a:pPr/>
              <a:t>42</a:t>
            </a:fld>
            <a:endParaRPr lang="en-US"/>
          </a:p>
        </p:txBody>
      </p:sp>
      <p:sp>
        <p:nvSpPr>
          <p:cNvPr id="4096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0962"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xfrm>
            <a:off x="3884613" y="8685213"/>
            <a:ext cx="2971800" cy="457200"/>
          </a:xfrm>
          <a:prstGeom prst="rect">
            <a:avLst/>
          </a:prstGeom>
          <a:ln/>
        </p:spPr>
        <p:txBody>
          <a:bodyPr/>
          <a:lstStyle/>
          <a:p>
            <a:fld id="{9A6BA0EB-5AD3-4A8A-8DC4-25419AA355BD}" type="slidenum">
              <a:rPr lang="en-US"/>
              <a:pPr/>
              <a:t>43</a:t>
            </a:fld>
            <a:endParaRPr lang="en-US"/>
          </a:p>
        </p:txBody>
      </p:sp>
      <p:sp>
        <p:nvSpPr>
          <p:cNvPr id="4198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1986"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39938"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1"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40962"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41986"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3"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44034"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45058"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a:defRPr/>
            </a:pPr>
            <a:fld id="{447B6D44-1F86-4DE5-8B68-4BFB2627C924}" type="datetimeFigureOut">
              <a:rPr lang="en-US" smtClean="0"/>
              <a:pPr>
                <a:defRPr/>
              </a:pPr>
              <a:t>1/22/2021</a:t>
            </a:fld>
            <a:endParaRPr lang="en-IN"/>
          </a:p>
        </p:txBody>
      </p:sp>
      <p:sp>
        <p:nvSpPr>
          <p:cNvPr id="19" name="Footer Placeholder 18"/>
          <p:cNvSpPr>
            <a:spLocks noGrp="1"/>
          </p:cNvSpPr>
          <p:nvPr>
            <p:ph type="ftr" sz="quarter" idx="11"/>
          </p:nvPr>
        </p:nvSpPr>
        <p:spPr/>
        <p:txBody>
          <a:bodyPr/>
          <a:lstStyle/>
          <a:p>
            <a:pPr>
              <a:defRPr/>
            </a:pPr>
            <a:endParaRPr lang="en-IN"/>
          </a:p>
        </p:txBody>
      </p:sp>
      <p:sp>
        <p:nvSpPr>
          <p:cNvPr id="27" name="Slide Number Placeholder 26"/>
          <p:cNvSpPr>
            <a:spLocks noGrp="1"/>
          </p:cNvSpPr>
          <p:nvPr>
            <p:ph type="sldNum" sz="quarter" idx="12"/>
          </p:nvPr>
        </p:nvSpPr>
        <p:spPr/>
        <p:txBody>
          <a:bodyPr/>
          <a:lstStyle/>
          <a:p>
            <a:pPr>
              <a:defRPr/>
            </a:pPr>
            <a:fld id="{C274D23C-D56F-4C76-90C9-C649A58C8B8A}" type="slidenum">
              <a:rPr lang="en-IN" altLang="en-US" smtClean="0"/>
              <a:pPr>
                <a:defRPr/>
              </a:pPr>
              <a:t>‹#›</a:t>
            </a:fld>
            <a:endParaRPr lang="en-I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CA072D74-2658-4F6D-AA3D-39CE59FA6908}" type="datetimeFigureOut">
              <a:rPr lang="en-US" smtClean="0"/>
              <a:pPr>
                <a:defRPr/>
              </a:pPr>
              <a:t>1/22/2021</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99159057-EF11-408A-A229-1B56578458D5}" type="slidenum">
              <a:rPr lang="en-IN" altLang="en-US" smtClean="0"/>
              <a:pPr>
                <a:defRPr/>
              </a:pPr>
              <a:t>‹#›</a:t>
            </a:fld>
            <a:endParaRPr lang="en-I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320F9CFA-3DD9-484C-9412-3A8E1CD7826E}" type="datetimeFigureOut">
              <a:rPr lang="en-US" smtClean="0"/>
              <a:pPr>
                <a:defRPr/>
              </a:pPr>
              <a:t>1/22/2021</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0E0F75E4-2A20-4CD4-BACD-653F32BB5E24}" type="slidenum">
              <a:rPr lang="en-IN" altLang="en-US" smtClean="0"/>
              <a:pPr>
                <a:defRPr/>
              </a:pPr>
              <a:t>‹#›</a:t>
            </a:fld>
            <a:endParaRPr lang="en-I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E253AB39-440C-405A-A2B2-913CDC82BE31}" type="datetimeFigureOut">
              <a:rPr lang="en-US" smtClean="0"/>
              <a:pPr>
                <a:defRPr/>
              </a:pPr>
              <a:t>1/22/2021</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2783E754-7C5A-4A84-B68E-61B1D7DAE00E}" type="slidenum">
              <a:rPr lang="en-IN" altLang="en-US" smtClean="0"/>
              <a:pPr>
                <a:defRPr/>
              </a:pPr>
              <a:t>‹#›</a:t>
            </a:fld>
            <a:endParaRPr lang="en-I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fld id="{D47F6F2E-6DE2-47D6-9EE0-2D4866BF492E}" type="datetimeFigureOut">
              <a:rPr lang="en-US" smtClean="0"/>
              <a:pPr>
                <a:defRPr/>
              </a:pPr>
              <a:t>1/22/2021</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EEB5B60E-491B-470B-9FE1-958924BEB41A}" type="slidenum">
              <a:rPr lang="en-IN" altLang="en-US" smtClean="0"/>
              <a:pPr>
                <a:defRPr/>
              </a:pPr>
              <a:t>‹#›</a:t>
            </a:fld>
            <a:endParaRPr lang="en-I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4E537A4D-0ECF-4940-BFE2-EC5FF2E097B3}" type="datetimeFigureOut">
              <a:rPr lang="en-US" smtClean="0"/>
              <a:pPr>
                <a:defRPr/>
              </a:pPr>
              <a:t>1/22/2021</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pPr>
              <a:defRPr/>
            </a:pPr>
            <a:fld id="{EC5441AC-311A-4E07-9F0A-8E1F799A3DE0}" type="slidenum">
              <a:rPr lang="en-IN" altLang="en-US" smtClean="0"/>
              <a:pPr>
                <a:defRPr/>
              </a:pPr>
              <a:t>‹#›</a:t>
            </a:fld>
            <a:endParaRPr lang="en-I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fld id="{3CA334F3-78AF-4DB7-A8F3-1D511C008801}" type="datetimeFigureOut">
              <a:rPr lang="en-US" smtClean="0"/>
              <a:pPr>
                <a:defRPr/>
              </a:pPr>
              <a:t>1/22/2021</a:t>
            </a:fld>
            <a:endParaRPr lang="en-IN"/>
          </a:p>
        </p:txBody>
      </p:sp>
      <p:sp>
        <p:nvSpPr>
          <p:cNvPr id="8" name="Footer Placeholder 7"/>
          <p:cNvSpPr>
            <a:spLocks noGrp="1"/>
          </p:cNvSpPr>
          <p:nvPr>
            <p:ph type="ftr" sz="quarter" idx="11"/>
          </p:nvPr>
        </p:nvSpPr>
        <p:spPr/>
        <p:txBody>
          <a:bodyPr/>
          <a:lstStyle/>
          <a:p>
            <a:pPr>
              <a:defRPr/>
            </a:pPr>
            <a:endParaRPr lang="en-IN"/>
          </a:p>
        </p:txBody>
      </p:sp>
      <p:sp>
        <p:nvSpPr>
          <p:cNvPr id="9" name="Slide Number Placeholder 8"/>
          <p:cNvSpPr>
            <a:spLocks noGrp="1"/>
          </p:cNvSpPr>
          <p:nvPr>
            <p:ph type="sldNum" sz="quarter" idx="12"/>
          </p:nvPr>
        </p:nvSpPr>
        <p:spPr/>
        <p:txBody>
          <a:bodyPr/>
          <a:lstStyle/>
          <a:p>
            <a:pPr>
              <a:defRPr/>
            </a:pPr>
            <a:fld id="{0B635E6E-21F5-432E-A0D1-A40EADE2BAC6}" type="slidenum">
              <a:rPr lang="en-IN" altLang="en-US" smtClean="0"/>
              <a:pPr>
                <a:defRPr/>
              </a:pPr>
              <a:t>‹#›</a:t>
            </a:fld>
            <a:endParaRPr lang="en-I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fld id="{EA846412-2A49-42BC-A209-B2E998193C90}" type="datetimeFigureOut">
              <a:rPr lang="en-US" smtClean="0"/>
              <a:pPr>
                <a:defRPr/>
              </a:pPr>
              <a:t>1/22/2021</a:t>
            </a:fld>
            <a:endParaRPr lang="en-IN"/>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1E06327C-C66B-435E-B315-0E4177FD61B3}" type="slidenum">
              <a:rPr lang="en-IN" altLang="en-US" smtClean="0"/>
              <a:pPr>
                <a:defRPr/>
              </a:pPr>
              <a:t>‹#›</a:t>
            </a:fld>
            <a:endParaRPr lang="en-I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6636806-1426-4992-AD88-6E133563FC0F}" type="datetimeFigureOut">
              <a:rPr lang="en-US" smtClean="0"/>
              <a:pPr>
                <a:defRPr/>
              </a:pPr>
              <a:t>1/22/2021</a:t>
            </a:fld>
            <a:endParaRPr lang="en-IN"/>
          </a:p>
        </p:txBody>
      </p:sp>
      <p:sp>
        <p:nvSpPr>
          <p:cNvPr id="3" name="Footer Placeholder 2"/>
          <p:cNvSpPr>
            <a:spLocks noGrp="1"/>
          </p:cNvSpPr>
          <p:nvPr>
            <p:ph type="ftr" sz="quarter" idx="11"/>
          </p:nvPr>
        </p:nvSpPr>
        <p:spPr/>
        <p:txBody>
          <a:bodyPr/>
          <a:lstStyle/>
          <a:p>
            <a:pPr>
              <a:defRPr/>
            </a:pPr>
            <a:endParaRPr lang="en-IN"/>
          </a:p>
        </p:txBody>
      </p:sp>
      <p:sp>
        <p:nvSpPr>
          <p:cNvPr id="4" name="Slide Number Placeholder 3"/>
          <p:cNvSpPr>
            <a:spLocks noGrp="1"/>
          </p:cNvSpPr>
          <p:nvPr>
            <p:ph type="sldNum" sz="quarter" idx="12"/>
          </p:nvPr>
        </p:nvSpPr>
        <p:spPr/>
        <p:txBody>
          <a:bodyPr/>
          <a:lstStyle/>
          <a:p>
            <a:pPr>
              <a:defRPr/>
            </a:pPr>
            <a:fld id="{DA34B747-9082-4AC8-B510-C16381CDBCB7}" type="slidenum">
              <a:rPr lang="en-IN" altLang="en-US" smtClean="0"/>
              <a:pPr>
                <a:defRPr/>
              </a:pPr>
              <a:t>‹#›</a:t>
            </a:fld>
            <a:endParaRPr lang="en-I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A1F5DABB-92F5-48AE-8C0C-C0750B1D666C}" type="datetimeFigureOut">
              <a:rPr lang="en-US" smtClean="0"/>
              <a:pPr>
                <a:defRPr/>
              </a:pPr>
              <a:t>1/22/2021</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pPr>
              <a:defRPr/>
            </a:pPr>
            <a:fld id="{846D7D21-93A1-4E14-BB40-782AB448F5DA}" type="slidenum">
              <a:rPr lang="en-IN" altLang="en-US" smtClean="0"/>
              <a:pPr>
                <a:defRPr/>
              </a:pPr>
              <a:t>‹#›</a:t>
            </a:fld>
            <a:endParaRPr lang="en-I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fld id="{CF46BECA-B9D1-4269-8573-2336C4490CDF}" type="datetimeFigureOut">
              <a:rPr lang="en-US" smtClean="0"/>
              <a:pPr>
                <a:defRPr/>
              </a:pPr>
              <a:t>1/22/2021</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a:xfrm>
            <a:off x="8077200" y="6356350"/>
            <a:ext cx="609600" cy="365125"/>
          </a:xfrm>
        </p:spPr>
        <p:txBody>
          <a:bodyPr/>
          <a:lstStyle/>
          <a:p>
            <a:pPr>
              <a:defRPr/>
            </a:pPr>
            <a:fld id="{089B186C-FB46-4F94-8019-C8577C3D1205}" type="slidenum">
              <a:rPr lang="en-IN" altLang="en-US" smtClean="0"/>
              <a:pPr>
                <a:defRPr/>
              </a:pPr>
              <a:t>‹#›</a:t>
            </a:fld>
            <a:endParaRPr lang="en-IN" alt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fld id="{EEDBB7D4-759B-44D8-BEB2-71A9DFD30558}" type="datetimeFigureOut">
              <a:rPr lang="en-US" smtClean="0"/>
              <a:pPr>
                <a:defRPr/>
              </a:pPr>
              <a:t>1/22/2021</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A5DC895A-10A7-49D1-BCD5-5EB6E02A9FF1}" type="slidenum">
              <a:rPr lang="en-IN" altLang="en-US" smtClean="0"/>
              <a:pPr>
                <a:defRPr/>
              </a:pPr>
              <a:t>‹#›</a:t>
            </a:fld>
            <a:endParaRPr lang="en-IN" alt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551" r:id="rId1"/>
    <p:sldLayoutId id="2147484552" r:id="rId2"/>
    <p:sldLayoutId id="2147484553" r:id="rId3"/>
    <p:sldLayoutId id="2147484554" r:id="rId4"/>
    <p:sldLayoutId id="2147484555" r:id="rId5"/>
    <p:sldLayoutId id="2147484556" r:id="rId6"/>
    <p:sldLayoutId id="2147484557" r:id="rId7"/>
    <p:sldLayoutId id="2147484558" r:id="rId8"/>
    <p:sldLayoutId id="2147484559" r:id="rId9"/>
    <p:sldLayoutId id="2147484560" r:id="rId10"/>
    <p:sldLayoutId id="214748456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7950" y="2565400"/>
            <a:ext cx="8183563" cy="1050925"/>
          </a:xfrm>
        </p:spPr>
        <p:txBody>
          <a:bodyPr>
            <a:normAutofit fontScale="90000"/>
          </a:bodyPr>
          <a:lstStyle/>
          <a:p>
            <a:pPr>
              <a:defRPr/>
            </a:pPr>
            <a:r>
              <a:rPr lang="en-US" sz="9800" dirty="0" smtClean="0">
                <a:solidFill>
                  <a:schemeClr val="bg1"/>
                </a:solidFill>
                <a:latin typeface="Monotype Corsiva" pitchFamily="66" charset="0"/>
              </a:rPr>
              <a:t>   Number Systems</a:t>
            </a:r>
            <a:r>
              <a:rPr lang="en-US" dirty="0" smtClean="0">
                <a:latin typeface="Monotype Corsiva" pitchFamily="66" charset="0"/>
              </a:rPr>
              <a:t/>
            </a:r>
            <a:br>
              <a:rPr lang="en-US" dirty="0" smtClean="0">
                <a:latin typeface="Monotype Corsiva" pitchFamily="66" charset="0"/>
              </a:rPr>
            </a:br>
            <a:endParaRPr lang="en-US" dirty="0"/>
          </a:p>
        </p:txBody>
      </p:sp>
      <p:pic>
        <p:nvPicPr>
          <p:cNvPr id="5123" name="Picture 2" descr="http://maths.wordpandit.com/wp-content/uploads/2014/01/number-system-articles.gif"/>
          <p:cNvPicPr>
            <a:picLocks noChangeAspect="1" noChangeArrowheads="1"/>
          </p:cNvPicPr>
          <p:nvPr/>
        </p:nvPicPr>
        <p:blipFill>
          <a:blip r:embed="rId2" cstate="print"/>
          <a:srcRect/>
          <a:stretch>
            <a:fillRect/>
          </a:stretch>
        </p:blipFill>
        <p:spPr bwMode="auto">
          <a:xfrm rot="-201084">
            <a:off x="1524000" y="3581400"/>
            <a:ext cx="5715000" cy="2600325"/>
          </a:xfrm>
          <a:prstGeom prst="rect">
            <a:avLst/>
          </a:prstGeom>
          <a:noFill/>
          <a:ln w="9525">
            <a:noFill/>
            <a:miter lim="800000"/>
            <a:headEnd/>
            <a:tailEnd/>
          </a:ln>
        </p:spPr>
      </p:pic>
      <p:pic>
        <p:nvPicPr>
          <p:cNvPr id="5124" name="Picture 3"/>
          <p:cNvPicPr>
            <a:picLocks noChangeAspect="1"/>
          </p:cNvPicPr>
          <p:nvPr/>
        </p:nvPicPr>
        <p:blipFill>
          <a:blip r:embed="rId3" cstate="print"/>
          <a:srcRect/>
          <a:stretch>
            <a:fillRect/>
          </a:stretch>
        </p:blipFill>
        <p:spPr bwMode="auto">
          <a:xfrm>
            <a:off x="1187450" y="3213100"/>
            <a:ext cx="6388100" cy="3133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p:cNvSpPr txBox="1">
            <a:spLocks noChangeArrowheads="1"/>
          </p:cNvSpPr>
          <p:nvPr/>
        </p:nvSpPr>
        <p:spPr bwMode="auto">
          <a:xfrm>
            <a:off x="685800" y="2130425"/>
            <a:ext cx="7772400" cy="1470025"/>
          </a:xfrm>
          <a:prstGeom prst="rect">
            <a:avLst/>
          </a:prstGeom>
          <a:noFill/>
          <a:ln w="9525" cap="flat">
            <a:noFill/>
            <a:round/>
            <a:headEnd/>
            <a:tailEnd/>
          </a:ln>
          <a:effectLst/>
        </p:spPr>
        <p:txBody>
          <a:bodyPr wrap="none" anchor="ctr"/>
          <a:lstStyle/>
          <a:p>
            <a:endParaRPr lang="en-US"/>
          </a:p>
        </p:txBody>
      </p:sp>
      <p:sp>
        <p:nvSpPr>
          <p:cNvPr id="13314" name="Text Box 2"/>
          <p:cNvSpPr txBox="1">
            <a:spLocks noChangeArrowheads="1"/>
          </p:cNvSpPr>
          <p:nvPr/>
        </p:nvSpPr>
        <p:spPr bwMode="auto">
          <a:xfrm>
            <a:off x="1371600" y="3886200"/>
            <a:ext cx="6400800" cy="1752600"/>
          </a:xfrm>
          <a:prstGeom prst="rect">
            <a:avLst/>
          </a:prstGeom>
          <a:noFill/>
          <a:ln w="9525" cap="flat">
            <a:noFill/>
            <a:round/>
            <a:headEnd/>
            <a:tailEnd/>
          </a:ln>
          <a:effectLst/>
        </p:spPr>
        <p:txBody>
          <a:bodyPr wrap="none" anchor="ctr"/>
          <a:lstStyle/>
          <a:p>
            <a:endParaRPr lang="en-US"/>
          </a:p>
        </p:txBody>
      </p:sp>
      <p:pic>
        <p:nvPicPr>
          <p:cNvPr id="13315" name="Picture 3" hidden="1"/>
          <p:cNvPicPr>
            <a:picLocks noChangeAspect="1" noChangeArrowheads="1"/>
          </p:cNvPicPr>
          <p:nvPr/>
        </p:nvPicPr>
        <p:blipFill>
          <a:blip r:embed="rId3" cstate="print"/>
          <a:srcRect/>
          <a:stretch>
            <a:fillRect/>
          </a:stretch>
        </p:blipFill>
        <p:spPr bwMode="auto">
          <a:xfrm>
            <a:off x="-14288" y="17463"/>
            <a:ext cx="9158288" cy="6840537"/>
          </a:xfrm>
          <a:prstGeom prst="rect">
            <a:avLst/>
          </a:prstGeom>
          <a:noFill/>
          <a:ln w="9525" cap="flat">
            <a:noFill/>
            <a:round/>
            <a:headEnd/>
            <a:tailEnd/>
          </a:ln>
          <a:effectLst/>
        </p:spPr>
      </p:pic>
      <p:graphicFrame>
        <p:nvGraphicFramePr>
          <p:cNvPr id="13316" name="Group 4"/>
          <p:cNvGraphicFramePr>
            <a:graphicFrameLocks noGrp="1"/>
          </p:cNvGraphicFramePr>
          <p:nvPr/>
        </p:nvGraphicFramePr>
        <p:xfrm>
          <a:off x="0" y="1330325"/>
          <a:ext cx="9131300" cy="5665380"/>
        </p:xfrm>
        <a:graphic>
          <a:graphicData uri="http://schemas.openxmlformats.org/drawingml/2006/table">
            <a:tbl>
              <a:tblPr/>
              <a:tblGrid>
                <a:gridCol w="2505075"/>
                <a:gridCol w="6626225"/>
              </a:tblGrid>
              <a:tr h="508000">
                <a:tc>
                  <a:txBody>
                    <a:bodyPr/>
                    <a:lstStyle/>
                    <a:p>
                      <a:pPr marL="0" marR="0" lvl="0" indent="0" algn="ctr" defTabSz="457200" rtl="0" eaLnBrk="1" fontAlgn="base" latinLnBrk="0" hangingPunct="1">
                        <a:lnSpc>
                          <a:spcPct val="8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1" i="0" u="none" strike="noStrike" cap="none" normalizeH="0" baseline="0" dirty="0" smtClean="0">
                          <a:ln>
                            <a:noFill/>
                          </a:ln>
                          <a:solidFill>
                            <a:srgbClr val="FFFFFF"/>
                          </a:solidFill>
                          <a:effectLst/>
                          <a:latin typeface="Calibri" pitchFamily="32" charset="0"/>
                          <a:cs typeface="Arial" charset="0"/>
                        </a:rPr>
                        <a:t>A no is divisible by</a:t>
                      </a:r>
                    </a:p>
                  </a:txBody>
                  <a:tcPr marT="84276"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8064A2"/>
                    </a:solidFill>
                  </a:tcPr>
                </a:tc>
                <a:tc>
                  <a:txBody>
                    <a:bodyPr/>
                    <a:lstStyle/>
                    <a:p>
                      <a:pPr marL="0" marR="0" lvl="0" indent="0" algn="ctr" defTabSz="457200" rtl="0" eaLnBrk="1" fontAlgn="base" latinLnBrk="0" hangingPunct="1">
                        <a:lnSpc>
                          <a:spcPct val="8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1" i="0" u="none" strike="noStrike" cap="none" normalizeH="0" baseline="0" smtClean="0">
                          <a:ln>
                            <a:noFill/>
                          </a:ln>
                          <a:solidFill>
                            <a:srgbClr val="FFFFFF"/>
                          </a:solidFill>
                          <a:effectLst/>
                          <a:latin typeface="Calibri" pitchFamily="32" charset="0"/>
                          <a:cs typeface="Arial" charset="0"/>
                        </a:rPr>
                        <a:t>If </a:t>
                      </a:r>
                    </a:p>
                  </a:txBody>
                  <a:tcPr marT="84276"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8064A2"/>
                    </a:solidFill>
                  </a:tcPr>
                </a:tc>
              </a:tr>
              <a:tr h="639763">
                <a:tc>
                  <a:txBody>
                    <a:bodyPr/>
                    <a:lstStyle/>
                    <a:p>
                      <a:pPr marL="0" marR="0" lvl="0" indent="0" algn="ctr" defTabSz="457200" rtl="0" eaLnBrk="1" fontAlgn="base" latinLnBrk="0" hangingPunct="1">
                        <a:lnSpc>
                          <a:spcPct val="8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smtClean="0">
                          <a:ln>
                            <a:noFill/>
                          </a:ln>
                          <a:solidFill>
                            <a:srgbClr val="000000"/>
                          </a:solidFill>
                          <a:effectLst/>
                          <a:latin typeface="Calibri" pitchFamily="32" charset="0"/>
                          <a:cs typeface="Arial" charset="0"/>
                        </a:rPr>
                        <a:t>11</a:t>
                      </a:r>
                    </a:p>
                  </a:txBody>
                  <a:tcPr marT="84276"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872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D8D3E0"/>
                    </a:solidFill>
                  </a:tcPr>
                </a:tc>
                <a:tc>
                  <a:txBody>
                    <a:bodyPr/>
                    <a:lstStyle/>
                    <a:p>
                      <a:pPr marL="0" marR="0" lvl="0" indent="0" algn="l" defTabSz="457200" rtl="0" eaLnBrk="1" fontAlgn="base" latinLnBrk="0" hangingPunct="1">
                        <a:lnSpc>
                          <a:spcPct val="8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smtClean="0">
                          <a:ln>
                            <a:noFill/>
                          </a:ln>
                          <a:solidFill>
                            <a:srgbClr val="000000"/>
                          </a:solidFill>
                          <a:effectLst/>
                          <a:latin typeface="Calibri" pitchFamily="32" charset="0"/>
                          <a:cs typeface="Arial" charset="0"/>
                        </a:rPr>
                        <a:t>The difference of sum of its digits at odd places and sum of its digits at even places, is either 0 or a no divisible by 11.</a:t>
                      </a:r>
                    </a:p>
                  </a:txBody>
                  <a:tcPr marT="84276"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872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D8D3E0"/>
                    </a:solidFill>
                  </a:tcPr>
                </a:tc>
              </a:tr>
              <a:tr h="506413">
                <a:tc>
                  <a:txBody>
                    <a:bodyPr/>
                    <a:lstStyle/>
                    <a:p>
                      <a:pPr marL="0" marR="0" lvl="0" indent="0" algn="ctr" defTabSz="457200" rtl="0" eaLnBrk="1" fontAlgn="base" latinLnBrk="0" hangingPunct="1">
                        <a:lnSpc>
                          <a:spcPct val="8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smtClean="0">
                          <a:ln>
                            <a:noFill/>
                          </a:ln>
                          <a:solidFill>
                            <a:srgbClr val="000000"/>
                          </a:solidFill>
                          <a:effectLst/>
                          <a:latin typeface="Calibri" pitchFamily="32" charset="0"/>
                          <a:cs typeface="Arial" charset="0"/>
                        </a:rPr>
                        <a:t>12</a:t>
                      </a:r>
                    </a:p>
                  </a:txBody>
                  <a:tcPr marT="84276"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DEAF0"/>
                    </a:solidFill>
                  </a:tcPr>
                </a:tc>
                <a:tc>
                  <a:txBody>
                    <a:bodyPr/>
                    <a:lstStyle/>
                    <a:p>
                      <a:pPr marL="0" marR="0" lvl="0" indent="0" algn="l" defTabSz="457200" rtl="0" eaLnBrk="1" fontAlgn="base" latinLnBrk="0" hangingPunct="1">
                        <a:lnSpc>
                          <a:spcPct val="8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smtClean="0">
                          <a:ln>
                            <a:noFill/>
                          </a:ln>
                          <a:solidFill>
                            <a:srgbClr val="000000"/>
                          </a:solidFill>
                          <a:effectLst/>
                          <a:latin typeface="Calibri" pitchFamily="32" charset="0"/>
                          <a:cs typeface="Arial" charset="0"/>
                        </a:rPr>
                        <a:t>It is divisible by both 3 &amp; 4.</a:t>
                      </a:r>
                    </a:p>
                  </a:txBody>
                  <a:tcPr marT="84276"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DEAF0"/>
                    </a:solidFill>
                  </a:tcPr>
                </a:tc>
              </a:tr>
              <a:tr h="508000">
                <a:tc>
                  <a:txBody>
                    <a:bodyPr/>
                    <a:lstStyle/>
                    <a:p>
                      <a:pPr marL="0" marR="0" lvl="0" indent="0" algn="ctr" defTabSz="457200" rtl="0" eaLnBrk="1" fontAlgn="base" latinLnBrk="0" hangingPunct="1">
                        <a:lnSpc>
                          <a:spcPct val="8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smtClean="0">
                          <a:ln>
                            <a:noFill/>
                          </a:ln>
                          <a:solidFill>
                            <a:srgbClr val="000000"/>
                          </a:solidFill>
                          <a:effectLst/>
                          <a:latin typeface="Calibri" pitchFamily="32" charset="0"/>
                          <a:cs typeface="Arial" charset="0"/>
                        </a:rPr>
                        <a:t>13</a:t>
                      </a:r>
                    </a:p>
                  </a:txBody>
                  <a:tcPr marT="84276"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D8D3E0"/>
                    </a:solidFill>
                  </a:tcPr>
                </a:tc>
                <a:tc>
                  <a:txBody>
                    <a:bodyPr/>
                    <a:lstStyle/>
                    <a:p>
                      <a:pPr marL="0" marR="0" lvl="0" indent="0" algn="l" defTabSz="457200" rtl="0" eaLnBrk="1" fontAlgn="base" latinLnBrk="0" hangingPunct="1">
                        <a:lnSpc>
                          <a:spcPct val="8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dirty="0" err="1" smtClean="0">
                          <a:ln>
                            <a:noFill/>
                          </a:ln>
                          <a:solidFill>
                            <a:srgbClr val="000000"/>
                          </a:solidFill>
                          <a:effectLst/>
                          <a:latin typeface="Calibri" pitchFamily="32" charset="0"/>
                          <a:cs typeface="Arial" charset="0"/>
                        </a:rPr>
                        <a:t>Eg</a:t>
                      </a:r>
                      <a:r>
                        <a:rPr kumimoji="0" lang="en-US" sz="1800" b="0" i="0" u="none" strike="noStrike" cap="none" normalizeH="0" baseline="0" dirty="0" smtClean="0">
                          <a:ln>
                            <a:noFill/>
                          </a:ln>
                          <a:solidFill>
                            <a:srgbClr val="000000"/>
                          </a:solidFill>
                          <a:effectLst/>
                          <a:latin typeface="Calibri" pitchFamily="32" charset="0"/>
                          <a:cs typeface="Arial" charset="0"/>
                        </a:rPr>
                        <a:t> 26   Multiply unit digit by 4 </a:t>
                      </a:r>
                      <a:r>
                        <a:rPr kumimoji="0" lang="en-US" sz="1800" b="0" i="0" u="none" strike="noStrike" cap="none" normalizeH="0" baseline="0" dirty="0" err="1" smtClean="0">
                          <a:ln>
                            <a:noFill/>
                          </a:ln>
                          <a:solidFill>
                            <a:srgbClr val="000000"/>
                          </a:solidFill>
                          <a:effectLst/>
                          <a:latin typeface="Calibri" pitchFamily="32" charset="0"/>
                          <a:cs typeface="Arial" charset="0"/>
                        </a:rPr>
                        <a:t>i.e</a:t>
                      </a:r>
                      <a:r>
                        <a:rPr kumimoji="0" lang="en-US" sz="1800" b="0" i="0" u="none" strike="noStrike" cap="none" normalizeH="0" baseline="0" dirty="0" smtClean="0">
                          <a:ln>
                            <a:noFill/>
                          </a:ln>
                          <a:solidFill>
                            <a:srgbClr val="000000"/>
                          </a:solidFill>
                          <a:effectLst/>
                          <a:latin typeface="Calibri" pitchFamily="32" charset="0"/>
                          <a:cs typeface="Arial" charset="0"/>
                        </a:rPr>
                        <a:t> 6 X 4 = 24 add Other digit = 26 </a:t>
                      </a:r>
                      <a:r>
                        <a:rPr kumimoji="0" lang="en-US" sz="1800" b="0" i="0" u="none" strike="noStrike" cap="none" normalizeH="0" baseline="0" dirty="0" err="1" smtClean="0">
                          <a:ln>
                            <a:noFill/>
                          </a:ln>
                          <a:solidFill>
                            <a:srgbClr val="000000"/>
                          </a:solidFill>
                          <a:effectLst/>
                          <a:latin typeface="Calibri" pitchFamily="32" charset="0"/>
                          <a:cs typeface="Arial" charset="0"/>
                        </a:rPr>
                        <a:t>ans</a:t>
                      </a:r>
                      <a:r>
                        <a:rPr kumimoji="0" lang="en-US" sz="1800" b="0" i="0" u="none" strike="noStrike" cap="none" normalizeH="0" baseline="0" dirty="0" smtClean="0">
                          <a:ln>
                            <a:noFill/>
                          </a:ln>
                          <a:solidFill>
                            <a:srgbClr val="000000"/>
                          </a:solidFill>
                          <a:effectLst/>
                          <a:latin typeface="Calibri" pitchFamily="32" charset="0"/>
                          <a:cs typeface="Arial" charset="0"/>
                        </a:rPr>
                        <a:t> will be divisible by 13</a:t>
                      </a:r>
                    </a:p>
                  </a:txBody>
                  <a:tcPr marT="84276"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D8D3E0"/>
                    </a:solidFill>
                  </a:tcPr>
                </a:tc>
              </a:tr>
              <a:tr h="506413">
                <a:tc>
                  <a:txBody>
                    <a:bodyPr/>
                    <a:lstStyle/>
                    <a:p>
                      <a:pPr marL="0" marR="0" lvl="0" indent="0" algn="ctr" defTabSz="457200" rtl="0" eaLnBrk="1" fontAlgn="base" latinLnBrk="0" hangingPunct="1">
                        <a:lnSpc>
                          <a:spcPct val="8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smtClean="0">
                          <a:ln>
                            <a:noFill/>
                          </a:ln>
                          <a:solidFill>
                            <a:srgbClr val="000000"/>
                          </a:solidFill>
                          <a:effectLst/>
                          <a:latin typeface="Calibri" pitchFamily="32" charset="0"/>
                          <a:cs typeface="Arial" charset="0"/>
                        </a:rPr>
                        <a:t>14</a:t>
                      </a:r>
                    </a:p>
                  </a:txBody>
                  <a:tcPr marT="84276"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DEAF0"/>
                    </a:solidFill>
                  </a:tcPr>
                </a:tc>
                <a:tc>
                  <a:txBody>
                    <a:bodyPr/>
                    <a:lstStyle/>
                    <a:p>
                      <a:pPr marL="0" marR="0" lvl="0" indent="0" algn="l" defTabSz="457200" rtl="0" eaLnBrk="1" fontAlgn="base" latinLnBrk="0" hangingPunct="1">
                        <a:lnSpc>
                          <a:spcPct val="8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smtClean="0">
                          <a:ln>
                            <a:noFill/>
                          </a:ln>
                          <a:solidFill>
                            <a:srgbClr val="000000"/>
                          </a:solidFill>
                          <a:effectLst/>
                          <a:latin typeface="Calibri" pitchFamily="32" charset="0"/>
                          <a:cs typeface="Arial" charset="0"/>
                        </a:rPr>
                        <a:t>It is divisible by both 2 &amp; 7.</a:t>
                      </a:r>
                    </a:p>
                  </a:txBody>
                  <a:tcPr marT="84276"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DEAF0"/>
                    </a:solidFill>
                  </a:tcPr>
                </a:tc>
              </a:tr>
              <a:tr h="508000">
                <a:tc>
                  <a:txBody>
                    <a:bodyPr/>
                    <a:lstStyle/>
                    <a:p>
                      <a:pPr marL="0" marR="0" lvl="0" indent="0" algn="ctr" defTabSz="457200" rtl="0" eaLnBrk="1" fontAlgn="base" latinLnBrk="0" hangingPunct="1">
                        <a:lnSpc>
                          <a:spcPct val="8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smtClean="0">
                          <a:ln>
                            <a:noFill/>
                          </a:ln>
                          <a:solidFill>
                            <a:srgbClr val="000000"/>
                          </a:solidFill>
                          <a:effectLst/>
                          <a:latin typeface="Calibri" pitchFamily="32" charset="0"/>
                          <a:cs typeface="Arial" charset="0"/>
                        </a:rPr>
                        <a:t>15</a:t>
                      </a:r>
                    </a:p>
                  </a:txBody>
                  <a:tcPr marT="84276"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D8D3E0"/>
                    </a:solidFill>
                  </a:tcPr>
                </a:tc>
                <a:tc>
                  <a:txBody>
                    <a:bodyPr/>
                    <a:lstStyle/>
                    <a:p>
                      <a:pPr marL="0" marR="0" lvl="0" indent="0" algn="l" defTabSz="457200" rtl="0" eaLnBrk="1" fontAlgn="base" latinLnBrk="0" hangingPunct="1">
                        <a:lnSpc>
                          <a:spcPct val="8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smtClean="0">
                          <a:ln>
                            <a:noFill/>
                          </a:ln>
                          <a:solidFill>
                            <a:srgbClr val="000000"/>
                          </a:solidFill>
                          <a:effectLst/>
                          <a:latin typeface="Calibri" pitchFamily="32" charset="0"/>
                          <a:cs typeface="Arial" charset="0"/>
                        </a:rPr>
                        <a:t>It is divisible by both 3 &amp; 5.</a:t>
                      </a:r>
                    </a:p>
                  </a:txBody>
                  <a:tcPr marT="84276"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D8D3E0"/>
                    </a:solidFill>
                  </a:tcPr>
                </a:tc>
              </a:tr>
              <a:tr h="506413">
                <a:tc>
                  <a:txBody>
                    <a:bodyPr/>
                    <a:lstStyle/>
                    <a:p>
                      <a:pPr marL="0" marR="0" lvl="0" indent="0" algn="ctr" defTabSz="457200" rtl="0" eaLnBrk="1" fontAlgn="base" latinLnBrk="0" hangingPunct="1">
                        <a:lnSpc>
                          <a:spcPct val="8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smtClean="0">
                          <a:ln>
                            <a:noFill/>
                          </a:ln>
                          <a:solidFill>
                            <a:srgbClr val="000000"/>
                          </a:solidFill>
                          <a:effectLst/>
                          <a:latin typeface="Calibri" pitchFamily="32" charset="0"/>
                          <a:cs typeface="Arial" charset="0"/>
                        </a:rPr>
                        <a:t>16</a:t>
                      </a:r>
                    </a:p>
                  </a:txBody>
                  <a:tcPr marT="84276"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DEAF0"/>
                    </a:solidFill>
                  </a:tcPr>
                </a:tc>
                <a:tc>
                  <a:txBody>
                    <a:bodyPr/>
                    <a:lstStyle/>
                    <a:p>
                      <a:pPr marL="0" marR="0" lvl="0" indent="0" algn="l" defTabSz="457200" rtl="0" eaLnBrk="1" fontAlgn="base" latinLnBrk="0" hangingPunct="1">
                        <a:lnSpc>
                          <a:spcPct val="8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smtClean="0">
                          <a:ln>
                            <a:noFill/>
                          </a:ln>
                          <a:solidFill>
                            <a:srgbClr val="000000"/>
                          </a:solidFill>
                          <a:effectLst/>
                          <a:latin typeface="Calibri" pitchFamily="32" charset="0"/>
                          <a:cs typeface="Arial" charset="0"/>
                        </a:rPr>
                        <a:t>The </a:t>
                      </a:r>
                      <a:r>
                        <a:rPr kumimoji="0" lang="en-US" sz="1800" b="0" i="0" u="none" strike="noStrike" cap="none" normalizeH="0" baseline="0" smtClean="0">
                          <a:ln>
                            <a:noFill/>
                          </a:ln>
                          <a:solidFill>
                            <a:srgbClr val="000000"/>
                          </a:solidFill>
                          <a:effectLst/>
                          <a:latin typeface="Calibri" pitchFamily="32" charset="0"/>
                          <a:cs typeface="Arial" charset="0"/>
                        </a:rPr>
                        <a:t>number </a:t>
                      </a:r>
                      <a:r>
                        <a:rPr kumimoji="0" lang="en-US" sz="1800" b="0" i="0" u="none" strike="noStrike" cap="none" normalizeH="0" baseline="0" smtClean="0">
                          <a:ln>
                            <a:noFill/>
                          </a:ln>
                          <a:solidFill>
                            <a:srgbClr val="000000"/>
                          </a:solidFill>
                          <a:effectLst/>
                          <a:latin typeface="Calibri" pitchFamily="32" charset="0"/>
                          <a:cs typeface="Arial" charset="0"/>
                        </a:rPr>
                        <a:t>formed by last four digits is divisible by 16.</a:t>
                      </a:r>
                    </a:p>
                  </a:txBody>
                  <a:tcPr marT="84276"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DEAF0"/>
                    </a:solidFill>
                  </a:tcPr>
                </a:tc>
              </a:tr>
              <a:tr h="508000">
                <a:tc>
                  <a:txBody>
                    <a:bodyPr/>
                    <a:lstStyle/>
                    <a:p>
                      <a:pPr marL="0" marR="0" lvl="0" indent="0" algn="ctr" defTabSz="457200" rtl="0" eaLnBrk="1" fontAlgn="base" latinLnBrk="0" hangingPunct="1">
                        <a:lnSpc>
                          <a:spcPct val="8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dirty="0" smtClean="0">
                          <a:ln>
                            <a:noFill/>
                          </a:ln>
                          <a:solidFill>
                            <a:srgbClr val="000000"/>
                          </a:solidFill>
                          <a:effectLst/>
                          <a:latin typeface="Calibri" pitchFamily="32" charset="0"/>
                          <a:cs typeface="Arial" charset="0"/>
                        </a:rPr>
                        <a:t>17</a:t>
                      </a:r>
                    </a:p>
                  </a:txBody>
                  <a:tcPr marT="84276"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D8D3E0"/>
                    </a:solidFill>
                  </a:tcPr>
                </a:tc>
                <a:tc>
                  <a:txBody>
                    <a:bodyPr/>
                    <a:lstStyle/>
                    <a:p>
                      <a:pPr marL="0" marR="0" lvl="0" indent="0" algn="l" defTabSz="457200" rtl="0" eaLnBrk="1" fontAlgn="base" latinLnBrk="0" hangingPunct="1">
                        <a:lnSpc>
                          <a:spcPct val="8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dirty="0" err="1" smtClean="0">
                          <a:ln>
                            <a:noFill/>
                          </a:ln>
                          <a:solidFill>
                            <a:srgbClr val="000000"/>
                          </a:solidFill>
                          <a:effectLst/>
                          <a:latin typeface="Calibri" pitchFamily="32" charset="0"/>
                          <a:cs typeface="Arial" charset="0"/>
                        </a:rPr>
                        <a:t>Eg</a:t>
                      </a:r>
                      <a:r>
                        <a:rPr kumimoji="0" lang="en-US" sz="1800" b="0" i="0" u="none" strike="noStrike" cap="none" normalizeH="0" baseline="0" dirty="0" smtClean="0">
                          <a:ln>
                            <a:noFill/>
                          </a:ln>
                          <a:solidFill>
                            <a:srgbClr val="000000"/>
                          </a:solidFill>
                          <a:effectLst/>
                          <a:latin typeface="Calibri" pitchFamily="32" charset="0"/>
                          <a:cs typeface="Arial" charset="0"/>
                        </a:rPr>
                        <a:t> 34 Multiply unit digit by 5 </a:t>
                      </a:r>
                      <a:r>
                        <a:rPr kumimoji="0" lang="en-US" sz="1800" b="0" i="0" u="none" strike="noStrike" cap="none" normalizeH="0" baseline="0" dirty="0" err="1" smtClean="0">
                          <a:ln>
                            <a:noFill/>
                          </a:ln>
                          <a:solidFill>
                            <a:srgbClr val="000000"/>
                          </a:solidFill>
                          <a:effectLst/>
                          <a:latin typeface="Calibri" pitchFamily="32" charset="0"/>
                          <a:cs typeface="Arial" charset="0"/>
                        </a:rPr>
                        <a:t>e.g</a:t>
                      </a:r>
                      <a:r>
                        <a:rPr kumimoji="0" lang="en-US" sz="1800" b="0" i="0" u="none" strike="noStrike" cap="none" normalizeH="0" baseline="0" dirty="0" smtClean="0">
                          <a:ln>
                            <a:noFill/>
                          </a:ln>
                          <a:solidFill>
                            <a:srgbClr val="000000"/>
                          </a:solidFill>
                          <a:effectLst/>
                          <a:latin typeface="Calibri" pitchFamily="32" charset="0"/>
                          <a:cs typeface="Arial" charset="0"/>
                        </a:rPr>
                        <a:t> 4 X 5 =20 subtract the other digit </a:t>
                      </a:r>
                      <a:r>
                        <a:rPr kumimoji="0" lang="en-US" sz="1800" b="0" i="0" u="none" strike="noStrike" cap="none" normalizeH="0" baseline="0" dirty="0" err="1" smtClean="0">
                          <a:ln>
                            <a:noFill/>
                          </a:ln>
                          <a:solidFill>
                            <a:srgbClr val="000000"/>
                          </a:solidFill>
                          <a:effectLst/>
                          <a:latin typeface="Calibri" pitchFamily="32" charset="0"/>
                          <a:cs typeface="Arial" charset="0"/>
                        </a:rPr>
                        <a:t>i.e</a:t>
                      </a:r>
                      <a:r>
                        <a:rPr kumimoji="0" lang="en-US" sz="1800" b="0" i="0" u="none" strike="noStrike" cap="none" normalizeH="0" baseline="0" dirty="0" smtClean="0">
                          <a:ln>
                            <a:noFill/>
                          </a:ln>
                          <a:solidFill>
                            <a:srgbClr val="000000"/>
                          </a:solidFill>
                          <a:effectLst/>
                          <a:latin typeface="Calibri" pitchFamily="32" charset="0"/>
                          <a:cs typeface="Arial" charset="0"/>
                        </a:rPr>
                        <a:t> 20 – 3 = 17 </a:t>
                      </a:r>
                      <a:r>
                        <a:rPr kumimoji="0" lang="en-US" sz="1800" b="0" i="0" u="none" strike="noStrike" cap="none" normalizeH="0" baseline="0" dirty="0" err="1" smtClean="0">
                          <a:ln>
                            <a:noFill/>
                          </a:ln>
                          <a:solidFill>
                            <a:srgbClr val="000000"/>
                          </a:solidFill>
                          <a:effectLst/>
                          <a:latin typeface="Calibri" pitchFamily="32" charset="0"/>
                          <a:cs typeface="Arial" charset="0"/>
                        </a:rPr>
                        <a:t>ans</a:t>
                      </a:r>
                      <a:r>
                        <a:rPr kumimoji="0" lang="en-US" sz="1800" b="0" i="0" u="none" strike="noStrike" cap="none" normalizeH="0" baseline="0" dirty="0" smtClean="0">
                          <a:ln>
                            <a:noFill/>
                          </a:ln>
                          <a:solidFill>
                            <a:srgbClr val="000000"/>
                          </a:solidFill>
                          <a:effectLst/>
                          <a:latin typeface="Calibri" pitchFamily="32" charset="0"/>
                          <a:cs typeface="Arial" charset="0"/>
                        </a:rPr>
                        <a:t> will be divisible by 17.</a:t>
                      </a:r>
                    </a:p>
                  </a:txBody>
                  <a:tcPr marT="84276"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D8D3E0"/>
                    </a:solidFill>
                  </a:tcPr>
                </a:tc>
              </a:tr>
              <a:tr h="506413">
                <a:tc>
                  <a:txBody>
                    <a:bodyPr/>
                    <a:lstStyle/>
                    <a:p>
                      <a:pPr marL="0" marR="0" lvl="0" indent="0" algn="ctr" defTabSz="457200" rtl="0" eaLnBrk="1" fontAlgn="base" latinLnBrk="0" hangingPunct="1">
                        <a:lnSpc>
                          <a:spcPct val="8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dirty="0" smtClean="0">
                          <a:ln>
                            <a:noFill/>
                          </a:ln>
                          <a:solidFill>
                            <a:srgbClr val="000000"/>
                          </a:solidFill>
                          <a:effectLst/>
                          <a:latin typeface="Calibri" pitchFamily="32" charset="0"/>
                          <a:cs typeface="Arial" charset="0"/>
                        </a:rPr>
                        <a:t>18</a:t>
                      </a:r>
                    </a:p>
                  </a:txBody>
                  <a:tcPr marT="84276"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DEAF0"/>
                    </a:solidFill>
                  </a:tcPr>
                </a:tc>
                <a:tc>
                  <a:txBody>
                    <a:bodyPr/>
                    <a:lstStyle/>
                    <a:p>
                      <a:pPr marL="0" marR="0" lvl="0" indent="0" algn="l" defTabSz="457200" rtl="0" eaLnBrk="1" fontAlgn="base" latinLnBrk="0" hangingPunct="1">
                        <a:lnSpc>
                          <a:spcPct val="8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dirty="0" smtClean="0">
                          <a:ln>
                            <a:noFill/>
                          </a:ln>
                          <a:solidFill>
                            <a:srgbClr val="000000"/>
                          </a:solidFill>
                          <a:effectLst/>
                          <a:latin typeface="Calibri" pitchFamily="32" charset="0"/>
                          <a:cs typeface="Arial" charset="0"/>
                        </a:rPr>
                        <a:t>Number </a:t>
                      </a:r>
                      <a:r>
                        <a:rPr kumimoji="0" lang="en-US" sz="1800" b="0" i="0" u="none" strike="noStrike" cap="none" normalizeH="0" baseline="0" dirty="0" smtClean="0">
                          <a:ln>
                            <a:noFill/>
                          </a:ln>
                          <a:solidFill>
                            <a:srgbClr val="000000"/>
                          </a:solidFill>
                          <a:effectLst/>
                          <a:latin typeface="Calibri" pitchFamily="32" charset="0"/>
                          <a:cs typeface="Arial" charset="0"/>
                        </a:rPr>
                        <a:t>must be divisible by </a:t>
                      </a:r>
                      <a:r>
                        <a:rPr kumimoji="0" lang="en-US" sz="1800" b="0" i="0" u="none" strike="noStrike" cap="none" normalizeH="0" baseline="0" dirty="0" smtClean="0">
                          <a:ln>
                            <a:noFill/>
                          </a:ln>
                          <a:solidFill>
                            <a:srgbClr val="000000"/>
                          </a:solidFill>
                          <a:effectLst/>
                          <a:latin typeface="Calibri" pitchFamily="32" charset="0"/>
                          <a:cs typeface="Arial" charset="0"/>
                        </a:rPr>
                        <a:t>9 </a:t>
                      </a:r>
                      <a:r>
                        <a:rPr kumimoji="0" lang="en-US" sz="1800" b="0" i="0" u="none" strike="noStrike" cap="none" normalizeH="0" baseline="0" dirty="0" smtClean="0">
                          <a:ln>
                            <a:noFill/>
                          </a:ln>
                          <a:solidFill>
                            <a:srgbClr val="000000"/>
                          </a:solidFill>
                          <a:effectLst/>
                          <a:latin typeface="Calibri" pitchFamily="32" charset="0"/>
                          <a:cs typeface="Arial" charset="0"/>
                        </a:rPr>
                        <a:t>&amp; </a:t>
                      </a:r>
                      <a:r>
                        <a:rPr kumimoji="0" lang="en-US" sz="1800" b="0" i="0" u="none" strike="noStrike" cap="none" normalizeH="0" baseline="0" dirty="0" smtClean="0">
                          <a:ln>
                            <a:noFill/>
                          </a:ln>
                          <a:solidFill>
                            <a:srgbClr val="000000"/>
                          </a:solidFill>
                          <a:effectLst/>
                          <a:latin typeface="Calibri" pitchFamily="32" charset="0"/>
                          <a:cs typeface="Arial" charset="0"/>
                        </a:rPr>
                        <a:t>2 both as 9 and 2 are co prime</a:t>
                      </a:r>
                      <a:endParaRPr kumimoji="0" lang="en-US" sz="1800" b="0" i="0" u="none" strike="noStrike" cap="none" normalizeH="0" baseline="0" dirty="0" smtClean="0">
                        <a:ln>
                          <a:noFill/>
                        </a:ln>
                        <a:solidFill>
                          <a:srgbClr val="000000"/>
                        </a:solidFill>
                        <a:effectLst/>
                        <a:latin typeface="Calibri" pitchFamily="32" charset="0"/>
                        <a:cs typeface="Arial" charset="0"/>
                      </a:endParaRPr>
                    </a:p>
                  </a:txBody>
                  <a:tcPr marT="84276"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DEAF0"/>
                    </a:solidFill>
                  </a:tcPr>
                </a:tc>
              </a:tr>
              <a:tr h="508000">
                <a:tc>
                  <a:txBody>
                    <a:bodyPr/>
                    <a:lstStyle/>
                    <a:p>
                      <a:pPr marL="0" marR="0" lvl="0" indent="0" algn="ctr" defTabSz="457200" rtl="0" eaLnBrk="1" fontAlgn="base" latinLnBrk="0" hangingPunct="1">
                        <a:lnSpc>
                          <a:spcPct val="8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dirty="0" smtClean="0">
                          <a:ln>
                            <a:noFill/>
                          </a:ln>
                          <a:solidFill>
                            <a:srgbClr val="000000"/>
                          </a:solidFill>
                          <a:effectLst/>
                          <a:latin typeface="Calibri" pitchFamily="32" charset="0"/>
                          <a:cs typeface="Arial" charset="0"/>
                        </a:rPr>
                        <a:t>19</a:t>
                      </a:r>
                    </a:p>
                  </a:txBody>
                  <a:tcPr marT="84276"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D8D3E0"/>
                    </a:solidFill>
                  </a:tcPr>
                </a:tc>
                <a:tc>
                  <a:txBody>
                    <a:bodyPr/>
                    <a:lstStyle/>
                    <a:p>
                      <a:pPr marL="0" marR="0" lvl="0" indent="0" algn="l" defTabSz="457200" rtl="0" eaLnBrk="1" fontAlgn="base" latinLnBrk="0" hangingPunct="1">
                        <a:lnSpc>
                          <a:spcPct val="8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sz="1800" b="0" i="0" u="none" strike="noStrike" cap="none" normalizeH="0" baseline="0" dirty="0" err="1" smtClean="0">
                          <a:ln>
                            <a:noFill/>
                          </a:ln>
                          <a:solidFill>
                            <a:srgbClr val="000000"/>
                          </a:solidFill>
                          <a:effectLst/>
                          <a:latin typeface="Calibri" pitchFamily="32" charset="0"/>
                          <a:cs typeface="Arial" charset="0"/>
                        </a:rPr>
                        <a:t>Eg</a:t>
                      </a:r>
                      <a:r>
                        <a:rPr kumimoji="0" lang="en-US" sz="1800" b="0" i="0" u="none" strike="noStrike" cap="none" normalizeH="0" baseline="0" dirty="0" smtClean="0">
                          <a:ln>
                            <a:noFill/>
                          </a:ln>
                          <a:solidFill>
                            <a:srgbClr val="000000"/>
                          </a:solidFill>
                          <a:effectLst/>
                          <a:latin typeface="Calibri" pitchFamily="32" charset="0"/>
                          <a:cs typeface="Arial" charset="0"/>
                        </a:rPr>
                        <a:t> 38 Multiply unit digit by 2 </a:t>
                      </a:r>
                      <a:r>
                        <a:rPr kumimoji="0" lang="en-US" sz="1800" b="0" i="0" u="none" strike="noStrike" cap="none" normalizeH="0" baseline="0" dirty="0" err="1" smtClean="0">
                          <a:ln>
                            <a:noFill/>
                          </a:ln>
                          <a:solidFill>
                            <a:srgbClr val="000000"/>
                          </a:solidFill>
                          <a:effectLst/>
                          <a:latin typeface="Calibri" pitchFamily="32" charset="0"/>
                          <a:cs typeface="Arial" charset="0"/>
                        </a:rPr>
                        <a:t>e.g</a:t>
                      </a:r>
                      <a:r>
                        <a:rPr kumimoji="0" lang="en-US" sz="1800" b="0" i="0" u="none" strike="noStrike" cap="none" normalizeH="0" baseline="0" dirty="0" smtClean="0">
                          <a:ln>
                            <a:noFill/>
                          </a:ln>
                          <a:solidFill>
                            <a:srgbClr val="000000"/>
                          </a:solidFill>
                          <a:effectLst/>
                          <a:latin typeface="Calibri" pitchFamily="32" charset="0"/>
                          <a:cs typeface="Arial" charset="0"/>
                        </a:rPr>
                        <a:t> 8 X 2 =16 add the other digit </a:t>
                      </a:r>
                      <a:r>
                        <a:rPr kumimoji="0" lang="en-US" sz="1800" b="0" i="0" u="none" strike="noStrike" cap="none" normalizeH="0" baseline="0" dirty="0" err="1" smtClean="0">
                          <a:ln>
                            <a:noFill/>
                          </a:ln>
                          <a:solidFill>
                            <a:srgbClr val="000000"/>
                          </a:solidFill>
                          <a:effectLst/>
                          <a:latin typeface="Calibri" pitchFamily="32" charset="0"/>
                          <a:cs typeface="Arial" charset="0"/>
                        </a:rPr>
                        <a:t>i.e</a:t>
                      </a:r>
                      <a:r>
                        <a:rPr kumimoji="0" lang="en-US" sz="1800" b="0" i="0" u="none" strike="noStrike" cap="none" normalizeH="0" baseline="0" dirty="0" smtClean="0">
                          <a:ln>
                            <a:noFill/>
                          </a:ln>
                          <a:solidFill>
                            <a:srgbClr val="000000"/>
                          </a:solidFill>
                          <a:effectLst/>
                          <a:latin typeface="Calibri" pitchFamily="32" charset="0"/>
                          <a:cs typeface="Arial" charset="0"/>
                        </a:rPr>
                        <a:t> 16+3 = 19 </a:t>
                      </a:r>
                      <a:r>
                        <a:rPr kumimoji="0" lang="en-US" sz="1800" b="0" i="0" u="none" strike="noStrike" cap="none" normalizeH="0" baseline="0" dirty="0" err="1" smtClean="0">
                          <a:ln>
                            <a:noFill/>
                          </a:ln>
                          <a:solidFill>
                            <a:srgbClr val="000000"/>
                          </a:solidFill>
                          <a:effectLst/>
                          <a:latin typeface="Calibri" pitchFamily="32" charset="0"/>
                          <a:cs typeface="Arial" charset="0"/>
                        </a:rPr>
                        <a:t>ans</a:t>
                      </a:r>
                      <a:r>
                        <a:rPr kumimoji="0" lang="en-US" sz="1800" b="0" i="0" u="none" strike="noStrike" cap="none" normalizeH="0" baseline="0" dirty="0" smtClean="0">
                          <a:ln>
                            <a:noFill/>
                          </a:ln>
                          <a:solidFill>
                            <a:srgbClr val="000000"/>
                          </a:solidFill>
                          <a:effectLst/>
                          <a:latin typeface="Calibri" pitchFamily="32" charset="0"/>
                          <a:cs typeface="Arial" charset="0"/>
                        </a:rPr>
                        <a:t> will be divisible by 19.</a:t>
                      </a:r>
                    </a:p>
                    <a:p>
                      <a:pPr marL="0" marR="0" lvl="0" indent="0" algn="l" defTabSz="457200" rtl="0" eaLnBrk="1" fontAlgn="base" latinLnBrk="0" hangingPunct="1">
                        <a:lnSpc>
                          <a:spcPct val="8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dirty="0" smtClean="0">
                          <a:ln>
                            <a:noFill/>
                          </a:ln>
                          <a:solidFill>
                            <a:srgbClr val="000000"/>
                          </a:solidFill>
                          <a:effectLst/>
                          <a:latin typeface="Calibri" pitchFamily="32" charset="0"/>
                          <a:cs typeface="Arial" charset="0"/>
                        </a:rPr>
                        <a:t>.</a:t>
                      </a:r>
                    </a:p>
                  </a:txBody>
                  <a:tcPr marT="84276"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D8D3E0"/>
                    </a:solidFill>
                  </a:tcPr>
                </a:tc>
              </a:tr>
            </a:tbl>
          </a:graphicData>
        </a:graphic>
      </p:graphicFrame>
      <p:sp>
        <p:nvSpPr>
          <p:cNvPr id="13389" name="Text Box 77"/>
          <p:cNvSpPr txBox="1">
            <a:spLocks noChangeArrowheads="1"/>
          </p:cNvSpPr>
          <p:nvPr/>
        </p:nvSpPr>
        <p:spPr bwMode="auto">
          <a:xfrm>
            <a:off x="457200" y="233363"/>
            <a:ext cx="8229600" cy="1143000"/>
          </a:xfrm>
          <a:prstGeom prst="rect">
            <a:avLst/>
          </a:prstGeom>
          <a:noFill/>
          <a:ln w="9525" cap="flat">
            <a:noFill/>
            <a:round/>
            <a:headEnd/>
            <a:tailEnd/>
          </a:ln>
          <a:effec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a:solidFill>
                  <a:srgbClr val="000000"/>
                </a:solidFill>
                <a:latin typeface="Century" pitchFamily="16" charset="0"/>
              </a:rPr>
              <a:t>Tests of Divisibility</a:t>
            </a:r>
          </a:p>
        </p:txBody>
      </p:sp>
      <p:sp>
        <p:nvSpPr>
          <p:cNvPr id="13393" name="Text Box 81" hidden="1"/>
          <p:cNvSpPr txBox="1">
            <a:spLocks noChangeArrowheads="1"/>
          </p:cNvSpPr>
          <p:nvPr/>
        </p:nvSpPr>
        <p:spPr bwMode="auto">
          <a:xfrm>
            <a:off x="0" y="6457950"/>
            <a:ext cx="3216275" cy="409575"/>
          </a:xfrm>
          <a:prstGeom prst="rect">
            <a:avLst/>
          </a:prstGeom>
          <a:solidFill>
            <a:srgbClr val="FFFFFF"/>
          </a:solidFill>
          <a:ln w="9525" cap="flat">
            <a:noFill/>
            <a:round/>
            <a:headEnd/>
            <a:tailEnd/>
          </a:ln>
          <a:effectLst/>
        </p:spPr>
        <p:txBody>
          <a:bodyPr wrap="none" lIns="0" tIns="0" rIns="0" bIns="0">
            <a:spAutoFit/>
          </a:bodyPr>
          <a:lstStyle/>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1300" b="1">
                <a:solidFill>
                  <a:srgbClr val="9A9A9A"/>
                </a:solidFill>
                <a:latin typeface="Tahoma" pitchFamily="32" charset="0"/>
                <a:cs typeface="Tahoma" pitchFamily="32" charset="0"/>
              </a:rPr>
              <a:t>PEA302 Analytical Skills-II :: Vishal Ahuja</a:t>
            </a:r>
          </a:p>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CA" sz="1300" b="1">
              <a:solidFill>
                <a:srgbClr val="9A9A9A"/>
              </a:solidFill>
              <a:latin typeface="Tahoma" pitchFamily="32" charset="0"/>
              <a:cs typeface="Tahoma" pitchFamily="32" charset="0"/>
            </a:endParaRP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685800" y="2130425"/>
            <a:ext cx="7772400" cy="1470025"/>
          </a:xfrm>
          <a:prstGeom prst="rect">
            <a:avLst/>
          </a:prstGeom>
          <a:noFill/>
          <a:ln w="9525" cap="flat">
            <a:noFill/>
            <a:round/>
            <a:headEnd/>
            <a:tailEnd/>
          </a:ln>
          <a:effectLst/>
        </p:spPr>
        <p:txBody>
          <a:bodyPr wrap="none" anchor="ctr"/>
          <a:lstStyle/>
          <a:p>
            <a:endParaRPr lang="en-US"/>
          </a:p>
        </p:txBody>
      </p:sp>
      <p:sp>
        <p:nvSpPr>
          <p:cNvPr id="14338" name="Text Box 2"/>
          <p:cNvSpPr txBox="1">
            <a:spLocks noChangeArrowheads="1"/>
          </p:cNvSpPr>
          <p:nvPr/>
        </p:nvSpPr>
        <p:spPr bwMode="auto">
          <a:xfrm>
            <a:off x="1371600" y="3886200"/>
            <a:ext cx="6400800" cy="1752600"/>
          </a:xfrm>
          <a:prstGeom prst="rect">
            <a:avLst/>
          </a:prstGeom>
          <a:noFill/>
          <a:ln w="9525" cap="flat">
            <a:noFill/>
            <a:round/>
            <a:headEnd/>
            <a:tailEnd/>
          </a:ln>
          <a:effectLst/>
        </p:spPr>
        <p:txBody>
          <a:bodyPr wrap="none" anchor="ctr"/>
          <a:lstStyle/>
          <a:p>
            <a:endParaRPr lang="en-US"/>
          </a:p>
        </p:txBody>
      </p:sp>
      <p:pic>
        <p:nvPicPr>
          <p:cNvPr id="14339" name="Picture 3" hidden="1"/>
          <p:cNvPicPr>
            <a:picLocks noChangeAspect="1" noChangeArrowheads="1"/>
          </p:cNvPicPr>
          <p:nvPr/>
        </p:nvPicPr>
        <p:blipFill>
          <a:blip r:embed="rId3" cstate="print"/>
          <a:srcRect/>
          <a:stretch>
            <a:fillRect/>
          </a:stretch>
        </p:blipFill>
        <p:spPr bwMode="auto">
          <a:xfrm>
            <a:off x="-14288" y="17463"/>
            <a:ext cx="9158288" cy="6840537"/>
          </a:xfrm>
          <a:prstGeom prst="rect">
            <a:avLst/>
          </a:prstGeom>
          <a:noFill/>
          <a:ln w="9525" cap="flat">
            <a:noFill/>
            <a:round/>
            <a:headEnd/>
            <a:tailEnd/>
          </a:ln>
          <a:effectLst/>
        </p:spPr>
      </p:pic>
      <p:sp>
        <p:nvSpPr>
          <p:cNvPr id="14340" name="Text Box 4"/>
          <p:cNvSpPr txBox="1">
            <a:spLocks noChangeArrowheads="1"/>
          </p:cNvSpPr>
          <p:nvPr/>
        </p:nvSpPr>
        <p:spPr bwMode="auto">
          <a:xfrm>
            <a:off x="323850" y="2716213"/>
            <a:ext cx="8569325" cy="1114425"/>
          </a:xfrm>
          <a:prstGeom prst="rect">
            <a:avLst/>
          </a:prstGeom>
          <a:noFill/>
          <a:ln w="9525" cap="flat">
            <a:noFill/>
            <a:round/>
            <a:headEnd/>
            <a:tailEnd/>
          </a:ln>
          <a:effectLst/>
        </p:spPr>
        <p:txBody>
          <a:bodyPr lIns="90000" tIns="46800" rIns="90000" bIns="46800"/>
          <a:lstStyle/>
          <a:p>
            <a:pPr algn="ctr">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70C0"/>
                </a:solidFill>
                <a:latin typeface="Century" pitchFamily="16" charset="0"/>
              </a:rPr>
              <a:t>Dividend = (Divisor * Quotient ) + Reminder</a:t>
            </a:r>
          </a:p>
        </p:txBody>
      </p:sp>
      <p:sp>
        <p:nvSpPr>
          <p:cNvPr id="14341" name="Text Box 5"/>
          <p:cNvSpPr txBox="1">
            <a:spLocks noChangeArrowheads="1"/>
          </p:cNvSpPr>
          <p:nvPr/>
        </p:nvSpPr>
        <p:spPr bwMode="auto">
          <a:xfrm>
            <a:off x="457200" y="468313"/>
            <a:ext cx="8229600" cy="1143000"/>
          </a:xfrm>
          <a:prstGeom prst="rect">
            <a:avLst/>
          </a:prstGeom>
          <a:noFill/>
          <a:ln w="9525" cap="flat">
            <a:noFill/>
            <a:round/>
            <a:headEnd/>
            <a:tailEnd/>
          </a:ln>
          <a:effec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a:solidFill>
                  <a:srgbClr val="000000"/>
                </a:solidFill>
                <a:latin typeface="Century" pitchFamily="16" charset="0"/>
              </a:rPr>
              <a:t>Division Algorithm</a:t>
            </a:r>
          </a:p>
        </p:txBody>
      </p:sp>
      <p:sp>
        <p:nvSpPr>
          <p:cNvPr id="14342" name="Text Box 6" hidden="1"/>
          <p:cNvSpPr txBox="1">
            <a:spLocks noChangeArrowheads="1"/>
          </p:cNvSpPr>
          <p:nvPr/>
        </p:nvSpPr>
        <p:spPr bwMode="auto">
          <a:xfrm>
            <a:off x="0" y="6457950"/>
            <a:ext cx="3216275" cy="409575"/>
          </a:xfrm>
          <a:prstGeom prst="rect">
            <a:avLst/>
          </a:prstGeom>
          <a:solidFill>
            <a:srgbClr val="FFFFFF"/>
          </a:solidFill>
          <a:ln w="9525" cap="flat">
            <a:noFill/>
            <a:round/>
            <a:headEnd/>
            <a:tailEnd/>
          </a:ln>
          <a:effectLst/>
        </p:spPr>
        <p:txBody>
          <a:bodyPr wrap="none" lIns="0" tIns="0" rIns="0" bIns="0">
            <a:spAutoFit/>
          </a:bodyPr>
          <a:lstStyle/>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1300" b="1">
                <a:solidFill>
                  <a:srgbClr val="9A9A9A"/>
                </a:solidFill>
                <a:latin typeface="Tahoma" pitchFamily="32" charset="0"/>
                <a:cs typeface="Tahoma" pitchFamily="32" charset="0"/>
              </a:rPr>
              <a:t>PEA302 Analytical Skills-II :: Vishal Ahuja</a:t>
            </a:r>
          </a:p>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CA" sz="1300" b="1">
              <a:solidFill>
                <a:srgbClr val="9A9A9A"/>
              </a:solidFill>
              <a:latin typeface="Tahoma" pitchFamily="32" charset="0"/>
              <a:cs typeface="Tahoma" pitchFamily="32"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
          <p:cNvSpPr txBox="1">
            <a:spLocks noChangeArrowheads="1"/>
          </p:cNvSpPr>
          <p:nvPr/>
        </p:nvSpPr>
        <p:spPr bwMode="auto">
          <a:xfrm>
            <a:off x="685800" y="2130425"/>
            <a:ext cx="7772400" cy="1470025"/>
          </a:xfrm>
          <a:prstGeom prst="rect">
            <a:avLst/>
          </a:prstGeom>
          <a:noFill/>
          <a:ln w="9525" cap="flat">
            <a:noFill/>
            <a:round/>
            <a:headEnd/>
            <a:tailEnd/>
          </a:ln>
          <a:effectLst/>
        </p:spPr>
        <p:txBody>
          <a:bodyPr wrap="none" anchor="ctr"/>
          <a:lstStyle/>
          <a:p>
            <a:endParaRPr lang="en-US"/>
          </a:p>
        </p:txBody>
      </p:sp>
      <p:sp>
        <p:nvSpPr>
          <p:cNvPr id="15362" name="Text Box 2"/>
          <p:cNvSpPr txBox="1">
            <a:spLocks noChangeArrowheads="1"/>
          </p:cNvSpPr>
          <p:nvPr/>
        </p:nvSpPr>
        <p:spPr bwMode="auto">
          <a:xfrm>
            <a:off x="1371600" y="3886200"/>
            <a:ext cx="6400800" cy="1752600"/>
          </a:xfrm>
          <a:prstGeom prst="rect">
            <a:avLst/>
          </a:prstGeom>
          <a:noFill/>
          <a:ln w="9525" cap="flat">
            <a:noFill/>
            <a:round/>
            <a:headEnd/>
            <a:tailEnd/>
          </a:ln>
          <a:effectLst/>
        </p:spPr>
        <p:txBody>
          <a:bodyPr wrap="none" anchor="ctr"/>
          <a:lstStyle/>
          <a:p>
            <a:endParaRPr lang="en-US"/>
          </a:p>
        </p:txBody>
      </p:sp>
      <p:pic>
        <p:nvPicPr>
          <p:cNvPr id="15363" name="Picture 3" hidden="1"/>
          <p:cNvPicPr>
            <a:picLocks noChangeAspect="1" noChangeArrowheads="1"/>
          </p:cNvPicPr>
          <p:nvPr/>
        </p:nvPicPr>
        <p:blipFill>
          <a:blip r:embed="rId3" cstate="print"/>
          <a:srcRect/>
          <a:stretch>
            <a:fillRect/>
          </a:stretch>
        </p:blipFill>
        <p:spPr bwMode="auto">
          <a:xfrm>
            <a:off x="-14288" y="17463"/>
            <a:ext cx="9158288" cy="6840537"/>
          </a:xfrm>
          <a:prstGeom prst="rect">
            <a:avLst/>
          </a:prstGeom>
          <a:noFill/>
          <a:ln w="9525" cap="flat">
            <a:noFill/>
            <a:round/>
            <a:headEnd/>
            <a:tailEnd/>
          </a:ln>
          <a:effectLst/>
        </p:spPr>
      </p:pic>
      <p:sp>
        <p:nvSpPr>
          <p:cNvPr id="15364" name="Text Box 4"/>
          <p:cNvSpPr txBox="1">
            <a:spLocks noChangeArrowheads="1"/>
          </p:cNvSpPr>
          <p:nvPr/>
        </p:nvSpPr>
        <p:spPr bwMode="auto">
          <a:xfrm>
            <a:off x="322263" y="1828800"/>
            <a:ext cx="8229600" cy="4525963"/>
          </a:xfrm>
          <a:prstGeom prst="rect">
            <a:avLst/>
          </a:prstGeom>
          <a:noFill/>
          <a:ln w="9525" cap="flat">
            <a:noFill/>
            <a:round/>
            <a:headEnd/>
            <a:tailEnd/>
          </a:ln>
          <a:effectLst/>
        </p:spPr>
        <p:txBody>
          <a:bodyPr lIns="90000" tIns="46800" rIns="90000" bIns="46800"/>
          <a:lstStyle/>
          <a:p>
            <a:pPr>
              <a:spcBef>
                <a:spcPts val="6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a:solidFill>
                  <a:srgbClr val="0070C0"/>
                </a:solidFill>
                <a:latin typeface="Century" pitchFamily="16" charset="0"/>
              </a:rPr>
              <a:t>(</a:t>
            </a:r>
            <a:r>
              <a:rPr lang="en-US" sz="2400" b="1" i="1">
                <a:solidFill>
                  <a:srgbClr val="0070C0"/>
                </a:solidFill>
                <a:latin typeface="Century" pitchFamily="16" charset="0"/>
              </a:rPr>
              <a:t>a</a:t>
            </a:r>
            <a:r>
              <a:rPr lang="en-US" sz="2400" b="1">
                <a:solidFill>
                  <a:srgbClr val="0070C0"/>
                </a:solidFill>
                <a:latin typeface="Century" pitchFamily="16" charset="0"/>
              </a:rPr>
              <a:t> + </a:t>
            </a:r>
            <a:r>
              <a:rPr lang="en-US" sz="2400" b="1" i="1">
                <a:solidFill>
                  <a:srgbClr val="0070C0"/>
                </a:solidFill>
                <a:latin typeface="Century" pitchFamily="16" charset="0"/>
              </a:rPr>
              <a:t>b</a:t>
            </a:r>
            <a:r>
              <a:rPr lang="en-US" sz="2400" b="1">
                <a:solidFill>
                  <a:srgbClr val="0070C0"/>
                </a:solidFill>
                <a:latin typeface="Century" pitchFamily="16" charset="0"/>
              </a:rPr>
              <a:t>)(</a:t>
            </a:r>
            <a:r>
              <a:rPr lang="en-US" sz="2400" b="1" i="1">
                <a:solidFill>
                  <a:srgbClr val="0070C0"/>
                </a:solidFill>
                <a:latin typeface="Century" pitchFamily="16" charset="0"/>
              </a:rPr>
              <a:t>a</a:t>
            </a:r>
            <a:r>
              <a:rPr lang="en-US" sz="2400" b="1">
                <a:solidFill>
                  <a:srgbClr val="0070C0"/>
                </a:solidFill>
                <a:latin typeface="Century" pitchFamily="16" charset="0"/>
              </a:rPr>
              <a:t> - </a:t>
            </a:r>
            <a:r>
              <a:rPr lang="en-US" sz="2400" b="1" i="1">
                <a:solidFill>
                  <a:srgbClr val="0070C0"/>
                </a:solidFill>
                <a:latin typeface="Century" pitchFamily="16" charset="0"/>
              </a:rPr>
              <a:t>b</a:t>
            </a:r>
            <a:r>
              <a:rPr lang="en-US" sz="2400" b="1">
                <a:solidFill>
                  <a:srgbClr val="0070C0"/>
                </a:solidFill>
                <a:latin typeface="Century" pitchFamily="16" charset="0"/>
              </a:rPr>
              <a:t>) = (</a:t>
            </a:r>
            <a:r>
              <a:rPr lang="en-US" sz="2400" b="1" i="1">
                <a:solidFill>
                  <a:srgbClr val="0070C0"/>
                </a:solidFill>
                <a:latin typeface="Century" pitchFamily="16" charset="0"/>
              </a:rPr>
              <a:t>a</a:t>
            </a:r>
            <a:r>
              <a:rPr lang="en-US" sz="2400" b="1" baseline="30000">
                <a:solidFill>
                  <a:srgbClr val="0070C0"/>
                </a:solidFill>
                <a:latin typeface="Century" pitchFamily="16" charset="0"/>
              </a:rPr>
              <a:t>2</a:t>
            </a:r>
            <a:r>
              <a:rPr lang="en-US" sz="2400" b="1">
                <a:solidFill>
                  <a:srgbClr val="0070C0"/>
                </a:solidFill>
                <a:latin typeface="Century" pitchFamily="16" charset="0"/>
              </a:rPr>
              <a:t> - </a:t>
            </a:r>
            <a:r>
              <a:rPr lang="en-US" sz="2400" b="1" i="1">
                <a:solidFill>
                  <a:srgbClr val="0070C0"/>
                </a:solidFill>
                <a:latin typeface="Century" pitchFamily="16" charset="0"/>
              </a:rPr>
              <a:t>b</a:t>
            </a:r>
            <a:r>
              <a:rPr lang="en-US" sz="2400" b="1" baseline="30000">
                <a:solidFill>
                  <a:srgbClr val="0070C0"/>
                </a:solidFill>
                <a:latin typeface="Century" pitchFamily="16" charset="0"/>
              </a:rPr>
              <a:t>2</a:t>
            </a:r>
            <a:r>
              <a:rPr lang="en-US" sz="2400" b="1">
                <a:solidFill>
                  <a:srgbClr val="0070C0"/>
                </a:solidFill>
                <a:latin typeface="Century" pitchFamily="16" charset="0"/>
              </a:rPr>
              <a:t>)</a:t>
            </a:r>
          </a:p>
          <a:p>
            <a:pPr>
              <a:spcBef>
                <a:spcPts val="6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a:solidFill>
                  <a:srgbClr val="0070C0"/>
                </a:solidFill>
                <a:latin typeface="Century" pitchFamily="16" charset="0"/>
              </a:rPr>
              <a:t>(</a:t>
            </a:r>
            <a:r>
              <a:rPr lang="en-US" sz="2400" b="1" i="1">
                <a:solidFill>
                  <a:srgbClr val="0070C0"/>
                </a:solidFill>
                <a:latin typeface="Century" pitchFamily="16" charset="0"/>
              </a:rPr>
              <a:t>a</a:t>
            </a:r>
            <a:r>
              <a:rPr lang="en-US" sz="2400" b="1">
                <a:solidFill>
                  <a:srgbClr val="0070C0"/>
                </a:solidFill>
                <a:latin typeface="Century" pitchFamily="16" charset="0"/>
              </a:rPr>
              <a:t> + </a:t>
            </a:r>
            <a:r>
              <a:rPr lang="en-US" sz="2400" b="1" i="1">
                <a:solidFill>
                  <a:srgbClr val="0070C0"/>
                </a:solidFill>
                <a:latin typeface="Century" pitchFamily="16" charset="0"/>
              </a:rPr>
              <a:t>b</a:t>
            </a:r>
            <a:r>
              <a:rPr lang="en-US" sz="2400" b="1">
                <a:solidFill>
                  <a:srgbClr val="0070C0"/>
                </a:solidFill>
                <a:latin typeface="Century" pitchFamily="16" charset="0"/>
              </a:rPr>
              <a:t>)</a:t>
            </a:r>
            <a:r>
              <a:rPr lang="en-US" sz="2400" b="1" baseline="30000">
                <a:solidFill>
                  <a:srgbClr val="0070C0"/>
                </a:solidFill>
                <a:latin typeface="Century" pitchFamily="16" charset="0"/>
              </a:rPr>
              <a:t>2</a:t>
            </a:r>
            <a:r>
              <a:rPr lang="en-US" sz="2400" b="1">
                <a:solidFill>
                  <a:srgbClr val="0070C0"/>
                </a:solidFill>
                <a:latin typeface="Century" pitchFamily="16" charset="0"/>
              </a:rPr>
              <a:t> = (</a:t>
            </a:r>
            <a:r>
              <a:rPr lang="en-US" sz="2400" b="1" i="1">
                <a:solidFill>
                  <a:srgbClr val="0070C0"/>
                </a:solidFill>
                <a:latin typeface="Century" pitchFamily="16" charset="0"/>
              </a:rPr>
              <a:t>a</a:t>
            </a:r>
            <a:r>
              <a:rPr lang="en-US" sz="2400" b="1" baseline="30000">
                <a:solidFill>
                  <a:srgbClr val="0070C0"/>
                </a:solidFill>
                <a:latin typeface="Century" pitchFamily="16" charset="0"/>
              </a:rPr>
              <a:t>2</a:t>
            </a:r>
            <a:r>
              <a:rPr lang="en-US" sz="2400" b="1">
                <a:solidFill>
                  <a:srgbClr val="0070C0"/>
                </a:solidFill>
                <a:latin typeface="Century" pitchFamily="16" charset="0"/>
              </a:rPr>
              <a:t> + b</a:t>
            </a:r>
            <a:r>
              <a:rPr lang="en-US" sz="2400" b="1" baseline="30000">
                <a:solidFill>
                  <a:srgbClr val="0070C0"/>
                </a:solidFill>
                <a:latin typeface="Century" pitchFamily="16" charset="0"/>
              </a:rPr>
              <a:t>2</a:t>
            </a:r>
            <a:r>
              <a:rPr lang="en-US" sz="2400" b="1">
                <a:solidFill>
                  <a:srgbClr val="0070C0"/>
                </a:solidFill>
                <a:latin typeface="Century" pitchFamily="16" charset="0"/>
              </a:rPr>
              <a:t> + 2</a:t>
            </a:r>
            <a:r>
              <a:rPr lang="en-US" sz="2400" b="1" i="1">
                <a:solidFill>
                  <a:srgbClr val="0070C0"/>
                </a:solidFill>
                <a:latin typeface="Century" pitchFamily="16" charset="0"/>
              </a:rPr>
              <a:t>ab</a:t>
            </a:r>
            <a:r>
              <a:rPr lang="en-US" sz="2400" b="1">
                <a:solidFill>
                  <a:srgbClr val="0070C0"/>
                </a:solidFill>
                <a:latin typeface="Century" pitchFamily="16" charset="0"/>
              </a:rPr>
              <a:t>)</a:t>
            </a:r>
          </a:p>
          <a:p>
            <a:pPr>
              <a:spcBef>
                <a:spcPts val="6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a:solidFill>
                  <a:srgbClr val="0070C0"/>
                </a:solidFill>
                <a:latin typeface="Century" pitchFamily="16" charset="0"/>
              </a:rPr>
              <a:t>(</a:t>
            </a:r>
            <a:r>
              <a:rPr lang="en-US" sz="2400" b="1" i="1">
                <a:solidFill>
                  <a:srgbClr val="0070C0"/>
                </a:solidFill>
                <a:latin typeface="Century" pitchFamily="16" charset="0"/>
              </a:rPr>
              <a:t>a</a:t>
            </a:r>
            <a:r>
              <a:rPr lang="en-US" sz="2400" b="1">
                <a:solidFill>
                  <a:srgbClr val="0070C0"/>
                </a:solidFill>
                <a:latin typeface="Century" pitchFamily="16" charset="0"/>
              </a:rPr>
              <a:t> - </a:t>
            </a:r>
            <a:r>
              <a:rPr lang="en-US" sz="2400" b="1" i="1">
                <a:solidFill>
                  <a:srgbClr val="0070C0"/>
                </a:solidFill>
                <a:latin typeface="Century" pitchFamily="16" charset="0"/>
              </a:rPr>
              <a:t>b</a:t>
            </a:r>
            <a:r>
              <a:rPr lang="en-US" sz="2400" b="1">
                <a:solidFill>
                  <a:srgbClr val="0070C0"/>
                </a:solidFill>
                <a:latin typeface="Century" pitchFamily="16" charset="0"/>
              </a:rPr>
              <a:t>)</a:t>
            </a:r>
            <a:r>
              <a:rPr lang="en-US" sz="2400" b="1" baseline="30000">
                <a:solidFill>
                  <a:srgbClr val="0070C0"/>
                </a:solidFill>
                <a:latin typeface="Century" pitchFamily="16" charset="0"/>
              </a:rPr>
              <a:t>2</a:t>
            </a:r>
            <a:r>
              <a:rPr lang="en-US" sz="2400" b="1">
                <a:solidFill>
                  <a:srgbClr val="0070C0"/>
                </a:solidFill>
                <a:latin typeface="Century" pitchFamily="16" charset="0"/>
              </a:rPr>
              <a:t> = (</a:t>
            </a:r>
            <a:r>
              <a:rPr lang="en-US" sz="2400" b="1" i="1">
                <a:solidFill>
                  <a:srgbClr val="0070C0"/>
                </a:solidFill>
                <a:latin typeface="Century" pitchFamily="16" charset="0"/>
              </a:rPr>
              <a:t>a</a:t>
            </a:r>
            <a:r>
              <a:rPr lang="en-US" sz="2400" b="1" baseline="30000">
                <a:solidFill>
                  <a:srgbClr val="0070C0"/>
                </a:solidFill>
                <a:latin typeface="Century" pitchFamily="16" charset="0"/>
              </a:rPr>
              <a:t>2</a:t>
            </a:r>
            <a:r>
              <a:rPr lang="en-US" sz="2400" b="1">
                <a:solidFill>
                  <a:srgbClr val="0070C0"/>
                </a:solidFill>
                <a:latin typeface="Century" pitchFamily="16" charset="0"/>
              </a:rPr>
              <a:t> + b</a:t>
            </a:r>
            <a:r>
              <a:rPr lang="en-US" sz="2400" b="1" baseline="30000">
                <a:solidFill>
                  <a:srgbClr val="0070C0"/>
                </a:solidFill>
                <a:latin typeface="Century" pitchFamily="16" charset="0"/>
              </a:rPr>
              <a:t>2</a:t>
            </a:r>
            <a:r>
              <a:rPr lang="en-US" sz="2400" b="1">
                <a:solidFill>
                  <a:srgbClr val="0070C0"/>
                </a:solidFill>
                <a:latin typeface="Century" pitchFamily="16" charset="0"/>
              </a:rPr>
              <a:t> - 2</a:t>
            </a:r>
            <a:r>
              <a:rPr lang="en-US" sz="2400" b="1" i="1">
                <a:solidFill>
                  <a:srgbClr val="0070C0"/>
                </a:solidFill>
                <a:latin typeface="Century" pitchFamily="16" charset="0"/>
              </a:rPr>
              <a:t>ab</a:t>
            </a:r>
            <a:r>
              <a:rPr lang="en-US" sz="2400" b="1">
                <a:solidFill>
                  <a:srgbClr val="0070C0"/>
                </a:solidFill>
                <a:latin typeface="Century" pitchFamily="16" charset="0"/>
              </a:rPr>
              <a:t>)</a:t>
            </a:r>
          </a:p>
          <a:p>
            <a:pPr>
              <a:spcBef>
                <a:spcPts val="6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a:solidFill>
                  <a:srgbClr val="0070C0"/>
                </a:solidFill>
                <a:latin typeface="Century" pitchFamily="16" charset="0"/>
              </a:rPr>
              <a:t>(</a:t>
            </a:r>
            <a:r>
              <a:rPr lang="en-US" sz="2400" b="1" i="1">
                <a:solidFill>
                  <a:srgbClr val="0070C0"/>
                </a:solidFill>
                <a:latin typeface="Century" pitchFamily="16" charset="0"/>
              </a:rPr>
              <a:t>a</a:t>
            </a:r>
            <a:r>
              <a:rPr lang="en-US" sz="2400" b="1">
                <a:solidFill>
                  <a:srgbClr val="0070C0"/>
                </a:solidFill>
                <a:latin typeface="Century" pitchFamily="16" charset="0"/>
              </a:rPr>
              <a:t> + </a:t>
            </a:r>
            <a:r>
              <a:rPr lang="en-US" sz="2400" b="1" i="1">
                <a:solidFill>
                  <a:srgbClr val="0070C0"/>
                </a:solidFill>
                <a:latin typeface="Century" pitchFamily="16" charset="0"/>
              </a:rPr>
              <a:t>b</a:t>
            </a:r>
            <a:r>
              <a:rPr lang="en-US" sz="2400" b="1">
                <a:solidFill>
                  <a:srgbClr val="0070C0"/>
                </a:solidFill>
                <a:latin typeface="Century" pitchFamily="16" charset="0"/>
              </a:rPr>
              <a:t> + </a:t>
            </a:r>
            <a:r>
              <a:rPr lang="en-US" sz="2400" b="1" i="1">
                <a:solidFill>
                  <a:srgbClr val="0070C0"/>
                </a:solidFill>
                <a:latin typeface="Century" pitchFamily="16" charset="0"/>
              </a:rPr>
              <a:t>c</a:t>
            </a:r>
            <a:r>
              <a:rPr lang="en-US" sz="2400" b="1">
                <a:solidFill>
                  <a:srgbClr val="0070C0"/>
                </a:solidFill>
                <a:latin typeface="Century" pitchFamily="16" charset="0"/>
              </a:rPr>
              <a:t>)</a:t>
            </a:r>
            <a:r>
              <a:rPr lang="en-US" sz="2400" b="1" baseline="30000">
                <a:solidFill>
                  <a:srgbClr val="0070C0"/>
                </a:solidFill>
                <a:latin typeface="Century" pitchFamily="16" charset="0"/>
              </a:rPr>
              <a:t>2</a:t>
            </a:r>
            <a:r>
              <a:rPr lang="en-US" sz="2400" b="1">
                <a:solidFill>
                  <a:srgbClr val="0070C0"/>
                </a:solidFill>
                <a:latin typeface="Century" pitchFamily="16" charset="0"/>
              </a:rPr>
              <a:t> = </a:t>
            </a:r>
            <a:r>
              <a:rPr lang="en-US" sz="2400" b="1" i="1">
                <a:solidFill>
                  <a:srgbClr val="0070C0"/>
                </a:solidFill>
                <a:latin typeface="Century" pitchFamily="16" charset="0"/>
              </a:rPr>
              <a:t>a</a:t>
            </a:r>
            <a:r>
              <a:rPr lang="en-US" sz="2400" b="1" baseline="30000">
                <a:solidFill>
                  <a:srgbClr val="0070C0"/>
                </a:solidFill>
                <a:latin typeface="Century" pitchFamily="16" charset="0"/>
              </a:rPr>
              <a:t>2</a:t>
            </a:r>
            <a:r>
              <a:rPr lang="en-US" sz="2400" b="1">
                <a:solidFill>
                  <a:srgbClr val="0070C0"/>
                </a:solidFill>
                <a:latin typeface="Century" pitchFamily="16" charset="0"/>
              </a:rPr>
              <a:t> + b</a:t>
            </a:r>
            <a:r>
              <a:rPr lang="en-US" sz="2400" b="1" baseline="30000">
                <a:solidFill>
                  <a:srgbClr val="0070C0"/>
                </a:solidFill>
                <a:latin typeface="Century" pitchFamily="16" charset="0"/>
              </a:rPr>
              <a:t>2</a:t>
            </a:r>
            <a:r>
              <a:rPr lang="en-US" sz="2400" b="1">
                <a:solidFill>
                  <a:srgbClr val="0070C0"/>
                </a:solidFill>
                <a:latin typeface="Century" pitchFamily="16" charset="0"/>
              </a:rPr>
              <a:t> + </a:t>
            </a:r>
            <a:r>
              <a:rPr lang="en-US" sz="2400" b="1" i="1">
                <a:solidFill>
                  <a:srgbClr val="0070C0"/>
                </a:solidFill>
                <a:latin typeface="Century" pitchFamily="16" charset="0"/>
              </a:rPr>
              <a:t>c</a:t>
            </a:r>
            <a:r>
              <a:rPr lang="en-US" sz="2400" b="1" baseline="30000">
                <a:solidFill>
                  <a:srgbClr val="0070C0"/>
                </a:solidFill>
                <a:latin typeface="Century" pitchFamily="16" charset="0"/>
              </a:rPr>
              <a:t>2</a:t>
            </a:r>
            <a:r>
              <a:rPr lang="en-US" sz="2400" b="1">
                <a:solidFill>
                  <a:srgbClr val="0070C0"/>
                </a:solidFill>
                <a:latin typeface="Century" pitchFamily="16" charset="0"/>
              </a:rPr>
              <a:t> + 2(</a:t>
            </a:r>
            <a:r>
              <a:rPr lang="en-US" sz="2400" b="1" i="1">
                <a:solidFill>
                  <a:srgbClr val="0070C0"/>
                </a:solidFill>
                <a:latin typeface="Century" pitchFamily="16" charset="0"/>
              </a:rPr>
              <a:t>ab</a:t>
            </a:r>
            <a:r>
              <a:rPr lang="en-US" sz="2400" b="1">
                <a:solidFill>
                  <a:srgbClr val="0070C0"/>
                </a:solidFill>
                <a:latin typeface="Century" pitchFamily="16" charset="0"/>
              </a:rPr>
              <a:t> + </a:t>
            </a:r>
            <a:r>
              <a:rPr lang="en-US" sz="2400" b="1" i="1">
                <a:solidFill>
                  <a:srgbClr val="0070C0"/>
                </a:solidFill>
                <a:latin typeface="Century" pitchFamily="16" charset="0"/>
              </a:rPr>
              <a:t>bc</a:t>
            </a:r>
            <a:r>
              <a:rPr lang="en-US" sz="2400" b="1">
                <a:solidFill>
                  <a:srgbClr val="0070C0"/>
                </a:solidFill>
                <a:latin typeface="Century" pitchFamily="16" charset="0"/>
              </a:rPr>
              <a:t> + </a:t>
            </a:r>
            <a:r>
              <a:rPr lang="en-US" sz="2400" b="1" i="1">
                <a:solidFill>
                  <a:srgbClr val="0070C0"/>
                </a:solidFill>
                <a:latin typeface="Century" pitchFamily="16" charset="0"/>
              </a:rPr>
              <a:t>ca</a:t>
            </a:r>
            <a:r>
              <a:rPr lang="en-US" sz="2400" b="1">
                <a:solidFill>
                  <a:srgbClr val="0070C0"/>
                </a:solidFill>
                <a:latin typeface="Century" pitchFamily="16" charset="0"/>
              </a:rPr>
              <a:t>)</a:t>
            </a:r>
          </a:p>
          <a:p>
            <a:pPr>
              <a:spcBef>
                <a:spcPts val="6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a:solidFill>
                  <a:srgbClr val="0070C0"/>
                </a:solidFill>
                <a:latin typeface="Century" pitchFamily="16" charset="0"/>
              </a:rPr>
              <a:t>(</a:t>
            </a:r>
            <a:r>
              <a:rPr lang="en-US" sz="2400" b="1" i="1">
                <a:solidFill>
                  <a:srgbClr val="0070C0"/>
                </a:solidFill>
                <a:latin typeface="Century" pitchFamily="16" charset="0"/>
              </a:rPr>
              <a:t>a</a:t>
            </a:r>
            <a:r>
              <a:rPr lang="en-US" sz="2400" b="1" baseline="30000">
                <a:solidFill>
                  <a:srgbClr val="0070C0"/>
                </a:solidFill>
                <a:latin typeface="Century" pitchFamily="16" charset="0"/>
              </a:rPr>
              <a:t>3</a:t>
            </a:r>
            <a:r>
              <a:rPr lang="en-US" sz="2400" b="1">
                <a:solidFill>
                  <a:srgbClr val="0070C0"/>
                </a:solidFill>
                <a:latin typeface="Century" pitchFamily="16" charset="0"/>
              </a:rPr>
              <a:t> + </a:t>
            </a:r>
            <a:r>
              <a:rPr lang="en-US" sz="2400" b="1" i="1">
                <a:solidFill>
                  <a:srgbClr val="0070C0"/>
                </a:solidFill>
                <a:latin typeface="Century" pitchFamily="16" charset="0"/>
              </a:rPr>
              <a:t>b</a:t>
            </a:r>
            <a:r>
              <a:rPr lang="en-US" sz="2400" b="1" baseline="30000">
                <a:solidFill>
                  <a:srgbClr val="0070C0"/>
                </a:solidFill>
                <a:latin typeface="Century" pitchFamily="16" charset="0"/>
              </a:rPr>
              <a:t>3</a:t>
            </a:r>
            <a:r>
              <a:rPr lang="en-US" sz="2400" b="1">
                <a:solidFill>
                  <a:srgbClr val="0070C0"/>
                </a:solidFill>
                <a:latin typeface="Century" pitchFamily="16" charset="0"/>
              </a:rPr>
              <a:t>) = (</a:t>
            </a:r>
            <a:r>
              <a:rPr lang="en-US" sz="2400" b="1" i="1">
                <a:solidFill>
                  <a:srgbClr val="0070C0"/>
                </a:solidFill>
                <a:latin typeface="Century" pitchFamily="16" charset="0"/>
              </a:rPr>
              <a:t>a</a:t>
            </a:r>
            <a:r>
              <a:rPr lang="en-US" sz="2400" b="1">
                <a:solidFill>
                  <a:srgbClr val="0070C0"/>
                </a:solidFill>
                <a:latin typeface="Century" pitchFamily="16" charset="0"/>
              </a:rPr>
              <a:t> + </a:t>
            </a:r>
            <a:r>
              <a:rPr lang="en-US" sz="2400" b="1" i="1">
                <a:solidFill>
                  <a:srgbClr val="0070C0"/>
                </a:solidFill>
                <a:latin typeface="Century" pitchFamily="16" charset="0"/>
              </a:rPr>
              <a:t>b</a:t>
            </a:r>
            <a:r>
              <a:rPr lang="en-US" sz="2400" b="1">
                <a:solidFill>
                  <a:srgbClr val="0070C0"/>
                </a:solidFill>
                <a:latin typeface="Century" pitchFamily="16" charset="0"/>
              </a:rPr>
              <a:t>)(</a:t>
            </a:r>
            <a:r>
              <a:rPr lang="en-US" sz="2400" b="1" i="1">
                <a:solidFill>
                  <a:srgbClr val="0070C0"/>
                </a:solidFill>
                <a:latin typeface="Century" pitchFamily="16" charset="0"/>
              </a:rPr>
              <a:t>a</a:t>
            </a:r>
            <a:r>
              <a:rPr lang="en-US" sz="2400" b="1" baseline="30000">
                <a:solidFill>
                  <a:srgbClr val="0070C0"/>
                </a:solidFill>
                <a:latin typeface="Century" pitchFamily="16" charset="0"/>
              </a:rPr>
              <a:t>2</a:t>
            </a:r>
            <a:r>
              <a:rPr lang="en-US" sz="2400" b="1">
                <a:solidFill>
                  <a:srgbClr val="0070C0"/>
                </a:solidFill>
                <a:latin typeface="Century" pitchFamily="16" charset="0"/>
              </a:rPr>
              <a:t> - </a:t>
            </a:r>
            <a:r>
              <a:rPr lang="en-US" sz="2400" b="1" i="1">
                <a:solidFill>
                  <a:srgbClr val="0070C0"/>
                </a:solidFill>
                <a:latin typeface="Century" pitchFamily="16" charset="0"/>
              </a:rPr>
              <a:t>ab</a:t>
            </a:r>
            <a:r>
              <a:rPr lang="en-US" sz="2400" b="1">
                <a:solidFill>
                  <a:srgbClr val="0070C0"/>
                </a:solidFill>
                <a:latin typeface="Century" pitchFamily="16" charset="0"/>
              </a:rPr>
              <a:t> + </a:t>
            </a:r>
            <a:r>
              <a:rPr lang="en-US" sz="2400" b="1" i="1">
                <a:solidFill>
                  <a:srgbClr val="0070C0"/>
                </a:solidFill>
                <a:latin typeface="Century" pitchFamily="16" charset="0"/>
              </a:rPr>
              <a:t>b</a:t>
            </a:r>
            <a:r>
              <a:rPr lang="en-US" sz="2400" b="1" baseline="30000">
                <a:solidFill>
                  <a:srgbClr val="0070C0"/>
                </a:solidFill>
                <a:latin typeface="Century" pitchFamily="16" charset="0"/>
              </a:rPr>
              <a:t>2</a:t>
            </a:r>
            <a:r>
              <a:rPr lang="en-US" sz="2400" b="1">
                <a:solidFill>
                  <a:srgbClr val="0070C0"/>
                </a:solidFill>
                <a:latin typeface="Century" pitchFamily="16" charset="0"/>
              </a:rPr>
              <a:t>)</a:t>
            </a:r>
          </a:p>
          <a:p>
            <a:pPr>
              <a:spcBef>
                <a:spcPts val="6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a:solidFill>
                  <a:srgbClr val="0070C0"/>
                </a:solidFill>
                <a:latin typeface="Century" pitchFamily="16" charset="0"/>
              </a:rPr>
              <a:t>(</a:t>
            </a:r>
            <a:r>
              <a:rPr lang="en-US" sz="2400" b="1" i="1">
                <a:solidFill>
                  <a:srgbClr val="0070C0"/>
                </a:solidFill>
                <a:latin typeface="Century" pitchFamily="16" charset="0"/>
              </a:rPr>
              <a:t>a</a:t>
            </a:r>
            <a:r>
              <a:rPr lang="en-US" sz="2400" b="1" baseline="30000">
                <a:solidFill>
                  <a:srgbClr val="0070C0"/>
                </a:solidFill>
                <a:latin typeface="Century" pitchFamily="16" charset="0"/>
              </a:rPr>
              <a:t>3</a:t>
            </a:r>
            <a:r>
              <a:rPr lang="en-US" sz="2400" b="1">
                <a:solidFill>
                  <a:srgbClr val="0070C0"/>
                </a:solidFill>
                <a:latin typeface="Century" pitchFamily="16" charset="0"/>
              </a:rPr>
              <a:t> - </a:t>
            </a:r>
            <a:r>
              <a:rPr lang="en-US" sz="2400" b="1" i="1">
                <a:solidFill>
                  <a:srgbClr val="0070C0"/>
                </a:solidFill>
                <a:latin typeface="Century" pitchFamily="16" charset="0"/>
              </a:rPr>
              <a:t>b</a:t>
            </a:r>
            <a:r>
              <a:rPr lang="en-US" sz="2400" b="1" baseline="30000">
                <a:solidFill>
                  <a:srgbClr val="0070C0"/>
                </a:solidFill>
                <a:latin typeface="Century" pitchFamily="16" charset="0"/>
              </a:rPr>
              <a:t>3</a:t>
            </a:r>
            <a:r>
              <a:rPr lang="en-US" sz="2400" b="1">
                <a:solidFill>
                  <a:srgbClr val="0070C0"/>
                </a:solidFill>
                <a:latin typeface="Century" pitchFamily="16" charset="0"/>
              </a:rPr>
              <a:t>) = (</a:t>
            </a:r>
            <a:r>
              <a:rPr lang="en-US" sz="2400" b="1" i="1">
                <a:solidFill>
                  <a:srgbClr val="0070C0"/>
                </a:solidFill>
                <a:latin typeface="Century" pitchFamily="16" charset="0"/>
              </a:rPr>
              <a:t>a</a:t>
            </a:r>
            <a:r>
              <a:rPr lang="en-US" sz="2400" b="1">
                <a:solidFill>
                  <a:srgbClr val="0070C0"/>
                </a:solidFill>
                <a:latin typeface="Century" pitchFamily="16" charset="0"/>
              </a:rPr>
              <a:t> - </a:t>
            </a:r>
            <a:r>
              <a:rPr lang="en-US" sz="2400" b="1" i="1">
                <a:solidFill>
                  <a:srgbClr val="0070C0"/>
                </a:solidFill>
                <a:latin typeface="Century" pitchFamily="16" charset="0"/>
              </a:rPr>
              <a:t>b</a:t>
            </a:r>
            <a:r>
              <a:rPr lang="en-US" sz="2400" b="1">
                <a:solidFill>
                  <a:srgbClr val="0070C0"/>
                </a:solidFill>
                <a:latin typeface="Century" pitchFamily="16" charset="0"/>
              </a:rPr>
              <a:t>)(</a:t>
            </a:r>
            <a:r>
              <a:rPr lang="en-US" sz="2400" b="1" i="1">
                <a:solidFill>
                  <a:srgbClr val="0070C0"/>
                </a:solidFill>
                <a:latin typeface="Century" pitchFamily="16" charset="0"/>
              </a:rPr>
              <a:t>a</a:t>
            </a:r>
            <a:r>
              <a:rPr lang="en-US" sz="2400" b="1" baseline="30000">
                <a:solidFill>
                  <a:srgbClr val="0070C0"/>
                </a:solidFill>
                <a:latin typeface="Century" pitchFamily="16" charset="0"/>
              </a:rPr>
              <a:t>2</a:t>
            </a:r>
            <a:r>
              <a:rPr lang="en-US" sz="2400" b="1">
                <a:solidFill>
                  <a:srgbClr val="0070C0"/>
                </a:solidFill>
                <a:latin typeface="Century" pitchFamily="16" charset="0"/>
              </a:rPr>
              <a:t> + </a:t>
            </a:r>
            <a:r>
              <a:rPr lang="en-US" sz="2400" b="1" i="1">
                <a:solidFill>
                  <a:srgbClr val="0070C0"/>
                </a:solidFill>
                <a:latin typeface="Century" pitchFamily="16" charset="0"/>
              </a:rPr>
              <a:t>ab</a:t>
            </a:r>
            <a:r>
              <a:rPr lang="en-US" sz="2400" b="1">
                <a:solidFill>
                  <a:srgbClr val="0070C0"/>
                </a:solidFill>
                <a:latin typeface="Century" pitchFamily="16" charset="0"/>
              </a:rPr>
              <a:t> + </a:t>
            </a:r>
            <a:r>
              <a:rPr lang="en-US" sz="2400" b="1" i="1">
                <a:solidFill>
                  <a:srgbClr val="0070C0"/>
                </a:solidFill>
                <a:latin typeface="Century" pitchFamily="16" charset="0"/>
              </a:rPr>
              <a:t>b</a:t>
            </a:r>
            <a:r>
              <a:rPr lang="en-US" sz="2400" b="1" baseline="30000">
                <a:solidFill>
                  <a:srgbClr val="0070C0"/>
                </a:solidFill>
                <a:latin typeface="Century" pitchFamily="16" charset="0"/>
              </a:rPr>
              <a:t>2</a:t>
            </a:r>
            <a:r>
              <a:rPr lang="en-US" sz="2400" b="1">
                <a:solidFill>
                  <a:srgbClr val="0070C0"/>
                </a:solidFill>
                <a:latin typeface="Century" pitchFamily="16" charset="0"/>
              </a:rPr>
              <a:t>)</a:t>
            </a:r>
          </a:p>
          <a:p>
            <a:pPr>
              <a:spcBef>
                <a:spcPts val="6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a:solidFill>
                  <a:srgbClr val="0070C0"/>
                </a:solidFill>
                <a:latin typeface="Century" pitchFamily="16" charset="0"/>
              </a:rPr>
              <a:t>(</a:t>
            </a:r>
            <a:r>
              <a:rPr lang="en-US" sz="2400" b="1" i="1">
                <a:solidFill>
                  <a:srgbClr val="0070C0"/>
                </a:solidFill>
                <a:latin typeface="Century" pitchFamily="16" charset="0"/>
              </a:rPr>
              <a:t>a</a:t>
            </a:r>
            <a:r>
              <a:rPr lang="en-US" sz="2400" b="1" baseline="30000">
                <a:solidFill>
                  <a:srgbClr val="0070C0"/>
                </a:solidFill>
                <a:latin typeface="Century" pitchFamily="16" charset="0"/>
              </a:rPr>
              <a:t>3</a:t>
            </a:r>
            <a:r>
              <a:rPr lang="en-US" sz="2400" b="1">
                <a:solidFill>
                  <a:srgbClr val="0070C0"/>
                </a:solidFill>
                <a:latin typeface="Century" pitchFamily="16" charset="0"/>
              </a:rPr>
              <a:t> + </a:t>
            </a:r>
            <a:r>
              <a:rPr lang="en-US" sz="2400" b="1" i="1">
                <a:solidFill>
                  <a:srgbClr val="0070C0"/>
                </a:solidFill>
                <a:latin typeface="Century" pitchFamily="16" charset="0"/>
              </a:rPr>
              <a:t>b</a:t>
            </a:r>
            <a:r>
              <a:rPr lang="en-US" sz="2400" b="1" baseline="30000">
                <a:solidFill>
                  <a:srgbClr val="0070C0"/>
                </a:solidFill>
                <a:latin typeface="Century" pitchFamily="16" charset="0"/>
              </a:rPr>
              <a:t>3</a:t>
            </a:r>
            <a:r>
              <a:rPr lang="en-US" sz="2400" b="1">
                <a:solidFill>
                  <a:srgbClr val="0070C0"/>
                </a:solidFill>
                <a:latin typeface="Century" pitchFamily="16" charset="0"/>
              </a:rPr>
              <a:t> + </a:t>
            </a:r>
            <a:r>
              <a:rPr lang="en-US" sz="2400" b="1" i="1">
                <a:solidFill>
                  <a:srgbClr val="0070C0"/>
                </a:solidFill>
                <a:latin typeface="Century" pitchFamily="16" charset="0"/>
              </a:rPr>
              <a:t>c</a:t>
            </a:r>
            <a:r>
              <a:rPr lang="en-US" sz="2400" b="1" baseline="30000">
                <a:solidFill>
                  <a:srgbClr val="0070C0"/>
                </a:solidFill>
                <a:latin typeface="Century" pitchFamily="16" charset="0"/>
              </a:rPr>
              <a:t>3</a:t>
            </a:r>
            <a:r>
              <a:rPr lang="en-US" sz="2400" b="1">
                <a:solidFill>
                  <a:srgbClr val="0070C0"/>
                </a:solidFill>
                <a:latin typeface="Century" pitchFamily="16" charset="0"/>
              </a:rPr>
              <a:t> - 3</a:t>
            </a:r>
            <a:r>
              <a:rPr lang="en-US" sz="2400" b="1" i="1">
                <a:solidFill>
                  <a:srgbClr val="0070C0"/>
                </a:solidFill>
                <a:latin typeface="Century" pitchFamily="16" charset="0"/>
              </a:rPr>
              <a:t>abc</a:t>
            </a:r>
            <a:r>
              <a:rPr lang="en-US" sz="2400" b="1">
                <a:solidFill>
                  <a:srgbClr val="0070C0"/>
                </a:solidFill>
                <a:latin typeface="Century" pitchFamily="16" charset="0"/>
              </a:rPr>
              <a:t>) = (</a:t>
            </a:r>
            <a:r>
              <a:rPr lang="en-US" sz="2400" b="1" i="1">
                <a:solidFill>
                  <a:srgbClr val="0070C0"/>
                </a:solidFill>
                <a:latin typeface="Century" pitchFamily="16" charset="0"/>
              </a:rPr>
              <a:t>a</a:t>
            </a:r>
            <a:r>
              <a:rPr lang="en-US" sz="2400" b="1">
                <a:solidFill>
                  <a:srgbClr val="0070C0"/>
                </a:solidFill>
                <a:latin typeface="Century" pitchFamily="16" charset="0"/>
              </a:rPr>
              <a:t> + </a:t>
            </a:r>
            <a:r>
              <a:rPr lang="en-US" sz="2400" b="1" i="1">
                <a:solidFill>
                  <a:srgbClr val="0070C0"/>
                </a:solidFill>
                <a:latin typeface="Century" pitchFamily="16" charset="0"/>
              </a:rPr>
              <a:t>b</a:t>
            </a:r>
            <a:r>
              <a:rPr lang="en-US" sz="2400" b="1">
                <a:solidFill>
                  <a:srgbClr val="0070C0"/>
                </a:solidFill>
                <a:latin typeface="Century" pitchFamily="16" charset="0"/>
              </a:rPr>
              <a:t> + </a:t>
            </a:r>
            <a:r>
              <a:rPr lang="en-US" sz="2400" b="1" i="1">
                <a:solidFill>
                  <a:srgbClr val="0070C0"/>
                </a:solidFill>
                <a:latin typeface="Century" pitchFamily="16" charset="0"/>
              </a:rPr>
              <a:t>c</a:t>
            </a:r>
            <a:r>
              <a:rPr lang="en-US" sz="2400" b="1">
                <a:solidFill>
                  <a:srgbClr val="0070C0"/>
                </a:solidFill>
                <a:latin typeface="Century" pitchFamily="16" charset="0"/>
              </a:rPr>
              <a:t>)(</a:t>
            </a:r>
            <a:r>
              <a:rPr lang="en-US" sz="2400" b="1" i="1">
                <a:solidFill>
                  <a:srgbClr val="0070C0"/>
                </a:solidFill>
                <a:latin typeface="Century" pitchFamily="16" charset="0"/>
              </a:rPr>
              <a:t>a</a:t>
            </a:r>
            <a:r>
              <a:rPr lang="en-US" sz="2400" b="1" baseline="30000">
                <a:solidFill>
                  <a:srgbClr val="0070C0"/>
                </a:solidFill>
                <a:latin typeface="Century" pitchFamily="16" charset="0"/>
              </a:rPr>
              <a:t>2</a:t>
            </a:r>
            <a:r>
              <a:rPr lang="en-US" sz="2400" b="1">
                <a:solidFill>
                  <a:srgbClr val="0070C0"/>
                </a:solidFill>
                <a:latin typeface="Century" pitchFamily="16" charset="0"/>
              </a:rPr>
              <a:t> + </a:t>
            </a:r>
            <a:r>
              <a:rPr lang="en-US" sz="2400" b="1" i="1">
                <a:solidFill>
                  <a:srgbClr val="0070C0"/>
                </a:solidFill>
                <a:latin typeface="Century" pitchFamily="16" charset="0"/>
              </a:rPr>
              <a:t>b</a:t>
            </a:r>
            <a:r>
              <a:rPr lang="en-US" sz="2400" b="1" baseline="30000">
                <a:solidFill>
                  <a:srgbClr val="0070C0"/>
                </a:solidFill>
                <a:latin typeface="Century" pitchFamily="16" charset="0"/>
              </a:rPr>
              <a:t>2</a:t>
            </a:r>
            <a:r>
              <a:rPr lang="en-US" sz="2400" b="1">
                <a:solidFill>
                  <a:srgbClr val="0070C0"/>
                </a:solidFill>
                <a:latin typeface="Century" pitchFamily="16" charset="0"/>
              </a:rPr>
              <a:t> + </a:t>
            </a:r>
            <a:r>
              <a:rPr lang="en-US" sz="2400" b="1" i="1">
                <a:solidFill>
                  <a:srgbClr val="0070C0"/>
                </a:solidFill>
                <a:latin typeface="Century" pitchFamily="16" charset="0"/>
              </a:rPr>
              <a:t>c</a:t>
            </a:r>
            <a:r>
              <a:rPr lang="en-US" sz="2400" b="1" baseline="30000">
                <a:solidFill>
                  <a:srgbClr val="0070C0"/>
                </a:solidFill>
                <a:latin typeface="Century" pitchFamily="16" charset="0"/>
              </a:rPr>
              <a:t>2</a:t>
            </a:r>
            <a:r>
              <a:rPr lang="en-US" sz="2400" b="1">
                <a:solidFill>
                  <a:srgbClr val="0070C0"/>
                </a:solidFill>
                <a:latin typeface="Century" pitchFamily="16" charset="0"/>
              </a:rPr>
              <a:t> - </a:t>
            </a:r>
            <a:r>
              <a:rPr lang="en-US" sz="2400" b="1" i="1">
                <a:solidFill>
                  <a:srgbClr val="0070C0"/>
                </a:solidFill>
                <a:latin typeface="Century" pitchFamily="16" charset="0"/>
              </a:rPr>
              <a:t>ab</a:t>
            </a:r>
            <a:r>
              <a:rPr lang="en-US" sz="2400" b="1">
                <a:solidFill>
                  <a:srgbClr val="0070C0"/>
                </a:solidFill>
                <a:latin typeface="Century" pitchFamily="16" charset="0"/>
              </a:rPr>
              <a:t> - </a:t>
            </a:r>
            <a:r>
              <a:rPr lang="en-US" sz="2400" b="1" i="1">
                <a:solidFill>
                  <a:srgbClr val="0070C0"/>
                </a:solidFill>
                <a:latin typeface="Century" pitchFamily="16" charset="0"/>
              </a:rPr>
              <a:t>bc</a:t>
            </a:r>
            <a:r>
              <a:rPr lang="en-US" sz="2400" b="1">
                <a:solidFill>
                  <a:srgbClr val="0070C0"/>
                </a:solidFill>
                <a:latin typeface="Century" pitchFamily="16" charset="0"/>
              </a:rPr>
              <a:t> - </a:t>
            </a:r>
            <a:r>
              <a:rPr lang="en-US" sz="2400" b="1" i="1">
                <a:solidFill>
                  <a:srgbClr val="0070C0"/>
                </a:solidFill>
                <a:latin typeface="Century" pitchFamily="16" charset="0"/>
              </a:rPr>
              <a:t>ac</a:t>
            </a:r>
            <a:r>
              <a:rPr lang="en-US" sz="2400" b="1">
                <a:solidFill>
                  <a:srgbClr val="0070C0"/>
                </a:solidFill>
                <a:latin typeface="Century" pitchFamily="16" charset="0"/>
              </a:rPr>
              <a:t>)</a:t>
            </a:r>
          </a:p>
          <a:p>
            <a:pPr>
              <a:spcBef>
                <a:spcPts val="6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a:solidFill>
                  <a:srgbClr val="0070C0"/>
                </a:solidFill>
                <a:latin typeface="Century" pitchFamily="16" charset="0"/>
              </a:rPr>
              <a:t>When </a:t>
            </a:r>
            <a:r>
              <a:rPr lang="en-US" sz="2400" b="1" i="1">
                <a:solidFill>
                  <a:srgbClr val="0070C0"/>
                </a:solidFill>
                <a:latin typeface="Century" pitchFamily="16" charset="0"/>
              </a:rPr>
              <a:t>a</a:t>
            </a:r>
            <a:r>
              <a:rPr lang="en-US" sz="2400" b="1">
                <a:solidFill>
                  <a:srgbClr val="0070C0"/>
                </a:solidFill>
                <a:latin typeface="Century" pitchFamily="16" charset="0"/>
              </a:rPr>
              <a:t> + </a:t>
            </a:r>
            <a:r>
              <a:rPr lang="en-US" sz="2400" b="1" i="1">
                <a:solidFill>
                  <a:srgbClr val="0070C0"/>
                </a:solidFill>
                <a:latin typeface="Century" pitchFamily="16" charset="0"/>
              </a:rPr>
              <a:t>b</a:t>
            </a:r>
            <a:r>
              <a:rPr lang="en-US" sz="2400" b="1">
                <a:solidFill>
                  <a:srgbClr val="0070C0"/>
                </a:solidFill>
                <a:latin typeface="Century" pitchFamily="16" charset="0"/>
              </a:rPr>
              <a:t> + </a:t>
            </a:r>
            <a:r>
              <a:rPr lang="en-US" sz="2400" b="1" i="1">
                <a:solidFill>
                  <a:srgbClr val="0070C0"/>
                </a:solidFill>
                <a:latin typeface="Century" pitchFamily="16" charset="0"/>
              </a:rPr>
              <a:t>c</a:t>
            </a:r>
            <a:r>
              <a:rPr lang="en-US" sz="2400" b="1">
                <a:solidFill>
                  <a:srgbClr val="0070C0"/>
                </a:solidFill>
                <a:latin typeface="Century" pitchFamily="16" charset="0"/>
              </a:rPr>
              <a:t> = 0, then </a:t>
            </a:r>
            <a:r>
              <a:rPr lang="en-US" sz="2400" b="1" i="1">
                <a:solidFill>
                  <a:srgbClr val="0070C0"/>
                </a:solidFill>
                <a:latin typeface="Century" pitchFamily="16" charset="0"/>
              </a:rPr>
              <a:t>a</a:t>
            </a:r>
            <a:r>
              <a:rPr lang="en-US" sz="2400" b="1" baseline="30000">
                <a:solidFill>
                  <a:srgbClr val="0070C0"/>
                </a:solidFill>
                <a:latin typeface="Century" pitchFamily="16" charset="0"/>
              </a:rPr>
              <a:t>3</a:t>
            </a:r>
            <a:r>
              <a:rPr lang="en-US" sz="2400" b="1">
                <a:solidFill>
                  <a:srgbClr val="0070C0"/>
                </a:solidFill>
                <a:latin typeface="Century" pitchFamily="16" charset="0"/>
              </a:rPr>
              <a:t> + </a:t>
            </a:r>
            <a:r>
              <a:rPr lang="en-US" sz="2400" b="1" i="1">
                <a:solidFill>
                  <a:srgbClr val="0070C0"/>
                </a:solidFill>
                <a:latin typeface="Century" pitchFamily="16" charset="0"/>
              </a:rPr>
              <a:t>b</a:t>
            </a:r>
            <a:r>
              <a:rPr lang="en-US" sz="2400" b="1" baseline="30000">
                <a:solidFill>
                  <a:srgbClr val="0070C0"/>
                </a:solidFill>
                <a:latin typeface="Century" pitchFamily="16" charset="0"/>
              </a:rPr>
              <a:t>3</a:t>
            </a:r>
            <a:r>
              <a:rPr lang="en-US" sz="2400" b="1">
                <a:solidFill>
                  <a:srgbClr val="0070C0"/>
                </a:solidFill>
                <a:latin typeface="Century" pitchFamily="16" charset="0"/>
              </a:rPr>
              <a:t> + </a:t>
            </a:r>
            <a:r>
              <a:rPr lang="en-US" sz="2400" b="1" i="1">
                <a:solidFill>
                  <a:srgbClr val="0070C0"/>
                </a:solidFill>
                <a:latin typeface="Century" pitchFamily="16" charset="0"/>
              </a:rPr>
              <a:t>c</a:t>
            </a:r>
            <a:r>
              <a:rPr lang="en-US" sz="2400" b="1" baseline="30000">
                <a:solidFill>
                  <a:srgbClr val="0070C0"/>
                </a:solidFill>
                <a:latin typeface="Century" pitchFamily="16" charset="0"/>
              </a:rPr>
              <a:t>3</a:t>
            </a:r>
            <a:r>
              <a:rPr lang="en-US" sz="2400" b="1">
                <a:solidFill>
                  <a:srgbClr val="0070C0"/>
                </a:solidFill>
                <a:latin typeface="Century" pitchFamily="16" charset="0"/>
              </a:rPr>
              <a:t> = 3</a:t>
            </a:r>
            <a:r>
              <a:rPr lang="en-US" sz="2400" b="1" i="1">
                <a:solidFill>
                  <a:srgbClr val="0070C0"/>
                </a:solidFill>
                <a:latin typeface="Century" pitchFamily="16" charset="0"/>
              </a:rPr>
              <a:t>abc</a:t>
            </a:r>
            <a:r>
              <a:rPr lang="en-US" sz="2400" b="1">
                <a:solidFill>
                  <a:srgbClr val="0070C0"/>
                </a:solidFill>
                <a:latin typeface="Century" pitchFamily="16" charset="0"/>
              </a:rPr>
              <a:t>.</a:t>
            </a:r>
          </a:p>
          <a:p>
            <a:pPr>
              <a:spcBef>
                <a:spcPts val="6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400" b="1">
              <a:solidFill>
                <a:srgbClr val="0070C0"/>
              </a:solidFill>
              <a:latin typeface="Century" pitchFamily="16" charset="0"/>
            </a:endParaRPr>
          </a:p>
        </p:txBody>
      </p:sp>
      <p:sp>
        <p:nvSpPr>
          <p:cNvPr id="15365" name="Text Box 5"/>
          <p:cNvSpPr txBox="1">
            <a:spLocks noChangeArrowheads="1"/>
          </p:cNvSpPr>
          <p:nvPr/>
        </p:nvSpPr>
        <p:spPr bwMode="auto">
          <a:xfrm>
            <a:off x="457200" y="381000"/>
            <a:ext cx="8229600" cy="1143000"/>
          </a:xfrm>
          <a:prstGeom prst="rect">
            <a:avLst/>
          </a:prstGeom>
          <a:noFill/>
          <a:ln w="9525" cap="flat">
            <a:noFill/>
            <a:round/>
            <a:headEnd/>
            <a:tailEnd/>
          </a:ln>
          <a:effec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u="sng">
                <a:solidFill>
                  <a:srgbClr val="000000"/>
                </a:solidFill>
                <a:latin typeface="Century" pitchFamily="16" charset="0"/>
              </a:rPr>
              <a:t>Basic Formulae</a:t>
            </a:r>
          </a:p>
        </p:txBody>
      </p:sp>
      <p:sp>
        <p:nvSpPr>
          <p:cNvPr id="15366" name="Text Box 6" hidden="1"/>
          <p:cNvSpPr txBox="1">
            <a:spLocks noChangeArrowheads="1"/>
          </p:cNvSpPr>
          <p:nvPr/>
        </p:nvSpPr>
        <p:spPr bwMode="auto">
          <a:xfrm>
            <a:off x="0" y="6457950"/>
            <a:ext cx="3216275" cy="409575"/>
          </a:xfrm>
          <a:prstGeom prst="rect">
            <a:avLst/>
          </a:prstGeom>
          <a:solidFill>
            <a:srgbClr val="FFFFFF"/>
          </a:solidFill>
          <a:ln w="9525" cap="flat">
            <a:noFill/>
            <a:round/>
            <a:headEnd/>
            <a:tailEnd/>
          </a:ln>
          <a:effectLst/>
        </p:spPr>
        <p:txBody>
          <a:bodyPr wrap="none" lIns="0" tIns="0" rIns="0" bIns="0">
            <a:spAutoFit/>
          </a:bodyPr>
          <a:lstStyle/>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1300" b="1">
                <a:solidFill>
                  <a:srgbClr val="9A9A9A"/>
                </a:solidFill>
                <a:latin typeface="Tahoma" pitchFamily="32" charset="0"/>
                <a:cs typeface="Tahoma" pitchFamily="32" charset="0"/>
              </a:rPr>
              <a:t>PEA302 Analytical Skills-II :: Vishal Ahuja</a:t>
            </a:r>
          </a:p>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CA" sz="1300" b="1">
              <a:solidFill>
                <a:srgbClr val="9A9A9A"/>
              </a:solidFill>
              <a:latin typeface="Tahoma" pitchFamily="32" charset="0"/>
              <a:cs typeface="Tahoma" pitchFamily="32"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685800" y="2130425"/>
            <a:ext cx="7772400" cy="1470025"/>
          </a:xfrm>
          <a:prstGeom prst="rect">
            <a:avLst/>
          </a:prstGeom>
          <a:noFill/>
          <a:ln w="9525" cap="flat">
            <a:noFill/>
            <a:round/>
            <a:headEnd/>
            <a:tailEnd/>
          </a:ln>
          <a:effectLst/>
        </p:spPr>
        <p:txBody>
          <a:bodyPr wrap="none" anchor="ctr"/>
          <a:lstStyle/>
          <a:p>
            <a:endParaRPr lang="en-US"/>
          </a:p>
        </p:txBody>
      </p:sp>
      <p:sp>
        <p:nvSpPr>
          <p:cNvPr id="16386" name="Text Box 2"/>
          <p:cNvSpPr txBox="1">
            <a:spLocks noChangeArrowheads="1"/>
          </p:cNvSpPr>
          <p:nvPr/>
        </p:nvSpPr>
        <p:spPr bwMode="auto">
          <a:xfrm>
            <a:off x="1371600" y="3886200"/>
            <a:ext cx="6400800" cy="1752600"/>
          </a:xfrm>
          <a:prstGeom prst="rect">
            <a:avLst/>
          </a:prstGeom>
          <a:noFill/>
          <a:ln w="9525" cap="flat">
            <a:noFill/>
            <a:round/>
            <a:headEnd/>
            <a:tailEnd/>
          </a:ln>
          <a:effectLst/>
        </p:spPr>
        <p:txBody>
          <a:bodyPr wrap="none" anchor="ctr"/>
          <a:lstStyle/>
          <a:p>
            <a:endParaRPr lang="en-US"/>
          </a:p>
        </p:txBody>
      </p:sp>
      <p:pic>
        <p:nvPicPr>
          <p:cNvPr id="16387" name="Picture 3" hidden="1"/>
          <p:cNvPicPr>
            <a:picLocks noChangeAspect="1" noChangeArrowheads="1"/>
          </p:cNvPicPr>
          <p:nvPr/>
        </p:nvPicPr>
        <p:blipFill>
          <a:blip r:embed="rId3" cstate="print"/>
          <a:srcRect/>
          <a:stretch>
            <a:fillRect/>
          </a:stretch>
        </p:blipFill>
        <p:spPr bwMode="auto">
          <a:xfrm>
            <a:off x="-14288" y="17463"/>
            <a:ext cx="9158288" cy="6840537"/>
          </a:xfrm>
          <a:prstGeom prst="rect">
            <a:avLst/>
          </a:prstGeom>
          <a:noFill/>
          <a:ln w="9525" cap="flat">
            <a:noFill/>
            <a:round/>
            <a:headEnd/>
            <a:tailEnd/>
          </a:ln>
          <a:effectLst/>
        </p:spPr>
      </p:pic>
      <p:sp>
        <p:nvSpPr>
          <p:cNvPr id="16388" name="Text Box 4"/>
          <p:cNvSpPr txBox="1">
            <a:spLocks noChangeArrowheads="1"/>
          </p:cNvSpPr>
          <p:nvPr/>
        </p:nvSpPr>
        <p:spPr bwMode="auto">
          <a:xfrm>
            <a:off x="457200" y="593725"/>
            <a:ext cx="8229600" cy="1143000"/>
          </a:xfrm>
          <a:prstGeom prst="rect">
            <a:avLst/>
          </a:prstGeom>
          <a:noFill/>
          <a:ln w="9525" cap="flat">
            <a:noFill/>
            <a:round/>
            <a:headEnd/>
            <a:tailEnd/>
          </a:ln>
          <a:effec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1" u="sng">
                <a:solidFill>
                  <a:srgbClr val="000000"/>
                </a:solidFill>
                <a:latin typeface="Century" pitchFamily="16" charset="0"/>
              </a:rPr>
              <a:t>ARITHMATIC PROGRESSION</a:t>
            </a:r>
          </a:p>
        </p:txBody>
      </p:sp>
      <p:sp>
        <p:nvSpPr>
          <p:cNvPr id="16389" name="Text Box 5"/>
          <p:cNvSpPr txBox="1">
            <a:spLocks noChangeArrowheads="1"/>
          </p:cNvSpPr>
          <p:nvPr/>
        </p:nvSpPr>
        <p:spPr bwMode="auto">
          <a:xfrm>
            <a:off x="457200" y="1682750"/>
            <a:ext cx="8229600" cy="2043113"/>
          </a:xfrm>
          <a:prstGeom prst="rect">
            <a:avLst/>
          </a:prstGeom>
          <a:noFill/>
          <a:ln w="9525" cap="flat">
            <a:noFill/>
            <a:round/>
            <a:headEnd/>
            <a:tailEnd/>
          </a:ln>
          <a:effectLst/>
        </p:spPr>
        <p:txBody>
          <a:bodyPr lIns="90000" tIns="46800" rIns="90000" bIns="46800"/>
          <a:lstStyle/>
          <a:p>
            <a:pPr>
              <a:spcBef>
                <a:spcPts val="6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a:solidFill>
                  <a:srgbClr val="0070C0"/>
                </a:solidFill>
                <a:latin typeface="Century" pitchFamily="16" charset="0"/>
              </a:rPr>
              <a:t>An Arithmetic Progression (A.P.) is a sequence in which the difference between any two consecutive terms is constant.</a:t>
            </a:r>
          </a:p>
          <a:p>
            <a:pPr>
              <a:spcBef>
                <a:spcPts val="6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a:solidFill>
                  <a:srgbClr val="0070C0"/>
                </a:solidFill>
                <a:latin typeface="Century" pitchFamily="16" charset="0"/>
              </a:rPr>
              <a:t>Let a = first term, d = common difference</a:t>
            </a:r>
          </a:p>
          <a:p>
            <a:pPr>
              <a:spcBef>
                <a:spcPts val="6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a:solidFill>
                  <a:srgbClr val="0070C0"/>
                </a:solidFill>
                <a:latin typeface="Century" pitchFamily="16" charset="0"/>
              </a:rPr>
              <a:t>	  </a:t>
            </a:r>
          </a:p>
          <a:p>
            <a:pPr>
              <a:spcBef>
                <a:spcPts val="6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a:solidFill>
                  <a:srgbClr val="0070C0"/>
                </a:solidFill>
                <a:latin typeface="Century" pitchFamily="16" charset="0"/>
              </a:rPr>
              <a:t>     Then nth term </a:t>
            </a:r>
          </a:p>
        </p:txBody>
      </p:sp>
      <p:pic>
        <p:nvPicPr>
          <p:cNvPr id="16390" name="Picture 6"/>
          <p:cNvPicPr>
            <a:picLocks noChangeAspect="1" noChangeArrowheads="1"/>
          </p:cNvPicPr>
          <p:nvPr/>
        </p:nvPicPr>
        <p:blipFill>
          <a:blip r:embed="rId4" cstate="print"/>
          <a:srcRect/>
          <a:stretch>
            <a:fillRect/>
          </a:stretch>
        </p:blipFill>
        <p:spPr bwMode="auto">
          <a:xfrm>
            <a:off x="3208338" y="3729038"/>
            <a:ext cx="2571750" cy="571500"/>
          </a:xfrm>
          <a:prstGeom prst="rect">
            <a:avLst/>
          </a:prstGeom>
          <a:noFill/>
          <a:ln w="9525" cap="flat">
            <a:noFill/>
            <a:round/>
            <a:headEnd/>
            <a:tailEnd/>
          </a:ln>
          <a:effectLst/>
        </p:spPr>
      </p:pic>
      <p:pic>
        <p:nvPicPr>
          <p:cNvPr id="16391" name="Picture 7"/>
          <p:cNvPicPr>
            <a:picLocks noChangeAspect="1" noChangeArrowheads="1"/>
          </p:cNvPicPr>
          <p:nvPr/>
        </p:nvPicPr>
        <p:blipFill>
          <a:blip r:embed="rId5" cstate="print"/>
          <a:srcRect/>
          <a:stretch>
            <a:fillRect/>
          </a:stretch>
        </p:blipFill>
        <p:spPr bwMode="auto">
          <a:xfrm>
            <a:off x="2422525" y="4281488"/>
            <a:ext cx="4329113" cy="1857375"/>
          </a:xfrm>
          <a:prstGeom prst="rect">
            <a:avLst/>
          </a:prstGeom>
          <a:noFill/>
          <a:ln w="9525" cap="flat">
            <a:noFill/>
            <a:round/>
            <a:headEnd/>
            <a:tailEnd/>
          </a:ln>
          <a:effectLst/>
        </p:spPr>
      </p:pic>
      <p:sp>
        <p:nvSpPr>
          <p:cNvPr id="16392" name="Text Box 8" hidden="1"/>
          <p:cNvSpPr txBox="1">
            <a:spLocks noChangeArrowheads="1"/>
          </p:cNvSpPr>
          <p:nvPr/>
        </p:nvSpPr>
        <p:spPr bwMode="auto">
          <a:xfrm>
            <a:off x="0" y="6457950"/>
            <a:ext cx="3216275" cy="409575"/>
          </a:xfrm>
          <a:prstGeom prst="rect">
            <a:avLst/>
          </a:prstGeom>
          <a:solidFill>
            <a:srgbClr val="FFFFFF"/>
          </a:solidFill>
          <a:ln w="9525" cap="flat">
            <a:noFill/>
            <a:round/>
            <a:headEnd/>
            <a:tailEnd/>
          </a:ln>
          <a:effectLst/>
        </p:spPr>
        <p:txBody>
          <a:bodyPr wrap="none" lIns="0" tIns="0" rIns="0" bIns="0">
            <a:spAutoFit/>
          </a:bodyPr>
          <a:lstStyle/>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1300" b="1">
                <a:solidFill>
                  <a:srgbClr val="9A9A9A"/>
                </a:solidFill>
                <a:latin typeface="Tahoma" pitchFamily="32" charset="0"/>
                <a:cs typeface="Tahoma" pitchFamily="32" charset="0"/>
              </a:rPr>
              <a:t>PEA302 Analytical Skills-II :: Vishal Ahuja</a:t>
            </a:r>
          </a:p>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CA" sz="1300" b="1">
              <a:solidFill>
                <a:srgbClr val="9A9A9A"/>
              </a:solidFill>
              <a:latin typeface="Tahoma" pitchFamily="32" charset="0"/>
              <a:cs typeface="Tahoma" pitchFamily="32"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685800" y="2130425"/>
            <a:ext cx="7772400" cy="1470025"/>
          </a:xfrm>
          <a:prstGeom prst="rect">
            <a:avLst/>
          </a:prstGeom>
          <a:noFill/>
          <a:ln w="9525" cap="flat">
            <a:noFill/>
            <a:round/>
            <a:headEnd/>
            <a:tailEnd/>
          </a:ln>
          <a:effectLst/>
        </p:spPr>
        <p:txBody>
          <a:bodyPr wrap="none" anchor="ctr"/>
          <a:lstStyle/>
          <a:p>
            <a:endParaRPr lang="en-US"/>
          </a:p>
        </p:txBody>
      </p:sp>
      <p:sp>
        <p:nvSpPr>
          <p:cNvPr id="17410" name="Text Box 2"/>
          <p:cNvSpPr txBox="1">
            <a:spLocks noChangeArrowheads="1"/>
          </p:cNvSpPr>
          <p:nvPr/>
        </p:nvSpPr>
        <p:spPr bwMode="auto">
          <a:xfrm>
            <a:off x="1371600" y="3886200"/>
            <a:ext cx="6400800" cy="1752600"/>
          </a:xfrm>
          <a:prstGeom prst="rect">
            <a:avLst/>
          </a:prstGeom>
          <a:noFill/>
          <a:ln w="9525" cap="flat">
            <a:noFill/>
            <a:round/>
            <a:headEnd/>
            <a:tailEnd/>
          </a:ln>
          <a:effectLst/>
        </p:spPr>
        <p:txBody>
          <a:bodyPr wrap="none" anchor="ctr"/>
          <a:lstStyle/>
          <a:p>
            <a:endParaRPr lang="en-US"/>
          </a:p>
        </p:txBody>
      </p:sp>
      <p:pic>
        <p:nvPicPr>
          <p:cNvPr id="17411" name="Picture 3" hidden="1"/>
          <p:cNvPicPr>
            <a:picLocks noChangeAspect="1" noChangeArrowheads="1"/>
          </p:cNvPicPr>
          <p:nvPr/>
        </p:nvPicPr>
        <p:blipFill>
          <a:blip r:embed="rId3" cstate="print"/>
          <a:srcRect/>
          <a:stretch>
            <a:fillRect/>
          </a:stretch>
        </p:blipFill>
        <p:spPr bwMode="auto">
          <a:xfrm>
            <a:off x="-14288" y="17463"/>
            <a:ext cx="9158288" cy="6840537"/>
          </a:xfrm>
          <a:prstGeom prst="rect">
            <a:avLst/>
          </a:prstGeom>
          <a:noFill/>
          <a:ln w="9525" cap="flat">
            <a:noFill/>
            <a:round/>
            <a:headEnd/>
            <a:tailEnd/>
          </a:ln>
          <a:effectLst/>
        </p:spPr>
      </p:pic>
      <p:sp>
        <p:nvSpPr>
          <p:cNvPr id="17412" name="Text Box 4"/>
          <p:cNvSpPr txBox="1">
            <a:spLocks noChangeArrowheads="1"/>
          </p:cNvSpPr>
          <p:nvPr/>
        </p:nvSpPr>
        <p:spPr bwMode="auto">
          <a:xfrm>
            <a:off x="457200" y="412750"/>
            <a:ext cx="8229600" cy="1143000"/>
          </a:xfrm>
          <a:prstGeom prst="rect">
            <a:avLst/>
          </a:prstGeom>
          <a:noFill/>
          <a:ln w="9525" cap="flat">
            <a:noFill/>
            <a:round/>
            <a:headEnd/>
            <a:tailEnd/>
          </a:ln>
          <a:effec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1" u="sng">
                <a:solidFill>
                  <a:srgbClr val="000000"/>
                </a:solidFill>
                <a:latin typeface="Century" pitchFamily="16" charset="0"/>
              </a:rPr>
              <a:t>Sum of an A.P.</a:t>
            </a:r>
          </a:p>
        </p:txBody>
      </p:sp>
      <p:pic>
        <p:nvPicPr>
          <p:cNvPr id="17413" name="Picture 5"/>
          <p:cNvPicPr>
            <a:picLocks noChangeAspect="1" noChangeArrowheads="1"/>
          </p:cNvPicPr>
          <p:nvPr/>
        </p:nvPicPr>
        <p:blipFill>
          <a:blip r:embed="rId4" cstate="print"/>
          <a:srcRect/>
          <a:stretch>
            <a:fillRect/>
          </a:stretch>
        </p:blipFill>
        <p:spPr bwMode="auto">
          <a:xfrm>
            <a:off x="349250" y="1785938"/>
            <a:ext cx="8437563" cy="1571625"/>
          </a:xfrm>
          <a:prstGeom prst="rect">
            <a:avLst/>
          </a:prstGeom>
          <a:noFill/>
          <a:ln w="9525" cap="flat">
            <a:noFill/>
            <a:round/>
            <a:headEnd/>
            <a:tailEnd/>
          </a:ln>
          <a:effectLst/>
        </p:spPr>
      </p:pic>
      <p:pic>
        <p:nvPicPr>
          <p:cNvPr id="17414" name="Picture 6"/>
          <p:cNvPicPr>
            <a:picLocks noChangeAspect="1" noChangeArrowheads="1"/>
          </p:cNvPicPr>
          <p:nvPr/>
        </p:nvPicPr>
        <p:blipFill>
          <a:blip r:embed="rId5" cstate="print"/>
          <a:srcRect/>
          <a:stretch>
            <a:fillRect/>
          </a:stretch>
        </p:blipFill>
        <p:spPr bwMode="auto">
          <a:xfrm>
            <a:off x="349250" y="3643313"/>
            <a:ext cx="8437563" cy="1571625"/>
          </a:xfrm>
          <a:prstGeom prst="rect">
            <a:avLst/>
          </a:prstGeom>
          <a:noFill/>
          <a:ln w="9525" cap="flat">
            <a:noFill/>
            <a:round/>
            <a:headEnd/>
            <a:tailEnd/>
          </a:ln>
          <a:effectLst/>
        </p:spPr>
      </p:pic>
      <p:sp>
        <p:nvSpPr>
          <p:cNvPr id="17415" name="Text Box 7" hidden="1"/>
          <p:cNvSpPr txBox="1">
            <a:spLocks noChangeArrowheads="1"/>
          </p:cNvSpPr>
          <p:nvPr/>
        </p:nvSpPr>
        <p:spPr bwMode="auto">
          <a:xfrm>
            <a:off x="0" y="6457950"/>
            <a:ext cx="3216275" cy="409575"/>
          </a:xfrm>
          <a:prstGeom prst="rect">
            <a:avLst/>
          </a:prstGeom>
          <a:solidFill>
            <a:srgbClr val="FFFFFF"/>
          </a:solidFill>
          <a:ln w="9525" cap="flat">
            <a:noFill/>
            <a:round/>
            <a:headEnd/>
            <a:tailEnd/>
          </a:ln>
          <a:effectLst/>
        </p:spPr>
        <p:txBody>
          <a:bodyPr wrap="none" lIns="0" tIns="0" rIns="0" bIns="0">
            <a:spAutoFit/>
          </a:bodyPr>
          <a:lstStyle/>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1300" b="1">
                <a:solidFill>
                  <a:srgbClr val="9A9A9A"/>
                </a:solidFill>
                <a:latin typeface="Tahoma" pitchFamily="32" charset="0"/>
                <a:cs typeface="Tahoma" pitchFamily="32" charset="0"/>
              </a:rPr>
              <a:t>PEA302 Analytical Skills-II :: Vishal Ahuja</a:t>
            </a:r>
          </a:p>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CA" sz="1300" b="1">
              <a:solidFill>
                <a:srgbClr val="9A9A9A"/>
              </a:solidFill>
              <a:latin typeface="Tahoma" pitchFamily="32" charset="0"/>
              <a:cs typeface="Tahoma" pitchFamily="32"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1"/>
          <p:cNvSpPr txBox="1">
            <a:spLocks noChangeArrowheads="1"/>
          </p:cNvSpPr>
          <p:nvPr/>
        </p:nvSpPr>
        <p:spPr bwMode="auto">
          <a:xfrm>
            <a:off x="685800" y="2130425"/>
            <a:ext cx="7772400" cy="1470025"/>
          </a:xfrm>
          <a:prstGeom prst="rect">
            <a:avLst/>
          </a:prstGeom>
          <a:noFill/>
          <a:ln w="9525" cap="flat">
            <a:noFill/>
            <a:round/>
            <a:headEnd/>
            <a:tailEnd/>
          </a:ln>
          <a:effectLst/>
        </p:spPr>
        <p:txBody>
          <a:bodyPr wrap="none" anchor="ctr"/>
          <a:lstStyle/>
          <a:p>
            <a:endParaRPr lang="en-US"/>
          </a:p>
        </p:txBody>
      </p:sp>
      <p:sp>
        <p:nvSpPr>
          <p:cNvPr id="18434" name="Text Box 2"/>
          <p:cNvSpPr txBox="1">
            <a:spLocks noChangeArrowheads="1"/>
          </p:cNvSpPr>
          <p:nvPr/>
        </p:nvSpPr>
        <p:spPr bwMode="auto">
          <a:xfrm>
            <a:off x="1371600" y="3886200"/>
            <a:ext cx="6400800" cy="1752600"/>
          </a:xfrm>
          <a:prstGeom prst="rect">
            <a:avLst/>
          </a:prstGeom>
          <a:noFill/>
          <a:ln w="9525" cap="flat">
            <a:noFill/>
            <a:round/>
            <a:headEnd/>
            <a:tailEnd/>
          </a:ln>
          <a:effectLst/>
        </p:spPr>
        <p:txBody>
          <a:bodyPr wrap="none" anchor="ctr"/>
          <a:lstStyle/>
          <a:p>
            <a:endParaRPr lang="en-US"/>
          </a:p>
        </p:txBody>
      </p:sp>
      <p:pic>
        <p:nvPicPr>
          <p:cNvPr id="18435" name="Picture 3" hidden="1"/>
          <p:cNvPicPr>
            <a:picLocks noChangeAspect="1" noChangeArrowheads="1"/>
          </p:cNvPicPr>
          <p:nvPr/>
        </p:nvPicPr>
        <p:blipFill>
          <a:blip r:embed="rId3" cstate="print"/>
          <a:srcRect/>
          <a:stretch>
            <a:fillRect/>
          </a:stretch>
        </p:blipFill>
        <p:spPr bwMode="auto">
          <a:xfrm>
            <a:off x="-14288" y="17463"/>
            <a:ext cx="9158288" cy="6840537"/>
          </a:xfrm>
          <a:prstGeom prst="rect">
            <a:avLst/>
          </a:prstGeom>
          <a:noFill/>
          <a:ln w="9525" cap="flat">
            <a:noFill/>
            <a:round/>
            <a:headEnd/>
            <a:tailEnd/>
          </a:ln>
          <a:effectLst/>
        </p:spPr>
      </p:pic>
      <p:sp>
        <p:nvSpPr>
          <p:cNvPr id="18436" name="Text Box 4"/>
          <p:cNvSpPr txBox="1">
            <a:spLocks noChangeArrowheads="1"/>
          </p:cNvSpPr>
          <p:nvPr/>
        </p:nvSpPr>
        <p:spPr bwMode="auto">
          <a:xfrm>
            <a:off x="457200" y="758825"/>
            <a:ext cx="8229600" cy="1143000"/>
          </a:xfrm>
          <a:prstGeom prst="rect">
            <a:avLst/>
          </a:prstGeom>
          <a:noFill/>
          <a:ln w="9525" cap="flat">
            <a:noFill/>
            <a:round/>
            <a:headEnd/>
            <a:tailEnd/>
          </a:ln>
          <a:effec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1" u="sng">
                <a:solidFill>
                  <a:srgbClr val="000000"/>
                </a:solidFill>
                <a:latin typeface="Century" pitchFamily="16" charset="0"/>
              </a:rPr>
              <a:t>GEOMETRICAL PROGRESSION</a:t>
            </a:r>
          </a:p>
        </p:txBody>
      </p:sp>
      <p:pic>
        <p:nvPicPr>
          <p:cNvPr id="18437" name="Picture 5"/>
          <p:cNvPicPr>
            <a:picLocks noChangeAspect="1" noChangeArrowheads="1"/>
          </p:cNvPicPr>
          <p:nvPr/>
        </p:nvPicPr>
        <p:blipFill>
          <a:blip r:embed="rId4" cstate="print"/>
          <a:srcRect/>
          <a:stretch>
            <a:fillRect/>
          </a:stretch>
        </p:blipFill>
        <p:spPr bwMode="auto">
          <a:xfrm>
            <a:off x="176213" y="1871663"/>
            <a:ext cx="8285162" cy="4071937"/>
          </a:xfrm>
          <a:prstGeom prst="rect">
            <a:avLst/>
          </a:prstGeom>
          <a:noFill/>
          <a:ln w="9525" cap="flat">
            <a:noFill/>
            <a:round/>
            <a:headEnd/>
            <a:tailEnd/>
          </a:ln>
          <a:effectLst/>
        </p:spPr>
      </p:pic>
      <p:sp>
        <p:nvSpPr>
          <p:cNvPr id="18438" name="Text Box 6" hidden="1"/>
          <p:cNvSpPr txBox="1">
            <a:spLocks noChangeArrowheads="1"/>
          </p:cNvSpPr>
          <p:nvPr/>
        </p:nvSpPr>
        <p:spPr bwMode="auto">
          <a:xfrm>
            <a:off x="0" y="6457950"/>
            <a:ext cx="3216275" cy="409575"/>
          </a:xfrm>
          <a:prstGeom prst="rect">
            <a:avLst/>
          </a:prstGeom>
          <a:solidFill>
            <a:srgbClr val="FFFFFF"/>
          </a:solidFill>
          <a:ln w="9525" cap="flat">
            <a:noFill/>
            <a:round/>
            <a:headEnd/>
            <a:tailEnd/>
          </a:ln>
          <a:effectLst/>
        </p:spPr>
        <p:txBody>
          <a:bodyPr wrap="none" lIns="0" tIns="0" rIns="0" bIns="0">
            <a:spAutoFit/>
          </a:bodyPr>
          <a:lstStyle/>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1300" b="1">
                <a:solidFill>
                  <a:srgbClr val="9A9A9A"/>
                </a:solidFill>
                <a:latin typeface="Tahoma" pitchFamily="32" charset="0"/>
                <a:cs typeface="Tahoma" pitchFamily="32" charset="0"/>
              </a:rPr>
              <a:t>PEA302 Analytical Skills-II :: Vishal Ahuja</a:t>
            </a:r>
          </a:p>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CA" sz="1300" b="1">
              <a:solidFill>
                <a:srgbClr val="9A9A9A"/>
              </a:solidFill>
              <a:latin typeface="Tahoma" pitchFamily="32" charset="0"/>
              <a:cs typeface="Tahoma" pitchFamily="32"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685800" y="2130425"/>
            <a:ext cx="7772400" cy="1470025"/>
          </a:xfrm>
          <a:prstGeom prst="rect">
            <a:avLst/>
          </a:prstGeom>
          <a:noFill/>
          <a:ln w="9525" cap="flat">
            <a:noFill/>
            <a:round/>
            <a:headEnd/>
            <a:tailEnd/>
          </a:ln>
          <a:effectLst/>
        </p:spPr>
        <p:txBody>
          <a:bodyPr wrap="none" anchor="ctr"/>
          <a:lstStyle/>
          <a:p>
            <a:endParaRPr lang="en-US"/>
          </a:p>
        </p:txBody>
      </p:sp>
      <p:sp>
        <p:nvSpPr>
          <p:cNvPr id="19458" name="Text Box 2"/>
          <p:cNvSpPr txBox="1">
            <a:spLocks noChangeArrowheads="1"/>
          </p:cNvSpPr>
          <p:nvPr/>
        </p:nvSpPr>
        <p:spPr bwMode="auto">
          <a:xfrm>
            <a:off x="1371600" y="3886200"/>
            <a:ext cx="6400800" cy="1752600"/>
          </a:xfrm>
          <a:prstGeom prst="rect">
            <a:avLst/>
          </a:prstGeom>
          <a:noFill/>
          <a:ln w="9525" cap="flat">
            <a:noFill/>
            <a:round/>
            <a:headEnd/>
            <a:tailEnd/>
          </a:ln>
          <a:effectLst/>
        </p:spPr>
        <p:txBody>
          <a:bodyPr wrap="none" anchor="ctr"/>
          <a:lstStyle/>
          <a:p>
            <a:endParaRPr lang="en-US"/>
          </a:p>
        </p:txBody>
      </p:sp>
      <p:pic>
        <p:nvPicPr>
          <p:cNvPr id="19459" name="Picture 3" hidden="1"/>
          <p:cNvPicPr>
            <a:picLocks noChangeAspect="1" noChangeArrowheads="1"/>
          </p:cNvPicPr>
          <p:nvPr/>
        </p:nvPicPr>
        <p:blipFill>
          <a:blip r:embed="rId3" cstate="print"/>
          <a:srcRect/>
          <a:stretch>
            <a:fillRect/>
          </a:stretch>
        </p:blipFill>
        <p:spPr bwMode="auto">
          <a:xfrm>
            <a:off x="-14288" y="17463"/>
            <a:ext cx="9158288" cy="6840537"/>
          </a:xfrm>
          <a:prstGeom prst="rect">
            <a:avLst/>
          </a:prstGeom>
          <a:noFill/>
          <a:ln w="9525" cap="flat">
            <a:noFill/>
            <a:round/>
            <a:headEnd/>
            <a:tailEnd/>
          </a:ln>
          <a:effectLst/>
        </p:spPr>
      </p:pic>
      <p:sp>
        <p:nvSpPr>
          <p:cNvPr id="19460" name="Text Box 4"/>
          <p:cNvSpPr txBox="1">
            <a:spLocks noChangeArrowheads="1"/>
          </p:cNvSpPr>
          <p:nvPr/>
        </p:nvSpPr>
        <p:spPr bwMode="auto">
          <a:xfrm>
            <a:off x="457200" y="758825"/>
            <a:ext cx="8229600" cy="1143000"/>
          </a:xfrm>
          <a:prstGeom prst="rect">
            <a:avLst/>
          </a:prstGeom>
          <a:noFill/>
          <a:ln w="9525" cap="flat">
            <a:noFill/>
            <a:round/>
            <a:headEnd/>
            <a:tailEnd/>
          </a:ln>
          <a:effec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1" u="sng">
                <a:solidFill>
                  <a:srgbClr val="000000"/>
                </a:solidFill>
                <a:latin typeface="Century" pitchFamily="16" charset="0"/>
              </a:rPr>
              <a:t>GEOMETRICAL PROGRESSION</a:t>
            </a:r>
          </a:p>
        </p:txBody>
      </p:sp>
      <p:pic>
        <p:nvPicPr>
          <p:cNvPr id="19461" name="Picture 5"/>
          <p:cNvPicPr>
            <a:picLocks noChangeAspect="1" noChangeArrowheads="1"/>
          </p:cNvPicPr>
          <p:nvPr/>
        </p:nvPicPr>
        <p:blipFill>
          <a:blip r:embed="rId4" cstate="print"/>
          <a:srcRect/>
          <a:stretch>
            <a:fillRect/>
          </a:stretch>
        </p:blipFill>
        <p:spPr bwMode="auto">
          <a:xfrm>
            <a:off x="317500" y="1852613"/>
            <a:ext cx="8521700" cy="4451350"/>
          </a:xfrm>
          <a:prstGeom prst="rect">
            <a:avLst/>
          </a:prstGeom>
          <a:noFill/>
          <a:ln w="9525" cap="flat">
            <a:noFill/>
            <a:round/>
            <a:headEnd/>
            <a:tailEnd/>
          </a:ln>
          <a:effectLst/>
        </p:spPr>
      </p:pic>
      <p:sp>
        <p:nvSpPr>
          <p:cNvPr id="19462" name="Text Box 6" hidden="1"/>
          <p:cNvSpPr txBox="1">
            <a:spLocks noChangeArrowheads="1"/>
          </p:cNvSpPr>
          <p:nvPr/>
        </p:nvSpPr>
        <p:spPr bwMode="auto">
          <a:xfrm>
            <a:off x="0" y="6457950"/>
            <a:ext cx="3216275" cy="409575"/>
          </a:xfrm>
          <a:prstGeom prst="rect">
            <a:avLst/>
          </a:prstGeom>
          <a:solidFill>
            <a:srgbClr val="FFFFFF"/>
          </a:solidFill>
          <a:ln w="9525" cap="flat">
            <a:noFill/>
            <a:round/>
            <a:headEnd/>
            <a:tailEnd/>
          </a:ln>
          <a:effectLst/>
        </p:spPr>
        <p:txBody>
          <a:bodyPr wrap="none" lIns="0" tIns="0" rIns="0" bIns="0">
            <a:spAutoFit/>
          </a:bodyPr>
          <a:lstStyle/>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1300" b="1">
                <a:solidFill>
                  <a:srgbClr val="9A9A9A"/>
                </a:solidFill>
                <a:latin typeface="Tahoma" pitchFamily="32" charset="0"/>
                <a:cs typeface="Tahoma" pitchFamily="32" charset="0"/>
              </a:rPr>
              <a:t>PEA302 Analytical Skills-II :: Vishal Ahuja</a:t>
            </a:r>
          </a:p>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CA" sz="1300" b="1">
              <a:solidFill>
                <a:srgbClr val="9A9A9A"/>
              </a:solidFill>
              <a:latin typeface="Tahoma" pitchFamily="32" charset="0"/>
              <a:cs typeface="Tahoma" pitchFamily="32" charset="0"/>
            </a:endParaRPr>
          </a:p>
        </p:txBody>
      </p:sp>
      <p:sp>
        <p:nvSpPr>
          <p:cNvPr id="8" name="TextBox 7"/>
          <p:cNvSpPr txBox="1"/>
          <p:nvPr/>
        </p:nvSpPr>
        <p:spPr>
          <a:xfrm>
            <a:off x="5410200" y="2895600"/>
            <a:ext cx="3048000" cy="923330"/>
          </a:xfrm>
          <a:prstGeom prst="rect">
            <a:avLst/>
          </a:prstGeom>
          <a:noFill/>
        </p:spPr>
        <p:txBody>
          <a:bodyPr wrap="square" rtlCol="0">
            <a:spAutoFit/>
          </a:bodyPr>
          <a:lstStyle/>
          <a:p>
            <a:r>
              <a:rPr lang="en-US" dirty="0" err="1" smtClean="0">
                <a:solidFill>
                  <a:srgbClr val="FF0000"/>
                </a:solidFill>
              </a:rPr>
              <a:t>S</a:t>
            </a:r>
            <a:r>
              <a:rPr lang="en-US" baseline="-25000" dirty="0" err="1" smtClean="0">
                <a:solidFill>
                  <a:srgbClr val="FF0000"/>
                </a:solidFill>
              </a:rPr>
              <a:t>n</a:t>
            </a:r>
            <a:r>
              <a:rPr lang="en-US" dirty="0" smtClean="0">
                <a:solidFill>
                  <a:srgbClr val="FF0000"/>
                </a:solidFill>
              </a:rPr>
              <a:t>  =  a( </a:t>
            </a:r>
            <a:r>
              <a:rPr lang="en-US" dirty="0" err="1" smtClean="0">
                <a:solidFill>
                  <a:srgbClr val="FF0000"/>
                </a:solidFill>
              </a:rPr>
              <a:t>r</a:t>
            </a:r>
            <a:r>
              <a:rPr lang="en-US" baseline="30000" dirty="0" err="1" smtClean="0">
                <a:solidFill>
                  <a:srgbClr val="FF0000"/>
                </a:solidFill>
              </a:rPr>
              <a:t>n</a:t>
            </a:r>
            <a:r>
              <a:rPr lang="en-US" dirty="0" smtClean="0">
                <a:solidFill>
                  <a:srgbClr val="FF0000"/>
                </a:solidFill>
              </a:rPr>
              <a:t> -  1) /   r-1</a:t>
            </a:r>
          </a:p>
          <a:p>
            <a:endParaRPr lang="en-US" dirty="0">
              <a:solidFill>
                <a:srgbClr val="FF0000"/>
              </a:solidFill>
            </a:endParaRPr>
          </a:p>
          <a:p>
            <a:r>
              <a:rPr lang="en-US" dirty="0" smtClean="0">
                <a:solidFill>
                  <a:srgbClr val="FF0000"/>
                </a:solidFill>
              </a:rPr>
              <a:t>If r &gt; 1</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1"/>
          <p:cNvSpPr txBox="1">
            <a:spLocks noChangeArrowheads="1"/>
          </p:cNvSpPr>
          <p:nvPr/>
        </p:nvSpPr>
        <p:spPr bwMode="auto">
          <a:xfrm>
            <a:off x="685800" y="2130425"/>
            <a:ext cx="7772400" cy="1470025"/>
          </a:xfrm>
          <a:prstGeom prst="rect">
            <a:avLst/>
          </a:prstGeom>
          <a:noFill/>
          <a:ln w="9525" cap="flat">
            <a:noFill/>
            <a:round/>
            <a:headEnd/>
            <a:tailEnd/>
          </a:ln>
          <a:effectLst/>
        </p:spPr>
        <p:txBody>
          <a:bodyPr wrap="none" anchor="ctr"/>
          <a:lstStyle/>
          <a:p>
            <a:endParaRPr lang="en-US"/>
          </a:p>
        </p:txBody>
      </p:sp>
      <p:sp>
        <p:nvSpPr>
          <p:cNvPr id="20482" name="Text Box 2"/>
          <p:cNvSpPr txBox="1">
            <a:spLocks noChangeArrowheads="1"/>
          </p:cNvSpPr>
          <p:nvPr/>
        </p:nvSpPr>
        <p:spPr bwMode="auto">
          <a:xfrm>
            <a:off x="1371600" y="3886200"/>
            <a:ext cx="6400800" cy="1752600"/>
          </a:xfrm>
          <a:prstGeom prst="rect">
            <a:avLst/>
          </a:prstGeom>
          <a:noFill/>
          <a:ln w="9525" cap="flat">
            <a:noFill/>
            <a:round/>
            <a:headEnd/>
            <a:tailEnd/>
          </a:ln>
          <a:effectLst/>
        </p:spPr>
        <p:txBody>
          <a:bodyPr wrap="none" anchor="ctr"/>
          <a:lstStyle/>
          <a:p>
            <a:endParaRPr lang="en-US"/>
          </a:p>
        </p:txBody>
      </p:sp>
      <p:pic>
        <p:nvPicPr>
          <p:cNvPr id="20483" name="Picture 3" hidden="1"/>
          <p:cNvPicPr>
            <a:picLocks noChangeAspect="1" noChangeArrowheads="1"/>
          </p:cNvPicPr>
          <p:nvPr/>
        </p:nvPicPr>
        <p:blipFill>
          <a:blip r:embed="rId3" cstate="print"/>
          <a:srcRect/>
          <a:stretch>
            <a:fillRect/>
          </a:stretch>
        </p:blipFill>
        <p:spPr bwMode="auto">
          <a:xfrm>
            <a:off x="-14288" y="17463"/>
            <a:ext cx="9158288" cy="6840537"/>
          </a:xfrm>
          <a:prstGeom prst="rect">
            <a:avLst/>
          </a:prstGeom>
          <a:noFill/>
          <a:ln w="9525" cap="flat">
            <a:noFill/>
            <a:round/>
            <a:headEnd/>
            <a:tailEnd/>
          </a:ln>
          <a:effectLst/>
        </p:spPr>
      </p:pic>
      <p:sp>
        <p:nvSpPr>
          <p:cNvPr id="20484" name="Text Box 4"/>
          <p:cNvSpPr txBox="1">
            <a:spLocks noChangeArrowheads="1"/>
          </p:cNvSpPr>
          <p:nvPr/>
        </p:nvSpPr>
        <p:spPr bwMode="auto">
          <a:xfrm>
            <a:off x="457200" y="925513"/>
            <a:ext cx="8229600" cy="1143000"/>
          </a:xfrm>
          <a:prstGeom prst="rect">
            <a:avLst/>
          </a:prstGeom>
          <a:noFill/>
          <a:ln w="9525" cap="flat">
            <a:noFill/>
            <a:round/>
            <a:headEnd/>
            <a:tailEnd/>
          </a:ln>
          <a:effec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dirty="0">
                <a:solidFill>
                  <a:srgbClr val="000000"/>
                </a:solidFill>
                <a:latin typeface="Arial Narrow" pitchFamily="32" charset="0"/>
              </a:rPr>
              <a:t>HOW TO FIND THE </a:t>
            </a:r>
            <a:r>
              <a:rPr lang="en-US" sz="4400" b="1" dirty="0" smtClean="0">
                <a:solidFill>
                  <a:srgbClr val="000000"/>
                </a:solidFill>
                <a:latin typeface="Arial Narrow" pitchFamily="32" charset="0"/>
              </a:rPr>
              <a:t>CYCLICITY OF </a:t>
            </a:r>
            <a:r>
              <a:rPr lang="en-US" sz="4400" b="1" dirty="0">
                <a:solidFill>
                  <a:srgbClr val="000000"/>
                </a:solidFill>
                <a:latin typeface="Arial Narrow" pitchFamily="32" charset="0"/>
              </a:rPr>
              <a:t>A NUMBER</a:t>
            </a:r>
          </a:p>
        </p:txBody>
      </p:sp>
      <p:sp>
        <p:nvSpPr>
          <p:cNvPr id="20487" name="Text Box 7" hidden="1"/>
          <p:cNvSpPr txBox="1">
            <a:spLocks noChangeArrowheads="1"/>
          </p:cNvSpPr>
          <p:nvPr/>
        </p:nvSpPr>
        <p:spPr bwMode="auto">
          <a:xfrm>
            <a:off x="0" y="6457950"/>
            <a:ext cx="3216275" cy="409575"/>
          </a:xfrm>
          <a:prstGeom prst="rect">
            <a:avLst/>
          </a:prstGeom>
          <a:solidFill>
            <a:srgbClr val="FFFFFF"/>
          </a:solidFill>
          <a:ln w="9525" cap="flat">
            <a:noFill/>
            <a:round/>
            <a:headEnd/>
            <a:tailEnd/>
          </a:ln>
          <a:effectLst/>
        </p:spPr>
        <p:txBody>
          <a:bodyPr wrap="none" lIns="0" tIns="0" rIns="0" bIns="0">
            <a:spAutoFit/>
          </a:bodyPr>
          <a:lstStyle/>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1300" b="1">
                <a:solidFill>
                  <a:srgbClr val="9A9A9A"/>
                </a:solidFill>
                <a:latin typeface="Tahoma" pitchFamily="32" charset="0"/>
                <a:cs typeface="Tahoma" pitchFamily="32" charset="0"/>
              </a:rPr>
              <a:t>PEA302 Analytical Skills-II :: Vishal Ahuja</a:t>
            </a:r>
          </a:p>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CA" sz="1300" b="1">
              <a:solidFill>
                <a:srgbClr val="9A9A9A"/>
              </a:solidFill>
              <a:latin typeface="Tahoma" pitchFamily="32" charset="0"/>
              <a:cs typeface="Tahoma" pitchFamily="32" charset="0"/>
            </a:endParaRPr>
          </a:p>
        </p:txBody>
      </p:sp>
      <p:sp>
        <p:nvSpPr>
          <p:cNvPr id="9" name="TextBox 8"/>
          <p:cNvSpPr txBox="1"/>
          <p:nvPr/>
        </p:nvSpPr>
        <p:spPr>
          <a:xfrm>
            <a:off x="609600" y="2667000"/>
            <a:ext cx="7772400" cy="2862322"/>
          </a:xfrm>
          <a:prstGeom prst="rect">
            <a:avLst/>
          </a:prstGeom>
          <a:noFill/>
        </p:spPr>
        <p:txBody>
          <a:bodyPr wrap="square" rtlCol="0">
            <a:spAutoFit/>
          </a:bodyPr>
          <a:lstStyle/>
          <a:p>
            <a:r>
              <a:rPr lang="en-US" dirty="0" smtClean="0">
                <a:solidFill>
                  <a:srgbClr val="FF0000"/>
                </a:solidFill>
              </a:rPr>
              <a:t>FOR </a:t>
            </a:r>
            <a:r>
              <a:rPr lang="en-US" dirty="0" err="1" smtClean="0">
                <a:solidFill>
                  <a:srgbClr val="FF0000"/>
                </a:solidFill>
              </a:rPr>
              <a:t>eg</a:t>
            </a:r>
            <a:r>
              <a:rPr lang="en-US" dirty="0" smtClean="0">
                <a:solidFill>
                  <a:srgbClr val="FF0000"/>
                </a:solidFill>
              </a:rPr>
              <a:t> NUMBER IS 2  </a:t>
            </a:r>
          </a:p>
          <a:p>
            <a:endParaRPr lang="en-US" dirty="0">
              <a:solidFill>
                <a:srgbClr val="FF0000"/>
              </a:solidFill>
            </a:endParaRPr>
          </a:p>
          <a:p>
            <a:r>
              <a:rPr lang="en-US" dirty="0" smtClean="0">
                <a:solidFill>
                  <a:srgbClr val="FF0000"/>
                </a:solidFill>
              </a:rPr>
              <a:t> 2 </a:t>
            </a:r>
            <a:r>
              <a:rPr lang="en-US" baseline="30000" dirty="0" smtClean="0">
                <a:solidFill>
                  <a:srgbClr val="FF0000"/>
                </a:solidFill>
              </a:rPr>
              <a:t>1</a:t>
            </a:r>
            <a:r>
              <a:rPr lang="en-US" dirty="0" smtClean="0">
                <a:solidFill>
                  <a:srgbClr val="FF0000"/>
                </a:solidFill>
              </a:rPr>
              <a:t>    =        2                          Unit Digit  = 2</a:t>
            </a:r>
          </a:p>
          <a:p>
            <a:pPr marL="342900" indent="-342900"/>
            <a:r>
              <a:rPr lang="en-US" dirty="0" smtClean="0">
                <a:solidFill>
                  <a:srgbClr val="FF0000"/>
                </a:solidFill>
              </a:rPr>
              <a:t>2 </a:t>
            </a:r>
            <a:r>
              <a:rPr lang="en-US" baseline="30000" dirty="0" smtClean="0">
                <a:solidFill>
                  <a:srgbClr val="FF0000"/>
                </a:solidFill>
              </a:rPr>
              <a:t>2</a:t>
            </a:r>
            <a:r>
              <a:rPr lang="en-US" dirty="0" smtClean="0">
                <a:solidFill>
                  <a:srgbClr val="FF0000"/>
                </a:solidFill>
              </a:rPr>
              <a:t>     =        4                          Unit Digit  = 4 </a:t>
            </a:r>
          </a:p>
          <a:p>
            <a:pPr marL="342900" indent="-342900"/>
            <a:r>
              <a:rPr lang="en-US" dirty="0" smtClean="0">
                <a:solidFill>
                  <a:srgbClr val="FF0000"/>
                </a:solidFill>
              </a:rPr>
              <a:t>2 </a:t>
            </a:r>
            <a:r>
              <a:rPr lang="en-US" baseline="30000" dirty="0" smtClean="0">
                <a:solidFill>
                  <a:srgbClr val="FF0000"/>
                </a:solidFill>
              </a:rPr>
              <a:t>3</a:t>
            </a:r>
            <a:r>
              <a:rPr lang="en-US" dirty="0" smtClean="0">
                <a:solidFill>
                  <a:srgbClr val="FF0000"/>
                </a:solidFill>
              </a:rPr>
              <a:t>     =        8                          Unit Digit  = 8</a:t>
            </a:r>
          </a:p>
          <a:p>
            <a:pPr marL="342900" indent="-342900"/>
            <a:r>
              <a:rPr lang="en-US" dirty="0" smtClean="0">
                <a:solidFill>
                  <a:srgbClr val="FF0000"/>
                </a:solidFill>
              </a:rPr>
              <a:t>2 </a:t>
            </a:r>
            <a:r>
              <a:rPr lang="en-US" baseline="30000" dirty="0" smtClean="0">
                <a:solidFill>
                  <a:srgbClr val="FF0000"/>
                </a:solidFill>
              </a:rPr>
              <a:t>4 </a:t>
            </a:r>
            <a:r>
              <a:rPr lang="en-US" dirty="0" smtClean="0">
                <a:solidFill>
                  <a:srgbClr val="FF0000"/>
                </a:solidFill>
              </a:rPr>
              <a:t>    =      16                          Unit Digit  = 6           This cycle of unit digits will repeat itself  after every 4 intervals so cyclicity of number 2 is 4 . Similarly cyclicity of number 9 is 2</a:t>
            </a:r>
          </a:p>
          <a:p>
            <a:pPr marL="342900" indent="-342900">
              <a:buAutoNum type="arabicPlain" startAt="2"/>
            </a:pPr>
            <a:endParaRPr lang="en-US" dirty="0" smtClean="0">
              <a:solidFill>
                <a:srgbClr val="FF0000"/>
              </a:solidFill>
            </a:endParaRPr>
          </a:p>
          <a:p>
            <a:r>
              <a:rPr lang="en-US" dirty="0" smtClean="0">
                <a:solidFill>
                  <a:srgbClr val="FF0000"/>
                </a:solidFill>
              </a:rPr>
              <a:t> </a:t>
            </a:r>
            <a:endParaRPr lang="en-US" dirty="0">
              <a:solidFill>
                <a:srgbClr val="FF000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1"/>
          <p:cNvSpPr txBox="1">
            <a:spLocks noChangeArrowheads="1"/>
          </p:cNvSpPr>
          <p:nvPr/>
        </p:nvSpPr>
        <p:spPr bwMode="auto">
          <a:xfrm>
            <a:off x="685800" y="2130425"/>
            <a:ext cx="7772400" cy="1470025"/>
          </a:xfrm>
          <a:prstGeom prst="rect">
            <a:avLst/>
          </a:prstGeom>
          <a:noFill/>
          <a:ln w="9525" cap="flat">
            <a:noFill/>
            <a:round/>
            <a:headEnd/>
            <a:tailEnd/>
          </a:ln>
          <a:effectLst/>
        </p:spPr>
        <p:txBody>
          <a:bodyPr wrap="none" anchor="ctr"/>
          <a:lstStyle/>
          <a:p>
            <a:endParaRPr lang="en-US"/>
          </a:p>
        </p:txBody>
      </p:sp>
      <p:sp>
        <p:nvSpPr>
          <p:cNvPr id="20482" name="Text Box 2"/>
          <p:cNvSpPr txBox="1">
            <a:spLocks noChangeArrowheads="1"/>
          </p:cNvSpPr>
          <p:nvPr/>
        </p:nvSpPr>
        <p:spPr bwMode="auto">
          <a:xfrm>
            <a:off x="1371600" y="3886200"/>
            <a:ext cx="6400800" cy="1752600"/>
          </a:xfrm>
          <a:prstGeom prst="rect">
            <a:avLst/>
          </a:prstGeom>
          <a:noFill/>
          <a:ln w="9525" cap="flat">
            <a:noFill/>
            <a:round/>
            <a:headEnd/>
            <a:tailEnd/>
          </a:ln>
          <a:effectLst/>
        </p:spPr>
        <p:txBody>
          <a:bodyPr wrap="none" anchor="ctr"/>
          <a:lstStyle/>
          <a:p>
            <a:endParaRPr lang="en-US"/>
          </a:p>
        </p:txBody>
      </p:sp>
      <p:pic>
        <p:nvPicPr>
          <p:cNvPr id="20483" name="Picture 3" hidden="1"/>
          <p:cNvPicPr>
            <a:picLocks noChangeAspect="1" noChangeArrowheads="1"/>
          </p:cNvPicPr>
          <p:nvPr/>
        </p:nvPicPr>
        <p:blipFill>
          <a:blip r:embed="rId3" cstate="print"/>
          <a:srcRect/>
          <a:stretch>
            <a:fillRect/>
          </a:stretch>
        </p:blipFill>
        <p:spPr bwMode="auto">
          <a:xfrm>
            <a:off x="-14288" y="17463"/>
            <a:ext cx="9158288" cy="6840537"/>
          </a:xfrm>
          <a:prstGeom prst="rect">
            <a:avLst/>
          </a:prstGeom>
          <a:noFill/>
          <a:ln w="9525" cap="flat">
            <a:noFill/>
            <a:round/>
            <a:headEnd/>
            <a:tailEnd/>
          </a:ln>
          <a:effectLst/>
        </p:spPr>
      </p:pic>
      <p:sp>
        <p:nvSpPr>
          <p:cNvPr id="20484" name="Text Box 4"/>
          <p:cNvSpPr txBox="1">
            <a:spLocks noChangeArrowheads="1"/>
          </p:cNvSpPr>
          <p:nvPr/>
        </p:nvSpPr>
        <p:spPr bwMode="auto">
          <a:xfrm>
            <a:off x="457200" y="925513"/>
            <a:ext cx="8229600" cy="1143000"/>
          </a:xfrm>
          <a:prstGeom prst="rect">
            <a:avLst/>
          </a:prstGeom>
          <a:noFill/>
          <a:ln w="9525" cap="flat">
            <a:noFill/>
            <a:round/>
            <a:headEnd/>
            <a:tailEnd/>
          </a:ln>
          <a:effec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000000"/>
                </a:solidFill>
                <a:latin typeface="Arial Narrow" pitchFamily="32" charset="0"/>
              </a:rPr>
              <a:t>HOW TO FIND THE UNIT DIGIT OF A NUMBER</a:t>
            </a:r>
          </a:p>
        </p:txBody>
      </p:sp>
      <p:pic>
        <p:nvPicPr>
          <p:cNvPr id="20485" name="Picture 5"/>
          <p:cNvPicPr>
            <a:picLocks noChangeAspect="1" noChangeArrowheads="1"/>
          </p:cNvPicPr>
          <p:nvPr/>
        </p:nvPicPr>
        <p:blipFill>
          <a:blip r:embed="rId4" cstate="print"/>
          <a:srcRect/>
          <a:stretch>
            <a:fillRect/>
          </a:stretch>
        </p:blipFill>
        <p:spPr bwMode="auto">
          <a:xfrm>
            <a:off x="2840038" y="2179638"/>
            <a:ext cx="4038600" cy="4537075"/>
          </a:xfrm>
          <a:prstGeom prst="rect">
            <a:avLst/>
          </a:prstGeom>
          <a:noFill/>
          <a:ln w="9525" cap="flat">
            <a:noFill/>
            <a:round/>
            <a:headEnd/>
            <a:tailEnd/>
          </a:ln>
          <a:effectLst/>
        </p:spPr>
      </p:pic>
      <p:sp>
        <p:nvSpPr>
          <p:cNvPr id="20486" name="Text Box 6"/>
          <p:cNvSpPr txBox="1">
            <a:spLocks noChangeArrowheads="1"/>
          </p:cNvSpPr>
          <p:nvPr/>
        </p:nvSpPr>
        <p:spPr bwMode="auto">
          <a:xfrm>
            <a:off x="5421313" y="2336800"/>
            <a:ext cx="979487" cy="336550"/>
          </a:xfrm>
          <a:prstGeom prst="rect">
            <a:avLst/>
          </a:prstGeom>
          <a:solidFill>
            <a:srgbClr val="FFFFFF"/>
          </a:solidFill>
          <a:ln w="9525" cap="flat">
            <a:noFill/>
            <a:round/>
            <a:headEnd/>
            <a:tailEnd/>
          </a:ln>
          <a:effectLst/>
        </p:spPr>
        <p:txBody>
          <a:bodyPr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rPr>
              <a:t>Cyclicity</a:t>
            </a:r>
          </a:p>
        </p:txBody>
      </p:sp>
      <p:sp>
        <p:nvSpPr>
          <p:cNvPr id="20487" name="Text Box 7" hidden="1"/>
          <p:cNvSpPr txBox="1">
            <a:spLocks noChangeArrowheads="1"/>
          </p:cNvSpPr>
          <p:nvPr/>
        </p:nvSpPr>
        <p:spPr bwMode="auto">
          <a:xfrm>
            <a:off x="0" y="6457950"/>
            <a:ext cx="3216275" cy="409575"/>
          </a:xfrm>
          <a:prstGeom prst="rect">
            <a:avLst/>
          </a:prstGeom>
          <a:solidFill>
            <a:srgbClr val="FFFFFF"/>
          </a:solidFill>
          <a:ln w="9525" cap="flat">
            <a:noFill/>
            <a:round/>
            <a:headEnd/>
            <a:tailEnd/>
          </a:ln>
          <a:effectLst/>
        </p:spPr>
        <p:txBody>
          <a:bodyPr wrap="none" lIns="0" tIns="0" rIns="0" bIns="0">
            <a:spAutoFit/>
          </a:bodyPr>
          <a:lstStyle/>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1300" b="1">
                <a:solidFill>
                  <a:srgbClr val="9A9A9A"/>
                </a:solidFill>
                <a:latin typeface="Tahoma" pitchFamily="32" charset="0"/>
                <a:cs typeface="Tahoma" pitchFamily="32" charset="0"/>
              </a:rPr>
              <a:t>PEA302 Analytical Skills-II :: Vishal Ahuja</a:t>
            </a:r>
          </a:p>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CA" sz="1300" b="1">
              <a:solidFill>
                <a:srgbClr val="9A9A9A"/>
              </a:solidFill>
              <a:latin typeface="Tahoma" pitchFamily="32" charset="0"/>
              <a:cs typeface="Tahoma" pitchFamily="32"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1"/>
          <p:cNvSpPr txBox="1">
            <a:spLocks noChangeArrowheads="1"/>
          </p:cNvSpPr>
          <p:nvPr/>
        </p:nvSpPr>
        <p:spPr bwMode="auto">
          <a:xfrm>
            <a:off x="685800" y="2130425"/>
            <a:ext cx="7772400" cy="1470025"/>
          </a:xfrm>
          <a:prstGeom prst="rect">
            <a:avLst/>
          </a:prstGeom>
          <a:noFill/>
          <a:ln w="9525" cap="flat">
            <a:noFill/>
            <a:round/>
            <a:headEnd/>
            <a:tailEnd/>
          </a:ln>
          <a:effectLst/>
        </p:spPr>
        <p:txBody>
          <a:bodyPr wrap="none" anchor="ctr"/>
          <a:lstStyle/>
          <a:p>
            <a:endParaRPr lang="en-US"/>
          </a:p>
        </p:txBody>
      </p:sp>
      <p:sp>
        <p:nvSpPr>
          <p:cNvPr id="27650" name="Text Box 2"/>
          <p:cNvSpPr txBox="1">
            <a:spLocks noChangeArrowheads="1"/>
          </p:cNvSpPr>
          <p:nvPr/>
        </p:nvSpPr>
        <p:spPr bwMode="auto">
          <a:xfrm>
            <a:off x="1371600" y="3886200"/>
            <a:ext cx="6400800" cy="1752600"/>
          </a:xfrm>
          <a:prstGeom prst="rect">
            <a:avLst/>
          </a:prstGeom>
          <a:noFill/>
          <a:ln w="9525" cap="flat">
            <a:noFill/>
            <a:round/>
            <a:headEnd/>
            <a:tailEnd/>
          </a:ln>
          <a:effectLst/>
        </p:spPr>
        <p:txBody>
          <a:bodyPr wrap="none" anchor="ctr"/>
          <a:lstStyle/>
          <a:p>
            <a:endParaRPr lang="en-US"/>
          </a:p>
        </p:txBody>
      </p:sp>
      <p:pic>
        <p:nvPicPr>
          <p:cNvPr id="27651" name="Picture 3" hidden="1"/>
          <p:cNvPicPr>
            <a:picLocks noChangeAspect="1" noChangeArrowheads="1"/>
          </p:cNvPicPr>
          <p:nvPr/>
        </p:nvPicPr>
        <p:blipFill>
          <a:blip r:embed="rId3" cstate="print"/>
          <a:srcRect/>
          <a:stretch>
            <a:fillRect/>
          </a:stretch>
        </p:blipFill>
        <p:spPr bwMode="auto">
          <a:xfrm>
            <a:off x="-14288" y="17463"/>
            <a:ext cx="9158288" cy="6840537"/>
          </a:xfrm>
          <a:prstGeom prst="rect">
            <a:avLst/>
          </a:prstGeom>
          <a:noFill/>
          <a:ln w="9525" cap="flat">
            <a:noFill/>
            <a:round/>
            <a:headEnd/>
            <a:tailEnd/>
          </a:ln>
          <a:effectLst/>
        </p:spPr>
      </p:pic>
      <p:sp>
        <p:nvSpPr>
          <p:cNvPr id="27652" name="Text Box 4"/>
          <p:cNvSpPr txBox="1">
            <a:spLocks noChangeArrowheads="1"/>
          </p:cNvSpPr>
          <p:nvPr/>
        </p:nvSpPr>
        <p:spPr bwMode="auto">
          <a:xfrm>
            <a:off x="457200" y="274638"/>
            <a:ext cx="8229600" cy="1143000"/>
          </a:xfrm>
          <a:prstGeom prst="rect">
            <a:avLst/>
          </a:prstGeom>
          <a:noFill/>
          <a:ln w="9525" cap="flat">
            <a:noFill/>
            <a:round/>
            <a:headEnd/>
            <a:tailEnd/>
          </a:ln>
          <a:effec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u="sng" dirty="0">
                <a:solidFill>
                  <a:srgbClr val="000000"/>
                </a:solidFill>
              </a:rPr>
              <a:t>Question </a:t>
            </a:r>
          </a:p>
        </p:txBody>
      </p:sp>
      <p:sp>
        <p:nvSpPr>
          <p:cNvPr id="27653" name="Text Box 5"/>
          <p:cNvSpPr txBox="1">
            <a:spLocks noChangeArrowheads="1"/>
          </p:cNvSpPr>
          <p:nvPr/>
        </p:nvSpPr>
        <p:spPr bwMode="auto">
          <a:xfrm>
            <a:off x="457200" y="1600200"/>
            <a:ext cx="8229600" cy="4525963"/>
          </a:xfrm>
          <a:prstGeom prst="rect">
            <a:avLst/>
          </a:prstGeom>
          <a:noFill/>
          <a:ln w="9525" cap="flat">
            <a:noFill/>
            <a:round/>
            <a:headEnd/>
            <a:tailEnd/>
          </a:ln>
          <a:effectLst/>
        </p:spPr>
        <p:txBody>
          <a:bodyPr lIns="90000" tIns="46800" rIns="90000" bIns="46800"/>
          <a:lstStyle/>
          <a:p>
            <a:pPr>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a:solidFill>
                  <a:srgbClr val="0070C0"/>
                </a:solidFill>
              </a:rPr>
              <a:t>Find the unit digit of </a:t>
            </a:r>
          </a:p>
          <a:p>
            <a:pPr>
              <a:spcBef>
                <a:spcPts val="13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a:solidFill>
                  <a:srgbClr val="0070C0"/>
                </a:solidFill>
              </a:rPr>
              <a:t>                      </a:t>
            </a:r>
            <a:r>
              <a:rPr lang="en-US" sz="6000">
                <a:solidFill>
                  <a:srgbClr val="0070C0"/>
                </a:solidFill>
              </a:rPr>
              <a:t>2</a:t>
            </a:r>
            <a:r>
              <a:rPr lang="en-US" sz="5400" baseline="30000">
                <a:solidFill>
                  <a:srgbClr val="0070C0"/>
                </a:solidFill>
              </a:rPr>
              <a:t>95</a:t>
            </a:r>
          </a:p>
          <a:p>
            <a:pPr>
              <a:spcBef>
                <a:spcPts val="13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5400" baseline="30000">
              <a:solidFill>
                <a:srgbClr val="0070C0"/>
              </a:solidFill>
            </a:endParaRPr>
          </a:p>
        </p:txBody>
      </p:sp>
      <p:sp>
        <p:nvSpPr>
          <p:cNvPr id="27654" name="Text Box 6" hidden="1"/>
          <p:cNvSpPr txBox="1">
            <a:spLocks noChangeArrowheads="1"/>
          </p:cNvSpPr>
          <p:nvPr/>
        </p:nvSpPr>
        <p:spPr bwMode="auto">
          <a:xfrm>
            <a:off x="0" y="6457950"/>
            <a:ext cx="3216275" cy="409575"/>
          </a:xfrm>
          <a:prstGeom prst="rect">
            <a:avLst/>
          </a:prstGeom>
          <a:solidFill>
            <a:srgbClr val="FFFFFF"/>
          </a:solidFill>
          <a:ln w="9525" cap="flat">
            <a:noFill/>
            <a:round/>
            <a:headEnd/>
            <a:tailEnd/>
          </a:ln>
          <a:effectLst/>
        </p:spPr>
        <p:txBody>
          <a:bodyPr wrap="none" lIns="0" tIns="0" rIns="0" bIns="0">
            <a:spAutoFit/>
          </a:bodyPr>
          <a:lstStyle/>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1300" b="1">
                <a:solidFill>
                  <a:srgbClr val="9A9A9A"/>
                </a:solidFill>
                <a:latin typeface="Tahoma" pitchFamily="32" charset="0"/>
                <a:cs typeface="Tahoma" pitchFamily="32" charset="0"/>
              </a:rPr>
              <a:t>PEA302 Analytical Skills-II :: Vishal Ahuja</a:t>
            </a:r>
          </a:p>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CA" sz="1300" b="1">
              <a:solidFill>
                <a:srgbClr val="9A9A9A"/>
              </a:solidFill>
              <a:latin typeface="Tahoma" pitchFamily="32" charset="0"/>
              <a:cs typeface="Tahoma" pitchFamily="32"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685800" y="2130425"/>
            <a:ext cx="7772400" cy="1470025"/>
          </a:xfrm>
          <a:prstGeom prst="rect">
            <a:avLst/>
          </a:prstGeom>
          <a:noFill/>
          <a:ln w="9525" cap="flat">
            <a:noFill/>
            <a:round/>
            <a:headEnd/>
            <a:tailEnd/>
          </a:ln>
          <a:effectLst/>
        </p:spPr>
        <p:txBody>
          <a:bodyPr wrap="none" anchor="ctr"/>
          <a:lstStyle/>
          <a:p>
            <a:endParaRPr lang="en-US"/>
          </a:p>
        </p:txBody>
      </p:sp>
      <p:sp>
        <p:nvSpPr>
          <p:cNvPr id="4098" name="Text Box 2"/>
          <p:cNvSpPr txBox="1">
            <a:spLocks noChangeArrowheads="1"/>
          </p:cNvSpPr>
          <p:nvPr/>
        </p:nvSpPr>
        <p:spPr bwMode="auto">
          <a:xfrm>
            <a:off x="1371600" y="3886200"/>
            <a:ext cx="6400800" cy="1752600"/>
          </a:xfrm>
          <a:prstGeom prst="rect">
            <a:avLst/>
          </a:prstGeom>
          <a:noFill/>
          <a:ln w="9525" cap="flat">
            <a:noFill/>
            <a:round/>
            <a:headEnd/>
            <a:tailEnd/>
          </a:ln>
          <a:effectLst/>
        </p:spPr>
        <p:txBody>
          <a:bodyPr wrap="none" anchor="ctr"/>
          <a:lstStyle/>
          <a:p>
            <a:endParaRPr lang="en-US"/>
          </a:p>
        </p:txBody>
      </p:sp>
      <p:pic>
        <p:nvPicPr>
          <p:cNvPr id="4099" name="Picture 3" hidden="1"/>
          <p:cNvPicPr>
            <a:picLocks noChangeAspect="1" noChangeArrowheads="1"/>
          </p:cNvPicPr>
          <p:nvPr/>
        </p:nvPicPr>
        <p:blipFill>
          <a:blip r:embed="rId3" cstate="print"/>
          <a:srcRect/>
          <a:stretch>
            <a:fillRect/>
          </a:stretch>
        </p:blipFill>
        <p:spPr bwMode="auto">
          <a:xfrm>
            <a:off x="-14288" y="17464"/>
            <a:ext cx="9158288" cy="6840538"/>
          </a:xfrm>
          <a:prstGeom prst="rect">
            <a:avLst/>
          </a:prstGeom>
          <a:noFill/>
          <a:ln w="9525" cap="flat">
            <a:noFill/>
            <a:round/>
            <a:headEnd/>
            <a:tailEnd/>
          </a:ln>
          <a:effectLst/>
        </p:spPr>
      </p:pic>
      <p:sp>
        <p:nvSpPr>
          <p:cNvPr id="4100" name="Text Box 4"/>
          <p:cNvSpPr txBox="1">
            <a:spLocks noChangeArrowheads="1"/>
          </p:cNvSpPr>
          <p:nvPr/>
        </p:nvSpPr>
        <p:spPr bwMode="auto">
          <a:xfrm>
            <a:off x="304800" y="1174750"/>
            <a:ext cx="8229600" cy="4525963"/>
          </a:xfrm>
          <a:prstGeom prst="rect">
            <a:avLst/>
          </a:prstGeom>
          <a:noFill/>
          <a:ln w="9525" cap="flat">
            <a:noFill/>
            <a:round/>
            <a:headEnd/>
            <a:tailEnd/>
          </a:ln>
          <a:effectLst/>
        </p:spPr>
        <p:txBody>
          <a:bodyPr lIns="90000" tIns="46800" rIns="90000" bIns="46800"/>
          <a:lstStyle/>
          <a:p>
            <a:pPr>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3200" dirty="0">
              <a:solidFill>
                <a:srgbClr val="898989"/>
              </a:solidFill>
            </a:endParaRPr>
          </a:p>
          <a:p>
            <a:pPr>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a:solidFill>
                  <a:srgbClr val="0070C0"/>
                </a:solidFill>
              </a:rPr>
              <a:t>DIGITS</a:t>
            </a:r>
          </a:p>
          <a:p>
            <a:pPr>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a:solidFill>
                  <a:srgbClr val="0070C0"/>
                </a:solidFill>
              </a:rPr>
              <a:t>	0 , 1 , 2 , 3 , 4 , 5 , 6 , 7 , 8 , 9</a:t>
            </a:r>
          </a:p>
          <a:p>
            <a:pPr>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3200" dirty="0">
              <a:solidFill>
                <a:srgbClr val="0070C0"/>
              </a:solidFill>
            </a:endParaRPr>
          </a:p>
          <a:p>
            <a:pPr>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a:solidFill>
                  <a:srgbClr val="0070C0"/>
                </a:solidFill>
              </a:rPr>
              <a:t>NUMERAL</a:t>
            </a:r>
          </a:p>
          <a:p>
            <a:pPr>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a:solidFill>
                  <a:srgbClr val="0070C0"/>
                </a:solidFill>
              </a:rPr>
              <a:t>	A group of digits, denoting a number.</a:t>
            </a:r>
          </a:p>
          <a:p>
            <a:pPr>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a:solidFill>
                  <a:srgbClr val="898989"/>
                </a:solidFill>
              </a:rPr>
              <a:t>	</a:t>
            </a:r>
          </a:p>
        </p:txBody>
      </p:sp>
      <p:sp>
        <p:nvSpPr>
          <p:cNvPr id="4101" name="Text Box 5" hidden="1"/>
          <p:cNvSpPr txBox="1">
            <a:spLocks noChangeArrowheads="1"/>
          </p:cNvSpPr>
          <p:nvPr/>
        </p:nvSpPr>
        <p:spPr bwMode="auto">
          <a:xfrm>
            <a:off x="0" y="6457950"/>
            <a:ext cx="3216275" cy="409575"/>
          </a:xfrm>
          <a:prstGeom prst="rect">
            <a:avLst/>
          </a:prstGeom>
          <a:solidFill>
            <a:srgbClr val="FFFFFF"/>
          </a:solidFill>
          <a:ln w="9525" cap="flat">
            <a:noFill/>
            <a:round/>
            <a:headEnd/>
            <a:tailEnd/>
          </a:ln>
          <a:effectLst/>
        </p:spPr>
        <p:txBody>
          <a:bodyPr wrap="none" lIns="0" tIns="0" rIns="0" bIns="0">
            <a:spAutoFit/>
          </a:bodyPr>
          <a:lstStyle/>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1300" b="1">
                <a:solidFill>
                  <a:srgbClr val="9A9A9A"/>
                </a:solidFill>
                <a:latin typeface="Tahoma" pitchFamily="32" charset="0"/>
                <a:cs typeface="Tahoma" pitchFamily="32" charset="0"/>
              </a:rPr>
              <a:t>PEA302 Analytical Skills-II :: Vishal Ahuja</a:t>
            </a:r>
          </a:p>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CA" sz="1300" b="1">
              <a:solidFill>
                <a:srgbClr val="9A9A9A"/>
              </a:solidFill>
              <a:latin typeface="Tahoma" pitchFamily="32" charset="0"/>
              <a:cs typeface="Tahoma" pitchFamily="32"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1"/>
          <p:cNvSpPr txBox="1">
            <a:spLocks noChangeArrowheads="1"/>
          </p:cNvSpPr>
          <p:nvPr/>
        </p:nvSpPr>
        <p:spPr bwMode="auto">
          <a:xfrm>
            <a:off x="685800" y="2130425"/>
            <a:ext cx="7772400" cy="1470025"/>
          </a:xfrm>
          <a:prstGeom prst="rect">
            <a:avLst/>
          </a:prstGeom>
          <a:noFill/>
          <a:ln w="9525" cap="flat">
            <a:noFill/>
            <a:round/>
            <a:headEnd/>
            <a:tailEnd/>
          </a:ln>
          <a:effectLst/>
        </p:spPr>
        <p:txBody>
          <a:bodyPr wrap="none" anchor="ctr"/>
          <a:lstStyle/>
          <a:p>
            <a:endParaRPr lang="en-US"/>
          </a:p>
        </p:txBody>
      </p:sp>
      <p:sp>
        <p:nvSpPr>
          <p:cNvPr id="28674" name="Text Box 2"/>
          <p:cNvSpPr txBox="1">
            <a:spLocks noChangeArrowheads="1"/>
          </p:cNvSpPr>
          <p:nvPr/>
        </p:nvSpPr>
        <p:spPr bwMode="auto">
          <a:xfrm>
            <a:off x="1371600" y="3886200"/>
            <a:ext cx="6400800" cy="1752600"/>
          </a:xfrm>
          <a:prstGeom prst="rect">
            <a:avLst/>
          </a:prstGeom>
          <a:noFill/>
          <a:ln w="9525" cap="flat">
            <a:noFill/>
            <a:round/>
            <a:headEnd/>
            <a:tailEnd/>
          </a:ln>
          <a:effectLst/>
        </p:spPr>
        <p:txBody>
          <a:bodyPr wrap="none" anchor="ctr"/>
          <a:lstStyle/>
          <a:p>
            <a:endParaRPr lang="en-US"/>
          </a:p>
        </p:txBody>
      </p:sp>
      <p:pic>
        <p:nvPicPr>
          <p:cNvPr id="28675" name="Picture 3" hidden="1"/>
          <p:cNvPicPr>
            <a:picLocks noChangeAspect="1" noChangeArrowheads="1"/>
          </p:cNvPicPr>
          <p:nvPr/>
        </p:nvPicPr>
        <p:blipFill>
          <a:blip r:embed="rId3" cstate="print"/>
          <a:srcRect/>
          <a:stretch>
            <a:fillRect/>
          </a:stretch>
        </p:blipFill>
        <p:spPr bwMode="auto">
          <a:xfrm>
            <a:off x="-14288" y="17463"/>
            <a:ext cx="9158288" cy="6840537"/>
          </a:xfrm>
          <a:prstGeom prst="rect">
            <a:avLst/>
          </a:prstGeom>
          <a:noFill/>
          <a:ln w="9525" cap="flat">
            <a:noFill/>
            <a:round/>
            <a:headEnd/>
            <a:tailEnd/>
          </a:ln>
          <a:effectLst/>
        </p:spPr>
      </p:pic>
      <p:sp>
        <p:nvSpPr>
          <p:cNvPr id="28676" name="Text Box 4"/>
          <p:cNvSpPr txBox="1">
            <a:spLocks noChangeArrowheads="1"/>
          </p:cNvSpPr>
          <p:nvPr/>
        </p:nvSpPr>
        <p:spPr bwMode="auto">
          <a:xfrm>
            <a:off x="457200" y="274638"/>
            <a:ext cx="8229600" cy="1143000"/>
          </a:xfrm>
          <a:prstGeom prst="rect">
            <a:avLst/>
          </a:prstGeom>
          <a:noFill/>
          <a:ln w="9525" cap="flat">
            <a:noFill/>
            <a:round/>
            <a:headEnd/>
            <a:tailEnd/>
          </a:ln>
          <a:effec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u="sng" dirty="0">
                <a:solidFill>
                  <a:srgbClr val="000000"/>
                </a:solidFill>
              </a:rPr>
              <a:t>Solution </a:t>
            </a:r>
          </a:p>
        </p:txBody>
      </p:sp>
      <p:sp>
        <p:nvSpPr>
          <p:cNvPr id="28677" name="Text Box 5"/>
          <p:cNvSpPr txBox="1">
            <a:spLocks noChangeArrowheads="1"/>
          </p:cNvSpPr>
          <p:nvPr/>
        </p:nvSpPr>
        <p:spPr bwMode="auto">
          <a:xfrm>
            <a:off x="457200" y="1600200"/>
            <a:ext cx="8229600" cy="4525963"/>
          </a:xfrm>
          <a:prstGeom prst="rect">
            <a:avLst/>
          </a:prstGeom>
          <a:noFill/>
          <a:ln w="9525" cap="flat">
            <a:noFill/>
            <a:round/>
            <a:headEnd/>
            <a:tailEnd/>
          </a:ln>
          <a:effectLst/>
        </p:spPr>
        <p:txBody>
          <a:bodyPr lIns="90000" tIns="46800" rIns="90000" bIns="46800"/>
          <a:lstStyle/>
          <a:p>
            <a:pPr>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a:solidFill>
                  <a:srgbClr val="0070C0"/>
                </a:solidFill>
              </a:rPr>
              <a:t>The cyclicity of 2 is 4.</a:t>
            </a:r>
          </a:p>
          <a:p>
            <a:pPr>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a:solidFill>
                  <a:srgbClr val="0070C0"/>
                </a:solidFill>
              </a:rPr>
              <a:t>2</a:t>
            </a:r>
            <a:r>
              <a:rPr lang="en-US" sz="3200" baseline="30000" dirty="0">
                <a:solidFill>
                  <a:srgbClr val="0070C0"/>
                </a:solidFill>
              </a:rPr>
              <a:t>1</a:t>
            </a:r>
            <a:r>
              <a:rPr lang="en-US" sz="3200" dirty="0">
                <a:solidFill>
                  <a:srgbClr val="0070C0"/>
                </a:solidFill>
              </a:rPr>
              <a:t> = 2</a:t>
            </a:r>
          </a:p>
          <a:p>
            <a:pPr>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a:solidFill>
                  <a:srgbClr val="0070C0"/>
                </a:solidFill>
              </a:rPr>
              <a:t>2</a:t>
            </a:r>
            <a:r>
              <a:rPr lang="en-US" sz="3200" baseline="30000" dirty="0">
                <a:solidFill>
                  <a:srgbClr val="0070C0"/>
                </a:solidFill>
              </a:rPr>
              <a:t>2</a:t>
            </a:r>
            <a:r>
              <a:rPr lang="en-US" sz="3200" dirty="0">
                <a:solidFill>
                  <a:srgbClr val="0070C0"/>
                </a:solidFill>
              </a:rPr>
              <a:t> = 4</a:t>
            </a:r>
          </a:p>
          <a:p>
            <a:pPr>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a:solidFill>
                  <a:srgbClr val="0070C0"/>
                </a:solidFill>
              </a:rPr>
              <a:t>2</a:t>
            </a:r>
            <a:r>
              <a:rPr lang="en-US" sz="3200" baseline="30000" dirty="0">
                <a:solidFill>
                  <a:srgbClr val="0070C0"/>
                </a:solidFill>
              </a:rPr>
              <a:t>3</a:t>
            </a:r>
            <a:r>
              <a:rPr lang="en-US" sz="3200" dirty="0">
                <a:solidFill>
                  <a:srgbClr val="0070C0"/>
                </a:solidFill>
              </a:rPr>
              <a:t> = 8</a:t>
            </a:r>
          </a:p>
          <a:p>
            <a:pPr>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a:solidFill>
                  <a:srgbClr val="0070C0"/>
                </a:solidFill>
              </a:rPr>
              <a:t>2</a:t>
            </a:r>
            <a:r>
              <a:rPr lang="en-US" sz="3200" baseline="30000" dirty="0">
                <a:solidFill>
                  <a:srgbClr val="0070C0"/>
                </a:solidFill>
              </a:rPr>
              <a:t>4</a:t>
            </a:r>
            <a:r>
              <a:rPr lang="en-US" sz="3200" dirty="0">
                <a:solidFill>
                  <a:srgbClr val="0070C0"/>
                </a:solidFill>
              </a:rPr>
              <a:t> = 16</a:t>
            </a:r>
          </a:p>
          <a:p>
            <a:pPr>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a:solidFill>
                  <a:srgbClr val="0070C0"/>
                </a:solidFill>
              </a:rPr>
              <a:t>Divide 95 by 4. Remainder is 3.</a:t>
            </a:r>
          </a:p>
          <a:p>
            <a:pPr>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a:solidFill>
                  <a:srgbClr val="0070C0"/>
                </a:solidFill>
              </a:rPr>
              <a:t>So, the unit digit is 8.</a:t>
            </a:r>
          </a:p>
        </p:txBody>
      </p:sp>
      <p:sp>
        <p:nvSpPr>
          <p:cNvPr id="28678" name="Text Box 6" hidden="1"/>
          <p:cNvSpPr txBox="1">
            <a:spLocks noChangeArrowheads="1"/>
          </p:cNvSpPr>
          <p:nvPr/>
        </p:nvSpPr>
        <p:spPr bwMode="auto">
          <a:xfrm>
            <a:off x="0" y="6457950"/>
            <a:ext cx="3216275" cy="409575"/>
          </a:xfrm>
          <a:prstGeom prst="rect">
            <a:avLst/>
          </a:prstGeom>
          <a:solidFill>
            <a:srgbClr val="FFFFFF"/>
          </a:solidFill>
          <a:ln w="9525" cap="flat">
            <a:noFill/>
            <a:round/>
            <a:headEnd/>
            <a:tailEnd/>
          </a:ln>
          <a:effectLst/>
        </p:spPr>
        <p:txBody>
          <a:bodyPr wrap="none" lIns="0" tIns="0" rIns="0" bIns="0">
            <a:spAutoFit/>
          </a:bodyPr>
          <a:lstStyle/>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1300" b="1">
                <a:solidFill>
                  <a:srgbClr val="9A9A9A"/>
                </a:solidFill>
                <a:latin typeface="Tahoma" pitchFamily="32" charset="0"/>
                <a:cs typeface="Tahoma" pitchFamily="32" charset="0"/>
              </a:rPr>
              <a:t>PEA302 Analytical Skills-II :: Vishal Ahuja</a:t>
            </a:r>
          </a:p>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CA" sz="1300" b="1">
              <a:solidFill>
                <a:srgbClr val="9A9A9A"/>
              </a:solidFill>
              <a:latin typeface="Tahoma" pitchFamily="32" charset="0"/>
              <a:cs typeface="Tahoma" pitchFamily="32"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ext Box 1"/>
          <p:cNvSpPr txBox="1">
            <a:spLocks noChangeArrowheads="1"/>
          </p:cNvSpPr>
          <p:nvPr/>
        </p:nvSpPr>
        <p:spPr bwMode="auto">
          <a:xfrm>
            <a:off x="685800" y="2130425"/>
            <a:ext cx="7772400" cy="1470025"/>
          </a:xfrm>
          <a:prstGeom prst="rect">
            <a:avLst/>
          </a:prstGeom>
          <a:noFill/>
          <a:ln w="9525" cap="flat">
            <a:noFill/>
            <a:round/>
            <a:headEnd/>
            <a:tailEnd/>
          </a:ln>
          <a:effectLst/>
        </p:spPr>
        <p:txBody>
          <a:bodyPr wrap="none" anchor="ctr"/>
          <a:lstStyle/>
          <a:p>
            <a:endParaRPr lang="en-US"/>
          </a:p>
        </p:txBody>
      </p:sp>
      <p:sp>
        <p:nvSpPr>
          <p:cNvPr id="29698" name="Text Box 2"/>
          <p:cNvSpPr txBox="1">
            <a:spLocks noChangeArrowheads="1"/>
          </p:cNvSpPr>
          <p:nvPr/>
        </p:nvSpPr>
        <p:spPr bwMode="auto">
          <a:xfrm>
            <a:off x="1371600" y="3886200"/>
            <a:ext cx="6400800" cy="1752600"/>
          </a:xfrm>
          <a:prstGeom prst="rect">
            <a:avLst/>
          </a:prstGeom>
          <a:noFill/>
          <a:ln w="9525" cap="flat">
            <a:noFill/>
            <a:round/>
            <a:headEnd/>
            <a:tailEnd/>
          </a:ln>
          <a:effectLst/>
        </p:spPr>
        <p:txBody>
          <a:bodyPr wrap="none" anchor="ctr"/>
          <a:lstStyle/>
          <a:p>
            <a:endParaRPr lang="en-US"/>
          </a:p>
        </p:txBody>
      </p:sp>
      <p:pic>
        <p:nvPicPr>
          <p:cNvPr id="29699" name="Picture 3" hidden="1"/>
          <p:cNvPicPr>
            <a:picLocks noChangeAspect="1" noChangeArrowheads="1"/>
          </p:cNvPicPr>
          <p:nvPr/>
        </p:nvPicPr>
        <p:blipFill>
          <a:blip r:embed="rId3" cstate="print"/>
          <a:srcRect/>
          <a:stretch>
            <a:fillRect/>
          </a:stretch>
        </p:blipFill>
        <p:spPr bwMode="auto">
          <a:xfrm>
            <a:off x="-14288" y="17463"/>
            <a:ext cx="9158288" cy="6840537"/>
          </a:xfrm>
          <a:prstGeom prst="rect">
            <a:avLst/>
          </a:prstGeom>
          <a:noFill/>
          <a:ln w="9525" cap="flat">
            <a:noFill/>
            <a:round/>
            <a:headEnd/>
            <a:tailEnd/>
          </a:ln>
          <a:effectLst/>
        </p:spPr>
      </p:pic>
      <p:sp>
        <p:nvSpPr>
          <p:cNvPr id="29700" name="Text Box 4"/>
          <p:cNvSpPr txBox="1">
            <a:spLocks noChangeArrowheads="1"/>
          </p:cNvSpPr>
          <p:nvPr/>
        </p:nvSpPr>
        <p:spPr bwMode="auto">
          <a:xfrm>
            <a:off x="457200" y="274638"/>
            <a:ext cx="8229600" cy="1143000"/>
          </a:xfrm>
          <a:prstGeom prst="rect">
            <a:avLst/>
          </a:prstGeom>
          <a:noFill/>
          <a:ln w="9525" cap="flat">
            <a:noFill/>
            <a:round/>
            <a:headEnd/>
            <a:tailEnd/>
          </a:ln>
          <a:effec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u="sng" dirty="0">
                <a:solidFill>
                  <a:srgbClr val="000000"/>
                </a:solidFill>
                <a:latin typeface="Tahoma" pitchFamily="32" charset="0"/>
                <a:cs typeface="Tahoma" pitchFamily="32" charset="0"/>
              </a:rPr>
              <a:t>Practice </a:t>
            </a:r>
          </a:p>
        </p:txBody>
      </p:sp>
      <p:sp>
        <p:nvSpPr>
          <p:cNvPr id="29701" name="Text Box 5"/>
          <p:cNvSpPr txBox="1">
            <a:spLocks noChangeArrowheads="1"/>
          </p:cNvSpPr>
          <p:nvPr/>
        </p:nvSpPr>
        <p:spPr bwMode="auto">
          <a:xfrm>
            <a:off x="457200" y="1600200"/>
            <a:ext cx="8229600" cy="4525963"/>
          </a:xfrm>
          <a:prstGeom prst="rect">
            <a:avLst/>
          </a:prstGeom>
          <a:noFill/>
          <a:ln w="9525" cap="flat">
            <a:noFill/>
            <a:round/>
            <a:headEnd/>
            <a:tailEnd/>
          </a:ln>
          <a:effectLst/>
        </p:spPr>
        <p:txBody>
          <a:bodyPr lIns="90000" tIns="46800" rIns="90000" bIns="46800"/>
          <a:lstStyle/>
          <a:p>
            <a:pPr>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a:solidFill>
                  <a:srgbClr val="0070C0"/>
                </a:solidFill>
              </a:rPr>
              <a:t>The largest 4 digit number exactly divisible by 88 is:</a:t>
            </a:r>
          </a:p>
          <a:p>
            <a:pPr>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a:solidFill>
                  <a:srgbClr val="0070C0"/>
                </a:solidFill>
              </a:rPr>
              <a:t>A. 9944</a:t>
            </a:r>
          </a:p>
          <a:p>
            <a:pPr>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a:solidFill>
                  <a:srgbClr val="0070C0"/>
                </a:solidFill>
              </a:rPr>
              <a:t>B. 9768</a:t>
            </a:r>
          </a:p>
          <a:p>
            <a:pPr>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a:solidFill>
                  <a:srgbClr val="0070C0"/>
                </a:solidFill>
              </a:rPr>
              <a:t>C. 9988</a:t>
            </a:r>
          </a:p>
          <a:p>
            <a:pPr>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a:solidFill>
                  <a:srgbClr val="0070C0"/>
                </a:solidFill>
              </a:rPr>
              <a:t>D. 8888</a:t>
            </a:r>
          </a:p>
          <a:p>
            <a:pPr>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a:solidFill>
                  <a:srgbClr val="0070C0"/>
                </a:solidFill>
              </a:rPr>
              <a:t>E. None of these</a:t>
            </a:r>
          </a:p>
        </p:txBody>
      </p:sp>
      <p:sp>
        <p:nvSpPr>
          <p:cNvPr id="29705" name="Text Box 9" hidden="1"/>
          <p:cNvSpPr txBox="1">
            <a:spLocks noChangeArrowheads="1"/>
          </p:cNvSpPr>
          <p:nvPr/>
        </p:nvSpPr>
        <p:spPr bwMode="auto">
          <a:xfrm>
            <a:off x="0" y="6457950"/>
            <a:ext cx="3216275" cy="409575"/>
          </a:xfrm>
          <a:prstGeom prst="rect">
            <a:avLst/>
          </a:prstGeom>
          <a:solidFill>
            <a:srgbClr val="FFFFFF"/>
          </a:solidFill>
          <a:ln w="9525" cap="flat">
            <a:noFill/>
            <a:round/>
            <a:headEnd/>
            <a:tailEnd/>
          </a:ln>
          <a:effectLst/>
        </p:spPr>
        <p:txBody>
          <a:bodyPr wrap="none" lIns="0" tIns="0" rIns="0" bIns="0">
            <a:spAutoFit/>
          </a:bodyPr>
          <a:lstStyle/>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1300" b="1">
                <a:solidFill>
                  <a:srgbClr val="9A9A9A"/>
                </a:solidFill>
                <a:latin typeface="Tahoma" pitchFamily="32" charset="0"/>
                <a:cs typeface="Tahoma" pitchFamily="32" charset="0"/>
              </a:rPr>
              <a:t>PEA302 Analytical Skills-II :: Vishal Ahuja</a:t>
            </a:r>
          </a:p>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CA" sz="1300" b="1">
              <a:solidFill>
                <a:srgbClr val="9A9A9A"/>
              </a:solidFill>
              <a:latin typeface="Tahoma" pitchFamily="32" charset="0"/>
              <a:cs typeface="Tahoma" pitchFamily="32" charset="0"/>
            </a:endParaRP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 Box 1"/>
          <p:cNvSpPr txBox="1">
            <a:spLocks noChangeArrowheads="1"/>
          </p:cNvSpPr>
          <p:nvPr/>
        </p:nvSpPr>
        <p:spPr bwMode="auto">
          <a:xfrm>
            <a:off x="685800" y="2130425"/>
            <a:ext cx="7772400" cy="1470025"/>
          </a:xfrm>
          <a:prstGeom prst="rect">
            <a:avLst/>
          </a:prstGeom>
          <a:noFill/>
          <a:ln w="9525" cap="flat">
            <a:noFill/>
            <a:round/>
            <a:headEnd/>
            <a:tailEnd/>
          </a:ln>
          <a:effectLst/>
        </p:spPr>
        <p:txBody>
          <a:bodyPr wrap="none" anchor="ctr"/>
          <a:lstStyle/>
          <a:p>
            <a:endParaRPr lang="en-US"/>
          </a:p>
        </p:txBody>
      </p:sp>
      <p:sp>
        <p:nvSpPr>
          <p:cNvPr id="30722" name="Text Box 2"/>
          <p:cNvSpPr txBox="1">
            <a:spLocks noChangeArrowheads="1"/>
          </p:cNvSpPr>
          <p:nvPr/>
        </p:nvSpPr>
        <p:spPr bwMode="auto">
          <a:xfrm>
            <a:off x="1371600" y="3886200"/>
            <a:ext cx="6400800" cy="1752600"/>
          </a:xfrm>
          <a:prstGeom prst="rect">
            <a:avLst/>
          </a:prstGeom>
          <a:noFill/>
          <a:ln w="9525" cap="flat">
            <a:noFill/>
            <a:round/>
            <a:headEnd/>
            <a:tailEnd/>
          </a:ln>
          <a:effectLst/>
        </p:spPr>
        <p:txBody>
          <a:bodyPr wrap="none" anchor="ctr"/>
          <a:lstStyle/>
          <a:p>
            <a:endParaRPr lang="en-US"/>
          </a:p>
        </p:txBody>
      </p:sp>
      <p:pic>
        <p:nvPicPr>
          <p:cNvPr id="30723" name="Picture 3" hidden="1"/>
          <p:cNvPicPr>
            <a:picLocks noChangeAspect="1" noChangeArrowheads="1"/>
          </p:cNvPicPr>
          <p:nvPr/>
        </p:nvPicPr>
        <p:blipFill>
          <a:blip r:embed="rId3" cstate="print"/>
          <a:srcRect/>
          <a:stretch>
            <a:fillRect/>
          </a:stretch>
        </p:blipFill>
        <p:spPr bwMode="auto">
          <a:xfrm>
            <a:off x="-14288" y="17463"/>
            <a:ext cx="9158288" cy="6840537"/>
          </a:xfrm>
          <a:prstGeom prst="rect">
            <a:avLst/>
          </a:prstGeom>
          <a:noFill/>
          <a:ln w="9525" cap="flat">
            <a:noFill/>
            <a:round/>
            <a:headEnd/>
            <a:tailEnd/>
          </a:ln>
          <a:effectLst/>
        </p:spPr>
      </p:pic>
      <p:sp>
        <p:nvSpPr>
          <p:cNvPr id="30724" name="Text Box 4"/>
          <p:cNvSpPr txBox="1">
            <a:spLocks noChangeArrowheads="1"/>
          </p:cNvSpPr>
          <p:nvPr/>
        </p:nvSpPr>
        <p:spPr bwMode="auto">
          <a:xfrm>
            <a:off x="457200" y="1600200"/>
            <a:ext cx="8229600" cy="4525963"/>
          </a:xfrm>
          <a:prstGeom prst="rect">
            <a:avLst/>
          </a:prstGeom>
          <a:noFill/>
          <a:ln w="9525" cap="flat">
            <a:noFill/>
            <a:round/>
            <a:headEnd/>
            <a:tailEnd/>
          </a:ln>
          <a:effectLst/>
        </p:spPr>
        <p:txBody>
          <a:bodyPr lIns="90000" tIns="46800" rIns="90000" bIns="46800"/>
          <a:lstStyle/>
          <a:p>
            <a:pPr>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70C0"/>
                </a:solidFill>
              </a:rPr>
              <a:t>Answer:</a:t>
            </a:r>
            <a:r>
              <a:rPr lang="en-US" sz="3200">
                <a:solidFill>
                  <a:srgbClr val="0070C0"/>
                </a:solidFill>
              </a:rPr>
              <a:t> Option </a:t>
            </a:r>
            <a:r>
              <a:rPr lang="en-US" sz="3200" b="1">
                <a:solidFill>
                  <a:srgbClr val="0070C0"/>
                </a:solidFill>
              </a:rPr>
              <a:t>A</a:t>
            </a:r>
          </a:p>
          <a:p>
            <a:pPr>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70C0"/>
                </a:solidFill>
              </a:rPr>
              <a:t>Explanation:</a:t>
            </a:r>
          </a:p>
          <a:p>
            <a:pPr>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a:solidFill>
                  <a:srgbClr val="0070C0"/>
                </a:solidFill>
              </a:rPr>
              <a:t>Largest 4-digit number = 9999 </a:t>
            </a:r>
          </a:p>
          <a:p>
            <a:pPr>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a:solidFill>
                  <a:srgbClr val="0070C0"/>
                </a:solidFill>
              </a:rPr>
              <a:t>Reminder of 9999 / 88 = 55</a:t>
            </a:r>
          </a:p>
          <a:p>
            <a:pPr>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a:solidFill>
                  <a:srgbClr val="0070C0"/>
                </a:solidFill>
              </a:rPr>
              <a:t>Required number = (9999 - 55) = 9944. </a:t>
            </a:r>
          </a:p>
        </p:txBody>
      </p:sp>
      <p:sp>
        <p:nvSpPr>
          <p:cNvPr id="30725" name="Text Box 5"/>
          <p:cNvSpPr txBox="1">
            <a:spLocks noChangeArrowheads="1"/>
          </p:cNvSpPr>
          <p:nvPr/>
        </p:nvSpPr>
        <p:spPr bwMode="auto">
          <a:xfrm>
            <a:off x="457200" y="274638"/>
            <a:ext cx="8229600" cy="1143000"/>
          </a:xfrm>
          <a:prstGeom prst="rect">
            <a:avLst/>
          </a:prstGeom>
          <a:noFill/>
          <a:ln w="9525" cap="flat">
            <a:noFill/>
            <a:round/>
            <a:headEnd/>
            <a:tailEnd/>
          </a:ln>
          <a:effec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u="sng" dirty="0">
                <a:solidFill>
                  <a:srgbClr val="000000"/>
                </a:solidFill>
                <a:latin typeface="Tahoma" pitchFamily="32" charset="0"/>
                <a:cs typeface="Tahoma" pitchFamily="32" charset="0"/>
              </a:rPr>
              <a:t>Solution </a:t>
            </a:r>
          </a:p>
        </p:txBody>
      </p:sp>
      <p:sp>
        <p:nvSpPr>
          <p:cNvPr id="30726" name="Text Box 6" hidden="1"/>
          <p:cNvSpPr txBox="1">
            <a:spLocks noChangeArrowheads="1"/>
          </p:cNvSpPr>
          <p:nvPr/>
        </p:nvSpPr>
        <p:spPr bwMode="auto">
          <a:xfrm>
            <a:off x="0" y="6457950"/>
            <a:ext cx="3216275" cy="409575"/>
          </a:xfrm>
          <a:prstGeom prst="rect">
            <a:avLst/>
          </a:prstGeom>
          <a:solidFill>
            <a:srgbClr val="FFFFFF"/>
          </a:solidFill>
          <a:ln w="9525" cap="flat">
            <a:noFill/>
            <a:round/>
            <a:headEnd/>
            <a:tailEnd/>
          </a:ln>
          <a:effectLst/>
        </p:spPr>
        <p:txBody>
          <a:bodyPr wrap="none" lIns="0" tIns="0" rIns="0" bIns="0">
            <a:spAutoFit/>
          </a:bodyPr>
          <a:lstStyle/>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1300" b="1">
                <a:solidFill>
                  <a:srgbClr val="9A9A9A"/>
                </a:solidFill>
                <a:latin typeface="Tahoma" pitchFamily="32" charset="0"/>
                <a:cs typeface="Tahoma" pitchFamily="32" charset="0"/>
              </a:rPr>
              <a:t>PEA302 Analytical Skills-II :: Vishal Ahuja</a:t>
            </a:r>
          </a:p>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CA" sz="1300" b="1">
              <a:solidFill>
                <a:srgbClr val="9A9A9A"/>
              </a:solidFill>
              <a:latin typeface="Tahoma" pitchFamily="32" charset="0"/>
              <a:cs typeface="Tahoma" pitchFamily="32"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ext Box 1"/>
          <p:cNvSpPr txBox="1">
            <a:spLocks noChangeArrowheads="1"/>
          </p:cNvSpPr>
          <p:nvPr/>
        </p:nvSpPr>
        <p:spPr bwMode="auto">
          <a:xfrm>
            <a:off x="685800" y="2130425"/>
            <a:ext cx="7772400" cy="1470025"/>
          </a:xfrm>
          <a:prstGeom prst="rect">
            <a:avLst/>
          </a:prstGeom>
          <a:noFill/>
          <a:ln w="9525" cap="flat">
            <a:noFill/>
            <a:round/>
            <a:headEnd/>
            <a:tailEnd/>
          </a:ln>
          <a:effectLst/>
        </p:spPr>
        <p:txBody>
          <a:bodyPr wrap="none" anchor="ctr"/>
          <a:lstStyle/>
          <a:p>
            <a:endParaRPr lang="en-US"/>
          </a:p>
        </p:txBody>
      </p:sp>
      <p:sp>
        <p:nvSpPr>
          <p:cNvPr id="31746" name="Text Box 2"/>
          <p:cNvSpPr txBox="1">
            <a:spLocks noChangeArrowheads="1"/>
          </p:cNvSpPr>
          <p:nvPr/>
        </p:nvSpPr>
        <p:spPr bwMode="auto">
          <a:xfrm>
            <a:off x="1371600" y="3886200"/>
            <a:ext cx="6400800" cy="1752600"/>
          </a:xfrm>
          <a:prstGeom prst="rect">
            <a:avLst/>
          </a:prstGeom>
          <a:noFill/>
          <a:ln w="9525" cap="flat">
            <a:noFill/>
            <a:round/>
            <a:headEnd/>
            <a:tailEnd/>
          </a:ln>
          <a:effectLst/>
        </p:spPr>
        <p:txBody>
          <a:bodyPr wrap="none" anchor="ctr"/>
          <a:lstStyle/>
          <a:p>
            <a:endParaRPr lang="en-US"/>
          </a:p>
        </p:txBody>
      </p:sp>
      <p:pic>
        <p:nvPicPr>
          <p:cNvPr id="31747" name="Picture 3" hidden="1"/>
          <p:cNvPicPr>
            <a:picLocks noChangeAspect="1" noChangeArrowheads="1"/>
          </p:cNvPicPr>
          <p:nvPr/>
        </p:nvPicPr>
        <p:blipFill>
          <a:blip r:embed="rId3" cstate="print"/>
          <a:srcRect/>
          <a:stretch>
            <a:fillRect/>
          </a:stretch>
        </p:blipFill>
        <p:spPr bwMode="auto">
          <a:xfrm>
            <a:off x="-14288" y="17463"/>
            <a:ext cx="9158288" cy="6840537"/>
          </a:xfrm>
          <a:prstGeom prst="rect">
            <a:avLst/>
          </a:prstGeom>
          <a:noFill/>
          <a:ln w="9525" cap="flat">
            <a:noFill/>
            <a:round/>
            <a:headEnd/>
            <a:tailEnd/>
          </a:ln>
          <a:effectLst/>
        </p:spPr>
      </p:pic>
      <p:sp>
        <p:nvSpPr>
          <p:cNvPr id="31748" name="Text Box 4"/>
          <p:cNvSpPr txBox="1">
            <a:spLocks noChangeArrowheads="1"/>
          </p:cNvSpPr>
          <p:nvPr/>
        </p:nvSpPr>
        <p:spPr bwMode="auto">
          <a:xfrm>
            <a:off x="457200" y="274638"/>
            <a:ext cx="8229600" cy="1143000"/>
          </a:xfrm>
          <a:prstGeom prst="rect">
            <a:avLst/>
          </a:prstGeom>
          <a:noFill/>
          <a:ln w="9525" cap="flat">
            <a:noFill/>
            <a:round/>
            <a:headEnd/>
            <a:tailEnd/>
          </a:ln>
          <a:effec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u="sng" dirty="0">
                <a:solidFill>
                  <a:srgbClr val="000000"/>
                </a:solidFill>
                <a:latin typeface="Tahoma" pitchFamily="32" charset="0"/>
                <a:cs typeface="Tahoma" pitchFamily="32" charset="0"/>
              </a:rPr>
              <a:t>Practice </a:t>
            </a:r>
          </a:p>
        </p:txBody>
      </p:sp>
      <p:sp>
        <p:nvSpPr>
          <p:cNvPr id="31749" name="Text Box 5"/>
          <p:cNvSpPr txBox="1">
            <a:spLocks noChangeArrowheads="1"/>
          </p:cNvSpPr>
          <p:nvPr/>
        </p:nvSpPr>
        <p:spPr bwMode="auto">
          <a:xfrm>
            <a:off x="457200" y="1600200"/>
            <a:ext cx="8229600" cy="4525963"/>
          </a:xfrm>
          <a:prstGeom prst="rect">
            <a:avLst/>
          </a:prstGeom>
          <a:noFill/>
          <a:ln w="9525" cap="flat">
            <a:noFill/>
            <a:round/>
            <a:headEnd/>
            <a:tailEnd/>
          </a:ln>
          <a:effectLst/>
        </p:spPr>
        <p:txBody>
          <a:bodyPr lIns="90000" tIns="46800" rIns="90000" bIns="46800"/>
          <a:lstStyle/>
          <a:p>
            <a:pPr>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a:solidFill>
                  <a:srgbClr val="0070C0"/>
                </a:solidFill>
              </a:rPr>
              <a:t>Find the unit digit of </a:t>
            </a:r>
          </a:p>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a:solidFill>
                  <a:srgbClr val="0070C0"/>
                </a:solidFill>
              </a:rPr>
              <a:t>                      </a:t>
            </a:r>
            <a:r>
              <a:rPr lang="en-US" sz="6000">
                <a:solidFill>
                  <a:srgbClr val="0070C0"/>
                </a:solidFill>
              </a:rPr>
              <a:t>9</a:t>
            </a:r>
            <a:r>
              <a:rPr lang="en-US" sz="6000" baseline="30000">
                <a:solidFill>
                  <a:srgbClr val="0070C0"/>
                </a:solidFill>
              </a:rPr>
              <a:t>99</a:t>
            </a:r>
          </a:p>
          <a:p>
            <a:pPr>
              <a:spcBef>
                <a:spcPts val="1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6000" baseline="30000">
              <a:solidFill>
                <a:srgbClr val="0070C0"/>
              </a:solidFill>
            </a:endParaRPr>
          </a:p>
        </p:txBody>
      </p:sp>
      <p:grpSp>
        <p:nvGrpSpPr>
          <p:cNvPr id="2" name="Group 6"/>
          <p:cNvGrpSpPr>
            <a:grpSpLocks/>
          </p:cNvGrpSpPr>
          <p:nvPr/>
        </p:nvGrpSpPr>
        <p:grpSpPr bwMode="auto">
          <a:xfrm>
            <a:off x="5808663" y="1895475"/>
            <a:ext cx="2278062" cy="2068513"/>
            <a:chOff x="3659" y="1194"/>
            <a:chExt cx="1435" cy="1303"/>
          </a:xfrm>
        </p:grpSpPr>
        <p:pic>
          <p:nvPicPr>
            <p:cNvPr id="31751" name="Picture 7"/>
            <p:cNvPicPr>
              <a:picLocks noChangeAspect="1" noChangeArrowheads="1"/>
            </p:cNvPicPr>
            <p:nvPr/>
          </p:nvPicPr>
          <p:blipFill>
            <a:blip r:embed="rId4" cstate="print"/>
            <a:srcRect/>
            <a:stretch>
              <a:fillRect/>
            </a:stretch>
          </p:blipFill>
          <p:spPr bwMode="auto">
            <a:xfrm>
              <a:off x="3659" y="1194"/>
              <a:ext cx="1435" cy="1295"/>
            </a:xfrm>
            <a:prstGeom prst="rect">
              <a:avLst/>
            </a:prstGeom>
            <a:noFill/>
            <a:ln w="9525" cap="flat">
              <a:noFill/>
              <a:round/>
              <a:headEnd/>
              <a:tailEnd/>
            </a:ln>
            <a:effectLst/>
          </p:spPr>
        </p:pic>
        <p:sp>
          <p:nvSpPr>
            <p:cNvPr id="31752" name="Text Box 8"/>
            <p:cNvSpPr txBox="1">
              <a:spLocks noChangeArrowheads="1"/>
            </p:cNvSpPr>
            <p:nvPr/>
          </p:nvSpPr>
          <p:spPr bwMode="auto">
            <a:xfrm rot="21300000">
              <a:off x="3992" y="1542"/>
              <a:ext cx="821" cy="922"/>
            </a:xfrm>
            <a:prstGeom prst="rect">
              <a:avLst/>
            </a:prstGeom>
            <a:noFill/>
            <a:ln w="9525" cap="flat">
              <a:noFill/>
              <a:round/>
              <a:headEnd/>
              <a:tailEnd/>
            </a:ln>
            <a:effectLst/>
          </p:spPr>
          <p:txBody>
            <a:bodyPr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2060"/>
                  </a:solidFill>
                  <a:latin typeface="Bradley Hand ITC" pitchFamily="64" charset="0"/>
                </a:rPr>
                <a:t>Quick yak:</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Bradley Hand ITC" pitchFamily="64" charset="0"/>
                </a:rPr>
                <a:t>Use concept </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latin typeface="Bradley Hand ITC" pitchFamily="64" charset="0"/>
                </a:rPr>
                <a:t>of Q 1.4</a:t>
              </a:r>
            </a:p>
          </p:txBody>
        </p:sp>
      </p:grpSp>
      <p:sp>
        <p:nvSpPr>
          <p:cNvPr id="31753" name="Text Box 9" hidden="1"/>
          <p:cNvSpPr txBox="1">
            <a:spLocks noChangeArrowheads="1"/>
          </p:cNvSpPr>
          <p:nvPr/>
        </p:nvSpPr>
        <p:spPr bwMode="auto">
          <a:xfrm>
            <a:off x="0" y="6457950"/>
            <a:ext cx="3216275" cy="409575"/>
          </a:xfrm>
          <a:prstGeom prst="rect">
            <a:avLst/>
          </a:prstGeom>
          <a:solidFill>
            <a:srgbClr val="FFFFFF"/>
          </a:solidFill>
          <a:ln w="9525" cap="flat">
            <a:noFill/>
            <a:round/>
            <a:headEnd/>
            <a:tailEnd/>
          </a:ln>
          <a:effectLst/>
        </p:spPr>
        <p:txBody>
          <a:bodyPr wrap="none" lIns="0" tIns="0" rIns="0" bIns="0">
            <a:spAutoFit/>
          </a:bodyPr>
          <a:lstStyle/>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1300" b="1">
                <a:solidFill>
                  <a:srgbClr val="9A9A9A"/>
                </a:solidFill>
                <a:latin typeface="Tahoma" pitchFamily="32" charset="0"/>
                <a:cs typeface="Tahoma" pitchFamily="32" charset="0"/>
              </a:rPr>
              <a:t>PEA302 Analytical Skills-II :: Vishal Ahuja</a:t>
            </a:r>
          </a:p>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CA" sz="1300" b="1">
              <a:solidFill>
                <a:srgbClr val="9A9A9A"/>
              </a:solidFill>
              <a:latin typeface="Tahoma" pitchFamily="32" charset="0"/>
              <a:cs typeface="Tahoma" pitchFamily="32"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Effect">
                      <p:stCondLst>
                        <p:cond delay="indefinite"/>
                      </p:stCondLst>
                      <p:childTnLst>
                        <p:par>
                          <p:cTn id="4" fill="hold" nodeType="clickEffect">
                            <p:stCondLst>
                              <p:cond delay="0"/>
                            </p:stCondLst>
                            <p:childTnLst>
                              <p:par>
                                <p:cTn id="5" presetID="42" presetClass="entr" fill="hold" nodeType="clickEffect">
                                  <p:stCondLst>
                                    <p:cond delay="0"/>
                                  </p:stCondLst>
                                  <p:childTnLst>
                                    <p:set>
                                      <p:cBhvr additive="repl">
                                        <p:cTn id="6" dur="1" fill="hold">
                                          <p:stCondLst>
                                            <p:cond delay="0"/>
                                          </p:stCondLst>
                                        </p:cTn>
                                        <p:tgtEl>
                                          <p:spTgt spid="2"/>
                                        </p:tgtEl>
                                        <p:attrNameLst>
                                          <p:attrName>style.visibility</p:attrName>
                                        </p:attrNameLst>
                                      </p:cBhvr>
                                      <p:to>
                                        <p:strVal val="visible"/>
                                      </p:to>
                                    </p:set>
                                    <p:animEffect transition="in" filter="fade">
                                      <p:cBhvr additive="repl">
                                        <p:cTn id="7" dur="1000"/>
                                        <p:tgtEl>
                                          <p:spTgt spid="2"/>
                                        </p:tgtEl>
                                      </p:cBhvr>
                                    </p:animEffect>
                                    <p:anim calcmode="lin" valueType="num">
                                      <p:cBhvr additive="repl">
                                        <p:cTn id="8" dur="1000" fill="hold"/>
                                        <p:tgtEl>
                                          <p:spTgt spid="2"/>
                                        </p:tgtEl>
                                        <p:attrNameLst>
                                          <p:attrName>ppt_x</p:attrName>
                                        </p:attrNameLst>
                                      </p:cBhvr>
                                      <p:tavLst>
                                        <p:tav tm="100000">
                                          <p:val>
                                            <p:strVal val="#ppt_x"/>
                                          </p:val>
                                        </p:tav>
                                        <p:tav tm="100000">
                                          <p:val>
                                            <p:strVal val="#ppt_x"/>
                                          </p:val>
                                        </p:tav>
                                      </p:tavLst>
                                    </p:anim>
                                    <p:anim calcmode="lin" valueType="num">
                                      <p:cBhvr additive="repl">
                                        <p:cTn id="9" dur="1000" fill="hold"/>
                                        <p:tgtEl>
                                          <p:spTgt spid="2"/>
                                        </p:tgtEl>
                                        <p:attrNameLst>
                                          <p:attrName>ppt_y</p:attrName>
                                        </p:attrNameLst>
                                      </p:cBhvr>
                                      <p:tavLst>
                                        <p:tav tm="10000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 Box 1"/>
          <p:cNvSpPr txBox="1">
            <a:spLocks noChangeArrowheads="1"/>
          </p:cNvSpPr>
          <p:nvPr/>
        </p:nvSpPr>
        <p:spPr bwMode="auto">
          <a:xfrm>
            <a:off x="685800" y="2130425"/>
            <a:ext cx="7772400" cy="1470025"/>
          </a:xfrm>
          <a:prstGeom prst="rect">
            <a:avLst/>
          </a:prstGeom>
          <a:noFill/>
          <a:ln w="9525" cap="flat">
            <a:noFill/>
            <a:round/>
            <a:headEnd/>
            <a:tailEnd/>
          </a:ln>
          <a:effectLst/>
        </p:spPr>
        <p:txBody>
          <a:bodyPr wrap="none" anchor="ctr"/>
          <a:lstStyle/>
          <a:p>
            <a:endParaRPr lang="en-US"/>
          </a:p>
        </p:txBody>
      </p:sp>
      <p:sp>
        <p:nvSpPr>
          <p:cNvPr id="32770" name="Text Box 2"/>
          <p:cNvSpPr txBox="1">
            <a:spLocks noChangeArrowheads="1"/>
          </p:cNvSpPr>
          <p:nvPr/>
        </p:nvSpPr>
        <p:spPr bwMode="auto">
          <a:xfrm>
            <a:off x="1371600" y="3886200"/>
            <a:ext cx="6400800" cy="1752600"/>
          </a:xfrm>
          <a:prstGeom prst="rect">
            <a:avLst/>
          </a:prstGeom>
          <a:noFill/>
          <a:ln w="9525" cap="flat">
            <a:noFill/>
            <a:round/>
            <a:headEnd/>
            <a:tailEnd/>
          </a:ln>
          <a:effectLst/>
        </p:spPr>
        <p:txBody>
          <a:bodyPr wrap="none" anchor="ctr"/>
          <a:lstStyle/>
          <a:p>
            <a:endParaRPr lang="en-US"/>
          </a:p>
        </p:txBody>
      </p:sp>
      <p:pic>
        <p:nvPicPr>
          <p:cNvPr id="32771" name="Picture 3" hidden="1"/>
          <p:cNvPicPr>
            <a:picLocks noChangeAspect="1" noChangeArrowheads="1"/>
          </p:cNvPicPr>
          <p:nvPr/>
        </p:nvPicPr>
        <p:blipFill>
          <a:blip r:embed="rId3" cstate="print"/>
          <a:srcRect/>
          <a:stretch>
            <a:fillRect/>
          </a:stretch>
        </p:blipFill>
        <p:spPr bwMode="auto">
          <a:xfrm>
            <a:off x="-14288" y="17463"/>
            <a:ext cx="9158288" cy="6840537"/>
          </a:xfrm>
          <a:prstGeom prst="rect">
            <a:avLst/>
          </a:prstGeom>
          <a:noFill/>
          <a:ln w="9525" cap="flat">
            <a:noFill/>
            <a:round/>
            <a:headEnd/>
            <a:tailEnd/>
          </a:ln>
          <a:effectLst/>
        </p:spPr>
      </p:pic>
      <p:sp>
        <p:nvSpPr>
          <p:cNvPr id="32772" name="Text Box 4"/>
          <p:cNvSpPr txBox="1">
            <a:spLocks noChangeArrowheads="1"/>
          </p:cNvSpPr>
          <p:nvPr/>
        </p:nvSpPr>
        <p:spPr bwMode="auto">
          <a:xfrm>
            <a:off x="457200" y="1600200"/>
            <a:ext cx="8229600" cy="4525963"/>
          </a:xfrm>
          <a:prstGeom prst="rect">
            <a:avLst/>
          </a:prstGeom>
          <a:noFill/>
          <a:ln w="9525" cap="flat">
            <a:noFill/>
            <a:round/>
            <a:headEnd/>
            <a:tailEnd/>
          </a:ln>
          <a:effectLst/>
        </p:spPr>
        <p:txBody>
          <a:bodyPr lIns="90000" tIns="46800" rIns="90000" bIns="46800"/>
          <a:lstStyle/>
          <a:p>
            <a:pPr>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a:solidFill>
                  <a:srgbClr val="0070C0"/>
                </a:solidFill>
              </a:rPr>
              <a:t>The cyclicity of 9 is 2.</a:t>
            </a:r>
          </a:p>
          <a:p>
            <a:pPr>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a:solidFill>
                  <a:srgbClr val="0070C0"/>
                </a:solidFill>
              </a:rPr>
              <a:t>9</a:t>
            </a:r>
            <a:r>
              <a:rPr lang="en-US" sz="3200" baseline="30000" dirty="0">
                <a:solidFill>
                  <a:srgbClr val="0070C0"/>
                </a:solidFill>
              </a:rPr>
              <a:t>1</a:t>
            </a:r>
            <a:r>
              <a:rPr lang="en-US" sz="3200" dirty="0">
                <a:solidFill>
                  <a:srgbClr val="0070C0"/>
                </a:solidFill>
              </a:rPr>
              <a:t> = 9</a:t>
            </a:r>
          </a:p>
          <a:p>
            <a:pPr>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a:solidFill>
                  <a:srgbClr val="0070C0"/>
                </a:solidFill>
              </a:rPr>
              <a:t>9</a:t>
            </a:r>
            <a:r>
              <a:rPr lang="en-US" sz="3200" baseline="30000" dirty="0">
                <a:solidFill>
                  <a:srgbClr val="0070C0"/>
                </a:solidFill>
              </a:rPr>
              <a:t>2</a:t>
            </a:r>
            <a:r>
              <a:rPr lang="en-US" sz="3200" dirty="0">
                <a:solidFill>
                  <a:srgbClr val="0070C0"/>
                </a:solidFill>
              </a:rPr>
              <a:t> = 81</a:t>
            </a:r>
          </a:p>
          <a:p>
            <a:pPr>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3200" dirty="0">
              <a:solidFill>
                <a:srgbClr val="0070C0"/>
              </a:solidFill>
            </a:endParaRPr>
          </a:p>
          <a:p>
            <a:pPr>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a:solidFill>
                  <a:srgbClr val="0070C0"/>
                </a:solidFill>
              </a:rPr>
              <a:t>Divide 99 by 2. Remainder is 1.</a:t>
            </a:r>
          </a:p>
          <a:p>
            <a:pPr>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a:solidFill>
                  <a:srgbClr val="0070C0"/>
                </a:solidFill>
              </a:rPr>
              <a:t>So, the unit digit is 9.</a:t>
            </a:r>
          </a:p>
        </p:txBody>
      </p:sp>
      <p:sp>
        <p:nvSpPr>
          <p:cNvPr id="32773" name="Text Box 5"/>
          <p:cNvSpPr txBox="1">
            <a:spLocks noChangeArrowheads="1"/>
          </p:cNvSpPr>
          <p:nvPr/>
        </p:nvSpPr>
        <p:spPr bwMode="auto">
          <a:xfrm>
            <a:off x="457200" y="357188"/>
            <a:ext cx="8229600" cy="1143000"/>
          </a:xfrm>
          <a:prstGeom prst="rect">
            <a:avLst/>
          </a:prstGeom>
          <a:noFill/>
          <a:ln w="9525" cap="flat">
            <a:noFill/>
            <a:round/>
            <a:headEnd/>
            <a:tailEnd/>
          </a:ln>
          <a:effec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u="sng" dirty="0">
                <a:solidFill>
                  <a:srgbClr val="000000"/>
                </a:solidFill>
                <a:latin typeface="Tahoma" pitchFamily="32" charset="0"/>
                <a:cs typeface="Tahoma" pitchFamily="32" charset="0"/>
              </a:rPr>
              <a:t>Solution </a:t>
            </a:r>
          </a:p>
        </p:txBody>
      </p:sp>
      <p:sp>
        <p:nvSpPr>
          <p:cNvPr id="32774" name="Text Box 6" hidden="1"/>
          <p:cNvSpPr txBox="1">
            <a:spLocks noChangeArrowheads="1"/>
          </p:cNvSpPr>
          <p:nvPr/>
        </p:nvSpPr>
        <p:spPr bwMode="auto">
          <a:xfrm>
            <a:off x="0" y="6457950"/>
            <a:ext cx="3216275" cy="409575"/>
          </a:xfrm>
          <a:prstGeom prst="rect">
            <a:avLst/>
          </a:prstGeom>
          <a:solidFill>
            <a:srgbClr val="FFFFFF"/>
          </a:solidFill>
          <a:ln w="9525" cap="flat">
            <a:noFill/>
            <a:round/>
            <a:headEnd/>
            <a:tailEnd/>
          </a:ln>
          <a:effectLst/>
        </p:spPr>
        <p:txBody>
          <a:bodyPr wrap="none" lIns="0" tIns="0" rIns="0" bIns="0">
            <a:spAutoFit/>
          </a:bodyPr>
          <a:lstStyle/>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1300" b="1">
                <a:solidFill>
                  <a:srgbClr val="9A9A9A"/>
                </a:solidFill>
                <a:latin typeface="Tahoma" pitchFamily="32" charset="0"/>
                <a:cs typeface="Tahoma" pitchFamily="32" charset="0"/>
              </a:rPr>
              <a:t>PEA302 Analytical Skills-II :: Vishal Ahuja</a:t>
            </a:r>
          </a:p>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CA" sz="1300" b="1">
              <a:solidFill>
                <a:srgbClr val="9A9A9A"/>
              </a:solidFill>
              <a:latin typeface="Tahoma" pitchFamily="32" charset="0"/>
              <a:cs typeface="Tahoma" pitchFamily="32"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ext Box 1"/>
          <p:cNvSpPr txBox="1">
            <a:spLocks noChangeArrowheads="1"/>
          </p:cNvSpPr>
          <p:nvPr/>
        </p:nvSpPr>
        <p:spPr bwMode="auto">
          <a:xfrm>
            <a:off x="685800" y="2130425"/>
            <a:ext cx="7772400" cy="1470025"/>
          </a:xfrm>
          <a:prstGeom prst="rect">
            <a:avLst/>
          </a:prstGeom>
          <a:noFill/>
          <a:ln w="9525" cap="flat">
            <a:noFill/>
            <a:round/>
            <a:headEnd/>
            <a:tailEnd/>
          </a:ln>
          <a:effectLst/>
        </p:spPr>
        <p:txBody>
          <a:bodyPr wrap="none" anchor="ctr"/>
          <a:lstStyle/>
          <a:p>
            <a:endParaRPr lang="en-US"/>
          </a:p>
        </p:txBody>
      </p:sp>
      <p:sp>
        <p:nvSpPr>
          <p:cNvPr id="33794" name="Text Box 2"/>
          <p:cNvSpPr txBox="1">
            <a:spLocks noChangeArrowheads="1"/>
          </p:cNvSpPr>
          <p:nvPr/>
        </p:nvSpPr>
        <p:spPr bwMode="auto">
          <a:xfrm>
            <a:off x="1371600" y="3886200"/>
            <a:ext cx="6400800" cy="1752600"/>
          </a:xfrm>
          <a:prstGeom prst="rect">
            <a:avLst/>
          </a:prstGeom>
          <a:noFill/>
          <a:ln w="9525" cap="flat">
            <a:noFill/>
            <a:round/>
            <a:headEnd/>
            <a:tailEnd/>
          </a:ln>
          <a:effectLst/>
        </p:spPr>
        <p:txBody>
          <a:bodyPr wrap="none" anchor="ctr"/>
          <a:lstStyle/>
          <a:p>
            <a:endParaRPr lang="en-US"/>
          </a:p>
        </p:txBody>
      </p:sp>
      <p:pic>
        <p:nvPicPr>
          <p:cNvPr id="33795" name="Picture 3" hidden="1"/>
          <p:cNvPicPr>
            <a:picLocks noChangeAspect="1" noChangeArrowheads="1"/>
          </p:cNvPicPr>
          <p:nvPr/>
        </p:nvPicPr>
        <p:blipFill>
          <a:blip r:embed="rId3" cstate="print"/>
          <a:srcRect/>
          <a:stretch>
            <a:fillRect/>
          </a:stretch>
        </p:blipFill>
        <p:spPr bwMode="auto">
          <a:xfrm>
            <a:off x="-14288" y="17463"/>
            <a:ext cx="9158288" cy="6840537"/>
          </a:xfrm>
          <a:prstGeom prst="rect">
            <a:avLst/>
          </a:prstGeom>
          <a:noFill/>
          <a:ln w="9525" cap="flat">
            <a:noFill/>
            <a:round/>
            <a:headEnd/>
            <a:tailEnd/>
          </a:ln>
          <a:effectLst/>
        </p:spPr>
      </p:pic>
      <p:sp>
        <p:nvSpPr>
          <p:cNvPr id="33796" name="Line 4"/>
          <p:cNvSpPr>
            <a:spLocks noChangeShapeType="1"/>
          </p:cNvSpPr>
          <p:nvPr/>
        </p:nvSpPr>
        <p:spPr bwMode="auto">
          <a:xfrm>
            <a:off x="755650" y="4076700"/>
            <a:ext cx="7056438" cy="1588"/>
          </a:xfrm>
          <a:prstGeom prst="line">
            <a:avLst/>
          </a:prstGeom>
          <a:noFill/>
          <a:ln w="38160" cap="sq">
            <a:solidFill>
              <a:srgbClr val="F79646"/>
            </a:solidFill>
            <a:miter lim="800000"/>
            <a:headEnd/>
            <a:tailEnd/>
          </a:ln>
          <a:effectLst>
            <a:outerShdw dist="23040" dir="5400000" algn="ctr" rotWithShape="0">
              <a:srgbClr val="000000">
                <a:alpha val="35036"/>
              </a:srgbClr>
            </a:outerShdw>
          </a:effectLst>
        </p:spPr>
        <p:txBody>
          <a:bodyPr/>
          <a:lstStyle/>
          <a:p>
            <a:endParaRPr lang="en-US"/>
          </a:p>
        </p:txBody>
      </p:sp>
      <p:sp>
        <p:nvSpPr>
          <p:cNvPr id="33798" name="Text Box 6"/>
          <p:cNvSpPr txBox="1">
            <a:spLocks noChangeArrowheads="1"/>
          </p:cNvSpPr>
          <p:nvPr/>
        </p:nvSpPr>
        <p:spPr bwMode="auto">
          <a:xfrm>
            <a:off x="955675" y="3581400"/>
            <a:ext cx="7010400" cy="1527175"/>
          </a:xfrm>
          <a:prstGeom prst="rect">
            <a:avLst/>
          </a:prstGeom>
          <a:noFill/>
          <a:ln w="9525" cap="flat">
            <a:noFill/>
            <a:round/>
            <a:headEnd/>
            <a:tailEnd/>
          </a:ln>
          <a:effectLst/>
        </p:spPr>
        <p:txBody>
          <a:bodyPr lIns="90000" tIns="46800" rIns="90000" bIns="46800" anchor="ctr"/>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a:solidFill>
                  <a:srgbClr val="C00000"/>
                </a:solidFill>
              </a:rPr>
              <a:t>Next Class: HCF &amp; LCM</a:t>
            </a:r>
          </a:p>
        </p:txBody>
      </p:sp>
      <p:sp>
        <p:nvSpPr>
          <p:cNvPr id="33799" name="Text Box 7" hidden="1"/>
          <p:cNvSpPr txBox="1">
            <a:spLocks noChangeArrowheads="1"/>
          </p:cNvSpPr>
          <p:nvPr/>
        </p:nvSpPr>
        <p:spPr bwMode="auto">
          <a:xfrm>
            <a:off x="0" y="6457950"/>
            <a:ext cx="3216275" cy="409575"/>
          </a:xfrm>
          <a:prstGeom prst="rect">
            <a:avLst/>
          </a:prstGeom>
          <a:solidFill>
            <a:srgbClr val="FFFFFF"/>
          </a:solidFill>
          <a:ln w="9525" cap="flat">
            <a:noFill/>
            <a:round/>
            <a:headEnd/>
            <a:tailEnd/>
          </a:ln>
          <a:effectLst/>
        </p:spPr>
        <p:txBody>
          <a:bodyPr wrap="none" lIns="0" tIns="0" rIns="0" bIns="0">
            <a:spAutoFit/>
          </a:bodyPr>
          <a:lstStyle/>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1300" b="1">
                <a:solidFill>
                  <a:srgbClr val="9A9A9A"/>
                </a:solidFill>
                <a:latin typeface="Tahoma" pitchFamily="32" charset="0"/>
                <a:cs typeface="Tahoma" pitchFamily="32" charset="0"/>
              </a:rPr>
              <a:t>PEA302 Analytical Skills-II :: Vishal Ahuja</a:t>
            </a:r>
          </a:p>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CA" sz="1300" b="1">
              <a:solidFill>
                <a:srgbClr val="9A9A9A"/>
              </a:solidFill>
              <a:latin typeface="Tahoma" pitchFamily="32" charset="0"/>
              <a:cs typeface="Tahoma" pitchFamily="32"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Effect">
                      <p:stCondLst>
                        <p:cond delay="0"/>
                      </p:stCondLst>
                      <p:childTnLst>
                        <p:par>
                          <p:cTn id="4" fill="hold" nodeType="clickEffect">
                            <p:stCondLst>
                              <p:cond delay="0"/>
                            </p:stCondLst>
                            <p:childTnLst>
                              <p:par>
                                <p:cTn id="5" presetID="1" presetClass="path" accel="50000" decel="50000" fill="hold" nodeType="withEffect">
                                  <p:stCondLst>
                                    <p:cond delay="0"/>
                                  </p:stCondLst>
                                  <p:iterate type="lt">
                                    <p:tmPct val="10000"/>
                                  </p:iterate>
                                  <p:childTnLst>
                                    <p:animMotion origin="layout" path="M 3.61111E-6 3.33333E-6  C 0.06892 3.33333E-6  0.125 0.02847  0.125 0.06389  C 0.125 0.09907  0.06892 0.12777  3.61111E-6 0.12777  C -0.0691 0.12777  -0.125 0.09907  -0.125 0.06389  C -0.125 0.02847  -0.0691 3.33333E-6  3.61111E-6 3.33333E-6  Z">
                                      <p:cBhvr additive="repl">
                                        <p:cTn id="6" dur="2000" fill="hold"/>
                                        <p:tgtEl>
                                          <p:spTgt spid="33798"/>
                                        </p:tgtEl>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685800" y="2130425"/>
            <a:ext cx="7772400" cy="1470025"/>
          </a:xfrm>
          <a:prstGeom prst="rect">
            <a:avLst/>
          </a:prstGeom>
          <a:noFill/>
          <a:ln w="9525" cap="flat">
            <a:noFill/>
            <a:round/>
            <a:headEnd/>
            <a:tailEnd/>
          </a:ln>
          <a:effectLst/>
        </p:spPr>
        <p:txBody>
          <a:bodyPr wrap="none" anchor="ctr"/>
          <a:lstStyle/>
          <a:p>
            <a:endParaRPr lang="en-US"/>
          </a:p>
        </p:txBody>
      </p:sp>
      <p:sp>
        <p:nvSpPr>
          <p:cNvPr id="4098" name="Text Box 2"/>
          <p:cNvSpPr txBox="1">
            <a:spLocks noChangeArrowheads="1"/>
          </p:cNvSpPr>
          <p:nvPr/>
        </p:nvSpPr>
        <p:spPr bwMode="auto">
          <a:xfrm>
            <a:off x="1371600" y="3886200"/>
            <a:ext cx="6400800" cy="1752600"/>
          </a:xfrm>
          <a:prstGeom prst="rect">
            <a:avLst/>
          </a:prstGeom>
          <a:noFill/>
          <a:ln w="9525" cap="flat">
            <a:noFill/>
            <a:round/>
            <a:headEnd/>
            <a:tailEnd/>
          </a:ln>
          <a:effectLst/>
        </p:spPr>
        <p:txBody>
          <a:bodyPr wrap="none" anchor="ctr"/>
          <a:lstStyle/>
          <a:p>
            <a:endParaRPr lang="en-US"/>
          </a:p>
        </p:txBody>
      </p:sp>
      <p:pic>
        <p:nvPicPr>
          <p:cNvPr id="4099" name="Picture 3" hidden="1"/>
          <p:cNvPicPr>
            <a:picLocks noChangeAspect="1" noChangeArrowheads="1"/>
          </p:cNvPicPr>
          <p:nvPr/>
        </p:nvPicPr>
        <p:blipFill>
          <a:blip r:embed="rId3" cstate="print"/>
          <a:srcRect/>
          <a:stretch>
            <a:fillRect/>
          </a:stretch>
        </p:blipFill>
        <p:spPr bwMode="auto">
          <a:xfrm>
            <a:off x="-14288" y="17463"/>
            <a:ext cx="9158288" cy="6840537"/>
          </a:xfrm>
          <a:prstGeom prst="rect">
            <a:avLst/>
          </a:prstGeom>
          <a:noFill/>
          <a:ln w="9525" cap="flat">
            <a:noFill/>
            <a:round/>
            <a:headEnd/>
            <a:tailEnd/>
          </a:ln>
          <a:effectLst/>
        </p:spPr>
      </p:pic>
      <p:sp>
        <p:nvSpPr>
          <p:cNvPr id="4100" name="Text Box 4"/>
          <p:cNvSpPr txBox="1">
            <a:spLocks noChangeArrowheads="1"/>
          </p:cNvSpPr>
          <p:nvPr/>
        </p:nvSpPr>
        <p:spPr bwMode="auto">
          <a:xfrm>
            <a:off x="1108075" y="717550"/>
            <a:ext cx="7010400" cy="1527175"/>
          </a:xfrm>
          <a:prstGeom prst="rect">
            <a:avLst/>
          </a:prstGeom>
          <a:noFill/>
          <a:ln w="9525" cap="flat">
            <a:noFill/>
            <a:round/>
            <a:headEnd/>
            <a:tailEnd/>
          </a:ln>
          <a:effec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1" i="1">
                <a:solidFill>
                  <a:srgbClr val="000000"/>
                </a:solidFill>
              </a:rPr>
              <a:t>Factors and Multiples:</a:t>
            </a:r>
            <a:br>
              <a:rPr lang="en-US" sz="4000" b="1" i="1">
                <a:solidFill>
                  <a:srgbClr val="000000"/>
                </a:solidFill>
              </a:rPr>
            </a:br>
            <a:endParaRPr lang="en-US" sz="4000" b="1" i="1">
              <a:solidFill>
                <a:srgbClr val="000000"/>
              </a:solidFill>
            </a:endParaRPr>
          </a:p>
        </p:txBody>
      </p:sp>
      <p:sp>
        <p:nvSpPr>
          <p:cNvPr id="4101" name="Text Box 5"/>
          <p:cNvSpPr txBox="1">
            <a:spLocks noChangeArrowheads="1"/>
          </p:cNvSpPr>
          <p:nvPr/>
        </p:nvSpPr>
        <p:spPr bwMode="auto">
          <a:xfrm>
            <a:off x="1108075" y="2154238"/>
            <a:ext cx="7010400" cy="4114800"/>
          </a:xfrm>
          <a:prstGeom prst="rect">
            <a:avLst/>
          </a:prstGeom>
          <a:noFill/>
          <a:ln w="9525" cap="flat">
            <a:noFill/>
            <a:round/>
            <a:headEnd/>
            <a:tailEnd/>
          </a:ln>
          <a:effectLst/>
        </p:spPr>
        <p:txBody>
          <a:bodyPr lIns="90000" tIns="46800" rIns="90000" bIns="46800"/>
          <a:lstStyle/>
          <a:p>
            <a:pPr>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a:solidFill>
                  <a:srgbClr val="0070C0"/>
                </a:solidFill>
              </a:rPr>
              <a:t>If number </a:t>
            </a:r>
            <a:r>
              <a:rPr lang="en-US" sz="3200" i="1">
                <a:solidFill>
                  <a:srgbClr val="0070C0"/>
                </a:solidFill>
              </a:rPr>
              <a:t>a</a:t>
            </a:r>
            <a:r>
              <a:rPr lang="en-US" sz="3200">
                <a:solidFill>
                  <a:srgbClr val="0070C0"/>
                </a:solidFill>
              </a:rPr>
              <a:t> divided another number </a:t>
            </a:r>
            <a:r>
              <a:rPr lang="en-US" sz="3200" i="1">
                <a:solidFill>
                  <a:srgbClr val="0070C0"/>
                </a:solidFill>
              </a:rPr>
              <a:t>b</a:t>
            </a:r>
            <a:r>
              <a:rPr lang="en-US" sz="3200">
                <a:solidFill>
                  <a:srgbClr val="0070C0"/>
                </a:solidFill>
              </a:rPr>
              <a:t> exactly, we say that </a:t>
            </a:r>
            <a:r>
              <a:rPr lang="en-US" sz="3200" i="1">
                <a:solidFill>
                  <a:srgbClr val="0070C0"/>
                </a:solidFill>
              </a:rPr>
              <a:t>a</a:t>
            </a:r>
            <a:r>
              <a:rPr lang="en-US" sz="3200">
                <a:solidFill>
                  <a:srgbClr val="0070C0"/>
                </a:solidFill>
              </a:rPr>
              <a:t> is a </a:t>
            </a:r>
            <a:r>
              <a:rPr lang="en-US" sz="3200" b="1" i="1">
                <a:solidFill>
                  <a:srgbClr val="C00000"/>
                </a:solidFill>
              </a:rPr>
              <a:t>factor</a:t>
            </a:r>
            <a:r>
              <a:rPr lang="en-US" sz="3200">
                <a:solidFill>
                  <a:srgbClr val="C00000"/>
                </a:solidFill>
              </a:rPr>
              <a:t> </a:t>
            </a:r>
            <a:r>
              <a:rPr lang="en-US" sz="3200">
                <a:solidFill>
                  <a:srgbClr val="0070C0"/>
                </a:solidFill>
              </a:rPr>
              <a:t>of </a:t>
            </a:r>
            <a:r>
              <a:rPr lang="en-US" sz="3200" i="1">
                <a:solidFill>
                  <a:srgbClr val="0070C0"/>
                </a:solidFill>
              </a:rPr>
              <a:t>b</a:t>
            </a:r>
            <a:r>
              <a:rPr lang="en-US" sz="3200">
                <a:solidFill>
                  <a:srgbClr val="0070C0"/>
                </a:solidFill>
              </a:rPr>
              <a:t>.</a:t>
            </a:r>
          </a:p>
          <a:p>
            <a:pPr>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a:solidFill>
                  <a:srgbClr val="0070C0"/>
                </a:solidFill>
              </a:rPr>
              <a:t>In this case, </a:t>
            </a:r>
            <a:r>
              <a:rPr lang="en-US" sz="3200" i="1">
                <a:solidFill>
                  <a:srgbClr val="0070C0"/>
                </a:solidFill>
              </a:rPr>
              <a:t>b</a:t>
            </a:r>
            <a:r>
              <a:rPr lang="en-US" sz="3200">
                <a:solidFill>
                  <a:srgbClr val="0070C0"/>
                </a:solidFill>
              </a:rPr>
              <a:t> is called a </a:t>
            </a:r>
            <a:r>
              <a:rPr lang="en-US" sz="3200" b="1" i="1">
                <a:solidFill>
                  <a:srgbClr val="C00000"/>
                </a:solidFill>
              </a:rPr>
              <a:t>multiple</a:t>
            </a:r>
            <a:r>
              <a:rPr lang="en-US" sz="3200">
                <a:solidFill>
                  <a:srgbClr val="C00000"/>
                </a:solidFill>
              </a:rPr>
              <a:t> </a:t>
            </a:r>
            <a:r>
              <a:rPr lang="en-US" sz="3200">
                <a:solidFill>
                  <a:srgbClr val="0070C0"/>
                </a:solidFill>
              </a:rPr>
              <a:t>of </a:t>
            </a:r>
            <a:r>
              <a:rPr lang="en-US" sz="3200" i="1">
                <a:solidFill>
                  <a:srgbClr val="0070C0"/>
                </a:solidFill>
              </a:rPr>
              <a:t>a</a:t>
            </a:r>
            <a:r>
              <a:rPr lang="en-US" sz="3200">
                <a:solidFill>
                  <a:srgbClr val="0070C0"/>
                </a:solidFill>
              </a:rPr>
              <a:t>.</a:t>
            </a:r>
          </a:p>
          <a:p>
            <a:pPr>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3200">
              <a:solidFill>
                <a:srgbClr val="0070C0"/>
              </a:solidFill>
            </a:endParaRPr>
          </a:p>
        </p:txBody>
      </p:sp>
      <p:sp>
        <p:nvSpPr>
          <p:cNvPr id="4102" name="Text Box 6" hidden="1"/>
          <p:cNvSpPr txBox="1">
            <a:spLocks noChangeArrowheads="1"/>
          </p:cNvSpPr>
          <p:nvPr/>
        </p:nvSpPr>
        <p:spPr bwMode="auto">
          <a:xfrm>
            <a:off x="0" y="6457950"/>
            <a:ext cx="3216275" cy="409575"/>
          </a:xfrm>
          <a:prstGeom prst="rect">
            <a:avLst/>
          </a:prstGeom>
          <a:solidFill>
            <a:srgbClr val="FFFFFF"/>
          </a:solidFill>
          <a:ln w="9525" cap="flat">
            <a:noFill/>
            <a:round/>
            <a:headEnd/>
            <a:tailEnd/>
          </a:ln>
          <a:effectLst/>
        </p:spPr>
        <p:txBody>
          <a:bodyPr wrap="none" lIns="0" tIns="0" rIns="0" bIns="0">
            <a:spAutoFit/>
          </a:bodyPr>
          <a:lstStyle/>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1300" b="1">
                <a:solidFill>
                  <a:srgbClr val="9A9A9A"/>
                </a:solidFill>
                <a:latin typeface="Tahoma" pitchFamily="32" charset="0"/>
                <a:cs typeface="Tahoma" pitchFamily="32" charset="0"/>
              </a:rPr>
              <a:t>PEA302 Analytical Skills-II :: Vishal Ahuja</a:t>
            </a:r>
          </a:p>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CA" sz="1300" b="1">
              <a:solidFill>
                <a:srgbClr val="9A9A9A"/>
              </a:solidFill>
              <a:latin typeface="Tahoma" pitchFamily="32" charset="0"/>
              <a:cs typeface="Tahoma" pitchFamily="32"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685800" y="2130425"/>
            <a:ext cx="7772400" cy="1470025"/>
          </a:xfrm>
          <a:prstGeom prst="rect">
            <a:avLst/>
          </a:prstGeom>
          <a:noFill/>
          <a:ln w="9525" cap="flat">
            <a:noFill/>
            <a:round/>
            <a:headEnd/>
            <a:tailEnd/>
          </a:ln>
          <a:effectLst/>
        </p:spPr>
        <p:txBody>
          <a:bodyPr wrap="none" anchor="ctr"/>
          <a:lstStyle/>
          <a:p>
            <a:endParaRPr lang="en-US"/>
          </a:p>
        </p:txBody>
      </p:sp>
      <p:sp>
        <p:nvSpPr>
          <p:cNvPr id="5122" name="Text Box 2"/>
          <p:cNvSpPr txBox="1">
            <a:spLocks noChangeArrowheads="1"/>
          </p:cNvSpPr>
          <p:nvPr/>
        </p:nvSpPr>
        <p:spPr bwMode="auto">
          <a:xfrm>
            <a:off x="1371600" y="3886200"/>
            <a:ext cx="6400800" cy="1752600"/>
          </a:xfrm>
          <a:prstGeom prst="rect">
            <a:avLst/>
          </a:prstGeom>
          <a:noFill/>
          <a:ln w="9525" cap="flat">
            <a:noFill/>
            <a:round/>
            <a:headEnd/>
            <a:tailEnd/>
          </a:ln>
          <a:effectLst/>
        </p:spPr>
        <p:txBody>
          <a:bodyPr wrap="none" anchor="ctr"/>
          <a:lstStyle/>
          <a:p>
            <a:endParaRPr lang="en-US"/>
          </a:p>
        </p:txBody>
      </p:sp>
      <p:pic>
        <p:nvPicPr>
          <p:cNvPr id="5123" name="Picture 3" hidden="1"/>
          <p:cNvPicPr>
            <a:picLocks noChangeAspect="1" noChangeArrowheads="1"/>
          </p:cNvPicPr>
          <p:nvPr/>
        </p:nvPicPr>
        <p:blipFill>
          <a:blip r:embed="rId3" cstate="print"/>
          <a:srcRect/>
          <a:stretch>
            <a:fillRect/>
          </a:stretch>
        </p:blipFill>
        <p:spPr bwMode="auto">
          <a:xfrm>
            <a:off x="-14288" y="17463"/>
            <a:ext cx="9158288" cy="6840537"/>
          </a:xfrm>
          <a:prstGeom prst="rect">
            <a:avLst/>
          </a:prstGeom>
          <a:noFill/>
          <a:ln w="9525" cap="flat">
            <a:noFill/>
            <a:round/>
            <a:headEnd/>
            <a:tailEnd/>
          </a:ln>
          <a:effectLst/>
        </p:spPr>
      </p:pic>
      <p:sp>
        <p:nvSpPr>
          <p:cNvPr id="5124" name="Text Box 4"/>
          <p:cNvSpPr txBox="1">
            <a:spLocks noChangeArrowheads="1"/>
          </p:cNvSpPr>
          <p:nvPr/>
        </p:nvSpPr>
        <p:spPr bwMode="auto">
          <a:xfrm>
            <a:off x="512763" y="1093788"/>
            <a:ext cx="7848600" cy="1527175"/>
          </a:xfrm>
          <a:prstGeom prst="rect">
            <a:avLst/>
          </a:prstGeom>
          <a:noFill/>
          <a:ln w="9525" cap="flat">
            <a:noFill/>
            <a:round/>
            <a:headEnd/>
            <a:tailEnd/>
          </a:ln>
          <a:effec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400" b="1" i="1">
                <a:solidFill>
                  <a:srgbClr val="000000"/>
                </a:solidFill>
              </a:rPr>
              <a:t>Highest Common Factor (H.C.F.) or </a:t>
            </a: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400" b="1" i="1">
                <a:solidFill>
                  <a:srgbClr val="000000"/>
                </a:solidFill>
              </a:rPr>
              <a:t>Greatest Common Measure(G.C.M.) or</a:t>
            </a:r>
            <a:br>
              <a:rPr lang="en-US" sz="3400" b="1" i="1">
                <a:solidFill>
                  <a:srgbClr val="000000"/>
                </a:solidFill>
              </a:rPr>
            </a:br>
            <a:r>
              <a:rPr lang="en-US" sz="3400" b="1" i="1">
                <a:solidFill>
                  <a:srgbClr val="000000"/>
                </a:solidFill>
              </a:rPr>
              <a:t> Greatest Common Divisor (G.C.D.)</a:t>
            </a:r>
            <a:br>
              <a:rPr lang="en-US" sz="3400" b="1" i="1">
                <a:solidFill>
                  <a:srgbClr val="000000"/>
                </a:solidFill>
              </a:rPr>
            </a:br>
            <a:endParaRPr lang="en-US" sz="3400" b="1" i="1">
              <a:solidFill>
                <a:srgbClr val="000000"/>
              </a:solidFill>
            </a:endParaRPr>
          </a:p>
        </p:txBody>
      </p:sp>
      <p:sp>
        <p:nvSpPr>
          <p:cNvPr id="5125" name="Text Box 5"/>
          <p:cNvSpPr txBox="1">
            <a:spLocks noChangeArrowheads="1"/>
          </p:cNvSpPr>
          <p:nvPr/>
        </p:nvSpPr>
        <p:spPr bwMode="auto">
          <a:xfrm>
            <a:off x="-69850" y="2805113"/>
            <a:ext cx="8534400" cy="1524000"/>
          </a:xfrm>
          <a:prstGeom prst="rect">
            <a:avLst/>
          </a:prstGeom>
          <a:noFill/>
          <a:ln w="9525" cap="flat">
            <a:noFill/>
            <a:round/>
            <a:headEnd/>
            <a:tailEnd/>
          </a:ln>
          <a:effectLst/>
        </p:spPr>
        <p:txBody>
          <a:bodyPr lIns="90000" tIns="46800" rIns="90000" bIns="46800"/>
          <a:lstStyle/>
          <a:p>
            <a:pPr algn="ctr">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a:solidFill>
                  <a:srgbClr val="0070C0"/>
                </a:solidFill>
              </a:rPr>
              <a:t>The H.C.F. of two or more than two numbers is the greatest number that divided each of them exactly.</a:t>
            </a:r>
          </a:p>
          <a:p>
            <a:pPr algn="ctr">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3200">
              <a:solidFill>
                <a:srgbClr val="0070C0"/>
              </a:solidFill>
            </a:endParaRPr>
          </a:p>
          <a:p>
            <a:pPr algn="ctr">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3200">
              <a:solidFill>
                <a:srgbClr val="0070C0"/>
              </a:solidFill>
            </a:endParaRPr>
          </a:p>
          <a:p>
            <a:pPr algn="ctr">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3200">
              <a:solidFill>
                <a:srgbClr val="0070C0"/>
              </a:solidFill>
            </a:endParaRPr>
          </a:p>
        </p:txBody>
      </p:sp>
      <p:sp>
        <p:nvSpPr>
          <p:cNvPr id="5126" name="Text Box 6"/>
          <p:cNvSpPr txBox="1">
            <a:spLocks noChangeArrowheads="1"/>
          </p:cNvSpPr>
          <p:nvPr/>
        </p:nvSpPr>
        <p:spPr bwMode="auto">
          <a:xfrm>
            <a:off x="234950" y="4806950"/>
            <a:ext cx="8534400" cy="1441450"/>
          </a:xfrm>
          <a:prstGeom prst="rect">
            <a:avLst/>
          </a:prstGeom>
          <a:noFill/>
          <a:ln w="9525" cap="flat">
            <a:noFill/>
            <a:round/>
            <a:headEnd/>
            <a:tailEnd/>
          </a:ln>
          <a:effectLst/>
        </p:spPr>
        <p:txBody>
          <a:bodyPr lIns="90000" tIns="46800" rIns="90000" bIns="46800"/>
          <a:lstStyle/>
          <a:p>
            <a:pPr>
              <a:buClr>
                <a:srgbClr val="0070C0"/>
              </a:buClr>
              <a:buFont typeface="Courier New" pitchFamily="49" charset="0"/>
              <a:buChar char="o"/>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a:solidFill>
                  <a:srgbClr val="0070C0"/>
                </a:solidFill>
              </a:rPr>
              <a:t>Now, Suppose we have to find the H.C.F. of three numbers, then, </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a:solidFill>
                  <a:srgbClr val="0070C0"/>
                </a:solidFill>
              </a:rPr>
              <a:t>H.C.F. of three numbers = H.C.F. of [(H.C.F. of any two) and (the third number)] </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a:solidFill>
                  <a:srgbClr val="0070C0"/>
                </a:solidFill>
              </a:rPr>
              <a:t>Similarly, the H.C.F. of more than three numbers may be obtained.</a:t>
            </a:r>
          </a:p>
          <a:p>
            <a:pPr>
              <a:spcBef>
                <a:spcPts val="500"/>
              </a:spcBef>
              <a:buSzPct val="70000"/>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a:solidFill>
                <a:srgbClr val="1F497D"/>
              </a:solidFill>
            </a:endParaRPr>
          </a:p>
          <a:p>
            <a:pPr>
              <a:spcBef>
                <a:spcPts val="500"/>
              </a:spcBef>
              <a:buClrTx/>
              <a:buSzPct val="7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a:solidFill>
                <a:srgbClr val="1F497D"/>
              </a:solidFill>
            </a:endParaRPr>
          </a:p>
        </p:txBody>
      </p:sp>
      <p:sp>
        <p:nvSpPr>
          <p:cNvPr id="5127" name="Text Box 7" hidden="1"/>
          <p:cNvSpPr txBox="1">
            <a:spLocks noChangeArrowheads="1"/>
          </p:cNvSpPr>
          <p:nvPr/>
        </p:nvSpPr>
        <p:spPr bwMode="auto">
          <a:xfrm>
            <a:off x="0" y="6457950"/>
            <a:ext cx="3216275" cy="409575"/>
          </a:xfrm>
          <a:prstGeom prst="rect">
            <a:avLst/>
          </a:prstGeom>
          <a:solidFill>
            <a:srgbClr val="FFFFFF"/>
          </a:solidFill>
          <a:ln w="9525" cap="flat">
            <a:noFill/>
            <a:round/>
            <a:headEnd/>
            <a:tailEnd/>
          </a:ln>
          <a:effectLst/>
        </p:spPr>
        <p:txBody>
          <a:bodyPr wrap="none" lIns="0" tIns="0" rIns="0" bIns="0">
            <a:spAutoFit/>
          </a:bodyPr>
          <a:lstStyle/>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1300" b="1">
                <a:solidFill>
                  <a:srgbClr val="9A9A9A"/>
                </a:solidFill>
                <a:latin typeface="Tahoma" pitchFamily="32" charset="0"/>
                <a:cs typeface="Tahoma" pitchFamily="32" charset="0"/>
              </a:rPr>
              <a:t>PEA302 Analytical Skills-II :: Vishal Ahuja</a:t>
            </a:r>
          </a:p>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CA" sz="1300" b="1">
              <a:solidFill>
                <a:srgbClr val="9A9A9A"/>
              </a:solidFill>
              <a:latin typeface="Tahoma" pitchFamily="32" charset="0"/>
              <a:cs typeface="Tahoma" pitchFamily="32"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Effect">
                      <p:stCondLst>
                        <p:cond delay="indefinite"/>
                      </p:stCondLst>
                      <p:childTnLst>
                        <p:par>
                          <p:cTn id="4" fill="hold" nodeType="clickEffect">
                            <p:stCondLst>
                              <p:cond delay="0"/>
                            </p:stCondLst>
                            <p:childTnLst>
                              <p:par>
                                <p:cTn id="5" presetID="42" presetClass="entr" fill="hold" nodeType="clickEffect">
                                  <p:stCondLst>
                                    <p:cond delay="0"/>
                                  </p:stCondLst>
                                  <p:childTnLst>
                                    <p:set>
                                      <p:cBhvr additive="repl">
                                        <p:cTn id="6" dur="1" fill="hold">
                                          <p:stCondLst>
                                            <p:cond delay="0"/>
                                          </p:stCondLst>
                                        </p:cTn>
                                        <p:tgtEl>
                                          <p:spTgt spid="5126"/>
                                        </p:tgtEl>
                                        <p:attrNameLst>
                                          <p:attrName>style.visibility</p:attrName>
                                        </p:attrNameLst>
                                      </p:cBhvr>
                                      <p:to>
                                        <p:strVal val="visible"/>
                                      </p:to>
                                    </p:set>
                                    <p:animEffect transition="in" filter="fade">
                                      <p:cBhvr additive="repl">
                                        <p:cTn id="7" dur="1000"/>
                                        <p:tgtEl>
                                          <p:spTgt spid="5126"/>
                                        </p:tgtEl>
                                      </p:cBhvr>
                                    </p:animEffect>
                                    <p:anim calcmode="lin" valueType="num">
                                      <p:cBhvr additive="repl">
                                        <p:cTn id="8" dur="1000" fill="hold"/>
                                        <p:tgtEl>
                                          <p:spTgt spid="5126"/>
                                        </p:tgtEl>
                                        <p:attrNameLst>
                                          <p:attrName>ppt_x</p:attrName>
                                        </p:attrNameLst>
                                      </p:cBhvr>
                                      <p:tavLst>
                                        <p:tav tm="100000">
                                          <p:val>
                                            <p:strVal val="#ppt_x"/>
                                          </p:val>
                                        </p:tav>
                                        <p:tav tm="100000">
                                          <p:val>
                                            <p:strVal val="#ppt_x"/>
                                          </p:val>
                                        </p:tav>
                                      </p:tavLst>
                                    </p:anim>
                                    <p:anim calcmode="lin" valueType="num">
                                      <p:cBhvr additive="repl">
                                        <p:cTn id="9" dur="1000" fill="hold"/>
                                        <p:tgtEl>
                                          <p:spTgt spid="5126"/>
                                        </p:tgtEl>
                                        <p:attrNameLst>
                                          <p:attrName>ppt_y</p:attrName>
                                        </p:attrNameLst>
                                      </p:cBhvr>
                                      <p:tavLst>
                                        <p:tav tm="10000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 Box 1"/>
          <p:cNvSpPr txBox="1">
            <a:spLocks noChangeArrowheads="1"/>
          </p:cNvSpPr>
          <p:nvPr/>
        </p:nvSpPr>
        <p:spPr bwMode="auto">
          <a:xfrm>
            <a:off x="685800" y="2130425"/>
            <a:ext cx="7772400" cy="1470025"/>
          </a:xfrm>
          <a:prstGeom prst="rect">
            <a:avLst/>
          </a:prstGeom>
          <a:noFill/>
          <a:ln w="9525" cap="flat">
            <a:noFill/>
            <a:round/>
            <a:headEnd/>
            <a:tailEnd/>
          </a:ln>
          <a:effectLst/>
        </p:spPr>
        <p:txBody>
          <a:bodyPr wrap="none" anchor="ctr"/>
          <a:lstStyle/>
          <a:p>
            <a:endParaRPr lang="en-US"/>
          </a:p>
        </p:txBody>
      </p:sp>
      <p:sp>
        <p:nvSpPr>
          <p:cNvPr id="6146" name="Text Box 2"/>
          <p:cNvSpPr txBox="1">
            <a:spLocks noChangeArrowheads="1"/>
          </p:cNvSpPr>
          <p:nvPr/>
        </p:nvSpPr>
        <p:spPr bwMode="auto">
          <a:xfrm>
            <a:off x="1371600" y="3886200"/>
            <a:ext cx="6400800" cy="1752600"/>
          </a:xfrm>
          <a:prstGeom prst="rect">
            <a:avLst/>
          </a:prstGeom>
          <a:noFill/>
          <a:ln w="9525" cap="flat">
            <a:noFill/>
            <a:round/>
            <a:headEnd/>
            <a:tailEnd/>
          </a:ln>
          <a:effectLst/>
        </p:spPr>
        <p:txBody>
          <a:bodyPr wrap="none" anchor="ctr"/>
          <a:lstStyle/>
          <a:p>
            <a:endParaRPr lang="en-US"/>
          </a:p>
        </p:txBody>
      </p:sp>
      <p:pic>
        <p:nvPicPr>
          <p:cNvPr id="6147" name="Picture 3" hidden="1"/>
          <p:cNvPicPr>
            <a:picLocks noChangeAspect="1" noChangeArrowheads="1"/>
          </p:cNvPicPr>
          <p:nvPr/>
        </p:nvPicPr>
        <p:blipFill>
          <a:blip r:embed="rId3" cstate="print"/>
          <a:srcRect/>
          <a:stretch>
            <a:fillRect/>
          </a:stretch>
        </p:blipFill>
        <p:spPr bwMode="auto">
          <a:xfrm>
            <a:off x="-14288" y="17463"/>
            <a:ext cx="9158288" cy="6840537"/>
          </a:xfrm>
          <a:prstGeom prst="rect">
            <a:avLst/>
          </a:prstGeom>
          <a:noFill/>
          <a:ln w="9525" cap="flat">
            <a:noFill/>
            <a:round/>
            <a:headEnd/>
            <a:tailEnd/>
          </a:ln>
          <a:effectLst/>
        </p:spPr>
      </p:pic>
      <p:sp>
        <p:nvSpPr>
          <p:cNvPr id="6148" name="Text Box 4"/>
          <p:cNvSpPr txBox="1">
            <a:spLocks noChangeArrowheads="1"/>
          </p:cNvSpPr>
          <p:nvPr/>
        </p:nvSpPr>
        <p:spPr bwMode="auto">
          <a:xfrm>
            <a:off x="996950" y="942975"/>
            <a:ext cx="7010400" cy="1527175"/>
          </a:xfrm>
          <a:prstGeom prst="rect">
            <a:avLst/>
          </a:prstGeom>
          <a:noFill/>
          <a:ln w="9525" cap="flat">
            <a:noFill/>
            <a:round/>
            <a:headEnd/>
            <a:tailEnd/>
          </a:ln>
          <a:effec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i="1">
                <a:solidFill>
                  <a:srgbClr val="000000"/>
                </a:solidFill>
              </a:rPr>
              <a:t>Least Common Multiple (L.C.M.)</a:t>
            </a:r>
            <a:br>
              <a:rPr lang="en-US" sz="4400" b="1" i="1">
                <a:solidFill>
                  <a:srgbClr val="000000"/>
                </a:solidFill>
              </a:rPr>
            </a:br>
            <a:endParaRPr lang="en-US" sz="4400" b="1" i="1">
              <a:solidFill>
                <a:srgbClr val="000000"/>
              </a:solidFill>
            </a:endParaRPr>
          </a:p>
        </p:txBody>
      </p:sp>
      <p:sp>
        <p:nvSpPr>
          <p:cNvPr id="6149" name="Text Box 5"/>
          <p:cNvSpPr txBox="1">
            <a:spLocks noChangeArrowheads="1"/>
          </p:cNvSpPr>
          <p:nvPr/>
        </p:nvSpPr>
        <p:spPr bwMode="auto">
          <a:xfrm>
            <a:off x="996950" y="2570163"/>
            <a:ext cx="7461250" cy="2057400"/>
          </a:xfrm>
          <a:prstGeom prst="rect">
            <a:avLst/>
          </a:prstGeom>
          <a:noFill/>
          <a:ln w="9525" cap="flat">
            <a:noFill/>
            <a:round/>
            <a:headEnd/>
            <a:tailEnd/>
          </a:ln>
          <a:effectLst/>
        </p:spPr>
        <p:txBody>
          <a:bodyPr lIns="90000" tIns="46800" rIns="90000" bIns="46800"/>
          <a:lstStyle/>
          <a:p>
            <a:pPr>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a:solidFill>
                  <a:srgbClr val="0070C0"/>
                </a:solidFill>
              </a:rPr>
              <a:t>The least number which is exactly divisible by each one of the given numbers is called their </a:t>
            </a:r>
            <a:r>
              <a:rPr lang="en-US" sz="3200">
                <a:solidFill>
                  <a:srgbClr val="C00000"/>
                </a:solidFill>
              </a:rPr>
              <a:t>L.C.M.</a:t>
            </a:r>
          </a:p>
          <a:p>
            <a:pPr>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3200">
              <a:solidFill>
                <a:srgbClr val="C00000"/>
              </a:solidFill>
            </a:endParaRPr>
          </a:p>
        </p:txBody>
      </p:sp>
      <p:sp>
        <p:nvSpPr>
          <p:cNvPr id="6150" name="Text Box 6" hidden="1"/>
          <p:cNvSpPr txBox="1">
            <a:spLocks noChangeArrowheads="1"/>
          </p:cNvSpPr>
          <p:nvPr/>
        </p:nvSpPr>
        <p:spPr bwMode="auto">
          <a:xfrm>
            <a:off x="0" y="6457950"/>
            <a:ext cx="3216275" cy="409575"/>
          </a:xfrm>
          <a:prstGeom prst="rect">
            <a:avLst/>
          </a:prstGeom>
          <a:solidFill>
            <a:srgbClr val="FFFFFF"/>
          </a:solidFill>
          <a:ln w="9525" cap="flat">
            <a:noFill/>
            <a:round/>
            <a:headEnd/>
            <a:tailEnd/>
          </a:ln>
          <a:effectLst/>
        </p:spPr>
        <p:txBody>
          <a:bodyPr wrap="none" lIns="0" tIns="0" rIns="0" bIns="0">
            <a:spAutoFit/>
          </a:bodyPr>
          <a:lstStyle/>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1300" b="1">
                <a:solidFill>
                  <a:srgbClr val="9A9A9A"/>
                </a:solidFill>
                <a:latin typeface="Tahoma" pitchFamily="32" charset="0"/>
                <a:cs typeface="Tahoma" pitchFamily="32" charset="0"/>
              </a:rPr>
              <a:t>PEA302 Analytical Skills-II :: Vishal Ahuja</a:t>
            </a:r>
          </a:p>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CA" sz="1300" b="1">
              <a:solidFill>
                <a:srgbClr val="9A9A9A"/>
              </a:solidFill>
              <a:latin typeface="Tahoma" pitchFamily="32" charset="0"/>
              <a:cs typeface="Tahoma" pitchFamily="32"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685800" y="2130425"/>
            <a:ext cx="7772400" cy="1470025"/>
          </a:xfrm>
          <a:prstGeom prst="rect">
            <a:avLst/>
          </a:prstGeom>
          <a:noFill/>
          <a:ln w="9525" cap="flat">
            <a:noFill/>
            <a:round/>
            <a:headEnd/>
            <a:tailEnd/>
          </a:ln>
          <a:effectLst/>
        </p:spPr>
        <p:txBody>
          <a:bodyPr wrap="none" anchor="ctr"/>
          <a:lstStyle/>
          <a:p>
            <a:endParaRPr lang="en-US"/>
          </a:p>
        </p:txBody>
      </p:sp>
      <p:sp>
        <p:nvSpPr>
          <p:cNvPr id="7170" name="Text Box 2"/>
          <p:cNvSpPr txBox="1">
            <a:spLocks noChangeArrowheads="1"/>
          </p:cNvSpPr>
          <p:nvPr/>
        </p:nvSpPr>
        <p:spPr bwMode="auto">
          <a:xfrm>
            <a:off x="1371600" y="3886200"/>
            <a:ext cx="6400800" cy="1752600"/>
          </a:xfrm>
          <a:prstGeom prst="rect">
            <a:avLst/>
          </a:prstGeom>
          <a:noFill/>
          <a:ln w="9525" cap="flat">
            <a:noFill/>
            <a:round/>
            <a:headEnd/>
            <a:tailEnd/>
          </a:ln>
          <a:effectLst/>
        </p:spPr>
        <p:txBody>
          <a:bodyPr wrap="none" anchor="ctr"/>
          <a:lstStyle/>
          <a:p>
            <a:endParaRPr lang="en-US"/>
          </a:p>
        </p:txBody>
      </p:sp>
      <p:pic>
        <p:nvPicPr>
          <p:cNvPr id="7171" name="Picture 3" hidden="1"/>
          <p:cNvPicPr>
            <a:picLocks noChangeAspect="1" noChangeArrowheads="1"/>
          </p:cNvPicPr>
          <p:nvPr/>
        </p:nvPicPr>
        <p:blipFill>
          <a:blip r:embed="rId3" cstate="print"/>
          <a:srcRect/>
          <a:stretch>
            <a:fillRect/>
          </a:stretch>
        </p:blipFill>
        <p:spPr bwMode="auto">
          <a:xfrm>
            <a:off x="-14288" y="17463"/>
            <a:ext cx="9158288" cy="6840537"/>
          </a:xfrm>
          <a:prstGeom prst="rect">
            <a:avLst/>
          </a:prstGeom>
          <a:noFill/>
          <a:ln w="9525" cap="flat">
            <a:noFill/>
            <a:round/>
            <a:headEnd/>
            <a:tailEnd/>
          </a:ln>
          <a:effectLst/>
        </p:spPr>
      </p:pic>
      <p:pic>
        <p:nvPicPr>
          <p:cNvPr id="7172" name="Picture 4"/>
          <p:cNvPicPr>
            <a:picLocks noChangeAspect="1" noChangeArrowheads="1"/>
          </p:cNvPicPr>
          <p:nvPr/>
        </p:nvPicPr>
        <p:blipFill>
          <a:blip r:embed="rId4" cstate="print"/>
          <a:srcRect/>
          <a:stretch>
            <a:fillRect/>
          </a:stretch>
        </p:blipFill>
        <p:spPr bwMode="auto">
          <a:xfrm>
            <a:off x="103188" y="1036638"/>
            <a:ext cx="8888412" cy="5364162"/>
          </a:xfrm>
          <a:prstGeom prst="rect">
            <a:avLst/>
          </a:prstGeom>
          <a:noFill/>
          <a:ln w="9525" cap="flat">
            <a:noFill/>
            <a:round/>
            <a:headEnd/>
            <a:tailEnd/>
          </a:ln>
          <a:effectLst/>
        </p:spPr>
      </p:pic>
      <p:sp>
        <p:nvSpPr>
          <p:cNvPr id="7173" name="Text Box 5" hidden="1"/>
          <p:cNvSpPr txBox="1">
            <a:spLocks noChangeArrowheads="1"/>
          </p:cNvSpPr>
          <p:nvPr/>
        </p:nvSpPr>
        <p:spPr bwMode="auto">
          <a:xfrm>
            <a:off x="0" y="6457950"/>
            <a:ext cx="3216275" cy="409575"/>
          </a:xfrm>
          <a:prstGeom prst="rect">
            <a:avLst/>
          </a:prstGeom>
          <a:solidFill>
            <a:srgbClr val="FFFFFF"/>
          </a:solidFill>
          <a:ln w="9525" cap="flat">
            <a:noFill/>
            <a:round/>
            <a:headEnd/>
            <a:tailEnd/>
          </a:ln>
          <a:effectLst/>
        </p:spPr>
        <p:txBody>
          <a:bodyPr wrap="none" lIns="0" tIns="0" rIns="0" bIns="0">
            <a:spAutoFit/>
          </a:bodyPr>
          <a:lstStyle/>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1300" b="1">
                <a:solidFill>
                  <a:srgbClr val="9A9A9A"/>
                </a:solidFill>
                <a:latin typeface="Tahoma" pitchFamily="32" charset="0"/>
                <a:cs typeface="Tahoma" pitchFamily="32" charset="0"/>
              </a:rPr>
              <a:t>PEA302 Analytical Skills-II :: Vishal Ahuja</a:t>
            </a:r>
          </a:p>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CA" sz="1300" b="1">
              <a:solidFill>
                <a:srgbClr val="9A9A9A"/>
              </a:solidFill>
              <a:latin typeface="Tahoma" pitchFamily="32" charset="0"/>
              <a:cs typeface="Tahoma" pitchFamily="32"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685800" y="2130425"/>
            <a:ext cx="7772400" cy="1470025"/>
          </a:xfrm>
          <a:prstGeom prst="rect">
            <a:avLst/>
          </a:prstGeom>
          <a:noFill/>
          <a:ln w="9525" cap="flat">
            <a:noFill/>
            <a:round/>
            <a:headEnd/>
            <a:tailEnd/>
          </a:ln>
          <a:effectLst/>
        </p:spPr>
        <p:txBody>
          <a:bodyPr wrap="none" anchor="ctr"/>
          <a:lstStyle/>
          <a:p>
            <a:endParaRPr lang="en-US"/>
          </a:p>
        </p:txBody>
      </p:sp>
      <p:sp>
        <p:nvSpPr>
          <p:cNvPr id="5122" name="Text Box 2"/>
          <p:cNvSpPr txBox="1">
            <a:spLocks noChangeArrowheads="1"/>
          </p:cNvSpPr>
          <p:nvPr/>
        </p:nvSpPr>
        <p:spPr bwMode="auto">
          <a:xfrm>
            <a:off x="1371600" y="3886200"/>
            <a:ext cx="6400800" cy="1752600"/>
          </a:xfrm>
          <a:prstGeom prst="rect">
            <a:avLst/>
          </a:prstGeom>
          <a:noFill/>
          <a:ln w="9525" cap="flat">
            <a:noFill/>
            <a:round/>
            <a:headEnd/>
            <a:tailEnd/>
          </a:ln>
          <a:effectLst/>
        </p:spPr>
        <p:txBody>
          <a:bodyPr wrap="none" anchor="ctr"/>
          <a:lstStyle/>
          <a:p>
            <a:endParaRPr lang="en-US"/>
          </a:p>
        </p:txBody>
      </p:sp>
      <p:pic>
        <p:nvPicPr>
          <p:cNvPr id="5123" name="Picture 3" hidden="1"/>
          <p:cNvPicPr>
            <a:picLocks noChangeAspect="1" noChangeArrowheads="1"/>
          </p:cNvPicPr>
          <p:nvPr/>
        </p:nvPicPr>
        <p:blipFill>
          <a:blip r:embed="rId3" cstate="print"/>
          <a:srcRect/>
          <a:stretch>
            <a:fillRect/>
          </a:stretch>
        </p:blipFill>
        <p:spPr bwMode="auto">
          <a:xfrm>
            <a:off x="-14288" y="17463"/>
            <a:ext cx="9158288" cy="6840537"/>
          </a:xfrm>
          <a:prstGeom prst="rect">
            <a:avLst/>
          </a:prstGeom>
          <a:noFill/>
          <a:ln w="9525" cap="flat">
            <a:noFill/>
            <a:round/>
            <a:headEnd/>
            <a:tailEnd/>
          </a:ln>
          <a:effectLst/>
        </p:spPr>
      </p:pic>
      <p:graphicFrame>
        <p:nvGraphicFramePr>
          <p:cNvPr id="5124" name="Group 4"/>
          <p:cNvGraphicFramePr>
            <a:graphicFrameLocks noGrp="1"/>
          </p:cNvGraphicFramePr>
          <p:nvPr/>
        </p:nvGraphicFramePr>
        <p:xfrm>
          <a:off x="484188" y="2330450"/>
          <a:ext cx="7645400" cy="2214563"/>
        </p:xfrm>
        <a:graphic>
          <a:graphicData uri="http://schemas.openxmlformats.org/drawingml/2006/table">
            <a:tbl>
              <a:tblPr/>
              <a:tblGrid>
                <a:gridCol w="1911350"/>
                <a:gridCol w="1912937"/>
                <a:gridCol w="1909763"/>
                <a:gridCol w="1911350"/>
              </a:tblGrid>
              <a:tr h="1108075">
                <a:tc>
                  <a:txBody>
                    <a:bodyPr/>
                    <a:lstStyle/>
                    <a:p>
                      <a:pPr marL="0" marR="0" lvl="0" indent="0" algn="ctr" defTabSz="457200" rtl="0" eaLnBrk="1" fontAlgn="base" latinLnBrk="0" hangingPunct="1">
                        <a:lnSpc>
                          <a:spcPct val="8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700" b="1" i="0" u="none" strike="noStrike" cap="none" normalizeH="0" baseline="0" dirty="0" smtClean="0">
                        <a:ln>
                          <a:noFill/>
                        </a:ln>
                        <a:solidFill>
                          <a:srgbClr val="C00000"/>
                        </a:solidFill>
                        <a:effectLst/>
                        <a:latin typeface="Calibri" pitchFamily="32" charset="0"/>
                        <a:cs typeface="Arial" charset="0"/>
                      </a:endParaRPr>
                    </a:p>
                    <a:p>
                      <a:pPr marL="0" marR="0" lvl="0" indent="0" algn="ctr" defTabSz="457200" rtl="0" eaLnBrk="1" fontAlgn="base" latinLnBrk="0" hangingPunct="1">
                        <a:lnSpc>
                          <a:spcPct val="8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700" b="1" i="0" u="none" strike="noStrike" cap="none" normalizeH="0" baseline="0" dirty="0" err="1" smtClean="0">
                          <a:ln>
                            <a:noFill/>
                          </a:ln>
                          <a:solidFill>
                            <a:srgbClr val="C00000"/>
                          </a:solidFill>
                          <a:effectLst/>
                          <a:latin typeface="Calibri" pitchFamily="32" charset="0"/>
                          <a:cs typeface="Arial" charset="0"/>
                        </a:rPr>
                        <a:t>Th</a:t>
                      </a:r>
                      <a:endParaRPr kumimoji="0" lang="en-US" sz="2700" b="1" i="0" u="none" strike="noStrike" cap="none" normalizeH="0" baseline="0" dirty="0" smtClean="0">
                        <a:ln>
                          <a:noFill/>
                        </a:ln>
                        <a:solidFill>
                          <a:srgbClr val="C00000"/>
                        </a:solidFill>
                        <a:effectLst/>
                        <a:latin typeface="Calibri" pitchFamily="32" charset="0"/>
                        <a:cs typeface="Arial" charset="0"/>
                      </a:endParaRPr>
                    </a:p>
                  </a:txBody>
                  <a:tcPr marT="104634"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457200" rtl="0" eaLnBrk="1" fontAlgn="base" latinLnBrk="0" hangingPunct="1">
                        <a:lnSpc>
                          <a:spcPct val="8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700" b="1" i="0" u="none" strike="noStrike" cap="none" normalizeH="0" baseline="0" dirty="0" smtClean="0">
                        <a:ln>
                          <a:noFill/>
                        </a:ln>
                        <a:solidFill>
                          <a:srgbClr val="C00000"/>
                        </a:solidFill>
                        <a:effectLst/>
                        <a:latin typeface="Calibri" pitchFamily="32" charset="0"/>
                        <a:cs typeface="Arial" charset="0"/>
                      </a:endParaRPr>
                    </a:p>
                    <a:p>
                      <a:pPr marL="0" marR="0" lvl="0" indent="0" algn="ctr" defTabSz="457200" rtl="0" eaLnBrk="1" fontAlgn="base" latinLnBrk="0" hangingPunct="1">
                        <a:lnSpc>
                          <a:spcPct val="8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700" b="1" i="0" u="none" strike="noStrike" cap="none" normalizeH="0" baseline="0" dirty="0" smtClean="0">
                          <a:ln>
                            <a:noFill/>
                          </a:ln>
                          <a:solidFill>
                            <a:srgbClr val="C00000"/>
                          </a:solidFill>
                          <a:effectLst/>
                          <a:latin typeface="Calibri" pitchFamily="32" charset="0"/>
                          <a:cs typeface="Arial" charset="0"/>
                        </a:rPr>
                        <a:t>H</a:t>
                      </a:r>
                    </a:p>
                  </a:txBody>
                  <a:tcPr marT="104634"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457200" rtl="0" eaLnBrk="1" fontAlgn="base" latinLnBrk="0" hangingPunct="1">
                        <a:lnSpc>
                          <a:spcPct val="8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700" b="1" i="0" u="none" strike="noStrike" cap="none" normalizeH="0" baseline="0" smtClean="0">
                        <a:ln>
                          <a:noFill/>
                        </a:ln>
                        <a:solidFill>
                          <a:srgbClr val="C00000"/>
                        </a:solidFill>
                        <a:effectLst/>
                        <a:latin typeface="Calibri" pitchFamily="32" charset="0"/>
                        <a:cs typeface="Arial" charset="0"/>
                      </a:endParaRPr>
                    </a:p>
                    <a:p>
                      <a:pPr marL="0" marR="0" lvl="0" indent="0" algn="ctr" defTabSz="457200" rtl="0" eaLnBrk="1" fontAlgn="base" latinLnBrk="0" hangingPunct="1">
                        <a:lnSpc>
                          <a:spcPct val="8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700" b="1" i="0" u="none" strike="noStrike" cap="none" normalizeH="0" baseline="0" smtClean="0">
                          <a:ln>
                            <a:noFill/>
                          </a:ln>
                          <a:solidFill>
                            <a:srgbClr val="C00000"/>
                          </a:solidFill>
                          <a:effectLst/>
                          <a:latin typeface="Calibri" pitchFamily="32" charset="0"/>
                          <a:cs typeface="Arial" charset="0"/>
                        </a:rPr>
                        <a:t>T</a:t>
                      </a:r>
                    </a:p>
                  </a:txBody>
                  <a:tcPr marT="104634"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457200" rtl="0" eaLnBrk="1" fontAlgn="base" latinLnBrk="0" hangingPunct="1">
                        <a:lnSpc>
                          <a:spcPct val="8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700" b="1" i="0" u="none" strike="noStrike" cap="none" normalizeH="0" baseline="0" smtClean="0">
                        <a:ln>
                          <a:noFill/>
                        </a:ln>
                        <a:solidFill>
                          <a:srgbClr val="C00000"/>
                        </a:solidFill>
                        <a:effectLst/>
                        <a:latin typeface="Calibri" pitchFamily="32" charset="0"/>
                        <a:cs typeface="Arial" charset="0"/>
                      </a:endParaRPr>
                    </a:p>
                    <a:p>
                      <a:pPr marL="0" marR="0" lvl="0" indent="0" algn="ctr" defTabSz="457200" rtl="0" eaLnBrk="1" fontAlgn="base" latinLnBrk="0" hangingPunct="1">
                        <a:lnSpc>
                          <a:spcPct val="8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700" b="1" i="0" u="none" strike="noStrike" cap="none" normalizeH="0" baseline="0" smtClean="0">
                          <a:ln>
                            <a:noFill/>
                          </a:ln>
                          <a:solidFill>
                            <a:srgbClr val="C00000"/>
                          </a:solidFill>
                          <a:effectLst/>
                          <a:latin typeface="Calibri" pitchFamily="32" charset="0"/>
                          <a:cs typeface="Arial" charset="0"/>
                        </a:rPr>
                        <a:t>O</a:t>
                      </a:r>
                    </a:p>
                  </a:txBody>
                  <a:tcPr marT="104634"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FFFF99"/>
                    </a:solidFill>
                  </a:tcPr>
                </a:tc>
              </a:tr>
              <a:tr h="1106488">
                <a:tc>
                  <a:txBody>
                    <a:bodyPr/>
                    <a:lstStyle/>
                    <a:p>
                      <a:pPr marL="0" marR="0" lvl="0" indent="0" algn="ctr" defTabSz="457200" rtl="0" eaLnBrk="1" fontAlgn="base" latinLnBrk="0" hangingPunct="1">
                        <a:lnSpc>
                          <a:spcPct val="8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700" b="0" i="0" u="none" strike="noStrike" cap="none" normalizeH="0" baseline="0" smtClean="0">
                        <a:ln>
                          <a:noFill/>
                        </a:ln>
                        <a:solidFill>
                          <a:srgbClr val="C00000"/>
                        </a:solidFill>
                        <a:effectLst/>
                        <a:latin typeface="Calibri" pitchFamily="32" charset="0"/>
                        <a:cs typeface="Arial" charset="0"/>
                      </a:endParaRPr>
                    </a:p>
                    <a:p>
                      <a:pPr marL="0" marR="0" lvl="0" indent="0" algn="ctr" defTabSz="457200" rtl="0" eaLnBrk="1" fontAlgn="base" latinLnBrk="0" hangingPunct="1">
                        <a:lnSpc>
                          <a:spcPct val="8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700" b="0" i="0" u="none" strike="noStrike" cap="none" normalizeH="0" baseline="0" smtClean="0">
                          <a:ln>
                            <a:noFill/>
                          </a:ln>
                          <a:solidFill>
                            <a:srgbClr val="C00000"/>
                          </a:solidFill>
                          <a:effectLst/>
                          <a:latin typeface="Calibri" pitchFamily="32" charset="0"/>
                          <a:cs typeface="Arial" charset="0"/>
                        </a:rPr>
                        <a:t>2</a:t>
                      </a:r>
                    </a:p>
                  </a:txBody>
                  <a:tcPr marT="104634"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872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457200" rtl="0" eaLnBrk="1" fontAlgn="base" latinLnBrk="0" hangingPunct="1">
                        <a:lnSpc>
                          <a:spcPct val="8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700" b="0" i="0" u="none" strike="noStrike" cap="none" normalizeH="0" baseline="0" smtClean="0">
                        <a:ln>
                          <a:noFill/>
                        </a:ln>
                        <a:solidFill>
                          <a:srgbClr val="C00000"/>
                        </a:solidFill>
                        <a:effectLst/>
                        <a:latin typeface="Calibri" pitchFamily="32" charset="0"/>
                        <a:cs typeface="Arial" charset="0"/>
                      </a:endParaRPr>
                    </a:p>
                    <a:p>
                      <a:pPr marL="0" marR="0" lvl="0" indent="0" algn="ctr" defTabSz="457200" rtl="0" eaLnBrk="1" fontAlgn="base" latinLnBrk="0" hangingPunct="1">
                        <a:lnSpc>
                          <a:spcPct val="8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700" b="0" i="0" u="none" strike="noStrike" cap="none" normalizeH="0" baseline="0" smtClean="0">
                          <a:ln>
                            <a:noFill/>
                          </a:ln>
                          <a:solidFill>
                            <a:srgbClr val="C00000"/>
                          </a:solidFill>
                          <a:effectLst/>
                          <a:latin typeface="Calibri" pitchFamily="32" charset="0"/>
                          <a:cs typeface="Arial" charset="0"/>
                        </a:rPr>
                        <a:t>3</a:t>
                      </a:r>
                    </a:p>
                  </a:txBody>
                  <a:tcPr marT="104634"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872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457200" rtl="0" eaLnBrk="1" fontAlgn="base" latinLnBrk="0" hangingPunct="1">
                        <a:lnSpc>
                          <a:spcPct val="8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700" b="0" i="0" u="none" strike="noStrike" cap="none" normalizeH="0" baseline="0" smtClean="0">
                        <a:ln>
                          <a:noFill/>
                        </a:ln>
                        <a:solidFill>
                          <a:srgbClr val="C00000"/>
                        </a:solidFill>
                        <a:effectLst/>
                        <a:latin typeface="Calibri" pitchFamily="32" charset="0"/>
                        <a:cs typeface="Arial" charset="0"/>
                      </a:endParaRPr>
                    </a:p>
                    <a:p>
                      <a:pPr marL="0" marR="0" lvl="0" indent="0" algn="ctr" defTabSz="457200" rtl="0" eaLnBrk="1" fontAlgn="base" latinLnBrk="0" hangingPunct="1">
                        <a:lnSpc>
                          <a:spcPct val="8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700" b="0" i="0" u="none" strike="noStrike" cap="none" normalizeH="0" baseline="0" smtClean="0">
                          <a:ln>
                            <a:noFill/>
                          </a:ln>
                          <a:solidFill>
                            <a:srgbClr val="C00000"/>
                          </a:solidFill>
                          <a:effectLst/>
                          <a:latin typeface="Calibri" pitchFamily="32" charset="0"/>
                          <a:cs typeface="Arial" charset="0"/>
                        </a:rPr>
                        <a:t>6</a:t>
                      </a:r>
                    </a:p>
                  </a:txBody>
                  <a:tcPr marT="104634"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872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457200" rtl="0" eaLnBrk="1" fontAlgn="base" latinLnBrk="0" hangingPunct="1">
                        <a:lnSpc>
                          <a:spcPct val="8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700" b="0" i="0" u="none" strike="noStrike" cap="none" normalizeH="0" baseline="0" dirty="0" smtClean="0">
                        <a:ln>
                          <a:noFill/>
                        </a:ln>
                        <a:solidFill>
                          <a:srgbClr val="C00000"/>
                        </a:solidFill>
                        <a:effectLst/>
                        <a:latin typeface="Calibri" pitchFamily="32" charset="0"/>
                        <a:cs typeface="Arial" charset="0"/>
                      </a:endParaRPr>
                    </a:p>
                    <a:p>
                      <a:pPr marL="0" marR="0" lvl="0" indent="0" algn="ctr" defTabSz="457200" rtl="0" eaLnBrk="1" fontAlgn="base" latinLnBrk="0" hangingPunct="1">
                        <a:lnSpc>
                          <a:spcPct val="8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700" b="0" i="0" u="none" strike="noStrike" cap="none" normalizeH="0" baseline="0" dirty="0" smtClean="0">
                          <a:ln>
                            <a:noFill/>
                          </a:ln>
                          <a:solidFill>
                            <a:srgbClr val="C00000"/>
                          </a:solidFill>
                          <a:effectLst/>
                          <a:latin typeface="Calibri" pitchFamily="32" charset="0"/>
                          <a:cs typeface="Arial" charset="0"/>
                        </a:rPr>
                        <a:t>5</a:t>
                      </a:r>
                    </a:p>
                  </a:txBody>
                  <a:tcPr marT="104634"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872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FFFF99"/>
                    </a:solidFill>
                  </a:tcPr>
                </a:tc>
              </a:tr>
            </a:tbl>
          </a:graphicData>
        </a:graphic>
      </p:graphicFrame>
      <p:sp>
        <p:nvSpPr>
          <p:cNvPr id="5155" name="Text Box 35"/>
          <p:cNvSpPr txBox="1">
            <a:spLocks noChangeArrowheads="1"/>
          </p:cNvSpPr>
          <p:nvPr/>
        </p:nvSpPr>
        <p:spPr bwMode="auto">
          <a:xfrm>
            <a:off x="449263" y="533400"/>
            <a:ext cx="8229600" cy="1143000"/>
          </a:xfrm>
          <a:prstGeom prst="rect">
            <a:avLst/>
          </a:prstGeom>
          <a:noFill/>
          <a:ln w="9525" cap="flat">
            <a:noFill/>
            <a:round/>
            <a:headEnd/>
            <a:tailEnd/>
          </a:ln>
          <a:effec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u="sng" dirty="0">
                <a:solidFill>
                  <a:srgbClr val="000000"/>
                </a:solidFill>
                <a:latin typeface="Century" pitchFamily="16" charset="0"/>
              </a:rPr>
              <a:t>2 3 6 5</a:t>
            </a:r>
          </a:p>
        </p:txBody>
      </p:sp>
      <p:sp>
        <p:nvSpPr>
          <p:cNvPr id="5156" name="Text Box 36" hidden="1"/>
          <p:cNvSpPr txBox="1">
            <a:spLocks noChangeArrowheads="1"/>
          </p:cNvSpPr>
          <p:nvPr/>
        </p:nvSpPr>
        <p:spPr bwMode="auto">
          <a:xfrm>
            <a:off x="0" y="6457950"/>
            <a:ext cx="3216275" cy="409575"/>
          </a:xfrm>
          <a:prstGeom prst="rect">
            <a:avLst/>
          </a:prstGeom>
          <a:solidFill>
            <a:srgbClr val="FFFFFF"/>
          </a:solidFill>
          <a:ln w="9525" cap="flat">
            <a:noFill/>
            <a:round/>
            <a:headEnd/>
            <a:tailEnd/>
          </a:ln>
          <a:effectLst/>
        </p:spPr>
        <p:txBody>
          <a:bodyPr wrap="none" lIns="0" tIns="0" rIns="0" bIns="0">
            <a:spAutoFit/>
          </a:bodyPr>
          <a:lstStyle/>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1300" b="1">
                <a:solidFill>
                  <a:srgbClr val="9A9A9A"/>
                </a:solidFill>
                <a:latin typeface="Tahoma" pitchFamily="32" charset="0"/>
                <a:cs typeface="Tahoma" pitchFamily="32" charset="0"/>
              </a:rPr>
              <a:t>PEA302 Analytical Skills-II :: Vishal Ahuja</a:t>
            </a:r>
          </a:p>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CA" sz="1300" b="1">
              <a:solidFill>
                <a:srgbClr val="9A9A9A"/>
              </a:solidFill>
              <a:latin typeface="Tahoma" pitchFamily="32" charset="0"/>
              <a:cs typeface="Tahoma" pitchFamily="32"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685800" y="2130425"/>
            <a:ext cx="7772400" cy="1470025"/>
          </a:xfrm>
          <a:prstGeom prst="rect">
            <a:avLst/>
          </a:prstGeom>
          <a:noFill/>
          <a:ln w="9525" cap="flat">
            <a:noFill/>
            <a:round/>
            <a:headEnd/>
            <a:tailEnd/>
          </a:ln>
          <a:effectLst/>
        </p:spPr>
        <p:txBody>
          <a:bodyPr wrap="none" anchor="ctr"/>
          <a:lstStyle/>
          <a:p>
            <a:endParaRPr lang="en-US"/>
          </a:p>
        </p:txBody>
      </p:sp>
      <p:sp>
        <p:nvSpPr>
          <p:cNvPr id="8194" name="Text Box 2"/>
          <p:cNvSpPr txBox="1">
            <a:spLocks noChangeArrowheads="1"/>
          </p:cNvSpPr>
          <p:nvPr/>
        </p:nvSpPr>
        <p:spPr bwMode="auto">
          <a:xfrm>
            <a:off x="1371600" y="3886200"/>
            <a:ext cx="6400800" cy="1752600"/>
          </a:xfrm>
          <a:prstGeom prst="rect">
            <a:avLst/>
          </a:prstGeom>
          <a:noFill/>
          <a:ln w="9525" cap="flat">
            <a:noFill/>
            <a:round/>
            <a:headEnd/>
            <a:tailEnd/>
          </a:ln>
          <a:effectLst/>
        </p:spPr>
        <p:txBody>
          <a:bodyPr wrap="none" anchor="ctr"/>
          <a:lstStyle/>
          <a:p>
            <a:endParaRPr lang="en-US"/>
          </a:p>
        </p:txBody>
      </p:sp>
      <p:pic>
        <p:nvPicPr>
          <p:cNvPr id="8195" name="Picture 3" hidden="1"/>
          <p:cNvPicPr>
            <a:picLocks noChangeAspect="1" noChangeArrowheads="1"/>
          </p:cNvPicPr>
          <p:nvPr/>
        </p:nvPicPr>
        <p:blipFill>
          <a:blip r:embed="rId3" cstate="print"/>
          <a:srcRect/>
          <a:stretch>
            <a:fillRect/>
          </a:stretch>
        </p:blipFill>
        <p:spPr bwMode="auto">
          <a:xfrm>
            <a:off x="-14288" y="17463"/>
            <a:ext cx="9158288" cy="6840537"/>
          </a:xfrm>
          <a:prstGeom prst="rect">
            <a:avLst/>
          </a:prstGeom>
          <a:noFill/>
          <a:ln w="9525" cap="flat">
            <a:noFill/>
            <a:round/>
            <a:headEnd/>
            <a:tailEnd/>
          </a:ln>
          <a:effectLst/>
        </p:spPr>
      </p:pic>
      <p:sp>
        <p:nvSpPr>
          <p:cNvPr id="8196" name="Text Box 4"/>
          <p:cNvSpPr txBox="1">
            <a:spLocks noChangeArrowheads="1"/>
          </p:cNvSpPr>
          <p:nvPr/>
        </p:nvSpPr>
        <p:spPr bwMode="auto">
          <a:xfrm>
            <a:off x="298450" y="860425"/>
            <a:ext cx="8388350" cy="1752600"/>
          </a:xfrm>
          <a:prstGeom prst="rect">
            <a:avLst/>
          </a:prstGeom>
          <a:noFill/>
          <a:ln w="9525" cap="flat">
            <a:noFill/>
            <a:round/>
            <a:headEnd/>
            <a:tailEnd/>
          </a:ln>
          <a:effec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a:solidFill>
                  <a:srgbClr val="000000"/>
                </a:solidFill>
              </a:rPr>
              <a:t>HCF and LCM Problem Solving</a:t>
            </a:r>
          </a:p>
        </p:txBody>
      </p:sp>
      <p:sp>
        <p:nvSpPr>
          <p:cNvPr id="8197" name="Text Box 5"/>
          <p:cNvSpPr txBox="1">
            <a:spLocks noChangeArrowheads="1"/>
          </p:cNvSpPr>
          <p:nvPr/>
        </p:nvSpPr>
        <p:spPr bwMode="auto">
          <a:xfrm>
            <a:off x="533400" y="3402013"/>
            <a:ext cx="8153400" cy="1981200"/>
          </a:xfrm>
          <a:prstGeom prst="rect">
            <a:avLst/>
          </a:prstGeom>
          <a:noFill/>
          <a:ln w="9525" cap="flat">
            <a:noFill/>
            <a:round/>
            <a:headEnd/>
            <a:tailEnd/>
          </a:ln>
          <a:effectLst/>
        </p:spPr>
        <p:txBody>
          <a:bodyPr lIns="90000" tIns="46800" rIns="90000" bIns="46800"/>
          <a:lstStyle/>
          <a:p>
            <a:pPr algn="ctr">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a:solidFill>
                  <a:srgbClr val="0070C0"/>
                </a:solidFill>
              </a:rPr>
              <a:t>How can you tell if a word problem requires you to use Highest Common Factor or </a:t>
            </a:r>
          </a:p>
          <a:p>
            <a:pPr algn="ctr">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a:solidFill>
                  <a:srgbClr val="0070C0"/>
                </a:solidFill>
              </a:rPr>
              <a:t>Least Common Multiple to solve?</a:t>
            </a:r>
          </a:p>
        </p:txBody>
      </p:sp>
      <p:sp>
        <p:nvSpPr>
          <p:cNvPr id="8198" name="Text Box 6" hidden="1"/>
          <p:cNvSpPr txBox="1">
            <a:spLocks noChangeArrowheads="1"/>
          </p:cNvSpPr>
          <p:nvPr/>
        </p:nvSpPr>
        <p:spPr bwMode="auto">
          <a:xfrm>
            <a:off x="0" y="6457950"/>
            <a:ext cx="3216275" cy="409575"/>
          </a:xfrm>
          <a:prstGeom prst="rect">
            <a:avLst/>
          </a:prstGeom>
          <a:solidFill>
            <a:srgbClr val="FFFFFF"/>
          </a:solidFill>
          <a:ln w="9525" cap="flat">
            <a:noFill/>
            <a:round/>
            <a:headEnd/>
            <a:tailEnd/>
          </a:ln>
          <a:effectLst/>
        </p:spPr>
        <p:txBody>
          <a:bodyPr wrap="none" lIns="0" tIns="0" rIns="0" bIns="0">
            <a:spAutoFit/>
          </a:bodyPr>
          <a:lstStyle/>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1300" b="1">
                <a:solidFill>
                  <a:srgbClr val="9A9A9A"/>
                </a:solidFill>
                <a:latin typeface="Tahoma" pitchFamily="32" charset="0"/>
                <a:cs typeface="Tahoma" pitchFamily="32" charset="0"/>
              </a:rPr>
              <a:t>PEA302 Analytical Skills-II :: Vishal Ahuja</a:t>
            </a:r>
          </a:p>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CA" sz="1300" b="1">
              <a:solidFill>
                <a:srgbClr val="9A9A9A"/>
              </a:solidFill>
              <a:latin typeface="Tahoma" pitchFamily="32" charset="0"/>
              <a:cs typeface="Tahoma" pitchFamily="32"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685800" y="2130425"/>
            <a:ext cx="7772400" cy="1470025"/>
          </a:xfrm>
          <a:prstGeom prst="rect">
            <a:avLst/>
          </a:prstGeom>
          <a:noFill/>
          <a:ln w="9525" cap="flat">
            <a:noFill/>
            <a:round/>
            <a:headEnd/>
            <a:tailEnd/>
          </a:ln>
          <a:effectLst/>
        </p:spPr>
        <p:txBody>
          <a:bodyPr wrap="none" anchor="ctr"/>
          <a:lstStyle/>
          <a:p>
            <a:endParaRPr lang="en-US"/>
          </a:p>
        </p:txBody>
      </p:sp>
      <p:sp>
        <p:nvSpPr>
          <p:cNvPr id="9218" name="Text Box 2"/>
          <p:cNvSpPr txBox="1">
            <a:spLocks noChangeArrowheads="1"/>
          </p:cNvSpPr>
          <p:nvPr/>
        </p:nvSpPr>
        <p:spPr bwMode="auto">
          <a:xfrm>
            <a:off x="1371600" y="3886200"/>
            <a:ext cx="6400800" cy="1752600"/>
          </a:xfrm>
          <a:prstGeom prst="rect">
            <a:avLst/>
          </a:prstGeom>
          <a:noFill/>
          <a:ln w="9525" cap="flat">
            <a:noFill/>
            <a:round/>
            <a:headEnd/>
            <a:tailEnd/>
          </a:ln>
          <a:effectLst/>
        </p:spPr>
        <p:txBody>
          <a:bodyPr wrap="none" anchor="ctr"/>
          <a:lstStyle/>
          <a:p>
            <a:endParaRPr lang="en-US"/>
          </a:p>
        </p:txBody>
      </p:sp>
      <p:pic>
        <p:nvPicPr>
          <p:cNvPr id="9219" name="Picture 3" hidden="1"/>
          <p:cNvPicPr>
            <a:picLocks noChangeAspect="1" noChangeArrowheads="1"/>
          </p:cNvPicPr>
          <p:nvPr/>
        </p:nvPicPr>
        <p:blipFill>
          <a:blip r:embed="rId3" cstate="print"/>
          <a:srcRect/>
          <a:stretch>
            <a:fillRect/>
          </a:stretch>
        </p:blipFill>
        <p:spPr bwMode="auto">
          <a:xfrm>
            <a:off x="-14288" y="17463"/>
            <a:ext cx="9158288" cy="6840537"/>
          </a:xfrm>
          <a:prstGeom prst="rect">
            <a:avLst/>
          </a:prstGeom>
          <a:noFill/>
          <a:ln w="9525" cap="flat">
            <a:noFill/>
            <a:round/>
            <a:headEnd/>
            <a:tailEnd/>
          </a:ln>
          <a:effectLst/>
        </p:spPr>
      </p:pic>
      <p:sp>
        <p:nvSpPr>
          <p:cNvPr id="9220" name="Text Box 4"/>
          <p:cNvSpPr txBox="1">
            <a:spLocks noChangeArrowheads="1"/>
          </p:cNvSpPr>
          <p:nvPr/>
        </p:nvSpPr>
        <p:spPr bwMode="auto">
          <a:xfrm>
            <a:off x="381000" y="635000"/>
            <a:ext cx="7613650" cy="1527175"/>
          </a:xfrm>
          <a:prstGeom prst="rect">
            <a:avLst/>
          </a:prstGeom>
          <a:noFill/>
          <a:ln w="9525" cap="flat">
            <a:noFill/>
            <a:round/>
            <a:headEnd/>
            <a:tailEnd/>
          </a:ln>
          <a:effectLst/>
        </p:spPr>
        <p:txBody>
          <a:bodyPr lIns="90000" tIns="46800" rIns="90000" bIns="46800"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1">
                <a:solidFill>
                  <a:srgbClr val="000000"/>
                </a:solidFill>
              </a:rPr>
              <a:t>Q 2.1 : HCF Example</a:t>
            </a:r>
          </a:p>
        </p:txBody>
      </p:sp>
      <p:sp>
        <p:nvSpPr>
          <p:cNvPr id="9221" name="Text Box 5"/>
          <p:cNvSpPr txBox="1">
            <a:spLocks noChangeArrowheads="1"/>
          </p:cNvSpPr>
          <p:nvPr/>
        </p:nvSpPr>
        <p:spPr bwMode="auto">
          <a:xfrm>
            <a:off x="685800" y="2597150"/>
            <a:ext cx="7924800" cy="2889250"/>
          </a:xfrm>
          <a:prstGeom prst="rect">
            <a:avLst/>
          </a:prstGeom>
          <a:noFill/>
          <a:ln w="9525" cap="flat">
            <a:noFill/>
            <a:round/>
            <a:headEnd/>
            <a:tailEnd/>
          </a:ln>
          <a:effectLst/>
        </p:spPr>
        <p:txBody>
          <a:bodyPr lIns="90000" tIns="46800" rIns="90000" bIns="46800"/>
          <a:lstStyle/>
          <a:p>
            <a:pPr>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a:solidFill>
                  <a:srgbClr val="0070C0"/>
                </a:solidFill>
              </a:rPr>
              <a:t>Samantha has two pieces of cloth. One piece is 72 inches wide and the other piece is 90 inches wide. She wants to cut both pieces into strips of equal width that are as wide as possible. How wide should she cut the strips?</a:t>
            </a:r>
          </a:p>
        </p:txBody>
      </p:sp>
      <p:sp>
        <p:nvSpPr>
          <p:cNvPr id="9222" name="Text Box 6" hidden="1"/>
          <p:cNvSpPr txBox="1">
            <a:spLocks noChangeArrowheads="1"/>
          </p:cNvSpPr>
          <p:nvPr/>
        </p:nvSpPr>
        <p:spPr bwMode="auto">
          <a:xfrm>
            <a:off x="0" y="6457950"/>
            <a:ext cx="3216275" cy="409575"/>
          </a:xfrm>
          <a:prstGeom prst="rect">
            <a:avLst/>
          </a:prstGeom>
          <a:solidFill>
            <a:srgbClr val="FFFFFF"/>
          </a:solidFill>
          <a:ln w="9525" cap="flat">
            <a:noFill/>
            <a:round/>
            <a:headEnd/>
            <a:tailEnd/>
          </a:ln>
          <a:effectLst/>
        </p:spPr>
        <p:txBody>
          <a:bodyPr wrap="none" lIns="0" tIns="0" rIns="0" bIns="0">
            <a:spAutoFit/>
          </a:bodyPr>
          <a:lstStyle/>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1300" b="1">
                <a:solidFill>
                  <a:srgbClr val="9A9A9A"/>
                </a:solidFill>
                <a:latin typeface="Tahoma" pitchFamily="32" charset="0"/>
                <a:cs typeface="Tahoma" pitchFamily="32" charset="0"/>
              </a:rPr>
              <a:t>PEA302 Analytical Skills-II :: Vishal Ahuja</a:t>
            </a:r>
          </a:p>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CA" sz="1300" b="1">
              <a:solidFill>
                <a:srgbClr val="9A9A9A"/>
              </a:solidFill>
              <a:latin typeface="Tahoma" pitchFamily="32" charset="0"/>
              <a:cs typeface="Tahoma" pitchFamily="32"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685800" y="2130425"/>
            <a:ext cx="7772400" cy="1470025"/>
          </a:xfrm>
          <a:prstGeom prst="rect">
            <a:avLst/>
          </a:prstGeom>
          <a:noFill/>
          <a:ln w="9525" cap="flat">
            <a:noFill/>
            <a:round/>
            <a:headEnd/>
            <a:tailEnd/>
          </a:ln>
          <a:effectLst/>
        </p:spPr>
        <p:txBody>
          <a:bodyPr wrap="none" anchor="ctr"/>
          <a:lstStyle/>
          <a:p>
            <a:endParaRPr lang="en-US"/>
          </a:p>
        </p:txBody>
      </p:sp>
      <p:sp>
        <p:nvSpPr>
          <p:cNvPr id="10242" name="Text Box 2"/>
          <p:cNvSpPr txBox="1">
            <a:spLocks noChangeArrowheads="1"/>
          </p:cNvSpPr>
          <p:nvPr/>
        </p:nvSpPr>
        <p:spPr bwMode="auto">
          <a:xfrm>
            <a:off x="1371600" y="3886200"/>
            <a:ext cx="6400800" cy="1752600"/>
          </a:xfrm>
          <a:prstGeom prst="rect">
            <a:avLst/>
          </a:prstGeom>
          <a:noFill/>
          <a:ln w="9525" cap="flat">
            <a:noFill/>
            <a:round/>
            <a:headEnd/>
            <a:tailEnd/>
          </a:ln>
          <a:effectLst/>
        </p:spPr>
        <p:txBody>
          <a:bodyPr wrap="none" anchor="ctr"/>
          <a:lstStyle/>
          <a:p>
            <a:endParaRPr lang="en-US"/>
          </a:p>
        </p:txBody>
      </p:sp>
      <p:pic>
        <p:nvPicPr>
          <p:cNvPr id="10243" name="Picture 3" hidden="1"/>
          <p:cNvPicPr>
            <a:picLocks noChangeAspect="1" noChangeArrowheads="1"/>
          </p:cNvPicPr>
          <p:nvPr/>
        </p:nvPicPr>
        <p:blipFill>
          <a:blip r:embed="rId3" cstate="print"/>
          <a:srcRect/>
          <a:stretch>
            <a:fillRect/>
          </a:stretch>
        </p:blipFill>
        <p:spPr bwMode="auto">
          <a:xfrm>
            <a:off x="-14288" y="17463"/>
            <a:ext cx="9158288" cy="6840537"/>
          </a:xfrm>
          <a:prstGeom prst="rect">
            <a:avLst/>
          </a:prstGeom>
          <a:noFill/>
          <a:ln w="9525" cap="flat">
            <a:noFill/>
            <a:round/>
            <a:headEnd/>
            <a:tailEnd/>
          </a:ln>
          <a:effectLst/>
        </p:spPr>
      </p:pic>
      <p:sp>
        <p:nvSpPr>
          <p:cNvPr id="10244" name="Text Box 4"/>
          <p:cNvSpPr txBox="1">
            <a:spLocks noChangeArrowheads="1"/>
          </p:cNvSpPr>
          <p:nvPr/>
        </p:nvSpPr>
        <p:spPr bwMode="auto">
          <a:xfrm>
            <a:off x="609600" y="804863"/>
            <a:ext cx="7848600" cy="2216150"/>
          </a:xfrm>
          <a:prstGeom prst="rect">
            <a:avLst/>
          </a:prstGeom>
          <a:noFill/>
          <a:ln w="9525" cap="flat">
            <a:noFill/>
            <a:round/>
            <a:headEnd/>
            <a:tailEnd/>
          </a:ln>
          <a:effec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a:solidFill>
                  <a:srgbClr val="000000"/>
                </a:solidFill>
              </a:rPr>
              <a:t>Samantha has two pieces of cloth. One piece is 72 inches wide and the other piece is 90 inches wide. She wants to cut both pieces into strips of equal width that are as wide as possible. How wide should she cut the strips?</a:t>
            </a:r>
            <a:br>
              <a:rPr lang="en-US" sz="2400">
                <a:solidFill>
                  <a:srgbClr val="000000"/>
                </a:solidFill>
              </a:rPr>
            </a:br>
            <a:endParaRPr lang="en-US" sz="2400">
              <a:solidFill>
                <a:srgbClr val="000000"/>
              </a:solidFill>
            </a:endParaRPr>
          </a:p>
        </p:txBody>
      </p:sp>
      <p:sp>
        <p:nvSpPr>
          <p:cNvPr id="10245" name="Text Box 5"/>
          <p:cNvSpPr txBox="1">
            <a:spLocks noChangeArrowheads="1"/>
          </p:cNvSpPr>
          <p:nvPr/>
        </p:nvSpPr>
        <p:spPr bwMode="auto">
          <a:xfrm>
            <a:off x="609600" y="3014663"/>
            <a:ext cx="7848600" cy="2624137"/>
          </a:xfrm>
          <a:prstGeom prst="rect">
            <a:avLst/>
          </a:prstGeom>
          <a:noFill/>
          <a:ln w="9525" cap="flat">
            <a:noFill/>
            <a:round/>
            <a:headEnd/>
            <a:tailEnd/>
          </a:ln>
          <a:effectLst/>
        </p:spPr>
        <p:txBody>
          <a:bodyPr lIns="90000" tIns="46800" rIns="90000" bIns="46800"/>
          <a:lstStyle/>
          <a:p>
            <a:pPr algn="ctr">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a:solidFill>
                  <a:srgbClr val="0070C0"/>
                </a:solidFill>
              </a:rPr>
              <a:t>The pieces of cloth are 72 and 90 inches wide.</a:t>
            </a:r>
          </a:p>
          <a:p>
            <a:pPr algn="ctr">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3200">
              <a:solidFill>
                <a:srgbClr val="0070C0"/>
              </a:solidFill>
            </a:endParaRPr>
          </a:p>
          <a:p>
            <a:pPr algn="ctr">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a:solidFill>
                  <a:srgbClr val="0070C0"/>
                </a:solidFill>
              </a:rPr>
              <a:t>How wide should she cut the strips so that they are the largest possible equal lengths. </a:t>
            </a:r>
          </a:p>
        </p:txBody>
      </p:sp>
      <p:sp>
        <p:nvSpPr>
          <p:cNvPr id="10246" name="Text Box 6" hidden="1"/>
          <p:cNvSpPr txBox="1">
            <a:spLocks noChangeArrowheads="1"/>
          </p:cNvSpPr>
          <p:nvPr/>
        </p:nvSpPr>
        <p:spPr bwMode="auto">
          <a:xfrm>
            <a:off x="0" y="6457950"/>
            <a:ext cx="3216275" cy="409575"/>
          </a:xfrm>
          <a:prstGeom prst="rect">
            <a:avLst/>
          </a:prstGeom>
          <a:solidFill>
            <a:srgbClr val="FFFFFF"/>
          </a:solidFill>
          <a:ln w="9525" cap="flat">
            <a:noFill/>
            <a:round/>
            <a:headEnd/>
            <a:tailEnd/>
          </a:ln>
          <a:effectLst/>
        </p:spPr>
        <p:txBody>
          <a:bodyPr wrap="none" lIns="0" tIns="0" rIns="0" bIns="0">
            <a:spAutoFit/>
          </a:bodyPr>
          <a:lstStyle/>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1300" b="1">
                <a:solidFill>
                  <a:srgbClr val="9A9A9A"/>
                </a:solidFill>
                <a:latin typeface="Tahoma" pitchFamily="32" charset="0"/>
                <a:cs typeface="Tahoma" pitchFamily="32" charset="0"/>
              </a:rPr>
              <a:t>PEA302 Analytical Skills-II :: Vishal Ahuja</a:t>
            </a:r>
          </a:p>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CA" sz="1300" b="1">
              <a:solidFill>
                <a:srgbClr val="9A9A9A"/>
              </a:solidFill>
              <a:latin typeface="Tahoma" pitchFamily="32" charset="0"/>
              <a:cs typeface="Tahoma" pitchFamily="32"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Effect">
                      <p:stCondLst>
                        <p:cond delay="0"/>
                      </p:stCondLst>
                      <p:childTnLst>
                        <p:par>
                          <p:cTn id="4" fill="hold" nodeType="clickEffect">
                            <p:stCondLst>
                              <p:cond delay="0"/>
                            </p:stCondLst>
                            <p:childTnLst>
                              <p:par>
                                <p:cTn id="5" presetID="10" presetClass="entr" fill="hold" nodeType="withEffect">
                                  <p:stCondLst>
                                    <p:cond delay="0"/>
                                  </p:stCondLst>
                                  <p:childTnLst>
                                    <p:set>
                                      <p:cBhvr additive="repl">
                                        <p:cTn id="6" dur="1" fill="hold">
                                          <p:stCondLst>
                                            <p:cond delay="0"/>
                                          </p:stCondLst>
                                        </p:cTn>
                                        <p:tgtEl>
                                          <p:spTgt spid="10244"/>
                                        </p:tgtEl>
                                        <p:attrNameLst>
                                          <p:attrName>style.visibility</p:attrName>
                                        </p:attrNameLst>
                                      </p:cBhvr>
                                      <p:to>
                                        <p:strVal val="visible"/>
                                      </p:to>
                                    </p:set>
                                    <p:animEffect transition="in" filter="fade">
                                      <p:cBhvr additive="repl">
                                        <p:cTn id="7" dur="20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685800" y="2130425"/>
            <a:ext cx="7772400" cy="1470025"/>
          </a:xfrm>
          <a:prstGeom prst="rect">
            <a:avLst/>
          </a:prstGeom>
          <a:noFill/>
          <a:ln w="9525" cap="flat">
            <a:noFill/>
            <a:round/>
            <a:headEnd/>
            <a:tailEnd/>
          </a:ln>
          <a:effectLst/>
        </p:spPr>
        <p:txBody>
          <a:bodyPr wrap="none" anchor="ctr"/>
          <a:lstStyle/>
          <a:p>
            <a:endParaRPr lang="en-US"/>
          </a:p>
        </p:txBody>
      </p:sp>
      <p:sp>
        <p:nvSpPr>
          <p:cNvPr id="11266" name="Text Box 2"/>
          <p:cNvSpPr txBox="1">
            <a:spLocks noChangeArrowheads="1"/>
          </p:cNvSpPr>
          <p:nvPr/>
        </p:nvSpPr>
        <p:spPr bwMode="auto">
          <a:xfrm>
            <a:off x="1371600" y="3886200"/>
            <a:ext cx="6400800" cy="1752600"/>
          </a:xfrm>
          <a:prstGeom prst="rect">
            <a:avLst/>
          </a:prstGeom>
          <a:noFill/>
          <a:ln w="9525" cap="flat">
            <a:noFill/>
            <a:round/>
            <a:headEnd/>
            <a:tailEnd/>
          </a:ln>
          <a:effectLst/>
        </p:spPr>
        <p:txBody>
          <a:bodyPr wrap="none" anchor="ctr"/>
          <a:lstStyle/>
          <a:p>
            <a:endParaRPr lang="en-US"/>
          </a:p>
        </p:txBody>
      </p:sp>
      <p:pic>
        <p:nvPicPr>
          <p:cNvPr id="11267" name="Picture 3" hidden="1"/>
          <p:cNvPicPr>
            <a:picLocks noChangeAspect="1" noChangeArrowheads="1"/>
          </p:cNvPicPr>
          <p:nvPr/>
        </p:nvPicPr>
        <p:blipFill>
          <a:blip r:embed="rId3" cstate="print"/>
          <a:srcRect/>
          <a:stretch>
            <a:fillRect/>
          </a:stretch>
        </p:blipFill>
        <p:spPr bwMode="auto">
          <a:xfrm>
            <a:off x="-14288" y="17463"/>
            <a:ext cx="9158288" cy="6840537"/>
          </a:xfrm>
          <a:prstGeom prst="rect">
            <a:avLst/>
          </a:prstGeom>
          <a:noFill/>
          <a:ln w="9525" cap="flat">
            <a:noFill/>
            <a:round/>
            <a:headEnd/>
            <a:tailEnd/>
          </a:ln>
          <a:effectLst/>
        </p:spPr>
      </p:pic>
      <p:sp>
        <p:nvSpPr>
          <p:cNvPr id="11268" name="Text Box 4"/>
          <p:cNvSpPr txBox="1">
            <a:spLocks noChangeArrowheads="1"/>
          </p:cNvSpPr>
          <p:nvPr/>
        </p:nvSpPr>
        <p:spPr bwMode="auto">
          <a:xfrm>
            <a:off x="1017588" y="2930525"/>
            <a:ext cx="7010400" cy="2784475"/>
          </a:xfrm>
          <a:prstGeom prst="rect">
            <a:avLst/>
          </a:prstGeom>
          <a:noFill/>
          <a:ln w="9525" cap="flat">
            <a:noFill/>
            <a:round/>
            <a:headEnd/>
            <a:tailEnd/>
          </a:ln>
          <a:effectLst/>
        </p:spPr>
        <p:txBody>
          <a:bodyPr lIns="90000" tIns="46800" rIns="90000" bIns="46800"/>
          <a:lstStyle/>
          <a:p>
            <a:pPr algn="ctr">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a:solidFill>
                  <a:srgbClr val="0070C0"/>
                </a:solidFill>
              </a:rPr>
              <a:t>This problem can be solved using Highest Common Factor because we are cutting or “dividing” the strips of cloth into smaller pieces (factor) of 72 and 90.</a:t>
            </a:r>
          </a:p>
          <a:p>
            <a:pPr algn="ctr">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a:solidFill>
                  <a:srgbClr val="0070C0"/>
                </a:solidFill>
              </a:rPr>
              <a:t>Find the HCF of 72 and 90</a:t>
            </a:r>
          </a:p>
        </p:txBody>
      </p:sp>
      <p:sp>
        <p:nvSpPr>
          <p:cNvPr id="11269" name="Text Box 5"/>
          <p:cNvSpPr txBox="1">
            <a:spLocks noChangeArrowheads="1"/>
          </p:cNvSpPr>
          <p:nvPr/>
        </p:nvSpPr>
        <p:spPr bwMode="auto">
          <a:xfrm>
            <a:off x="609600" y="1066800"/>
            <a:ext cx="8001000" cy="1638300"/>
          </a:xfrm>
          <a:prstGeom prst="rect">
            <a:avLst/>
          </a:prstGeom>
          <a:noFill/>
          <a:ln w="9525" cap="flat">
            <a:noFill/>
            <a:round/>
            <a:headEnd/>
            <a:tailEnd/>
          </a:ln>
          <a:effec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a:solidFill>
                  <a:srgbClr val="000000"/>
                </a:solidFill>
              </a:rPr>
              <a:t>Samantha has two pieces of cloth. One piece is 72 inches wide and the other piece is 90 inches wide. She wants to cut both pieces into strips of equal width that are as wide as possible. How wide should she cut the strips?</a:t>
            </a:r>
            <a:br>
              <a:rPr lang="en-US" sz="2400">
                <a:solidFill>
                  <a:srgbClr val="000000"/>
                </a:solidFill>
              </a:rPr>
            </a:br>
            <a:endParaRPr lang="en-US" sz="2400">
              <a:solidFill>
                <a:srgbClr val="000000"/>
              </a:solidFill>
            </a:endParaRPr>
          </a:p>
        </p:txBody>
      </p:sp>
      <p:sp>
        <p:nvSpPr>
          <p:cNvPr id="11270" name="Text Box 6" hidden="1"/>
          <p:cNvSpPr txBox="1">
            <a:spLocks noChangeArrowheads="1"/>
          </p:cNvSpPr>
          <p:nvPr/>
        </p:nvSpPr>
        <p:spPr bwMode="auto">
          <a:xfrm>
            <a:off x="0" y="6457950"/>
            <a:ext cx="3216275" cy="409575"/>
          </a:xfrm>
          <a:prstGeom prst="rect">
            <a:avLst/>
          </a:prstGeom>
          <a:solidFill>
            <a:srgbClr val="FFFFFF"/>
          </a:solidFill>
          <a:ln w="9525" cap="flat">
            <a:noFill/>
            <a:round/>
            <a:headEnd/>
            <a:tailEnd/>
          </a:ln>
          <a:effectLst/>
        </p:spPr>
        <p:txBody>
          <a:bodyPr wrap="none" lIns="0" tIns="0" rIns="0" bIns="0">
            <a:spAutoFit/>
          </a:bodyPr>
          <a:lstStyle/>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1300" b="1">
                <a:solidFill>
                  <a:srgbClr val="9A9A9A"/>
                </a:solidFill>
                <a:latin typeface="Tahoma" pitchFamily="32" charset="0"/>
                <a:cs typeface="Tahoma" pitchFamily="32" charset="0"/>
              </a:rPr>
              <a:t>PEA302 Analytical Skills-II :: Vishal Ahuja</a:t>
            </a:r>
          </a:p>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CA" sz="1300" b="1">
              <a:solidFill>
                <a:srgbClr val="9A9A9A"/>
              </a:solidFill>
              <a:latin typeface="Tahoma" pitchFamily="32" charset="0"/>
              <a:cs typeface="Tahoma" pitchFamily="32"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Effect">
                      <p:stCondLst>
                        <p:cond delay="0"/>
                      </p:stCondLst>
                      <p:childTnLst>
                        <p:par>
                          <p:cTn id="4" fill="hold" nodeType="clickEffect">
                            <p:stCondLst>
                              <p:cond delay="0"/>
                            </p:stCondLst>
                            <p:childTnLst>
                              <p:par>
                                <p:cTn id="5" presetID="9" presetClass="entr" fill="hold" nodeType="withEffect">
                                  <p:stCondLst>
                                    <p:cond delay="0"/>
                                  </p:stCondLst>
                                  <p:childTnLst>
                                    <p:set>
                                      <p:cBhvr additive="repl">
                                        <p:cTn id="6" dur="1" fill="hold">
                                          <p:stCondLst>
                                            <p:cond delay="0"/>
                                          </p:stCondLst>
                                        </p:cTn>
                                        <p:tgtEl>
                                          <p:spTgt spid="11269"/>
                                        </p:tgtEl>
                                        <p:attrNameLst>
                                          <p:attrName>style.visibility</p:attrName>
                                        </p:attrNameLst>
                                      </p:cBhvr>
                                      <p:to>
                                        <p:strVal val="visible"/>
                                      </p:to>
                                    </p:set>
                                    <p:animEffect transition="in" filter="dissolve">
                                      <p:cBhvr additive="repl">
                                        <p:cTn id="7" dur="500"/>
                                        <p:tgtEl>
                                          <p:spTgt spid="11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685800" y="2130425"/>
            <a:ext cx="7772400" cy="1470025"/>
          </a:xfrm>
          <a:prstGeom prst="rect">
            <a:avLst/>
          </a:prstGeom>
          <a:noFill/>
          <a:ln w="9525" cap="flat">
            <a:noFill/>
            <a:round/>
            <a:headEnd/>
            <a:tailEnd/>
          </a:ln>
          <a:effectLst/>
        </p:spPr>
        <p:txBody>
          <a:bodyPr wrap="none" anchor="ctr"/>
          <a:lstStyle/>
          <a:p>
            <a:endParaRPr lang="en-US"/>
          </a:p>
        </p:txBody>
      </p:sp>
      <p:sp>
        <p:nvSpPr>
          <p:cNvPr id="12290" name="Text Box 2"/>
          <p:cNvSpPr txBox="1">
            <a:spLocks noChangeArrowheads="1"/>
          </p:cNvSpPr>
          <p:nvPr/>
        </p:nvSpPr>
        <p:spPr bwMode="auto">
          <a:xfrm>
            <a:off x="1371600" y="3886200"/>
            <a:ext cx="6400800" cy="1752600"/>
          </a:xfrm>
          <a:prstGeom prst="rect">
            <a:avLst/>
          </a:prstGeom>
          <a:noFill/>
          <a:ln w="9525" cap="flat">
            <a:noFill/>
            <a:round/>
            <a:headEnd/>
            <a:tailEnd/>
          </a:ln>
          <a:effectLst/>
        </p:spPr>
        <p:txBody>
          <a:bodyPr wrap="none" anchor="ctr"/>
          <a:lstStyle/>
          <a:p>
            <a:endParaRPr lang="en-US"/>
          </a:p>
        </p:txBody>
      </p:sp>
      <p:pic>
        <p:nvPicPr>
          <p:cNvPr id="12291" name="Picture 3" hidden="1"/>
          <p:cNvPicPr>
            <a:picLocks noChangeAspect="1" noChangeArrowheads="1"/>
          </p:cNvPicPr>
          <p:nvPr/>
        </p:nvPicPr>
        <p:blipFill>
          <a:blip r:embed="rId3" cstate="print"/>
          <a:srcRect/>
          <a:stretch>
            <a:fillRect/>
          </a:stretch>
        </p:blipFill>
        <p:spPr bwMode="auto">
          <a:xfrm>
            <a:off x="-14288" y="17463"/>
            <a:ext cx="9158288" cy="6840537"/>
          </a:xfrm>
          <a:prstGeom prst="rect">
            <a:avLst/>
          </a:prstGeom>
          <a:noFill/>
          <a:ln w="9525" cap="flat">
            <a:noFill/>
            <a:round/>
            <a:headEnd/>
            <a:tailEnd/>
          </a:ln>
          <a:effectLst/>
        </p:spPr>
      </p:pic>
      <p:sp>
        <p:nvSpPr>
          <p:cNvPr id="12292" name="Text Box 4"/>
          <p:cNvSpPr txBox="1">
            <a:spLocks noChangeArrowheads="1"/>
          </p:cNvSpPr>
          <p:nvPr/>
        </p:nvSpPr>
        <p:spPr bwMode="auto">
          <a:xfrm>
            <a:off x="817563" y="190500"/>
            <a:ext cx="7010400" cy="1527175"/>
          </a:xfrm>
          <a:prstGeom prst="rect">
            <a:avLst/>
          </a:prstGeom>
          <a:noFill/>
          <a:ln w="9525" cap="flat">
            <a:noFill/>
            <a:round/>
            <a:headEnd/>
            <a:tailEnd/>
          </a:ln>
          <a:effec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a:solidFill>
                  <a:srgbClr val="000000"/>
                </a:solidFill>
              </a:rPr>
              <a:t>HCF Word Problem Solution</a:t>
            </a:r>
          </a:p>
        </p:txBody>
      </p:sp>
      <p:sp>
        <p:nvSpPr>
          <p:cNvPr id="12293" name="Text Box 5"/>
          <p:cNvSpPr txBox="1">
            <a:spLocks noChangeArrowheads="1"/>
          </p:cNvSpPr>
          <p:nvPr/>
        </p:nvSpPr>
        <p:spPr bwMode="auto">
          <a:xfrm>
            <a:off x="817563" y="1600200"/>
            <a:ext cx="7010400" cy="4419600"/>
          </a:xfrm>
          <a:prstGeom prst="rect">
            <a:avLst/>
          </a:prstGeom>
          <a:noFill/>
          <a:ln w="9525" cap="flat">
            <a:noFill/>
            <a:round/>
            <a:headEnd/>
            <a:tailEnd/>
          </a:ln>
          <a:effectLst/>
        </p:spPr>
        <p:txBody>
          <a:bodyPr lIns="90000" tIns="46800" rIns="90000" bIns="46800"/>
          <a:lstStyle/>
          <a:p>
            <a:pPr marL="495300" indent="-493713" algn="ctr">
              <a:lnSpc>
                <a:spcPct val="90000"/>
              </a:lnSpc>
              <a:spcBef>
                <a:spcPts val="500"/>
              </a:spcBef>
              <a:buClrTx/>
              <a:buFontTx/>
              <a:buNone/>
              <a:tabLst>
                <a:tab pos="495300" algn="l"/>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a:solidFill>
                  <a:srgbClr val="0070C0"/>
                </a:solidFill>
              </a:rPr>
              <a:t>2 l</a:t>
            </a:r>
            <a:r>
              <a:rPr lang="en-US" sz="2000" u="sng">
                <a:solidFill>
                  <a:srgbClr val="0070C0"/>
                </a:solidFill>
              </a:rPr>
              <a:t> 72</a:t>
            </a:r>
            <a:r>
              <a:rPr lang="en-US" sz="2600">
                <a:solidFill>
                  <a:srgbClr val="0070C0"/>
                </a:solidFill>
              </a:rPr>
              <a:t>			</a:t>
            </a:r>
            <a:r>
              <a:rPr lang="en-US" sz="2000">
                <a:solidFill>
                  <a:srgbClr val="0070C0"/>
                </a:solidFill>
              </a:rPr>
              <a:t>2 l</a:t>
            </a:r>
            <a:r>
              <a:rPr lang="en-US" sz="2000" u="sng">
                <a:solidFill>
                  <a:srgbClr val="0070C0"/>
                </a:solidFill>
              </a:rPr>
              <a:t> 90</a:t>
            </a:r>
          </a:p>
          <a:p>
            <a:pPr marL="495300" indent="-493713" algn="ctr">
              <a:lnSpc>
                <a:spcPct val="90000"/>
              </a:lnSpc>
              <a:spcBef>
                <a:spcPts val="500"/>
              </a:spcBef>
              <a:buClrTx/>
              <a:buFontTx/>
              <a:buNone/>
              <a:tabLst>
                <a:tab pos="495300" algn="l"/>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a:solidFill>
                  <a:srgbClr val="0070C0"/>
                </a:solidFill>
              </a:rPr>
              <a:t>2 l</a:t>
            </a:r>
            <a:r>
              <a:rPr lang="en-US" sz="2000" u="sng">
                <a:solidFill>
                  <a:srgbClr val="0070C0"/>
                </a:solidFill>
              </a:rPr>
              <a:t> 36</a:t>
            </a:r>
            <a:r>
              <a:rPr lang="en-US" sz="2000">
                <a:solidFill>
                  <a:srgbClr val="0070C0"/>
                </a:solidFill>
              </a:rPr>
              <a:t>			3 l</a:t>
            </a:r>
            <a:r>
              <a:rPr lang="en-US" sz="2000" u="sng">
                <a:solidFill>
                  <a:srgbClr val="0070C0"/>
                </a:solidFill>
              </a:rPr>
              <a:t> 45</a:t>
            </a:r>
          </a:p>
          <a:p>
            <a:pPr marL="495300" indent="-493713" algn="ctr">
              <a:lnSpc>
                <a:spcPct val="90000"/>
              </a:lnSpc>
              <a:spcBef>
                <a:spcPts val="500"/>
              </a:spcBef>
              <a:buClrTx/>
              <a:buFontTx/>
              <a:buNone/>
              <a:tabLst>
                <a:tab pos="495300" algn="l"/>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a:solidFill>
                  <a:srgbClr val="0070C0"/>
                </a:solidFill>
              </a:rPr>
              <a:t>2 l</a:t>
            </a:r>
            <a:r>
              <a:rPr lang="en-US" sz="2000" u="sng">
                <a:solidFill>
                  <a:srgbClr val="0070C0"/>
                </a:solidFill>
              </a:rPr>
              <a:t> 18</a:t>
            </a:r>
            <a:r>
              <a:rPr lang="en-US" sz="2000">
                <a:solidFill>
                  <a:srgbClr val="0070C0"/>
                </a:solidFill>
              </a:rPr>
              <a:t>			3 l</a:t>
            </a:r>
            <a:r>
              <a:rPr lang="en-US" sz="2000" u="sng">
                <a:solidFill>
                  <a:srgbClr val="0070C0"/>
                </a:solidFill>
              </a:rPr>
              <a:t> 15</a:t>
            </a:r>
          </a:p>
          <a:p>
            <a:pPr marL="495300" indent="-493713" algn="ctr">
              <a:lnSpc>
                <a:spcPct val="90000"/>
              </a:lnSpc>
              <a:spcBef>
                <a:spcPts val="500"/>
              </a:spcBef>
              <a:buClrTx/>
              <a:buFontTx/>
              <a:buNone/>
              <a:tabLst>
                <a:tab pos="495300" algn="l"/>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a:solidFill>
                  <a:srgbClr val="0070C0"/>
                </a:solidFill>
              </a:rPr>
              <a:t>3 </a:t>
            </a:r>
            <a:r>
              <a:rPr lang="en-US" sz="2000" u="sng">
                <a:solidFill>
                  <a:srgbClr val="0070C0"/>
                </a:solidFill>
              </a:rPr>
              <a:t>l 9	</a:t>
            </a:r>
            <a:r>
              <a:rPr lang="en-US" sz="2000">
                <a:solidFill>
                  <a:srgbClr val="0070C0"/>
                </a:solidFill>
              </a:rPr>
              <a:t>			5 </a:t>
            </a:r>
            <a:r>
              <a:rPr lang="en-US" sz="2000" u="sng">
                <a:solidFill>
                  <a:srgbClr val="0070C0"/>
                </a:solidFill>
              </a:rPr>
              <a:t>l 5</a:t>
            </a:r>
          </a:p>
          <a:p>
            <a:pPr marL="495300" indent="-493713" algn="ctr">
              <a:lnSpc>
                <a:spcPct val="90000"/>
              </a:lnSpc>
              <a:spcBef>
                <a:spcPts val="500"/>
              </a:spcBef>
              <a:buClrTx/>
              <a:buFontTx/>
              <a:buNone/>
              <a:tabLst>
                <a:tab pos="495300" algn="l"/>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a:solidFill>
                  <a:srgbClr val="0070C0"/>
                </a:solidFill>
              </a:rPr>
              <a:t>3 </a:t>
            </a:r>
            <a:r>
              <a:rPr lang="en-US" sz="2000" u="sng">
                <a:solidFill>
                  <a:srgbClr val="0070C0"/>
                </a:solidFill>
              </a:rPr>
              <a:t>l 3</a:t>
            </a:r>
            <a:r>
              <a:rPr lang="en-US" sz="2000">
                <a:solidFill>
                  <a:srgbClr val="0070C0"/>
                </a:solidFill>
              </a:rPr>
              <a:t>                                           1</a:t>
            </a:r>
          </a:p>
          <a:p>
            <a:pPr marL="495300" indent="-493713">
              <a:lnSpc>
                <a:spcPct val="90000"/>
              </a:lnSpc>
              <a:spcBef>
                <a:spcPts val="500"/>
              </a:spcBef>
              <a:buClrTx/>
              <a:buFontTx/>
              <a:buNone/>
              <a:tabLst>
                <a:tab pos="495300" algn="l"/>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a:solidFill>
                  <a:srgbClr val="0070C0"/>
                </a:solidFill>
              </a:rPr>
              <a:t> 			       1 </a:t>
            </a:r>
          </a:p>
          <a:p>
            <a:pPr marL="495300" indent="-493713" algn="ctr">
              <a:lnSpc>
                <a:spcPct val="90000"/>
              </a:lnSpc>
              <a:spcBef>
                <a:spcPts val="500"/>
              </a:spcBef>
              <a:buClrTx/>
              <a:buFontTx/>
              <a:buNone/>
              <a:tabLst>
                <a:tab pos="495300" algn="l"/>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a:solidFill>
                  <a:srgbClr val="0070C0"/>
                </a:solidFill>
              </a:rPr>
              <a:t> </a:t>
            </a:r>
          </a:p>
          <a:p>
            <a:pPr marL="495300" indent="-493713" algn="ctr">
              <a:lnSpc>
                <a:spcPct val="90000"/>
              </a:lnSpc>
              <a:spcBef>
                <a:spcPts val="500"/>
              </a:spcBef>
              <a:buClrTx/>
              <a:buFontTx/>
              <a:buNone/>
              <a:tabLst>
                <a:tab pos="495300" algn="l"/>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a:solidFill>
                  <a:srgbClr val="0070C0"/>
                </a:solidFill>
              </a:rPr>
              <a:t>72 = 2 x 2 x 2 x 3 x 3</a:t>
            </a:r>
          </a:p>
          <a:p>
            <a:pPr marL="495300" indent="-493713" algn="ctr">
              <a:lnSpc>
                <a:spcPct val="90000"/>
              </a:lnSpc>
              <a:spcBef>
                <a:spcPts val="500"/>
              </a:spcBef>
              <a:buClrTx/>
              <a:buFontTx/>
              <a:buNone/>
              <a:tabLst>
                <a:tab pos="495300" algn="l"/>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a:solidFill>
                  <a:srgbClr val="0070C0"/>
                </a:solidFill>
              </a:rPr>
              <a:t>90 = 2 x 3 x 3 x 5</a:t>
            </a:r>
          </a:p>
          <a:p>
            <a:pPr marL="495300" indent="-493713" algn="ctr">
              <a:lnSpc>
                <a:spcPct val="90000"/>
              </a:lnSpc>
              <a:spcBef>
                <a:spcPts val="500"/>
              </a:spcBef>
              <a:buClrTx/>
              <a:buFontTx/>
              <a:buNone/>
              <a:tabLst>
                <a:tab pos="495300" algn="l"/>
                <a:tab pos="912813" algn="l"/>
                <a:tab pos="1827213" algn="l"/>
                <a:tab pos="2741613" algn="l"/>
                <a:tab pos="3656013" algn="l"/>
                <a:tab pos="4570413" algn="l"/>
                <a:tab pos="5484813" algn="l"/>
                <a:tab pos="6399213" algn="l"/>
                <a:tab pos="7313613" algn="l"/>
                <a:tab pos="8228013" algn="l"/>
                <a:tab pos="9142413" algn="l"/>
                <a:tab pos="10056813" algn="l"/>
              </a:tabLst>
            </a:pPr>
            <a:endParaRPr lang="en-US" sz="2000">
              <a:solidFill>
                <a:srgbClr val="0070C0"/>
              </a:solidFill>
            </a:endParaRPr>
          </a:p>
          <a:p>
            <a:pPr marL="495300" indent="-493713" algn="ctr">
              <a:lnSpc>
                <a:spcPct val="90000"/>
              </a:lnSpc>
              <a:spcBef>
                <a:spcPts val="500"/>
              </a:spcBef>
              <a:buClrTx/>
              <a:buFontTx/>
              <a:buNone/>
              <a:tabLst>
                <a:tab pos="495300" algn="l"/>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a:solidFill>
                  <a:srgbClr val="0070C0"/>
                </a:solidFill>
              </a:rPr>
              <a:t>HCF = 2 x 3 x 3 = 18</a:t>
            </a:r>
          </a:p>
          <a:p>
            <a:pPr marL="495300" indent="-493713" algn="ctr">
              <a:lnSpc>
                <a:spcPct val="90000"/>
              </a:lnSpc>
              <a:spcBef>
                <a:spcPts val="550"/>
              </a:spcBef>
              <a:buClrTx/>
              <a:buFontTx/>
              <a:buNone/>
              <a:tabLst>
                <a:tab pos="495300" algn="l"/>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a:solidFill>
                  <a:srgbClr val="0070C0"/>
                </a:solidFill>
              </a:rPr>
              <a:t>Samantha should cut each piece to be 18 inches wide</a:t>
            </a:r>
            <a:r>
              <a:rPr lang="en-US" sz="2200">
                <a:solidFill>
                  <a:srgbClr val="0070C0"/>
                </a:solidFill>
              </a:rPr>
              <a:t>	</a:t>
            </a:r>
          </a:p>
          <a:p>
            <a:pPr marL="495300" indent="-493713" algn="ctr">
              <a:lnSpc>
                <a:spcPct val="90000"/>
              </a:lnSpc>
              <a:spcBef>
                <a:spcPts val="550"/>
              </a:spcBef>
              <a:buClrTx/>
              <a:buFontTx/>
              <a:buNone/>
              <a:tabLst>
                <a:tab pos="495300" algn="l"/>
                <a:tab pos="912813" algn="l"/>
                <a:tab pos="1827213" algn="l"/>
                <a:tab pos="2741613" algn="l"/>
                <a:tab pos="3656013" algn="l"/>
                <a:tab pos="4570413" algn="l"/>
                <a:tab pos="5484813" algn="l"/>
                <a:tab pos="6399213" algn="l"/>
                <a:tab pos="7313613" algn="l"/>
                <a:tab pos="8228013" algn="l"/>
                <a:tab pos="9142413" algn="l"/>
                <a:tab pos="10056813" algn="l"/>
              </a:tabLst>
            </a:pPr>
            <a:endParaRPr lang="en-US" sz="2200">
              <a:solidFill>
                <a:srgbClr val="0070C0"/>
              </a:solidFill>
            </a:endParaRPr>
          </a:p>
        </p:txBody>
      </p:sp>
      <p:sp>
        <p:nvSpPr>
          <p:cNvPr id="12294" name="Line 6"/>
          <p:cNvSpPr>
            <a:spLocks noChangeShapeType="1"/>
          </p:cNvSpPr>
          <p:nvPr/>
        </p:nvSpPr>
        <p:spPr bwMode="auto">
          <a:xfrm>
            <a:off x="1350963" y="2514600"/>
            <a:ext cx="1587" cy="1588"/>
          </a:xfrm>
          <a:prstGeom prst="line">
            <a:avLst/>
          </a:prstGeom>
          <a:noFill/>
          <a:ln w="9360" cap="sq">
            <a:solidFill>
              <a:srgbClr val="000000"/>
            </a:solidFill>
            <a:miter lim="800000"/>
            <a:headEnd/>
            <a:tailEnd/>
          </a:ln>
          <a:effectLst/>
        </p:spPr>
        <p:txBody>
          <a:bodyPr/>
          <a:lstStyle/>
          <a:p>
            <a:endParaRPr lang="en-US"/>
          </a:p>
        </p:txBody>
      </p:sp>
      <p:sp>
        <p:nvSpPr>
          <p:cNvPr id="12295" name="Text Box 7" hidden="1"/>
          <p:cNvSpPr txBox="1">
            <a:spLocks noChangeArrowheads="1"/>
          </p:cNvSpPr>
          <p:nvPr/>
        </p:nvSpPr>
        <p:spPr bwMode="auto">
          <a:xfrm>
            <a:off x="0" y="6457950"/>
            <a:ext cx="3216275" cy="409575"/>
          </a:xfrm>
          <a:prstGeom prst="rect">
            <a:avLst/>
          </a:prstGeom>
          <a:solidFill>
            <a:srgbClr val="FFFFFF"/>
          </a:solidFill>
          <a:ln w="9525" cap="flat">
            <a:noFill/>
            <a:round/>
            <a:headEnd/>
            <a:tailEnd/>
          </a:ln>
          <a:effectLst/>
        </p:spPr>
        <p:txBody>
          <a:bodyPr wrap="none" lIns="0" tIns="0" rIns="0" bIns="0">
            <a:spAutoFit/>
          </a:bodyPr>
          <a:lstStyle/>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1300" b="1">
                <a:solidFill>
                  <a:srgbClr val="9A9A9A"/>
                </a:solidFill>
                <a:latin typeface="Tahoma" pitchFamily="32" charset="0"/>
                <a:cs typeface="Tahoma" pitchFamily="32" charset="0"/>
              </a:rPr>
              <a:t>PEA302 Analytical Skills-II :: Vishal Ahuja</a:t>
            </a:r>
          </a:p>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CA" sz="1300" b="1">
              <a:solidFill>
                <a:srgbClr val="9A9A9A"/>
              </a:solidFill>
              <a:latin typeface="Tahoma" pitchFamily="32" charset="0"/>
              <a:cs typeface="Tahoma" pitchFamily="32"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Effect">
                      <p:stCondLst>
                        <p:cond delay="0"/>
                      </p:stCondLst>
                      <p:childTnLst>
                        <p:par>
                          <p:cTn id="4" fill="hold" nodeType="clickEffect">
                            <p:stCondLst>
                              <p:cond delay="0"/>
                            </p:stCondLst>
                            <p:childTnLst>
                              <p:par>
                                <p:cTn id="5" presetID="26" presetClass="entr" fill="hold" nodeType="withEffect">
                                  <p:stCondLst>
                                    <p:cond delay="0"/>
                                  </p:stCondLst>
                                  <p:childTnLst>
                                    <p:set>
                                      <p:cBhvr additive="repl">
                                        <p:cTn id="6" dur="1" fill="hold">
                                          <p:stCondLst>
                                            <p:cond delay="0"/>
                                          </p:stCondLst>
                                        </p:cTn>
                                        <p:tgtEl>
                                          <p:spTgt spid="12292"/>
                                        </p:tgtEl>
                                        <p:attrNameLst>
                                          <p:attrName>style.visibility</p:attrName>
                                        </p:attrNameLst>
                                      </p:cBhvr>
                                      <p:to>
                                        <p:strVal val="visible"/>
                                      </p:to>
                                    </p:set>
                                    <p:anim calcmode="lin" valueType="num">
                                      <p:cBhvr additive="repl">
                                        <p:cTn id="7" dur="2000" fill="hold"/>
                                        <p:tgtEl>
                                          <p:spTgt spid="12292"/>
                                        </p:tgtEl>
                                        <p:attrNameLst>
                                          <p:attrName>ppt_w</p:attrName>
                                        </p:attrNameLst>
                                      </p:cBhvr>
                                      <p:tavLst>
                                        <p:tav tm="100000">
                                          <p:val>
                                            <p:strVal val="#ppt_w"/>
                                          </p:val>
                                        </p:tav>
                                        <p:tav tm="100000">
                                          <p:val>
                                            <p:strVal val="#ppt_w"/>
                                          </p:val>
                                        </p:tav>
                                      </p:tavLst>
                                    </p:anim>
                                    <p:anim calcmode="lin" valueType="num">
                                      <p:cBhvr additive="repl">
                                        <p:cTn id="8" dur="2000" fill="hold"/>
                                        <p:tgtEl>
                                          <p:spTgt spid="12292"/>
                                        </p:tgtEl>
                                        <p:attrNameLst>
                                          <p:attrName>ppt_h</p:attrName>
                                        </p:attrNameLst>
                                      </p:cBhvr>
                                      <p:tavLst>
                                        <p:tav tm="30000">
                                          <p:val>
                                            <p:strVal val="#ppt_h"/>
                                          </p:val>
                                        </p:tav>
                                        <p:tav tm="40000">
                                          <p:val>
                                            <p:strVal val="#ppt_h/2"/>
                                          </p:val>
                                        </p:tav>
                                        <p:tav tm="50000">
                                          <p:val>
                                            <p:strVal val="#ppt_h"/>
                                          </p:val>
                                        </p:tav>
                                        <p:tav tm="60000">
                                          <p:val>
                                            <p:strVal val="#ppt_h/2"/>
                                          </p:val>
                                        </p:tav>
                                        <p:tav tm="69900">
                                          <p:val>
                                            <p:strVal val="#ppt_h"/>
                                          </p:val>
                                        </p:tav>
                                        <p:tav tm="80000">
                                          <p:val>
                                            <p:strVal val="#ppt_h/2"/>
                                          </p:val>
                                        </p:tav>
                                        <p:tav tm="100000">
                                          <p:val>
                                            <p:strVal val="#ppt_h"/>
                                          </p:val>
                                        </p:tav>
                                        <p:tav tm="100000">
                                          <p:val>
                                            <p:strVal val="#ppt_h"/>
                                          </p:val>
                                        </p:tav>
                                      </p:tavLst>
                                    </p:anim>
                                    <p:anim calcmode="lin" valueType="num">
                                      <p:cBhvr additive="repl">
                                        <p:cTn id="9" dur="2000" fill="hold"/>
                                        <p:tgtEl>
                                          <p:spTgt spid="12292"/>
                                        </p:tgtEl>
                                        <p:attrNameLst>
                                          <p:attrName>ppt_x</p:attrName>
                                        </p:attrNameLst>
                                      </p:cBhvr>
                                      <p:tavLst>
                                        <p:tav tm="100000">
                                          <p:val>
                                            <p:strVal val="#ppt_x-.4"/>
                                          </p:val>
                                        </p:tav>
                                        <p:tav tm="100000">
                                          <p:val>
                                            <p:strVal val="#ppt_x"/>
                                          </p:val>
                                        </p:tav>
                                      </p:tavLst>
                                    </p:anim>
                                    <p:anim calcmode="lin" valueType="num">
                                      <p:cBhvr additive="repl">
                                        <p:cTn id="10" dur="2000" fill="hold"/>
                                        <p:tgtEl>
                                          <p:spTgt spid="12292"/>
                                        </p:tgtEl>
                                        <p:attrNameLst>
                                          <p:attrName>ppt_y</p:attrName>
                                        </p:attrNameLst>
                                      </p:cBhvr>
                                      <p:tavLst>
                                        <p:tav tm="20000">
                                          <p:val>
                                            <p:strVal val="#ppt_y-.5"/>
                                          </p:val>
                                        </p:tav>
                                        <p:tav tm="30000">
                                          <p:val>
                                            <p:strVal val="#ppt_y-.2"/>
                                          </p:val>
                                        </p:tav>
                                        <p:tav tm="40000">
                                          <p:val>
                                            <p:strVal val="#ppt_y"/>
                                          </p:val>
                                        </p:tav>
                                        <p:tav tm="50000">
                                          <p:val>
                                            <p:strVal val="#ppt_y-.15"/>
                                          </p:val>
                                        </p:tav>
                                        <p:tav tm="60000">
                                          <p:val>
                                            <p:strVal val="#ppt_y"/>
                                          </p:val>
                                        </p:tav>
                                        <p:tav tm="69900">
                                          <p:val>
                                            <p:strVal val="#ppt_y-.1"/>
                                          </p:val>
                                        </p:tav>
                                        <p:tav tm="80000">
                                          <p:val>
                                            <p:strVal val="#ppt_y"/>
                                          </p:val>
                                        </p:tav>
                                        <p:tav tm="10000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p:cNvSpPr txBox="1">
            <a:spLocks noChangeArrowheads="1"/>
          </p:cNvSpPr>
          <p:nvPr/>
        </p:nvSpPr>
        <p:spPr bwMode="auto">
          <a:xfrm>
            <a:off x="685800" y="2130425"/>
            <a:ext cx="7772400" cy="1470025"/>
          </a:xfrm>
          <a:prstGeom prst="rect">
            <a:avLst/>
          </a:prstGeom>
          <a:noFill/>
          <a:ln w="9525" cap="flat">
            <a:noFill/>
            <a:round/>
            <a:headEnd/>
            <a:tailEnd/>
          </a:ln>
          <a:effectLst/>
        </p:spPr>
        <p:txBody>
          <a:bodyPr wrap="none" anchor="ctr"/>
          <a:lstStyle/>
          <a:p>
            <a:endParaRPr lang="en-US"/>
          </a:p>
        </p:txBody>
      </p:sp>
      <p:sp>
        <p:nvSpPr>
          <p:cNvPr id="13314" name="Text Box 2"/>
          <p:cNvSpPr txBox="1">
            <a:spLocks noChangeArrowheads="1"/>
          </p:cNvSpPr>
          <p:nvPr/>
        </p:nvSpPr>
        <p:spPr bwMode="auto">
          <a:xfrm>
            <a:off x="1371600" y="3886200"/>
            <a:ext cx="6400800" cy="1752600"/>
          </a:xfrm>
          <a:prstGeom prst="rect">
            <a:avLst/>
          </a:prstGeom>
          <a:noFill/>
          <a:ln w="9525" cap="flat">
            <a:noFill/>
            <a:round/>
            <a:headEnd/>
            <a:tailEnd/>
          </a:ln>
          <a:effectLst/>
        </p:spPr>
        <p:txBody>
          <a:bodyPr wrap="none" anchor="ctr"/>
          <a:lstStyle/>
          <a:p>
            <a:endParaRPr lang="en-US"/>
          </a:p>
        </p:txBody>
      </p:sp>
      <p:pic>
        <p:nvPicPr>
          <p:cNvPr id="13315" name="Picture 3" hidden="1"/>
          <p:cNvPicPr>
            <a:picLocks noChangeAspect="1" noChangeArrowheads="1"/>
          </p:cNvPicPr>
          <p:nvPr/>
        </p:nvPicPr>
        <p:blipFill>
          <a:blip r:embed="rId3" cstate="print"/>
          <a:srcRect/>
          <a:stretch>
            <a:fillRect/>
          </a:stretch>
        </p:blipFill>
        <p:spPr bwMode="auto">
          <a:xfrm>
            <a:off x="-14288" y="17463"/>
            <a:ext cx="9158288" cy="6840537"/>
          </a:xfrm>
          <a:prstGeom prst="rect">
            <a:avLst/>
          </a:prstGeom>
          <a:noFill/>
          <a:ln w="9525" cap="flat">
            <a:noFill/>
            <a:round/>
            <a:headEnd/>
            <a:tailEnd/>
          </a:ln>
          <a:effectLst/>
        </p:spPr>
      </p:pic>
      <p:sp>
        <p:nvSpPr>
          <p:cNvPr id="13316" name="Text Box 4"/>
          <p:cNvSpPr txBox="1">
            <a:spLocks noChangeArrowheads="1"/>
          </p:cNvSpPr>
          <p:nvPr/>
        </p:nvSpPr>
        <p:spPr bwMode="auto">
          <a:xfrm>
            <a:off x="873125" y="204788"/>
            <a:ext cx="7315200" cy="1562100"/>
          </a:xfrm>
          <a:prstGeom prst="rect">
            <a:avLst/>
          </a:prstGeom>
          <a:noFill/>
          <a:ln w="9525" cap="flat">
            <a:noFill/>
            <a:round/>
            <a:headEnd/>
            <a:tailEnd/>
          </a:ln>
          <a:effec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800" b="1">
                <a:solidFill>
                  <a:srgbClr val="000000"/>
                </a:solidFill>
              </a:rPr>
              <a:t>If it is an LCM Problem</a:t>
            </a:r>
          </a:p>
        </p:txBody>
      </p:sp>
      <p:sp>
        <p:nvSpPr>
          <p:cNvPr id="13317" name="Text Box 5"/>
          <p:cNvSpPr txBox="1">
            <a:spLocks noChangeArrowheads="1"/>
          </p:cNvSpPr>
          <p:nvPr/>
        </p:nvSpPr>
        <p:spPr bwMode="auto">
          <a:xfrm>
            <a:off x="477838" y="1462088"/>
            <a:ext cx="8077200" cy="4627562"/>
          </a:xfrm>
          <a:prstGeom prst="rect">
            <a:avLst/>
          </a:prstGeom>
          <a:noFill/>
          <a:ln w="9525" cap="flat">
            <a:noFill/>
            <a:round/>
            <a:headEnd/>
            <a:tailEnd/>
          </a:ln>
          <a:effectLst/>
        </p:spPr>
        <p:txBody>
          <a:bodyPr lIns="90000" tIns="46800" rIns="90000" bIns="46800"/>
          <a:lstStyle/>
          <a:p>
            <a:pPr>
              <a:lnSpc>
                <a:spcPct val="90000"/>
              </a:lnSpc>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a:solidFill>
                  <a:srgbClr val="0070C0"/>
                </a:solidFill>
              </a:rPr>
              <a:t>What is the question asking us?</a:t>
            </a:r>
          </a:p>
          <a:p>
            <a:pPr>
              <a:lnSpc>
                <a:spcPct val="90000"/>
              </a:lnSpc>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3200">
              <a:solidFill>
                <a:srgbClr val="0070C0"/>
              </a:solidFill>
            </a:endParaRPr>
          </a:p>
          <a:p>
            <a:pPr>
              <a:lnSpc>
                <a:spcPct val="90000"/>
              </a:lnSpc>
              <a:spcBef>
                <a:spcPts val="800"/>
              </a:spcBef>
              <a:buClr>
                <a:srgbClr val="0070C0"/>
              </a:buClr>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a:solidFill>
                  <a:srgbClr val="0070C0"/>
                </a:solidFill>
              </a:rPr>
              <a:t>Do we have an event that is or will be repeating over and over?</a:t>
            </a:r>
          </a:p>
          <a:p>
            <a:pPr>
              <a:lnSpc>
                <a:spcPct val="90000"/>
              </a:lnSpc>
              <a:spcBef>
                <a:spcPts val="800"/>
              </a:spcBef>
              <a:buClr>
                <a:srgbClr val="0070C0"/>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3200">
              <a:solidFill>
                <a:srgbClr val="0070C0"/>
              </a:solidFill>
            </a:endParaRPr>
          </a:p>
          <a:p>
            <a:pPr>
              <a:lnSpc>
                <a:spcPct val="90000"/>
              </a:lnSpc>
              <a:spcBef>
                <a:spcPts val="800"/>
              </a:spcBef>
              <a:buClr>
                <a:srgbClr val="0070C0"/>
              </a:buClr>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a:solidFill>
                  <a:srgbClr val="0070C0"/>
                </a:solidFill>
              </a:rPr>
              <a:t>Will we have to purchase or get multiple items in order to have enough?</a:t>
            </a:r>
          </a:p>
          <a:p>
            <a:pPr>
              <a:lnSpc>
                <a:spcPct val="90000"/>
              </a:lnSpc>
              <a:spcBef>
                <a:spcPts val="800"/>
              </a:spcBef>
              <a:buClr>
                <a:srgbClr val="0070C0"/>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3200">
              <a:solidFill>
                <a:srgbClr val="0070C0"/>
              </a:solidFill>
            </a:endParaRPr>
          </a:p>
          <a:p>
            <a:pPr>
              <a:lnSpc>
                <a:spcPct val="90000"/>
              </a:lnSpc>
              <a:spcBef>
                <a:spcPts val="800"/>
              </a:spcBef>
              <a:buClr>
                <a:srgbClr val="0070C0"/>
              </a:buClr>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a:solidFill>
                  <a:srgbClr val="0070C0"/>
                </a:solidFill>
              </a:rPr>
              <a:t>Are we trying to figure out when something will happen again at the same time?</a:t>
            </a:r>
          </a:p>
        </p:txBody>
      </p:sp>
      <p:sp>
        <p:nvSpPr>
          <p:cNvPr id="13318" name="Text Box 6" hidden="1"/>
          <p:cNvSpPr txBox="1">
            <a:spLocks noChangeArrowheads="1"/>
          </p:cNvSpPr>
          <p:nvPr/>
        </p:nvSpPr>
        <p:spPr bwMode="auto">
          <a:xfrm>
            <a:off x="0" y="6457950"/>
            <a:ext cx="3216275" cy="409575"/>
          </a:xfrm>
          <a:prstGeom prst="rect">
            <a:avLst/>
          </a:prstGeom>
          <a:solidFill>
            <a:srgbClr val="FFFFFF"/>
          </a:solidFill>
          <a:ln w="9525" cap="flat">
            <a:noFill/>
            <a:round/>
            <a:headEnd/>
            <a:tailEnd/>
          </a:ln>
          <a:effectLst/>
        </p:spPr>
        <p:txBody>
          <a:bodyPr wrap="none" lIns="0" tIns="0" rIns="0" bIns="0">
            <a:spAutoFit/>
          </a:bodyPr>
          <a:lstStyle/>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1300" b="1">
                <a:solidFill>
                  <a:srgbClr val="9A9A9A"/>
                </a:solidFill>
                <a:latin typeface="Tahoma" pitchFamily="32" charset="0"/>
                <a:cs typeface="Tahoma" pitchFamily="32" charset="0"/>
              </a:rPr>
              <a:t>PEA302 Analytical Skills-II :: Vishal Ahuja</a:t>
            </a:r>
          </a:p>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CA" sz="1300" b="1">
              <a:solidFill>
                <a:srgbClr val="9A9A9A"/>
              </a:solidFill>
              <a:latin typeface="Tahoma" pitchFamily="32" charset="0"/>
              <a:cs typeface="Tahoma" pitchFamily="32"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Effect">
                      <p:stCondLst>
                        <p:cond delay="0"/>
                      </p:stCondLst>
                      <p:childTnLst>
                        <p:par>
                          <p:cTn id="4" fill="hold" nodeType="clickEffect">
                            <p:stCondLst>
                              <p:cond delay="0"/>
                            </p:stCondLst>
                            <p:childTnLst>
                              <p:par>
                                <p:cTn id="5" presetID="21" presetClass="entr" presetSubtype="4" fill="hold" nodeType="withEffect">
                                  <p:stCondLst>
                                    <p:cond delay="0"/>
                                  </p:stCondLst>
                                  <p:childTnLst>
                                    <p:set>
                                      <p:cBhvr additive="repl">
                                        <p:cTn id="6" dur="1" fill="hold">
                                          <p:stCondLst>
                                            <p:cond delay="0"/>
                                          </p:stCondLst>
                                        </p:cTn>
                                        <p:tgtEl>
                                          <p:spTgt spid="13316"/>
                                        </p:tgtEl>
                                        <p:attrNameLst>
                                          <p:attrName>style.visibility</p:attrName>
                                        </p:attrNameLst>
                                      </p:cBhvr>
                                      <p:to>
                                        <p:strVal val="visible"/>
                                      </p:to>
                                    </p:set>
                                    <p:animEffect transition="in" filter="wheel(4)">
                                      <p:cBhvr additive="repl">
                                        <p:cTn id="7" dur="2000"/>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685800" y="2130425"/>
            <a:ext cx="7772400" cy="1470025"/>
          </a:xfrm>
          <a:prstGeom prst="rect">
            <a:avLst/>
          </a:prstGeom>
          <a:noFill/>
          <a:ln w="9525" cap="flat">
            <a:noFill/>
            <a:round/>
            <a:headEnd/>
            <a:tailEnd/>
          </a:ln>
          <a:effectLst/>
        </p:spPr>
        <p:txBody>
          <a:bodyPr wrap="none" anchor="ctr"/>
          <a:lstStyle/>
          <a:p>
            <a:endParaRPr lang="en-US"/>
          </a:p>
        </p:txBody>
      </p:sp>
      <p:sp>
        <p:nvSpPr>
          <p:cNvPr id="14338" name="Text Box 2"/>
          <p:cNvSpPr txBox="1">
            <a:spLocks noChangeArrowheads="1"/>
          </p:cNvSpPr>
          <p:nvPr/>
        </p:nvSpPr>
        <p:spPr bwMode="auto">
          <a:xfrm>
            <a:off x="1371600" y="3886200"/>
            <a:ext cx="6400800" cy="1752600"/>
          </a:xfrm>
          <a:prstGeom prst="rect">
            <a:avLst/>
          </a:prstGeom>
          <a:noFill/>
          <a:ln w="9525" cap="flat">
            <a:noFill/>
            <a:round/>
            <a:headEnd/>
            <a:tailEnd/>
          </a:ln>
          <a:effectLst/>
        </p:spPr>
        <p:txBody>
          <a:bodyPr wrap="none" anchor="ctr"/>
          <a:lstStyle/>
          <a:p>
            <a:endParaRPr lang="en-US"/>
          </a:p>
        </p:txBody>
      </p:sp>
      <p:pic>
        <p:nvPicPr>
          <p:cNvPr id="14339" name="Picture 3" hidden="1"/>
          <p:cNvPicPr>
            <a:picLocks noChangeAspect="1" noChangeArrowheads="1"/>
          </p:cNvPicPr>
          <p:nvPr/>
        </p:nvPicPr>
        <p:blipFill>
          <a:blip r:embed="rId3" cstate="print"/>
          <a:srcRect/>
          <a:stretch>
            <a:fillRect/>
          </a:stretch>
        </p:blipFill>
        <p:spPr bwMode="auto">
          <a:xfrm>
            <a:off x="-14288" y="17463"/>
            <a:ext cx="9158288" cy="6840537"/>
          </a:xfrm>
          <a:prstGeom prst="rect">
            <a:avLst/>
          </a:prstGeom>
          <a:noFill/>
          <a:ln w="9525" cap="flat">
            <a:noFill/>
            <a:round/>
            <a:headEnd/>
            <a:tailEnd/>
          </a:ln>
          <a:effectLst/>
        </p:spPr>
      </p:pic>
      <p:sp>
        <p:nvSpPr>
          <p:cNvPr id="14340" name="Text Box 4"/>
          <p:cNvSpPr txBox="1">
            <a:spLocks noChangeArrowheads="1"/>
          </p:cNvSpPr>
          <p:nvPr/>
        </p:nvSpPr>
        <p:spPr bwMode="auto">
          <a:xfrm>
            <a:off x="609600" y="481013"/>
            <a:ext cx="7329488" cy="1527175"/>
          </a:xfrm>
          <a:prstGeom prst="rect">
            <a:avLst/>
          </a:prstGeom>
          <a:noFill/>
          <a:ln w="9525" cap="flat">
            <a:noFill/>
            <a:round/>
            <a:headEnd/>
            <a:tailEnd/>
          </a:ln>
          <a:effectLst/>
        </p:spPr>
        <p:txBody>
          <a:bodyPr lIns="90000" tIns="46800" rIns="90000" bIns="46800"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1" dirty="0" smtClean="0">
                <a:solidFill>
                  <a:srgbClr val="000000"/>
                </a:solidFill>
              </a:rPr>
              <a:t>: </a:t>
            </a:r>
            <a:r>
              <a:rPr lang="en-US" sz="4000" b="1" dirty="0">
                <a:solidFill>
                  <a:srgbClr val="000000"/>
                </a:solidFill>
              </a:rPr>
              <a:t>LCM Example</a:t>
            </a:r>
          </a:p>
        </p:txBody>
      </p:sp>
      <p:sp>
        <p:nvSpPr>
          <p:cNvPr id="14341" name="Text Box 5"/>
          <p:cNvSpPr txBox="1">
            <a:spLocks noChangeArrowheads="1"/>
          </p:cNvSpPr>
          <p:nvPr/>
        </p:nvSpPr>
        <p:spPr bwMode="auto">
          <a:xfrm>
            <a:off x="609600" y="2195513"/>
            <a:ext cx="8077200" cy="2452687"/>
          </a:xfrm>
          <a:prstGeom prst="rect">
            <a:avLst/>
          </a:prstGeom>
          <a:noFill/>
          <a:ln w="9525" cap="flat">
            <a:noFill/>
            <a:round/>
            <a:headEnd/>
            <a:tailEnd/>
          </a:ln>
          <a:effectLst/>
        </p:spPr>
        <p:txBody>
          <a:bodyPr lIns="90000" tIns="46800" rIns="90000" bIns="46800"/>
          <a:lstStyle/>
          <a:p>
            <a:pPr algn="ctr">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a:solidFill>
                  <a:srgbClr val="0070C0"/>
                </a:solidFill>
              </a:rPr>
              <a:t>Ben exercises every 12 days and Isabel every 8 days. Ben and Isabel both exercised today. How many days will it be until they exercise together again?</a:t>
            </a:r>
          </a:p>
        </p:txBody>
      </p:sp>
      <p:sp>
        <p:nvSpPr>
          <p:cNvPr id="14342" name="Text Box 6" hidden="1"/>
          <p:cNvSpPr txBox="1">
            <a:spLocks noChangeArrowheads="1"/>
          </p:cNvSpPr>
          <p:nvPr/>
        </p:nvSpPr>
        <p:spPr bwMode="auto">
          <a:xfrm>
            <a:off x="0" y="6457950"/>
            <a:ext cx="3216275" cy="409575"/>
          </a:xfrm>
          <a:prstGeom prst="rect">
            <a:avLst/>
          </a:prstGeom>
          <a:solidFill>
            <a:srgbClr val="FFFFFF"/>
          </a:solidFill>
          <a:ln w="9525" cap="flat">
            <a:noFill/>
            <a:round/>
            <a:headEnd/>
            <a:tailEnd/>
          </a:ln>
          <a:effectLst/>
        </p:spPr>
        <p:txBody>
          <a:bodyPr wrap="none" lIns="0" tIns="0" rIns="0" bIns="0">
            <a:spAutoFit/>
          </a:bodyPr>
          <a:lstStyle/>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1300" b="1">
                <a:solidFill>
                  <a:srgbClr val="9A9A9A"/>
                </a:solidFill>
                <a:latin typeface="Tahoma" pitchFamily="32" charset="0"/>
                <a:cs typeface="Tahoma" pitchFamily="32" charset="0"/>
              </a:rPr>
              <a:t>PEA302 Analytical Skills-II :: Vishal Ahuja</a:t>
            </a:r>
          </a:p>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CA" sz="1300" b="1">
              <a:solidFill>
                <a:srgbClr val="9A9A9A"/>
              </a:solidFill>
              <a:latin typeface="Tahoma" pitchFamily="32" charset="0"/>
              <a:cs typeface="Tahoma" pitchFamily="32"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Effect">
                      <p:stCondLst>
                        <p:cond delay="0"/>
                      </p:stCondLst>
                      <p:childTnLst>
                        <p:par>
                          <p:cTn id="4" fill="hold" nodeType="clickEffect">
                            <p:stCondLst>
                              <p:cond delay="0"/>
                            </p:stCondLst>
                            <p:childTnLst>
                              <p:par>
                                <p:cTn id="5" presetID="49" presetClass="entr" decel="100000" fill="hold" nodeType="withEffect">
                                  <p:stCondLst>
                                    <p:cond delay="0"/>
                                  </p:stCondLst>
                                  <p:childTnLst>
                                    <p:set>
                                      <p:cBhvr additive="repl">
                                        <p:cTn id="6" dur="1" fill="hold">
                                          <p:stCondLst>
                                            <p:cond delay="0"/>
                                          </p:stCondLst>
                                        </p:cTn>
                                        <p:tgtEl>
                                          <p:spTgt spid="14340"/>
                                        </p:tgtEl>
                                        <p:attrNameLst>
                                          <p:attrName>style.visibility</p:attrName>
                                        </p:attrNameLst>
                                      </p:cBhvr>
                                      <p:to>
                                        <p:strVal val="visible"/>
                                      </p:to>
                                    </p:set>
                                    <p:anim calcmode="lin" valueType="num">
                                      <p:cBhvr additive="repl">
                                        <p:cTn id="7" dur="500" fill="hold"/>
                                        <p:tgtEl>
                                          <p:spTgt spid="14340"/>
                                        </p:tgtEl>
                                        <p:attrNameLst>
                                          <p:attrName>ppt_w</p:attrName>
                                        </p:attrNameLst>
                                      </p:cBhvr>
                                      <p:tavLst>
                                        <p:tav tm="100000">
                                          <p:val>
                                            <p:fltVal val="0"/>
                                          </p:val>
                                        </p:tav>
                                        <p:tav tm="100000">
                                          <p:val>
                                            <p:strVal val="#ppt_w"/>
                                          </p:val>
                                        </p:tav>
                                      </p:tavLst>
                                    </p:anim>
                                    <p:anim calcmode="lin" valueType="num">
                                      <p:cBhvr additive="repl">
                                        <p:cTn id="8" dur="500" fill="hold"/>
                                        <p:tgtEl>
                                          <p:spTgt spid="14340"/>
                                        </p:tgtEl>
                                        <p:attrNameLst>
                                          <p:attrName>ppt_h</p:attrName>
                                        </p:attrNameLst>
                                      </p:cBhvr>
                                      <p:tavLst>
                                        <p:tav tm="100000">
                                          <p:val>
                                            <p:fltVal val="0"/>
                                          </p:val>
                                        </p:tav>
                                        <p:tav tm="100000">
                                          <p:val>
                                            <p:strVal val="#ppt_h"/>
                                          </p:val>
                                        </p:tav>
                                      </p:tavLst>
                                    </p:anim>
                                    <p:anim calcmode="lin" valueType="num">
                                      <p:cBhvr additive="repl">
                                        <p:cTn id="9" dur="500" fill="hold"/>
                                        <p:tgtEl>
                                          <p:spTgt spid="14340"/>
                                        </p:tgtEl>
                                        <p:attrNameLst>
                                          <p:attrName>r</p:attrName>
                                        </p:attrNameLst>
                                      </p:cBhvr>
                                      <p:tavLst>
                                        <p:tav tm="100000">
                                          <p:val>
                                            <p:strVal val="360"/>
                                          </p:val>
                                        </p:tav>
                                        <p:tav tm="100000">
                                          <p:val>
                                            <p:strVal val="0"/>
                                          </p:val>
                                        </p:tav>
                                      </p:tavLst>
                                    </p:anim>
                                    <p:animEffect transition="in" filter="fade">
                                      <p:cBhvr additive="repl">
                                        <p:cTn id="10" dur="500"/>
                                        <p:tgtEl>
                                          <p:spTgt spid="14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
          <p:cNvSpPr txBox="1">
            <a:spLocks noChangeArrowheads="1"/>
          </p:cNvSpPr>
          <p:nvPr/>
        </p:nvSpPr>
        <p:spPr bwMode="auto">
          <a:xfrm>
            <a:off x="685800" y="2130425"/>
            <a:ext cx="7772400" cy="1470025"/>
          </a:xfrm>
          <a:prstGeom prst="rect">
            <a:avLst/>
          </a:prstGeom>
          <a:noFill/>
          <a:ln w="9525" cap="flat">
            <a:noFill/>
            <a:round/>
            <a:headEnd/>
            <a:tailEnd/>
          </a:ln>
          <a:effectLst/>
        </p:spPr>
        <p:txBody>
          <a:bodyPr wrap="none" anchor="ctr"/>
          <a:lstStyle/>
          <a:p>
            <a:endParaRPr lang="en-US"/>
          </a:p>
        </p:txBody>
      </p:sp>
      <p:sp>
        <p:nvSpPr>
          <p:cNvPr id="15362" name="Text Box 2"/>
          <p:cNvSpPr txBox="1">
            <a:spLocks noChangeArrowheads="1"/>
          </p:cNvSpPr>
          <p:nvPr/>
        </p:nvSpPr>
        <p:spPr bwMode="auto">
          <a:xfrm>
            <a:off x="1371600" y="3886200"/>
            <a:ext cx="6400800" cy="1752600"/>
          </a:xfrm>
          <a:prstGeom prst="rect">
            <a:avLst/>
          </a:prstGeom>
          <a:noFill/>
          <a:ln w="9525" cap="flat">
            <a:noFill/>
            <a:round/>
            <a:headEnd/>
            <a:tailEnd/>
          </a:ln>
          <a:effectLst/>
        </p:spPr>
        <p:txBody>
          <a:bodyPr wrap="none" anchor="ctr"/>
          <a:lstStyle/>
          <a:p>
            <a:endParaRPr lang="en-US"/>
          </a:p>
        </p:txBody>
      </p:sp>
      <p:pic>
        <p:nvPicPr>
          <p:cNvPr id="15363" name="Picture 3" hidden="1"/>
          <p:cNvPicPr>
            <a:picLocks noChangeAspect="1" noChangeArrowheads="1"/>
          </p:cNvPicPr>
          <p:nvPr/>
        </p:nvPicPr>
        <p:blipFill>
          <a:blip r:embed="rId3" cstate="print"/>
          <a:srcRect/>
          <a:stretch>
            <a:fillRect/>
          </a:stretch>
        </p:blipFill>
        <p:spPr bwMode="auto">
          <a:xfrm>
            <a:off x="-14288" y="17463"/>
            <a:ext cx="9158288" cy="6840537"/>
          </a:xfrm>
          <a:prstGeom prst="rect">
            <a:avLst/>
          </a:prstGeom>
          <a:noFill/>
          <a:ln w="9525" cap="flat">
            <a:noFill/>
            <a:round/>
            <a:headEnd/>
            <a:tailEnd/>
          </a:ln>
          <a:effectLst/>
        </p:spPr>
      </p:pic>
      <p:sp>
        <p:nvSpPr>
          <p:cNvPr id="15364" name="Text Box 4"/>
          <p:cNvSpPr txBox="1">
            <a:spLocks noChangeArrowheads="1"/>
          </p:cNvSpPr>
          <p:nvPr/>
        </p:nvSpPr>
        <p:spPr bwMode="auto">
          <a:xfrm>
            <a:off x="941388" y="846138"/>
            <a:ext cx="7010400" cy="1966912"/>
          </a:xfrm>
          <a:prstGeom prst="rect">
            <a:avLst/>
          </a:prstGeom>
          <a:noFill/>
          <a:ln w="9525" cap="flat">
            <a:noFill/>
            <a:round/>
            <a:headEnd/>
            <a:tailEnd/>
          </a:ln>
          <a:effec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600">
                <a:solidFill>
                  <a:srgbClr val="000000"/>
                </a:solidFill>
              </a:rPr>
              <a:t>Ben exercises every 12 days and Isabel every 8 days. Ben and Isabel both exercised today. How many days will it be until they exercise together again? </a:t>
            </a:r>
            <a:r>
              <a:rPr lang="en-US" sz="3800">
                <a:solidFill>
                  <a:srgbClr val="000000"/>
                </a:solidFill>
              </a:rPr>
              <a:t/>
            </a:r>
            <a:br>
              <a:rPr lang="en-US" sz="3800">
                <a:solidFill>
                  <a:srgbClr val="000000"/>
                </a:solidFill>
              </a:rPr>
            </a:br>
            <a:endParaRPr lang="en-US" sz="3800">
              <a:solidFill>
                <a:srgbClr val="000000"/>
              </a:solidFill>
            </a:endParaRPr>
          </a:p>
        </p:txBody>
      </p:sp>
      <p:sp>
        <p:nvSpPr>
          <p:cNvPr id="15365" name="Text Box 5"/>
          <p:cNvSpPr txBox="1">
            <a:spLocks noChangeArrowheads="1"/>
          </p:cNvSpPr>
          <p:nvPr/>
        </p:nvSpPr>
        <p:spPr bwMode="auto">
          <a:xfrm>
            <a:off x="533400" y="3290888"/>
            <a:ext cx="8229600" cy="3276600"/>
          </a:xfrm>
          <a:prstGeom prst="rect">
            <a:avLst/>
          </a:prstGeom>
          <a:noFill/>
          <a:ln w="9525" cap="flat">
            <a:noFill/>
            <a:round/>
            <a:headEnd/>
            <a:tailEnd/>
          </a:ln>
          <a:effectLst/>
        </p:spPr>
        <p:txBody>
          <a:bodyPr lIns="90000" tIns="46800" rIns="90000" bIns="46800"/>
          <a:lstStyle/>
          <a:p>
            <a:pPr algn="ctr">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a:solidFill>
                  <a:srgbClr val="0070C0"/>
                </a:solidFill>
              </a:rPr>
              <a:t>Ben exercises every 12 days and Isabel every 8 days and they both exercised today.</a:t>
            </a:r>
          </a:p>
          <a:p>
            <a:pPr algn="ctr">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3200">
              <a:solidFill>
                <a:srgbClr val="0070C0"/>
              </a:solidFill>
            </a:endParaRPr>
          </a:p>
          <a:p>
            <a:pPr algn="ctr">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a:solidFill>
                  <a:srgbClr val="0070C0"/>
                </a:solidFill>
              </a:rPr>
              <a:t>How many days is it until they will both exercise on the same day again. </a:t>
            </a:r>
          </a:p>
        </p:txBody>
      </p:sp>
      <p:sp>
        <p:nvSpPr>
          <p:cNvPr id="15366" name="Text Box 6" hidden="1"/>
          <p:cNvSpPr txBox="1">
            <a:spLocks noChangeArrowheads="1"/>
          </p:cNvSpPr>
          <p:nvPr/>
        </p:nvSpPr>
        <p:spPr bwMode="auto">
          <a:xfrm>
            <a:off x="0" y="6457950"/>
            <a:ext cx="3216275" cy="409575"/>
          </a:xfrm>
          <a:prstGeom prst="rect">
            <a:avLst/>
          </a:prstGeom>
          <a:solidFill>
            <a:srgbClr val="FFFFFF"/>
          </a:solidFill>
          <a:ln w="9525" cap="flat">
            <a:noFill/>
            <a:round/>
            <a:headEnd/>
            <a:tailEnd/>
          </a:ln>
          <a:effectLst/>
        </p:spPr>
        <p:txBody>
          <a:bodyPr wrap="none" lIns="0" tIns="0" rIns="0" bIns="0">
            <a:spAutoFit/>
          </a:bodyPr>
          <a:lstStyle/>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1300" b="1">
                <a:solidFill>
                  <a:srgbClr val="9A9A9A"/>
                </a:solidFill>
                <a:latin typeface="Tahoma" pitchFamily="32" charset="0"/>
                <a:cs typeface="Tahoma" pitchFamily="32" charset="0"/>
              </a:rPr>
              <a:t>PEA302 Analytical Skills-II :: Vishal Ahuja</a:t>
            </a:r>
          </a:p>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CA" sz="1300" b="1">
              <a:solidFill>
                <a:srgbClr val="9A9A9A"/>
              </a:solidFill>
              <a:latin typeface="Tahoma" pitchFamily="32" charset="0"/>
              <a:cs typeface="Tahoma" pitchFamily="32"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Effect">
                      <p:stCondLst>
                        <p:cond delay="0"/>
                      </p:stCondLst>
                      <p:childTnLst>
                        <p:par>
                          <p:cTn id="4" fill="hold" nodeType="clickEffect">
                            <p:stCondLst>
                              <p:cond delay="0"/>
                            </p:stCondLst>
                            <p:childTnLst>
                              <p:par>
                                <p:cTn id="5" presetID="9" presetClass="entr" fill="hold" nodeType="withEffect">
                                  <p:stCondLst>
                                    <p:cond delay="0"/>
                                  </p:stCondLst>
                                  <p:childTnLst>
                                    <p:set>
                                      <p:cBhvr additive="repl">
                                        <p:cTn id="6" dur="1" fill="hold">
                                          <p:stCondLst>
                                            <p:cond delay="0"/>
                                          </p:stCondLst>
                                        </p:cTn>
                                        <p:tgtEl>
                                          <p:spTgt spid="15364"/>
                                        </p:tgtEl>
                                        <p:attrNameLst>
                                          <p:attrName>style.visibility</p:attrName>
                                        </p:attrNameLst>
                                      </p:cBhvr>
                                      <p:to>
                                        <p:strVal val="visible"/>
                                      </p:to>
                                    </p:set>
                                    <p:animEffect transition="in" filter="dissolve">
                                      <p:cBhvr additive="repl">
                                        <p:cTn id="7" dur="500"/>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685800" y="2130425"/>
            <a:ext cx="7772400" cy="1470025"/>
          </a:xfrm>
          <a:prstGeom prst="rect">
            <a:avLst/>
          </a:prstGeom>
          <a:noFill/>
          <a:ln w="9525" cap="flat">
            <a:noFill/>
            <a:round/>
            <a:headEnd/>
            <a:tailEnd/>
          </a:ln>
          <a:effectLst/>
        </p:spPr>
        <p:txBody>
          <a:bodyPr wrap="none" anchor="ctr"/>
          <a:lstStyle/>
          <a:p>
            <a:endParaRPr lang="en-US"/>
          </a:p>
        </p:txBody>
      </p:sp>
      <p:sp>
        <p:nvSpPr>
          <p:cNvPr id="16386" name="Text Box 2"/>
          <p:cNvSpPr txBox="1">
            <a:spLocks noChangeArrowheads="1"/>
          </p:cNvSpPr>
          <p:nvPr/>
        </p:nvSpPr>
        <p:spPr bwMode="auto">
          <a:xfrm>
            <a:off x="1371600" y="3886200"/>
            <a:ext cx="6400800" cy="1752600"/>
          </a:xfrm>
          <a:prstGeom prst="rect">
            <a:avLst/>
          </a:prstGeom>
          <a:noFill/>
          <a:ln w="9525" cap="flat">
            <a:noFill/>
            <a:round/>
            <a:headEnd/>
            <a:tailEnd/>
          </a:ln>
          <a:effectLst/>
        </p:spPr>
        <p:txBody>
          <a:bodyPr wrap="none" anchor="ctr"/>
          <a:lstStyle/>
          <a:p>
            <a:endParaRPr lang="en-US"/>
          </a:p>
        </p:txBody>
      </p:sp>
      <p:pic>
        <p:nvPicPr>
          <p:cNvPr id="16387" name="Picture 3" hidden="1"/>
          <p:cNvPicPr>
            <a:picLocks noChangeAspect="1" noChangeArrowheads="1"/>
          </p:cNvPicPr>
          <p:nvPr/>
        </p:nvPicPr>
        <p:blipFill>
          <a:blip r:embed="rId3" cstate="print"/>
          <a:srcRect/>
          <a:stretch>
            <a:fillRect/>
          </a:stretch>
        </p:blipFill>
        <p:spPr bwMode="auto">
          <a:xfrm>
            <a:off x="-14288" y="17463"/>
            <a:ext cx="9158288" cy="6840537"/>
          </a:xfrm>
          <a:prstGeom prst="rect">
            <a:avLst/>
          </a:prstGeom>
          <a:noFill/>
          <a:ln w="9525" cap="flat">
            <a:noFill/>
            <a:round/>
            <a:headEnd/>
            <a:tailEnd/>
          </a:ln>
          <a:effectLst/>
        </p:spPr>
      </p:pic>
      <p:sp>
        <p:nvSpPr>
          <p:cNvPr id="16388" name="Text Box 4"/>
          <p:cNvSpPr txBox="1">
            <a:spLocks noChangeArrowheads="1"/>
          </p:cNvSpPr>
          <p:nvPr/>
        </p:nvSpPr>
        <p:spPr bwMode="auto">
          <a:xfrm>
            <a:off x="609600" y="2805113"/>
            <a:ext cx="8001000" cy="3443287"/>
          </a:xfrm>
          <a:prstGeom prst="rect">
            <a:avLst/>
          </a:prstGeom>
          <a:noFill/>
          <a:ln w="9525" cap="flat">
            <a:noFill/>
            <a:round/>
            <a:headEnd/>
            <a:tailEnd/>
          </a:ln>
          <a:effectLst/>
        </p:spPr>
        <p:txBody>
          <a:bodyPr lIns="90000" tIns="46800" rIns="90000" bIns="46800"/>
          <a:lstStyle/>
          <a:p>
            <a:pPr algn="ctr">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a:solidFill>
                  <a:srgbClr val="0070C0"/>
                </a:solidFill>
              </a:rPr>
              <a:t>This problem can be solved using Least Common Multiple. We are trying to figure out when will be the next time they are exercising together.</a:t>
            </a:r>
          </a:p>
          <a:p>
            <a:pPr algn="ctr">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3200">
              <a:solidFill>
                <a:srgbClr val="0070C0"/>
              </a:solidFill>
            </a:endParaRPr>
          </a:p>
          <a:p>
            <a:pPr algn="ctr">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a:solidFill>
                  <a:srgbClr val="0070C0"/>
                </a:solidFill>
              </a:rPr>
              <a:t>Find the LCM of 12 and 8.</a:t>
            </a:r>
          </a:p>
        </p:txBody>
      </p:sp>
      <p:sp>
        <p:nvSpPr>
          <p:cNvPr id="16389" name="Text Box 5"/>
          <p:cNvSpPr txBox="1">
            <a:spLocks noChangeArrowheads="1"/>
          </p:cNvSpPr>
          <p:nvPr/>
        </p:nvSpPr>
        <p:spPr bwMode="auto">
          <a:xfrm>
            <a:off x="941388" y="1052513"/>
            <a:ext cx="7010400" cy="1527175"/>
          </a:xfrm>
          <a:prstGeom prst="rect">
            <a:avLst/>
          </a:prstGeom>
          <a:noFill/>
          <a:ln w="9525" cap="flat">
            <a:noFill/>
            <a:round/>
            <a:headEnd/>
            <a:tailEnd/>
          </a:ln>
          <a:effec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600">
                <a:solidFill>
                  <a:srgbClr val="000000"/>
                </a:solidFill>
              </a:rPr>
              <a:t>Ben exercises every 12 days and Isabel every 8 days. Ben and Isabel both exercised today. How many days will it be until they exercise together again? </a:t>
            </a:r>
            <a:r>
              <a:rPr lang="en-US" sz="3800">
                <a:solidFill>
                  <a:srgbClr val="000000"/>
                </a:solidFill>
              </a:rPr>
              <a:t/>
            </a:r>
            <a:br>
              <a:rPr lang="en-US" sz="3800">
                <a:solidFill>
                  <a:srgbClr val="000000"/>
                </a:solidFill>
              </a:rPr>
            </a:br>
            <a:endParaRPr lang="en-US" sz="3800">
              <a:solidFill>
                <a:srgbClr val="000000"/>
              </a:solidFill>
            </a:endParaRPr>
          </a:p>
        </p:txBody>
      </p:sp>
      <p:sp>
        <p:nvSpPr>
          <p:cNvPr id="16390" name="Text Box 6" hidden="1"/>
          <p:cNvSpPr txBox="1">
            <a:spLocks noChangeArrowheads="1"/>
          </p:cNvSpPr>
          <p:nvPr/>
        </p:nvSpPr>
        <p:spPr bwMode="auto">
          <a:xfrm>
            <a:off x="0" y="6457950"/>
            <a:ext cx="3216275" cy="409575"/>
          </a:xfrm>
          <a:prstGeom prst="rect">
            <a:avLst/>
          </a:prstGeom>
          <a:solidFill>
            <a:srgbClr val="FFFFFF"/>
          </a:solidFill>
          <a:ln w="9525" cap="flat">
            <a:noFill/>
            <a:round/>
            <a:headEnd/>
            <a:tailEnd/>
          </a:ln>
          <a:effectLst/>
        </p:spPr>
        <p:txBody>
          <a:bodyPr wrap="none" lIns="0" tIns="0" rIns="0" bIns="0">
            <a:spAutoFit/>
          </a:bodyPr>
          <a:lstStyle/>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1300" b="1">
                <a:solidFill>
                  <a:srgbClr val="9A9A9A"/>
                </a:solidFill>
                <a:latin typeface="Tahoma" pitchFamily="32" charset="0"/>
                <a:cs typeface="Tahoma" pitchFamily="32" charset="0"/>
              </a:rPr>
              <a:t>PEA302 Analytical Skills-II :: Vishal Ahuja</a:t>
            </a:r>
          </a:p>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CA" sz="1300" b="1">
              <a:solidFill>
                <a:srgbClr val="9A9A9A"/>
              </a:solidFill>
              <a:latin typeface="Tahoma" pitchFamily="32" charset="0"/>
              <a:cs typeface="Tahoma" pitchFamily="32"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Effect">
                      <p:stCondLst>
                        <p:cond delay="0"/>
                      </p:stCondLst>
                      <p:childTnLst>
                        <p:par>
                          <p:cTn id="4" fill="hold" nodeType="clickEffect">
                            <p:stCondLst>
                              <p:cond delay="0"/>
                            </p:stCondLst>
                            <p:childTnLst>
                              <p:par>
                                <p:cTn id="5" presetID="37" presetClass="entr" fill="hold" nodeType="withEffect">
                                  <p:stCondLst>
                                    <p:cond delay="0"/>
                                  </p:stCondLst>
                                  <p:childTnLst>
                                    <p:set>
                                      <p:cBhvr additive="repl">
                                        <p:cTn id="6" dur="1" fill="hold">
                                          <p:stCondLst>
                                            <p:cond delay="0"/>
                                          </p:stCondLst>
                                        </p:cTn>
                                        <p:tgtEl>
                                          <p:spTgt spid="16389"/>
                                        </p:tgtEl>
                                        <p:attrNameLst>
                                          <p:attrName>style.visibility</p:attrName>
                                        </p:attrNameLst>
                                      </p:cBhvr>
                                      <p:to>
                                        <p:strVal val="visible"/>
                                      </p:to>
                                    </p:set>
                                    <p:animEffect transition="in" filter="fade">
                                      <p:cBhvr additive="repl">
                                        <p:cTn id="7" dur="1000"/>
                                        <p:tgtEl>
                                          <p:spTgt spid="16389"/>
                                        </p:tgtEl>
                                      </p:cBhvr>
                                    </p:animEffect>
                                    <p:anim calcmode="lin" valueType="num">
                                      <p:cBhvr additive="repl">
                                        <p:cTn id="8" dur="1000" fill="hold"/>
                                        <p:tgtEl>
                                          <p:spTgt spid="16389"/>
                                        </p:tgtEl>
                                        <p:attrNameLst>
                                          <p:attrName>ppt_x</p:attrName>
                                        </p:attrNameLst>
                                      </p:cBhvr>
                                      <p:tavLst>
                                        <p:tav tm="100000">
                                          <p:val>
                                            <p:strVal val="#ppt_x"/>
                                          </p:val>
                                        </p:tav>
                                        <p:tav tm="100000">
                                          <p:val>
                                            <p:strVal val="#ppt_x"/>
                                          </p:val>
                                        </p:tav>
                                      </p:tavLst>
                                    </p:anim>
                                    <p:anim calcmode="lin" valueType="num">
                                      <p:cBhvr additive="repl">
                                        <p:cTn id="9" dur="898" decel="100000" fill="hold"/>
                                        <p:tgtEl>
                                          <p:spTgt spid="16389"/>
                                        </p:tgtEl>
                                        <p:attrNameLst>
                                          <p:attrName>ppt_y</p:attrName>
                                        </p:attrNameLst>
                                      </p:cBhvr>
                                      <p:tavLst>
                                        <p:tav tm="100000">
                                          <p:val>
                                            <p:strVal val="#ppt_y+1"/>
                                          </p:val>
                                        </p:tav>
                                        <p:tav tm="100000">
                                          <p:val>
                                            <p:strVal val="#ppt_y-.03"/>
                                          </p:val>
                                        </p:tav>
                                      </p:tavLst>
                                    </p:anim>
                                    <p:anim calcmode="lin" valueType="num">
                                      <p:cBhvr additive="repl">
                                        <p:cTn id="10" dur="100" accel="100000" fill="hold">
                                          <p:stCondLst>
                                            <p:cond delay="898"/>
                                          </p:stCondLst>
                                        </p:cTn>
                                        <p:tgtEl>
                                          <p:spTgt spid="16389"/>
                                        </p:tgtEl>
                                        <p:attrNameLst>
                                          <p:attrName>ppt_y</p:attrName>
                                        </p:attrNameLst>
                                      </p:cBhvr>
                                      <p:tavLst>
                                        <p:tav tm="10000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685800" y="2130425"/>
            <a:ext cx="7772400" cy="1470025"/>
          </a:xfrm>
          <a:prstGeom prst="rect">
            <a:avLst/>
          </a:prstGeom>
          <a:noFill/>
          <a:ln w="9525" cap="flat">
            <a:noFill/>
            <a:round/>
            <a:headEnd/>
            <a:tailEnd/>
          </a:ln>
          <a:effectLst/>
        </p:spPr>
        <p:txBody>
          <a:bodyPr wrap="none" anchor="ctr"/>
          <a:lstStyle/>
          <a:p>
            <a:endParaRPr lang="en-US"/>
          </a:p>
        </p:txBody>
      </p:sp>
      <p:sp>
        <p:nvSpPr>
          <p:cNvPr id="17410" name="Text Box 2"/>
          <p:cNvSpPr txBox="1">
            <a:spLocks noChangeArrowheads="1"/>
          </p:cNvSpPr>
          <p:nvPr/>
        </p:nvSpPr>
        <p:spPr bwMode="auto">
          <a:xfrm>
            <a:off x="1371600" y="3886200"/>
            <a:ext cx="6400800" cy="1752600"/>
          </a:xfrm>
          <a:prstGeom prst="rect">
            <a:avLst/>
          </a:prstGeom>
          <a:noFill/>
          <a:ln w="9525" cap="flat">
            <a:noFill/>
            <a:round/>
            <a:headEnd/>
            <a:tailEnd/>
          </a:ln>
          <a:effectLst/>
        </p:spPr>
        <p:txBody>
          <a:bodyPr wrap="none" anchor="ctr"/>
          <a:lstStyle/>
          <a:p>
            <a:endParaRPr lang="en-US"/>
          </a:p>
        </p:txBody>
      </p:sp>
      <p:pic>
        <p:nvPicPr>
          <p:cNvPr id="17411" name="Picture 3" hidden="1"/>
          <p:cNvPicPr>
            <a:picLocks noChangeAspect="1" noChangeArrowheads="1"/>
          </p:cNvPicPr>
          <p:nvPr/>
        </p:nvPicPr>
        <p:blipFill>
          <a:blip r:embed="rId3" cstate="print"/>
          <a:srcRect/>
          <a:stretch>
            <a:fillRect/>
          </a:stretch>
        </p:blipFill>
        <p:spPr bwMode="auto">
          <a:xfrm>
            <a:off x="-14288" y="17463"/>
            <a:ext cx="9158288" cy="6840537"/>
          </a:xfrm>
          <a:prstGeom prst="rect">
            <a:avLst/>
          </a:prstGeom>
          <a:noFill/>
          <a:ln w="9525" cap="flat">
            <a:noFill/>
            <a:round/>
            <a:headEnd/>
            <a:tailEnd/>
          </a:ln>
          <a:effectLst/>
        </p:spPr>
      </p:pic>
      <p:sp>
        <p:nvSpPr>
          <p:cNvPr id="17412" name="Text Box 4"/>
          <p:cNvSpPr txBox="1">
            <a:spLocks noChangeArrowheads="1"/>
          </p:cNvSpPr>
          <p:nvPr/>
        </p:nvSpPr>
        <p:spPr bwMode="auto">
          <a:xfrm>
            <a:off x="747713" y="246063"/>
            <a:ext cx="7010400" cy="1527175"/>
          </a:xfrm>
          <a:prstGeom prst="rect">
            <a:avLst/>
          </a:prstGeom>
          <a:noFill/>
          <a:ln w="9525" cap="flat">
            <a:noFill/>
            <a:round/>
            <a:headEnd/>
            <a:tailEnd/>
          </a:ln>
          <a:effec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a:solidFill>
                  <a:srgbClr val="000000"/>
                </a:solidFill>
              </a:rPr>
              <a:t>LCM Word Problem Solution</a:t>
            </a:r>
          </a:p>
        </p:txBody>
      </p:sp>
      <p:sp>
        <p:nvSpPr>
          <p:cNvPr id="17413" name="Text Box 5"/>
          <p:cNvSpPr txBox="1">
            <a:spLocks noChangeArrowheads="1"/>
          </p:cNvSpPr>
          <p:nvPr/>
        </p:nvSpPr>
        <p:spPr bwMode="auto">
          <a:xfrm>
            <a:off x="747713" y="1960563"/>
            <a:ext cx="7010400" cy="4287837"/>
          </a:xfrm>
          <a:prstGeom prst="rect">
            <a:avLst/>
          </a:prstGeom>
          <a:noFill/>
          <a:ln w="9525" cap="flat">
            <a:noFill/>
            <a:round/>
            <a:headEnd/>
            <a:tailEnd/>
          </a:ln>
          <a:effectLst/>
        </p:spPr>
        <p:txBody>
          <a:bodyPr lIns="90000" tIns="46800" rIns="90000" bIns="46800"/>
          <a:lstStyle/>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a:solidFill>
                  <a:srgbClr val="0070C0"/>
                </a:solidFill>
              </a:rPr>
              <a:t>  </a:t>
            </a:r>
            <a:r>
              <a:rPr lang="en-US" sz="2000">
                <a:solidFill>
                  <a:srgbClr val="0070C0"/>
                </a:solidFill>
              </a:rPr>
              <a:t>2 </a:t>
            </a:r>
            <a:r>
              <a:rPr lang="en-US" sz="2000" u="sng">
                <a:solidFill>
                  <a:srgbClr val="0070C0"/>
                </a:solidFill>
              </a:rPr>
              <a:t>l 12</a:t>
            </a:r>
            <a:r>
              <a:rPr lang="en-US" sz="2000">
                <a:solidFill>
                  <a:srgbClr val="0070C0"/>
                </a:solidFill>
              </a:rPr>
              <a:t>				2 </a:t>
            </a:r>
            <a:r>
              <a:rPr lang="en-US" sz="2000" u="sng">
                <a:solidFill>
                  <a:srgbClr val="0070C0"/>
                </a:solidFill>
              </a:rPr>
              <a:t>l 8</a:t>
            </a:r>
          </a:p>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a:solidFill>
                  <a:srgbClr val="0070C0"/>
                </a:solidFill>
              </a:rPr>
              <a:t>   2 </a:t>
            </a:r>
            <a:r>
              <a:rPr lang="en-US" sz="2000" u="sng">
                <a:solidFill>
                  <a:srgbClr val="0070C0"/>
                </a:solidFill>
              </a:rPr>
              <a:t>l 6</a:t>
            </a:r>
            <a:r>
              <a:rPr lang="en-US" sz="2000">
                <a:solidFill>
                  <a:srgbClr val="0070C0"/>
                </a:solidFill>
              </a:rPr>
              <a:t>				2 </a:t>
            </a:r>
            <a:r>
              <a:rPr lang="en-US" sz="2000" u="sng">
                <a:solidFill>
                  <a:srgbClr val="0070C0"/>
                </a:solidFill>
              </a:rPr>
              <a:t>l 4</a:t>
            </a:r>
          </a:p>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a:solidFill>
                  <a:srgbClr val="0070C0"/>
                </a:solidFill>
              </a:rPr>
              <a:t>   3 </a:t>
            </a:r>
            <a:r>
              <a:rPr lang="en-US" sz="2000" u="sng">
                <a:solidFill>
                  <a:srgbClr val="0070C0"/>
                </a:solidFill>
              </a:rPr>
              <a:t>l 3</a:t>
            </a:r>
            <a:r>
              <a:rPr lang="en-US" sz="2000">
                <a:solidFill>
                  <a:srgbClr val="0070C0"/>
                </a:solidFill>
              </a:rPr>
              <a:t>				2 </a:t>
            </a:r>
            <a:r>
              <a:rPr lang="en-US" sz="2000" u="sng">
                <a:solidFill>
                  <a:srgbClr val="0070C0"/>
                </a:solidFill>
              </a:rPr>
              <a:t>l 2</a:t>
            </a:r>
          </a:p>
          <a:p>
            <a:pPr algn="ctr">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a:solidFill>
                  <a:srgbClr val="0070C0"/>
                </a:solidFill>
              </a:rPr>
              <a:t>     </a:t>
            </a:r>
            <a:r>
              <a:rPr lang="en-US" sz="2000">
                <a:solidFill>
                  <a:srgbClr val="0070C0"/>
                </a:solidFill>
              </a:rPr>
              <a:t> 1				     1</a:t>
            </a:r>
            <a:r>
              <a:rPr lang="en-US" sz="3200">
                <a:solidFill>
                  <a:srgbClr val="0070C0"/>
                </a:solidFill>
              </a:rPr>
              <a:t> </a:t>
            </a:r>
          </a:p>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a:solidFill>
                  <a:srgbClr val="0070C0"/>
                </a:solidFill>
              </a:rPr>
              <a:t>12 = 2 x 2 x 3</a:t>
            </a:r>
          </a:p>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a:solidFill>
                  <a:srgbClr val="0070C0"/>
                </a:solidFill>
              </a:rPr>
              <a:t>8 = 2 x 2 x 2</a:t>
            </a:r>
          </a:p>
          <a:p>
            <a:pPr algn="ctr">
              <a:spcBef>
                <a:spcPts val="6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a:solidFill>
                  <a:srgbClr val="0070C0"/>
                </a:solidFill>
              </a:rPr>
              <a:t>LCM = 2 x 2 x 2 x 3 = 24</a:t>
            </a:r>
          </a:p>
          <a:p>
            <a:pPr algn="ctr">
              <a:spcBef>
                <a:spcPts val="6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600">
              <a:solidFill>
                <a:srgbClr val="0070C0"/>
              </a:solidFill>
            </a:endParaRPr>
          </a:p>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a:solidFill>
                  <a:srgbClr val="0070C0"/>
                </a:solidFill>
              </a:rPr>
              <a:t>	Ben and Isabel would exercise on the same day every 24 days.</a:t>
            </a:r>
          </a:p>
        </p:txBody>
      </p:sp>
      <p:sp>
        <p:nvSpPr>
          <p:cNvPr id="17414" name="Text Box 6" hidden="1"/>
          <p:cNvSpPr txBox="1">
            <a:spLocks noChangeArrowheads="1"/>
          </p:cNvSpPr>
          <p:nvPr/>
        </p:nvSpPr>
        <p:spPr bwMode="auto">
          <a:xfrm>
            <a:off x="0" y="6457950"/>
            <a:ext cx="3216275" cy="409575"/>
          </a:xfrm>
          <a:prstGeom prst="rect">
            <a:avLst/>
          </a:prstGeom>
          <a:solidFill>
            <a:srgbClr val="FFFFFF"/>
          </a:solidFill>
          <a:ln w="9525" cap="flat">
            <a:noFill/>
            <a:round/>
            <a:headEnd/>
            <a:tailEnd/>
          </a:ln>
          <a:effectLst/>
        </p:spPr>
        <p:txBody>
          <a:bodyPr wrap="none" lIns="0" tIns="0" rIns="0" bIns="0">
            <a:spAutoFit/>
          </a:bodyPr>
          <a:lstStyle/>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1300" b="1">
                <a:solidFill>
                  <a:srgbClr val="9A9A9A"/>
                </a:solidFill>
                <a:latin typeface="Tahoma" pitchFamily="32" charset="0"/>
                <a:cs typeface="Tahoma" pitchFamily="32" charset="0"/>
              </a:rPr>
              <a:t>PEA302 Analytical Skills-II :: Vishal Ahuja</a:t>
            </a:r>
          </a:p>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CA" sz="1300" b="1">
              <a:solidFill>
                <a:srgbClr val="9A9A9A"/>
              </a:solidFill>
              <a:latin typeface="Tahoma" pitchFamily="32" charset="0"/>
              <a:cs typeface="Tahoma" pitchFamily="32"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Effect">
                      <p:stCondLst>
                        <p:cond delay="0"/>
                      </p:stCondLst>
                      <p:childTnLst>
                        <p:par>
                          <p:cTn id="4" fill="hold" nodeType="clickEffect">
                            <p:stCondLst>
                              <p:cond delay="0"/>
                            </p:stCondLst>
                            <p:childTnLst>
                              <p:par>
                                <p:cTn id="5" presetID="51" presetClass="entr" fill="hold" nodeType="withEffect">
                                  <p:stCondLst>
                                    <p:cond delay="0"/>
                                  </p:stCondLst>
                                  <p:childTnLst>
                                    <p:set>
                                      <p:cBhvr additive="repl">
                                        <p:cTn id="6" dur="1" fill="hold">
                                          <p:stCondLst>
                                            <p:cond delay="0"/>
                                          </p:stCondLst>
                                        </p:cTn>
                                        <p:tgtEl>
                                          <p:spTgt spid="17412"/>
                                        </p:tgtEl>
                                        <p:attrNameLst>
                                          <p:attrName>style.visibility</p:attrName>
                                        </p:attrNameLst>
                                      </p:cBhvr>
                                      <p:to>
                                        <p:strVal val="visible"/>
                                      </p:to>
                                    </p:set>
                                    <p:animEffect transition="in" filter="fade">
                                      <p:cBhvr additive="repl">
                                        <p:cTn id="7" dur="768" decel="100000"/>
                                        <p:tgtEl>
                                          <p:spTgt spid="17412"/>
                                        </p:tgtEl>
                                      </p:cBhvr>
                                    </p:animEffect>
                                    <p:animScale>
                                      <p:cBhvr additive="repl">
                                        <p:cTn id="8" dur="768" decel="100000" fill="hold"/>
                                        <p:tgtEl>
                                          <p:spTgt spid="17412"/>
                                        </p:tgtEl>
                                      </p:cBhvr>
                                      <p:from x="10000" y="10000"/>
                                      <p:to x="200000" y="450000"/>
                                    </p:animScale>
                                    <p:animScale>
                                      <p:cBhvr additive="repl">
                                        <p:cTn id="9" dur="1230" accel="100000" fill="hold">
                                          <p:stCondLst>
                                            <p:cond delay="768"/>
                                          </p:stCondLst>
                                        </p:cTn>
                                        <p:tgtEl>
                                          <p:spTgt spid="17412"/>
                                        </p:tgtEl>
                                      </p:cBhvr>
                                      <p:from x="200000" y="450000"/>
                                      <p:to x="100000" y="100000"/>
                                    </p:animScale>
                                    <p:set>
                                      <p:cBhvr additive="repl">
                                        <p:cTn id="10" dur="768" fill="hold"/>
                                        <p:tgtEl>
                                          <p:spTgt spid="17412"/>
                                        </p:tgtEl>
                                        <p:attrNameLst>
                                          <p:attrName>ppt_x</p:attrName>
                                        </p:attrNameLst>
                                      </p:cBhvr>
                                      <p:to>
                                        <p:strVal val="(0.5)"/>
                                      </p:to>
                                    </p:set>
                                    <p:anim from="(0.5)" to="(#ppt_x)" calcmode="lin" valueType="num">
                                      <p:cBhvr additive="repl">
                                        <p:cTn id="11" dur="1230" accel="100000" fill="hold">
                                          <p:stCondLst>
                                            <p:cond delay="768"/>
                                          </p:stCondLst>
                                        </p:cTn>
                                        <p:tgtEl>
                                          <p:spTgt spid="17412"/>
                                        </p:tgtEl>
                                        <p:attrNameLst>
                                          <p:attrName>ppt_x</p:attrName>
                                        </p:attrNameLst>
                                      </p:cBhvr>
                                    </p:anim>
                                    <p:set>
                                      <p:cBhvr additive="repl">
                                        <p:cTn id="12" dur="768" fill="hold"/>
                                        <p:tgtEl>
                                          <p:spTgt spid="17412"/>
                                        </p:tgtEl>
                                        <p:attrNameLst>
                                          <p:attrName>ppt_y</p:attrName>
                                        </p:attrNameLst>
                                      </p:cBhvr>
                                      <p:to>
                                        <p:strVal val="(#ppt_y+0.4)"/>
                                      </p:to>
                                    </p:set>
                                    <p:anim from="(#ppt_y+0.4)" to="(#ppt_y)" calcmode="lin" valueType="num">
                                      <p:cBhvr additive="repl">
                                        <p:cTn id="13" dur="1230" accel="100000" fill="hold">
                                          <p:stCondLst>
                                            <p:cond delay="768"/>
                                          </p:stCondLst>
                                        </p:cTn>
                                        <p:tgtEl>
                                          <p:spTgt spid="17412"/>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 Box 1"/>
          <p:cNvSpPr txBox="1">
            <a:spLocks noChangeArrowheads="1"/>
          </p:cNvSpPr>
          <p:nvPr/>
        </p:nvSpPr>
        <p:spPr bwMode="auto">
          <a:xfrm>
            <a:off x="685800" y="2130425"/>
            <a:ext cx="7772400" cy="1470025"/>
          </a:xfrm>
          <a:prstGeom prst="rect">
            <a:avLst/>
          </a:prstGeom>
          <a:noFill/>
          <a:ln w="9525" cap="flat">
            <a:noFill/>
            <a:round/>
            <a:headEnd/>
            <a:tailEnd/>
          </a:ln>
          <a:effectLst/>
        </p:spPr>
        <p:txBody>
          <a:bodyPr wrap="none" anchor="ctr"/>
          <a:lstStyle/>
          <a:p>
            <a:endParaRPr lang="en-US"/>
          </a:p>
        </p:txBody>
      </p:sp>
      <p:sp>
        <p:nvSpPr>
          <p:cNvPr id="6146" name="Text Box 2"/>
          <p:cNvSpPr txBox="1">
            <a:spLocks noChangeArrowheads="1"/>
          </p:cNvSpPr>
          <p:nvPr/>
        </p:nvSpPr>
        <p:spPr bwMode="auto">
          <a:xfrm>
            <a:off x="1371600" y="3886200"/>
            <a:ext cx="6400800" cy="1752600"/>
          </a:xfrm>
          <a:prstGeom prst="rect">
            <a:avLst/>
          </a:prstGeom>
          <a:noFill/>
          <a:ln w="9525" cap="flat">
            <a:noFill/>
            <a:round/>
            <a:headEnd/>
            <a:tailEnd/>
          </a:ln>
          <a:effectLst/>
        </p:spPr>
        <p:txBody>
          <a:bodyPr wrap="none" anchor="ctr"/>
          <a:lstStyle/>
          <a:p>
            <a:endParaRPr lang="en-US"/>
          </a:p>
        </p:txBody>
      </p:sp>
      <p:pic>
        <p:nvPicPr>
          <p:cNvPr id="6147" name="Picture 3" hidden="1"/>
          <p:cNvPicPr>
            <a:picLocks noChangeAspect="1" noChangeArrowheads="1"/>
          </p:cNvPicPr>
          <p:nvPr/>
        </p:nvPicPr>
        <p:blipFill>
          <a:blip r:embed="rId3" cstate="print"/>
          <a:srcRect/>
          <a:stretch>
            <a:fillRect/>
          </a:stretch>
        </p:blipFill>
        <p:spPr bwMode="auto">
          <a:xfrm>
            <a:off x="-14288" y="17463"/>
            <a:ext cx="9158288" cy="6840537"/>
          </a:xfrm>
          <a:prstGeom prst="rect">
            <a:avLst/>
          </a:prstGeom>
          <a:noFill/>
          <a:ln w="9525" cap="flat">
            <a:noFill/>
            <a:round/>
            <a:headEnd/>
            <a:tailEnd/>
          </a:ln>
          <a:effectLst/>
        </p:spPr>
      </p:pic>
      <p:sp>
        <p:nvSpPr>
          <p:cNvPr id="6148" name="Text Box 4"/>
          <p:cNvSpPr txBox="1">
            <a:spLocks noChangeArrowheads="1"/>
          </p:cNvSpPr>
          <p:nvPr/>
        </p:nvSpPr>
        <p:spPr bwMode="auto">
          <a:xfrm>
            <a:off x="422275" y="1854200"/>
            <a:ext cx="8229600" cy="4525963"/>
          </a:xfrm>
          <a:prstGeom prst="rect">
            <a:avLst/>
          </a:prstGeom>
          <a:noFill/>
          <a:ln w="9525" cap="flat">
            <a:noFill/>
            <a:round/>
            <a:headEnd/>
            <a:tailEnd/>
          </a:ln>
          <a:effectLst/>
        </p:spPr>
        <p:txBody>
          <a:bodyPr lIns="90000" tIns="46800" rIns="90000" bIns="46800"/>
          <a:lstStyle/>
          <a:p>
            <a:pPr>
              <a:spcBef>
                <a:spcPts val="6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a:solidFill>
                  <a:srgbClr val="0070C0"/>
                </a:solidFill>
                <a:latin typeface="Century" pitchFamily="16" charset="0"/>
                <a:cs typeface="Andalus" pitchFamily="16" charset="-78"/>
              </a:rPr>
              <a:t>NATURAL NUMBER</a:t>
            </a:r>
          </a:p>
          <a:p>
            <a:pPr>
              <a:spcBef>
                <a:spcPts val="6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a:solidFill>
                  <a:srgbClr val="0070C0"/>
                </a:solidFill>
                <a:latin typeface="Century" pitchFamily="16" charset="0"/>
                <a:cs typeface="Andalus" pitchFamily="16" charset="-78"/>
              </a:rPr>
              <a:t>		1 , 2 , 3 , 4 , 5 . . . </a:t>
            </a:r>
          </a:p>
          <a:p>
            <a:pPr>
              <a:spcBef>
                <a:spcPts val="6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a:solidFill>
                  <a:srgbClr val="0070C0"/>
                </a:solidFill>
                <a:latin typeface="Century" pitchFamily="16" charset="0"/>
                <a:cs typeface="Andalus" pitchFamily="16" charset="-78"/>
              </a:rPr>
              <a:t>WHOLE NUMBER</a:t>
            </a:r>
          </a:p>
          <a:p>
            <a:pPr>
              <a:spcBef>
                <a:spcPts val="6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a:solidFill>
                  <a:srgbClr val="0070C0"/>
                </a:solidFill>
                <a:latin typeface="Century" pitchFamily="16" charset="0"/>
                <a:cs typeface="Andalus" pitchFamily="16" charset="-78"/>
              </a:rPr>
              <a:t>		All natural numbers including 0.</a:t>
            </a:r>
          </a:p>
          <a:p>
            <a:pPr>
              <a:spcBef>
                <a:spcPts val="6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a:solidFill>
                  <a:srgbClr val="0070C0"/>
                </a:solidFill>
                <a:latin typeface="Century" pitchFamily="16" charset="0"/>
              </a:rPr>
              <a:t>INTEGERS</a:t>
            </a:r>
          </a:p>
          <a:p>
            <a:pPr>
              <a:spcBef>
                <a:spcPts val="6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a:solidFill>
                  <a:srgbClr val="0070C0"/>
                </a:solidFill>
                <a:latin typeface="Century" pitchFamily="16" charset="0"/>
              </a:rPr>
              <a:t>	All natural numbers, 0 &amp; negative numbers</a:t>
            </a:r>
          </a:p>
          <a:p>
            <a:pPr>
              <a:spcBef>
                <a:spcPts val="6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a:solidFill>
                  <a:srgbClr val="0070C0"/>
                </a:solidFill>
                <a:latin typeface="Century" pitchFamily="16" charset="0"/>
              </a:rPr>
              <a:t>	{…, -3, -2, -1, 0, 1, 2, 3, …}</a:t>
            </a:r>
          </a:p>
          <a:p>
            <a:pPr marL="457200" lvl="1" indent="0">
              <a:spcBef>
                <a:spcPts val="600"/>
              </a:spcBef>
              <a:buClr>
                <a:srgbClr val="0070C0"/>
              </a:buClr>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a:solidFill>
                  <a:srgbClr val="0070C0"/>
                </a:solidFill>
                <a:latin typeface="Century" pitchFamily="16" charset="0"/>
              </a:rPr>
              <a:t>Positive Integers		</a:t>
            </a:r>
            <a:r>
              <a:rPr lang="en-US" sz="2400">
                <a:solidFill>
                  <a:srgbClr val="0070C0"/>
                </a:solidFill>
                <a:latin typeface="Century" pitchFamily="16" charset="0"/>
              </a:rPr>
              <a:t>       		{1, 2, 3, …}</a:t>
            </a:r>
          </a:p>
          <a:p>
            <a:pPr marL="457200" lvl="1" indent="0">
              <a:spcBef>
                <a:spcPts val="500"/>
              </a:spcBef>
              <a:buClr>
                <a:srgbClr val="0070C0"/>
              </a:buClr>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a:solidFill>
                  <a:srgbClr val="0070C0"/>
                </a:solidFill>
                <a:latin typeface="Century" pitchFamily="16" charset="0"/>
              </a:rPr>
              <a:t>Negative Integers</a:t>
            </a:r>
            <a:r>
              <a:rPr lang="en-US" sz="2000">
                <a:solidFill>
                  <a:srgbClr val="0070C0"/>
                </a:solidFill>
                <a:latin typeface="Century" pitchFamily="16" charset="0"/>
              </a:rPr>
              <a:t> 			{ -1, -2, -3, …}</a:t>
            </a:r>
          </a:p>
          <a:p>
            <a:pPr marL="457200" lvl="1" indent="0">
              <a:spcBef>
                <a:spcPts val="500"/>
              </a:spcBef>
              <a:buClr>
                <a:srgbClr val="0070C0"/>
              </a:buClr>
              <a:buFont typeface="Wingdings"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a:solidFill>
                  <a:srgbClr val="0070C0"/>
                </a:solidFill>
                <a:latin typeface="Century" pitchFamily="16" charset="0"/>
              </a:rPr>
              <a:t>Non-Positive &amp; Non-Negative Integer is 0.</a:t>
            </a:r>
          </a:p>
          <a:p>
            <a:pP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a:solidFill>
                <a:srgbClr val="0070C0"/>
              </a:solidFill>
              <a:latin typeface="Century" pitchFamily="16" charset="0"/>
            </a:endParaRPr>
          </a:p>
        </p:txBody>
      </p:sp>
      <p:sp>
        <p:nvSpPr>
          <p:cNvPr id="6149" name="Text Box 5"/>
          <p:cNvSpPr txBox="1">
            <a:spLocks noChangeArrowheads="1"/>
          </p:cNvSpPr>
          <p:nvPr/>
        </p:nvSpPr>
        <p:spPr bwMode="auto">
          <a:xfrm>
            <a:off x="457200" y="579438"/>
            <a:ext cx="8229600" cy="1143000"/>
          </a:xfrm>
          <a:prstGeom prst="rect">
            <a:avLst/>
          </a:prstGeom>
          <a:noFill/>
          <a:ln w="9525" cap="flat">
            <a:noFill/>
            <a:round/>
            <a:headEnd/>
            <a:tailEnd/>
          </a:ln>
          <a:effec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a:solidFill>
                  <a:srgbClr val="000000"/>
                </a:solidFill>
                <a:latin typeface="Century" pitchFamily="16" charset="0"/>
              </a:rPr>
              <a:t>TYPES OF NUMBERS</a:t>
            </a:r>
          </a:p>
        </p:txBody>
      </p:sp>
      <p:sp>
        <p:nvSpPr>
          <p:cNvPr id="6150" name="Text Box 6" hidden="1"/>
          <p:cNvSpPr txBox="1">
            <a:spLocks noChangeArrowheads="1"/>
          </p:cNvSpPr>
          <p:nvPr/>
        </p:nvSpPr>
        <p:spPr bwMode="auto">
          <a:xfrm>
            <a:off x="0" y="6457950"/>
            <a:ext cx="3216275" cy="409575"/>
          </a:xfrm>
          <a:prstGeom prst="rect">
            <a:avLst/>
          </a:prstGeom>
          <a:solidFill>
            <a:srgbClr val="FFFFFF"/>
          </a:solidFill>
          <a:ln w="9525" cap="flat">
            <a:noFill/>
            <a:round/>
            <a:headEnd/>
            <a:tailEnd/>
          </a:ln>
          <a:effectLst/>
        </p:spPr>
        <p:txBody>
          <a:bodyPr wrap="none" lIns="0" tIns="0" rIns="0" bIns="0">
            <a:spAutoFit/>
          </a:bodyPr>
          <a:lstStyle/>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1300" b="1">
                <a:solidFill>
                  <a:srgbClr val="9A9A9A"/>
                </a:solidFill>
                <a:latin typeface="Tahoma" pitchFamily="32" charset="0"/>
                <a:cs typeface="Tahoma" pitchFamily="32" charset="0"/>
              </a:rPr>
              <a:t>PEA302 Analytical Skills-II :: Vishal Ahuja</a:t>
            </a:r>
          </a:p>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CA" sz="1300" b="1">
              <a:solidFill>
                <a:srgbClr val="9A9A9A"/>
              </a:solidFill>
              <a:latin typeface="Tahoma" pitchFamily="32" charset="0"/>
              <a:cs typeface="Tahoma" pitchFamily="32"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1"/>
          <p:cNvSpPr txBox="1">
            <a:spLocks noChangeArrowheads="1"/>
          </p:cNvSpPr>
          <p:nvPr/>
        </p:nvSpPr>
        <p:spPr bwMode="auto">
          <a:xfrm>
            <a:off x="685800" y="2130425"/>
            <a:ext cx="7772400" cy="1470025"/>
          </a:xfrm>
          <a:prstGeom prst="rect">
            <a:avLst/>
          </a:prstGeom>
          <a:noFill/>
          <a:ln w="9525" cap="flat">
            <a:noFill/>
            <a:round/>
            <a:headEnd/>
            <a:tailEnd/>
          </a:ln>
          <a:effectLst/>
        </p:spPr>
        <p:txBody>
          <a:bodyPr wrap="none" anchor="ctr"/>
          <a:lstStyle/>
          <a:p>
            <a:endParaRPr lang="en-US"/>
          </a:p>
        </p:txBody>
      </p:sp>
      <p:sp>
        <p:nvSpPr>
          <p:cNvPr id="18434" name="Text Box 2"/>
          <p:cNvSpPr txBox="1">
            <a:spLocks noChangeArrowheads="1"/>
          </p:cNvSpPr>
          <p:nvPr/>
        </p:nvSpPr>
        <p:spPr bwMode="auto">
          <a:xfrm>
            <a:off x="1371600" y="3886200"/>
            <a:ext cx="6400800" cy="1752600"/>
          </a:xfrm>
          <a:prstGeom prst="rect">
            <a:avLst/>
          </a:prstGeom>
          <a:noFill/>
          <a:ln w="9525" cap="flat">
            <a:noFill/>
            <a:round/>
            <a:headEnd/>
            <a:tailEnd/>
          </a:ln>
          <a:effectLst/>
        </p:spPr>
        <p:txBody>
          <a:bodyPr wrap="none" anchor="ctr"/>
          <a:lstStyle/>
          <a:p>
            <a:endParaRPr lang="en-US"/>
          </a:p>
        </p:txBody>
      </p:sp>
      <p:pic>
        <p:nvPicPr>
          <p:cNvPr id="18435" name="Picture 3" hidden="1"/>
          <p:cNvPicPr>
            <a:picLocks noChangeAspect="1" noChangeArrowheads="1"/>
          </p:cNvPicPr>
          <p:nvPr/>
        </p:nvPicPr>
        <p:blipFill>
          <a:blip r:embed="rId3" cstate="print"/>
          <a:srcRect/>
          <a:stretch>
            <a:fillRect/>
          </a:stretch>
        </p:blipFill>
        <p:spPr bwMode="auto">
          <a:xfrm>
            <a:off x="-14288" y="17463"/>
            <a:ext cx="9158288" cy="6840537"/>
          </a:xfrm>
          <a:prstGeom prst="rect">
            <a:avLst/>
          </a:prstGeom>
          <a:noFill/>
          <a:ln w="9525" cap="flat">
            <a:noFill/>
            <a:round/>
            <a:headEnd/>
            <a:tailEnd/>
          </a:ln>
          <a:effectLst/>
        </p:spPr>
      </p:pic>
      <p:sp>
        <p:nvSpPr>
          <p:cNvPr id="18436" name="Text Box 4"/>
          <p:cNvSpPr txBox="1">
            <a:spLocks noChangeArrowheads="1"/>
          </p:cNvSpPr>
          <p:nvPr/>
        </p:nvSpPr>
        <p:spPr bwMode="auto">
          <a:xfrm>
            <a:off x="457200" y="190500"/>
            <a:ext cx="7537450" cy="1527175"/>
          </a:xfrm>
          <a:prstGeom prst="rect">
            <a:avLst/>
          </a:prstGeom>
          <a:noFill/>
          <a:ln w="9525" cap="flat">
            <a:noFill/>
            <a:round/>
            <a:headEnd/>
            <a:tailEnd/>
          </a:ln>
          <a:effectLst/>
        </p:spPr>
        <p:txBody>
          <a:bodyPr lIns="90000" tIns="46800" rIns="90000" bIns="46800"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dirty="0">
                <a:solidFill>
                  <a:srgbClr val="000000"/>
                </a:solidFill>
              </a:rPr>
              <a:t>Practice 	</a:t>
            </a:r>
          </a:p>
        </p:txBody>
      </p:sp>
      <p:sp>
        <p:nvSpPr>
          <p:cNvPr id="18437" name="Text Box 5"/>
          <p:cNvSpPr txBox="1">
            <a:spLocks noChangeArrowheads="1"/>
          </p:cNvSpPr>
          <p:nvPr/>
        </p:nvSpPr>
        <p:spPr bwMode="auto">
          <a:xfrm>
            <a:off x="762000" y="1905000"/>
            <a:ext cx="7696200" cy="2133600"/>
          </a:xfrm>
          <a:prstGeom prst="rect">
            <a:avLst/>
          </a:prstGeom>
          <a:noFill/>
          <a:ln w="9525" cap="flat">
            <a:noFill/>
            <a:round/>
            <a:headEnd/>
            <a:tailEnd/>
          </a:ln>
          <a:effectLst/>
        </p:spPr>
        <p:txBody>
          <a:bodyPr lIns="90000" tIns="46800" rIns="90000" bIns="46800"/>
          <a:lstStyle/>
          <a:p>
            <a:pPr algn="ctr">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a:solidFill>
                  <a:srgbClr val="0070C0"/>
                </a:solidFill>
              </a:rPr>
              <a:t>Rosa is making a game board that is 16 inches by 24 inches. She wants  to use square tiles. What is the largest size tile she can use?</a:t>
            </a:r>
          </a:p>
        </p:txBody>
      </p:sp>
      <p:sp>
        <p:nvSpPr>
          <p:cNvPr id="18441" name="Text Box 9" hidden="1"/>
          <p:cNvSpPr txBox="1">
            <a:spLocks noChangeArrowheads="1"/>
          </p:cNvSpPr>
          <p:nvPr/>
        </p:nvSpPr>
        <p:spPr bwMode="auto">
          <a:xfrm>
            <a:off x="0" y="6457950"/>
            <a:ext cx="3216275" cy="409575"/>
          </a:xfrm>
          <a:prstGeom prst="rect">
            <a:avLst/>
          </a:prstGeom>
          <a:solidFill>
            <a:srgbClr val="FFFFFF"/>
          </a:solidFill>
          <a:ln w="9525" cap="flat">
            <a:noFill/>
            <a:round/>
            <a:headEnd/>
            <a:tailEnd/>
          </a:ln>
          <a:effectLst/>
        </p:spPr>
        <p:txBody>
          <a:bodyPr wrap="none" lIns="0" tIns="0" rIns="0" bIns="0">
            <a:spAutoFit/>
          </a:bodyPr>
          <a:lstStyle/>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1300" b="1">
                <a:solidFill>
                  <a:srgbClr val="9A9A9A"/>
                </a:solidFill>
                <a:latin typeface="Tahoma" pitchFamily="32" charset="0"/>
                <a:cs typeface="Tahoma" pitchFamily="32" charset="0"/>
              </a:rPr>
              <a:t>PEA302 Analytical Skills-II :: Vishal Ahuja</a:t>
            </a:r>
          </a:p>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CA" sz="1300" b="1">
              <a:solidFill>
                <a:srgbClr val="9A9A9A"/>
              </a:solidFill>
              <a:latin typeface="Tahoma" pitchFamily="32" charset="0"/>
              <a:cs typeface="Tahoma" pitchFamily="32"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Effect">
                      <p:stCondLst>
                        <p:cond delay="0"/>
                      </p:stCondLst>
                      <p:childTnLst>
                        <p:par>
                          <p:cTn id="4" fill="hold" nodeType="clickEffect">
                            <p:stCondLst>
                              <p:cond delay="0"/>
                            </p:stCondLst>
                            <p:childTnLst>
                              <p:par>
                                <p:cTn id="5" presetID="26" presetClass="entr" fill="hold" nodeType="withEffect">
                                  <p:stCondLst>
                                    <p:cond delay="0"/>
                                  </p:stCondLst>
                                  <p:childTnLst>
                                    <p:set>
                                      <p:cBhvr additive="repl">
                                        <p:cTn id="6" dur="1" fill="hold">
                                          <p:stCondLst>
                                            <p:cond delay="0"/>
                                          </p:stCondLst>
                                        </p:cTn>
                                        <p:tgtEl>
                                          <p:spTgt spid="18436"/>
                                        </p:tgtEl>
                                        <p:attrNameLst>
                                          <p:attrName>style.visibility</p:attrName>
                                        </p:attrNameLst>
                                      </p:cBhvr>
                                      <p:to>
                                        <p:strVal val="visible"/>
                                      </p:to>
                                    </p:set>
                                    <p:anim calcmode="lin" valueType="num">
                                      <p:cBhvr additive="repl">
                                        <p:cTn id="7" dur="2000" fill="hold"/>
                                        <p:tgtEl>
                                          <p:spTgt spid="18436"/>
                                        </p:tgtEl>
                                        <p:attrNameLst>
                                          <p:attrName>ppt_w</p:attrName>
                                        </p:attrNameLst>
                                      </p:cBhvr>
                                      <p:tavLst>
                                        <p:tav tm="100000">
                                          <p:val>
                                            <p:strVal val="#ppt_w"/>
                                          </p:val>
                                        </p:tav>
                                        <p:tav tm="100000">
                                          <p:val>
                                            <p:strVal val="#ppt_w"/>
                                          </p:val>
                                        </p:tav>
                                      </p:tavLst>
                                    </p:anim>
                                    <p:anim calcmode="lin" valueType="num">
                                      <p:cBhvr additive="repl">
                                        <p:cTn id="8" dur="2000" fill="hold"/>
                                        <p:tgtEl>
                                          <p:spTgt spid="18436"/>
                                        </p:tgtEl>
                                        <p:attrNameLst>
                                          <p:attrName>ppt_h</p:attrName>
                                        </p:attrNameLst>
                                      </p:cBhvr>
                                      <p:tavLst>
                                        <p:tav tm="30000">
                                          <p:val>
                                            <p:strVal val="#ppt_h"/>
                                          </p:val>
                                        </p:tav>
                                        <p:tav tm="40000">
                                          <p:val>
                                            <p:strVal val="#ppt_h/2"/>
                                          </p:val>
                                        </p:tav>
                                        <p:tav tm="50000">
                                          <p:val>
                                            <p:strVal val="#ppt_h"/>
                                          </p:val>
                                        </p:tav>
                                        <p:tav tm="60000">
                                          <p:val>
                                            <p:strVal val="#ppt_h/2"/>
                                          </p:val>
                                        </p:tav>
                                        <p:tav tm="69900">
                                          <p:val>
                                            <p:strVal val="#ppt_h"/>
                                          </p:val>
                                        </p:tav>
                                        <p:tav tm="80000">
                                          <p:val>
                                            <p:strVal val="#ppt_h/2"/>
                                          </p:val>
                                        </p:tav>
                                        <p:tav tm="100000">
                                          <p:val>
                                            <p:strVal val="#ppt_h"/>
                                          </p:val>
                                        </p:tav>
                                        <p:tav tm="100000">
                                          <p:val>
                                            <p:strVal val="#ppt_h"/>
                                          </p:val>
                                        </p:tav>
                                      </p:tavLst>
                                    </p:anim>
                                    <p:anim calcmode="lin" valueType="num">
                                      <p:cBhvr additive="repl">
                                        <p:cTn id="9" dur="2000" fill="hold"/>
                                        <p:tgtEl>
                                          <p:spTgt spid="18436"/>
                                        </p:tgtEl>
                                        <p:attrNameLst>
                                          <p:attrName>ppt_x</p:attrName>
                                        </p:attrNameLst>
                                      </p:cBhvr>
                                      <p:tavLst>
                                        <p:tav tm="100000">
                                          <p:val>
                                            <p:strVal val="#ppt_x-.4"/>
                                          </p:val>
                                        </p:tav>
                                        <p:tav tm="100000">
                                          <p:val>
                                            <p:strVal val="#ppt_x"/>
                                          </p:val>
                                        </p:tav>
                                      </p:tavLst>
                                    </p:anim>
                                    <p:anim calcmode="lin" valueType="num">
                                      <p:cBhvr additive="repl">
                                        <p:cTn id="10" dur="2000" fill="hold"/>
                                        <p:tgtEl>
                                          <p:spTgt spid="18436"/>
                                        </p:tgtEl>
                                        <p:attrNameLst>
                                          <p:attrName>ppt_y</p:attrName>
                                        </p:attrNameLst>
                                      </p:cBhvr>
                                      <p:tavLst>
                                        <p:tav tm="20000">
                                          <p:val>
                                            <p:strVal val="#ppt_y-.5"/>
                                          </p:val>
                                        </p:tav>
                                        <p:tav tm="30000">
                                          <p:val>
                                            <p:strVal val="#ppt_y-.2"/>
                                          </p:val>
                                        </p:tav>
                                        <p:tav tm="40000">
                                          <p:val>
                                            <p:strVal val="#ppt_y"/>
                                          </p:val>
                                        </p:tav>
                                        <p:tav tm="50000">
                                          <p:val>
                                            <p:strVal val="#ppt_y-.15"/>
                                          </p:val>
                                        </p:tav>
                                        <p:tav tm="60000">
                                          <p:val>
                                            <p:strVal val="#ppt_y"/>
                                          </p:val>
                                        </p:tav>
                                        <p:tav tm="69900">
                                          <p:val>
                                            <p:strVal val="#ppt_y-.1"/>
                                          </p:val>
                                        </p:tav>
                                        <p:tav tm="80000">
                                          <p:val>
                                            <p:strVal val="#ppt_y"/>
                                          </p:val>
                                        </p:tav>
                                        <p:tav tm="10000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685800" y="2130425"/>
            <a:ext cx="7772400" cy="1470025"/>
          </a:xfrm>
          <a:prstGeom prst="rect">
            <a:avLst/>
          </a:prstGeom>
          <a:noFill/>
          <a:ln w="9525" cap="flat">
            <a:noFill/>
            <a:round/>
            <a:headEnd/>
            <a:tailEnd/>
          </a:ln>
          <a:effectLst/>
        </p:spPr>
        <p:txBody>
          <a:bodyPr wrap="none" anchor="ctr"/>
          <a:lstStyle/>
          <a:p>
            <a:endParaRPr lang="en-US"/>
          </a:p>
        </p:txBody>
      </p:sp>
      <p:sp>
        <p:nvSpPr>
          <p:cNvPr id="19458" name="Text Box 2"/>
          <p:cNvSpPr txBox="1">
            <a:spLocks noChangeArrowheads="1"/>
          </p:cNvSpPr>
          <p:nvPr/>
        </p:nvSpPr>
        <p:spPr bwMode="auto">
          <a:xfrm>
            <a:off x="1371600" y="3886200"/>
            <a:ext cx="6400800" cy="1752600"/>
          </a:xfrm>
          <a:prstGeom prst="rect">
            <a:avLst/>
          </a:prstGeom>
          <a:noFill/>
          <a:ln w="9525" cap="flat">
            <a:noFill/>
            <a:round/>
            <a:headEnd/>
            <a:tailEnd/>
          </a:ln>
          <a:effectLst/>
        </p:spPr>
        <p:txBody>
          <a:bodyPr wrap="none" anchor="ctr"/>
          <a:lstStyle/>
          <a:p>
            <a:endParaRPr lang="en-US"/>
          </a:p>
        </p:txBody>
      </p:sp>
      <p:pic>
        <p:nvPicPr>
          <p:cNvPr id="19459" name="Picture 3" hidden="1"/>
          <p:cNvPicPr>
            <a:picLocks noChangeAspect="1" noChangeArrowheads="1"/>
          </p:cNvPicPr>
          <p:nvPr/>
        </p:nvPicPr>
        <p:blipFill>
          <a:blip r:embed="rId3" cstate="print"/>
          <a:srcRect/>
          <a:stretch>
            <a:fillRect/>
          </a:stretch>
        </p:blipFill>
        <p:spPr bwMode="auto">
          <a:xfrm>
            <a:off x="-14288" y="17463"/>
            <a:ext cx="9158288" cy="6840537"/>
          </a:xfrm>
          <a:prstGeom prst="rect">
            <a:avLst/>
          </a:prstGeom>
          <a:noFill/>
          <a:ln w="9525" cap="flat">
            <a:noFill/>
            <a:round/>
            <a:headEnd/>
            <a:tailEnd/>
          </a:ln>
          <a:effectLst/>
        </p:spPr>
      </p:pic>
      <p:sp>
        <p:nvSpPr>
          <p:cNvPr id="19460" name="Text Box 4"/>
          <p:cNvSpPr txBox="1">
            <a:spLocks noChangeArrowheads="1"/>
          </p:cNvSpPr>
          <p:nvPr/>
        </p:nvSpPr>
        <p:spPr bwMode="auto">
          <a:xfrm>
            <a:off x="457200" y="190500"/>
            <a:ext cx="7537450" cy="1527175"/>
          </a:xfrm>
          <a:prstGeom prst="rect">
            <a:avLst/>
          </a:prstGeom>
          <a:noFill/>
          <a:ln w="9525" cap="flat">
            <a:noFill/>
            <a:round/>
            <a:headEnd/>
            <a:tailEnd/>
          </a:ln>
          <a:effectLst/>
        </p:spPr>
        <p:txBody>
          <a:bodyPr lIns="90000" tIns="46800" rIns="90000" bIns="46800"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dirty="0">
                <a:solidFill>
                  <a:srgbClr val="000000"/>
                </a:solidFill>
              </a:rPr>
              <a:t>Practice 	</a:t>
            </a:r>
          </a:p>
        </p:txBody>
      </p:sp>
      <p:sp>
        <p:nvSpPr>
          <p:cNvPr id="19461" name="Text Box 5"/>
          <p:cNvSpPr txBox="1">
            <a:spLocks noChangeArrowheads="1"/>
          </p:cNvSpPr>
          <p:nvPr/>
        </p:nvSpPr>
        <p:spPr bwMode="auto">
          <a:xfrm>
            <a:off x="720725" y="1447800"/>
            <a:ext cx="7010400" cy="4724400"/>
          </a:xfrm>
          <a:prstGeom prst="rect">
            <a:avLst/>
          </a:prstGeom>
          <a:noFill/>
          <a:ln w="9525" cap="flat">
            <a:noFill/>
            <a:round/>
            <a:headEnd/>
            <a:tailEnd/>
          </a:ln>
          <a:effectLst/>
        </p:spPr>
        <p:txBody>
          <a:bodyPr lIns="90000" tIns="46800" rIns="90000" bIns="46800"/>
          <a:lstStyle/>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a:solidFill>
                  <a:srgbClr val="0070C0"/>
                </a:solidFill>
              </a:rPr>
              <a:t>  </a:t>
            </a:r>
            <a:r>
              <a:rPr lang="en-US" sz="2000">
                <a:solidFill>
                  <a:srgbClr val="0070C0"/>
                </a:solidFill>
              </a:rPr>
              <a:t>2 </a:t>
            </a:r>
            <a:r>
              <a:rPr lang="en-US" sz="2000" u="sng">
                <a:solidFill>
                  <a:srgbClr val="0070C0"/>
                </a:solidFill>
              </a:rPr>
              <a:t>l 16</a:t>
            </a:r>
            <a:r>
              <a:rPr lang="en-US" sz="2000">
                <a:solidFill>
                  <a:srgbClr val="0070C0"/>
                </a:solidFill>
              </a:rPr>
              <a:t>				2 </a:t>
            </a:r>
            <a:r>
              <a:rPr lang="en-US" sz="2000" u="sng">
                <a:solidFill>
                  <a:srgbClr val="0070C0"/>
                </a:solidFill>
              </a:rPr>
              <a:t>l 24</a:t>
            </a:r>
          </a:p>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a:solidFill>
                  <a:srgbClr val="0070C0"/>
                </a:solidFill>
              </a:rPr>
              <a:t>   2 </a:t>
            </a:r>
            <a:r>
              <a:rPr lang="en-US" sz="2000" u="sng">
                <a:solidFill>
                  <a:srgbClr val="0070C0"/>
                </a:solidFill>
              </a:rPr>
              <a:t>l 8</a:t>
            </a:r>
            <a:r>
              <a:rPr lang="en-US" sz="2000">
                <a:solidFill>
                  <a:srgbClr val="0070C0"/>
                </a:solidFill>
              </a:rPr>
              <a:t>				2 </a:t>
            </a:r>
            <a:r>
              <a:rPr lang="en-US" sz="2000" u="sng">
                <a:solidFill>
                  <a:srgbClr val="0070C0"/>
                </a:solidFill>
              </a:rPr>
              <a:t>l 12</a:t>
            </a:r>
          </a:p>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a:solidFill>
                  <a:srgbClr val="0070C0"/>
                </a:solidFill>
              </a:rPr>
              <a:t> 2 </a:t>
            </a:r>
            <a:r>
              <a:rPr lang="en-US" sz="2000" u="sng">
                <a:solidFill>
                  <a:srgbClr val="0070C0"/>
                </a:solidFill>
              </a:rPr>
              <a:t>l 4</a:t>
            </a:r>
            <a:r>
              <a:rPr lang="en-US" sz="2000">
                <a:solidFill>
                  <a:srgbClr val="0070C0"/>
                </a:solidFill>
              </a:rPr>
              <a:t>			              2 </a:t>
            </a:r>
            <a:r>
              <a:rPr lang="en-US" sz="2000" u="sng">
                <a:solidFill>
                  <a:srgbClr val="0070C0"/>
                </a:solidFill>
              </a:rPr>
              <a:t>l 6</a:t>
            </a:r>
          </a:p>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a:solidFill>
                  <a:srgbClr val="0070C0"/>
                </a:solidFill>
              </a:rPr>
              <a:t> 2 </a:t>
            </a:r>
            <a:r>
              <a:rPr lang="en-US" sz="2000" u="sng">
                <a:solidFill>
                  <a:srgbClr val="0070C0"/>
                </a:solidFill>
              </a:rPr>
              <a:t>l 2</a:t>
            </a:r>
            <a:r>
              <a:rPr lang="en-US" sz="2000">
                <a:solidFill>
                  <a:srgbClr val="0070C0"/>
                </a:solidFill>
              </a:rPr>
              <a:t>			              3 </a:t>
            </a:r>
            <a:r>
              <a:rPr lang="en-US" sz="2000" u="sng">
                <a:solidFill>
                  <a:srgbClr val="0070C0"/>
                </a:solidFill>
              </a:rPr>
              <a:t>l 3</a:t>
            </a:r>
          </a:p>
          <a:p>
            <a:pPr algn="ctr">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a:solidFill>
                  <a:srgbClr val="0070C0"/>
                </a:solidFill>
              </a:rPr>
              <a:t>   </a:t>
            </a:r>
            <a:r>
              <a:rPr lang="en-US" sz="2000">
                <a:solidFill>
                  <a:srgbClr val="0070C0"/>
                </a:solidFill>
              </a:rPr>
              <a:t> 1				     1</a:t>
            </a:r>
            <a:r>
              <a:rPr lang="en-US" sz="3200">
                <a:solidFill>
                  <a:srgbClr val="0070C0"/>
                </a:solidFill>
              </a:rPr>
              <a:t> </a:t>
            </a:r>
          </a:p>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a:solidFill>
                  <a:srgbClr val="0070C0"/>
                </a:solidFill>
              </a:rPr>
              <a:t>16 = 2 x 2 x 2 x 2</a:t>
            </a:r>
          </a:p>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a:solidFill>
                  <a:srgbClr val="0070C0"/>
                </a:solidFill>
              </a:rPr>
              <a:t>24 = 2 x 2 x 2 x 3</a:t>
            </a:r>
          </a:p>
          <a:p>
            <a:pPr algn="ctr">
              <a:spcBef>
                <a:spcPts val="6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a:solidFill>
                  <a:srgbClr val="0070C0"/>
                </a:solidFill>
              </a:rPr>
              <a:t>HCF = 2 x 2 x 2  = 8</a:t>
            </a:r>
          </a:p>
          <a:p>
            <a:pPr algn="ctr">
              <a:spcBef>
                <a:spcPts val="6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600">
              <a:solidFill>
                <a:srgbClr val="0070C0"/>
              </a:solidFill>
            </a:endParaRPr>
          </a:p>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a:solidFill>
                  <a:srgbClr val="0070C0"/>
                </a:solidFill>
              </a:rPr>
              <a:t>	The largest size tile that Rosa can use is tile of 8 inches.</a:t>
            </a:r>
          </a:p>
        </p:txBody>
      </p:sp>
      <p:sp>
        <p:nvSpPr>
          <p:cNvPr id="19462" name="Text Box 6" hidden="1"/>
          <p:cNvSpPr txBox="1">
            <a:spLocks noChangeArrowheads="1"/>
          </p:cNvSpPr>
          <p:nvPr/>
        </p:nvSpPr>
        <p:spPr bwMode="auto">
          <a:xfrm>
            <a:off x="0" y="6457950"/>
            <a:ext cx="3216275" cy="409575"/>
          </a:xfrm>
          <a:prstGeom prst="rect">
            <a:avLst/>
          </a:prstGeom>
          <a:solidFill>
            <a:srgbClr val="FFFFFF"/>
          </a:solidFill>
          <a:ln w="9525" cap="flat">
            <a:noFill/>
            <a:round/>
            <a:headEnd/>
            <a:tailEnd/>
          </a:ln>
          <a:effectLst/>
        </p:spPr>
        <p:txBody>
          <a:bodyPr wrap="none" lIns="0" tIns="0" rIns="0" bIns="0">
            <a:spAutoFit/>
          </a:bodyPr>
          <a:lstStyle/>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1300" b="1">
                <a:solidFill>
                  <a:srgbClr val="9A9A9A"/>
                </a:solidFill>
                <a:latin typeface="Tahoma" pitchFamily="32" charset="0"/>
                <a:cs typeface="Tahoma" pitchFamily="32" charset="0"/>
              </a:rPr>
              <a:t>PEA302 Analytical Skills-II :: Vishal Ahuja</a:t>
            </a:r>
          </a:p>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CA" sz="1300" b="1">
              <a:solidFill>
                <a:srgbClr val="9A9A9A"/>
              </a:solidFill>
              <a:latin typeface="Tahoma" pitchFamily="32" charset="0"/>
              <a:cs typeface="Tahoma" pitchFamily="32"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Effect">
                      <p:stCondLst>
                        <p:cond delay="0"/>
                      </p:stCondLst>
                      <p:childTnLst>
                        <p:par>
                          <p:cTn id="4" fill="hold" nodeType="clickEffect">
                            <p:stCondLst>
                              <p:cond delay="0"/>
                            </p:stCondLst>
                            <p:childTnLst>
                              <p:par>
                                <p:cTn id="5" presetID="26" presetClass="entr" fill="hold" nodeType="withEffect">
                                  <p:stCondLst>
                                    <p:cond delay="0"/>
                                  </p:stCondLst>
                                  <p:childTnLst>
                                    <p:set>
                                      <p:cBhvr additive="repl">
                                        <p:cTn id="6" dur="1" fill="hold">
                                          <p:stCondLst>
                                            <p:cond delay="0"/>
                                          </p:stCondLst>
                                        </p:cTn>
                                        <p:tgtEl>
                                          <p:spTgt spid="19460"/>
                                        </p:tgtEl>
                                        <p:attrNameLst>
                                          <p:attrName>style.visibility</p:attrName>
                                        </p:attrNameLst>
                                      </p:cBhvr>
                                      <p:to>
                                        <p:strVal val="visible"/>
                                      </p:to>
                                    </p:set>
                                    <p:anim calcmode="lin" valueType="num">
                                      <p:cBhvr additive="repl">
                                        <p:cTn id="7" dur="2000" fill="hold"/>
                                        <p:tgtEl>
                                          <p:spTgt spid="19460"/>
                                        </p:tgtEl>
                                        <p:attrNameLst>
                                          <p:attrName>ppt_w</p:attrName>
                                        </p:attrNameLst>
                                      </p:cBhvr>
                                      <p:tavLst>
                                        <p:tav tm="100000">
                                          <p:val>
                                            <p:strVal val="#ppt_w"/>
                                          </p:val>
                                        </p:tav>
                                        <p:tav tm="100000">
                                          <p:val>
                                            <p:strVal val="#ppt_w"/>
                                          </p:val>
                                        </p:tav>
                                      </p:tavLst>
                                    </p:anim>
                                    <p:anim calcmode="lin" valueType="num">
                                      <p:cBhvr additive="repl">
                                        <p:cTn id="8" dur="2000" fill="hold"/>
                                        <p:tgtEl>
                                          <p:spTgt spid="19460"/>
                                        </p:tgtEl>
                                        <p:attrNameLst>
                                          <p:attrName>ppt_h</p:attrName>
                                        </p:attrNameLst>
                                      </p:cBhvr>
                                      <p:tavLst>
                                        <p:tav tm="30000">
                                          <p:val>
                                            <p:strVal val="#ppt_h"/>
                                          </p:val>
                                        </p:tav>
                                        <p:tav tm="40000">
                                          <p:val>
                                            <p:strVal val="#ppt_h/2"/>
                                          </p:val>
                                        </p:tav>
                                        <p:tav tm="50000">
                                          <p:val>
                                            <p:strVal val="#ppt_h"/>
                                          </p:val>
                                        </p:tav>
                                        <p:tav tm="60000">
                                          <p:val>
                                            <p:strVal val="#ppt_h/2"/>
                                          </p:val>
                                        </p:tav>
                                        <p:tav tm="69900">
                                          <p:val>
                                            <p:strVal val="#ppt_h"/>
                                          </p:val>
                                        </p:tav>
                                        <p:tav tm="80000">
                                          <p:val>
                                            <p:strVal val="#ppt_h/2"/>
                                          </p:val>
                                        </p:tav>
                                        <p:tav tm="100000">
                                          <p:val>
                                            <p:strVal val="#ppt_h"/>
                                          </p:val>
                                        </p:tav>
                                        <p:tav tm="100000">
                                          <p:val>
                                            <p:strVal val="#ppt_h"/>
                                          </p:val>
                                        </p:tav>
                                      </p:tavLst>
                                    </p:anim>
                                    <p:anim calcmode="lin" valueType="num">
                                      <p:cBhvr additive="repl">
                                        <p:cTn id="9" dur="2000" fill="hold"/>
                                        <p:tgtEl>
                                          <p:spTgt spid="19460"/>
                                        </p:tgtEl>
                                        <p:attrNameLst>
                                          <p:attrName>ppt_x</p:attrName>
                                        </p:attrNameLst>
                                      </p:cBhvr>
                                      <p:tavLst>
                                        <p:tav tm="100000">
                                          <p:val>
                                            <p:strVal val="#ppt_x-.4"/>
                                          </p:val>
                                        </p:tav>
                                        <p:tav tm="100000">
                                          <p:val>
                                            <p:strVal val="#ppt_x"/>
                                          </p:val>
                                        </p:tav>
                                      </p:tavLst>
                                    </p:anim>
                                    <p:anim calcmode="lin" valueType="num">
                                      <p:cBhvr additive="repl">
                                        <p:cTn id="10" dur="2000" fill="hold"/>
                                        <p:tgtEl>
                                          <p:spTgt spid="19460"/>
                                        </p:tgtEl>
                                        <p:attrNameLst>
                                          <p:attrName>ppt_y</p:attrName>
                                        </p:attrNameLst>
                                      </p:cBhvr>
                                      <p:tavLst>
                                        <p:tav tm="20000">
                                          <p:val>
                                            <p:strVal val="#ppt_y-.5"/>
                                          </p:val>
                                        </p:tav>
                                        <p:tav tm="30000">
                                          <p:val>
                                            <p:strVal val="#ppt_y-.2"/>
                                          </p:val>
                                        </p:tav>
                                        <p:tav tm="40000">
                                          <p:val>
                                            <p:strVal val="#ppt_y"/>
                                          </p:val>
                                        </p:tav>
                                        <p:tav tm="50000">
                                          <p:val>
                                            <p:strVal val="#ppt_y-.15"/>
                                          </p:val>
                                        </p:tav>
                                        <p:tav tm="60000">
                                          <p:val>
                                            <p:strVal val="#ppt_y"/>
                                          </p:val>
                                        </p:tav>
                                        <p:tav tm="69900">
                                          <p:val>
                                            <p:strVal val="#ppt_y-.1"/>
                                          </p:val>
                                        </p:tav>
                                        <p:tav tm="80000">
                                          <p:val>
                                            <p:strVal val="#ppt_y"/>
                                          </p:val>
                                        </p:tav>
                                        <p:tav tm="10000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1"/>
          <p:cNvSpPr txBox="1">
            <a:spLocks noChangeArrowheads="1"/>
          </p:cNvSpPr>
          <p:nvPr/>
        </p:nvSpPr>
        <p:spPr bwMode="auto">
          <a:xfrm>
            <a:off x="685800" y="2130425"/>
            <a:ext cx="7772400" cy="1470025"/>
          </a:xfrm>
          <a:prstGeom prst="rect">
            <a:avLst/>
          </a:prstGeom>
          <a:noFill/>
          <a:ln w="9525" cap="flat">
            <a:noFill/>
            <a:round/>
            <a:headEnd/>
            <a:tailEnd/>
          </a:ln>
          <a:effectLst/>
        </p:spPr>
        <p:txBody>
          <a:bodyPr wrap="none" anchor="ctr"/>
          <a:lstStyle/>
          <a:p>
            <a:endParaRPr lang="en-US"/>
          </a:p>
        </p:txBody>
      </p:sp>
      <p:sp>
        <p:nvSpPr>
          <p:cNvPr id="20482" name="Text Box 2"/>
          <p:cNvSpPr txBox="1">
            <a:spLocks noChangeArrowheads="1"/>
          </p:cNvSpPr>
          <p:nvPr/>
        </p:nvSpPr>
        <p:spPr bwMode="auto">
          <a:xfrm>
            <a:off x="1371600" y="3886200"/>
            <a:ext cx="6400800" cy="1752600"/>
          </a:xfrm>
          <a:prstGeom prst="rect">
            <a:avLst/>
          </a:prstGeom>
          <a:noFill/>
          <a:ln w="9525" cap="flat">
            <a:noFill/>
            <a:round/>
            <a:headEnd/>
            <a:tailEnd/>
          </a:ln>
          <a:effectLst/>
        </p:spPr>
        <p:txBody>
          <a:bodyPr wrap="none" anchor="ctr"/>
          <a:lstStyle/>
          <a:p>
            <a:endParaRPr lang="en-US"/>
          </a:p>
        </p:txBody>
      </p:sp>
      <p:pic>
        <p:nvPicPr>
          <p:cNvPr id="20483" name="Picture 3" hidden="1"/>
          <p:cNvPicPr>
            <a:picLocks noChangeAspect="1" noChangeArrowheads="1"/>
          </p:cNvPicPr>
          <p:nvPr/>
        </p:nvPicPr>
        <p:blipFill>
          <a:blip r:embed="rId3" cstate="print"/>
          <a:srcRect/>
          <a:stretch>
            <a:fillRect/>
          </a:stretch>
        </p:blipFill>
        <p:spPr bwMode="auto">
          <a:xfrm>
            <a:off x="-14288" y="17463"/>
            <a:ext cx="9158288" cy="6840537"/>
          </a:xfrm>
          <a:prstGeom prst="rect">
            <a:avLst/>
          </a:prstGeom>
          <a:noFill/>
          <a:ln w="9525" cap="flat">
            <a:noFill/>
            <a:round/>
            <a:headEnd/>
            <a:tailEnd/>
          </a:ln>
          <a:effectLst/>
        </p:spPr>
      </p:pic>
      <p:sp>
        <p:nvSpPr>
          <p:cNvPr id="20484" name="Text Box 4"/>
          <p:cNvSpPr txBox="1">
            <a:spLocks noChangeArrowheads="1"/>
          </p:cNvSpPr>
          <p:nvPr/>
        </p:nvSpPr>
        <p:spPr bwMode="auto">
          <a:xfrm>
            <a:off x="457200" y="231775"/>
            <a:ext cx="7745413" cy="1527175"/>
          </a:xfrm>
          <a:prstGeom prst="rect">
            <a:avLst/>
          </a:prstGeom>
          <a:noFill/>
          <a:ln w="9525" cap="flat">
            <a:noFill/>
            <a:round/>
            <a:headEnd/>
            <a:tailEnd/>
          </a:ln>
          <a:effectLst/>
        </p:spPr>
        <p:txBody>
          <a:bodyPr lIns="90000" tIns="46800" rIns="90000" bIns="46800"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dirty="0">
                <a:solidFill>
                  <a:srgbClr val="000000"/>
                </a:solidFill>
              </a:rPr>
              <a:t>Practice 	</a:t>
            </a:r>
          </a:p>
        </p:txBody>
      </p:sp>
      <p:sp>
        <p:nvSpPr>
          <p:cNvPr id="20485" name="Text Box 5"/>
          <p:cNvSpPr txBox="1">
            <a:spLocks noChangeArrowheads="1"/>
          </p:cNvSpPr>
          <p:nvPr/>
        </p:nvSpPr>
        <p:spPr bwMode="auto">
          <a:xfrm>
            <a:off x="457200" y="1946275"/>
            <a:ext cx="8153400" cy="4114800"/>
          </a:xfrm>
          <a:prstGeom prst="rect">
            <a:avLst/>
          </a:prstGeom>
          <a:noFill/>
          <a:ln w="9525" cap="flat">
            <a:noFill/>
            <a:round/>
            <a:headEnd/>
            <a:tailEnd/>
          </a:ln>
          <a:effectLst/>
        </p:spPr>
        <p:txBody>
          <a:bodyPr lIns="90000" tIns="46800" rIns="90000" bIns="46800"/>
          <a:lstStyle/>
          <a:p>
            <a:pPr>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dirty="0">
                <a:solidFill>
                  <a:srgbClr val="0070C0"/>
                </a:solidFill>
              </a:rPr>
              <a:t>Two bikers are riding a circular path. The first rider completes a round in 12 minutes. The second rider completes a round in 18 minutes. If they both started at the same place and time and go in the same direction, after how many minutes will they meet again at the starting point?</a:t>
            </a:r>
          </a:p>
        </p:txBody>
      </p:sp>
      <p:sp>
        <p:nvSpPr>
          <p:cNvPr id="20489" name="Text Box 9" hidden="1"/>
          <p:cNvSpPr txBox="1">
            <a:spLocks noChangeArrowheads="1"/>
          </p:cNvSpPr>
          <p:nvPr/>
        </p:nvSpPr>
        <p:spPr bwMode="auto">
          <a:xfrm>
            <a:off x="0" y="6457950"/>
            <a:ext cx="3216275" cy="409575"/>
          </a:xfrm>
          <a:prstGeom prst="rect">
            <a:avLst/>
          </a:prstGeom>
          <a:solidFill>
            <a:srgbClr val="FFFFFF"/>
          </a:solidFill>
          <a:ln w="9525" cap="flat">
            <a:noFill/>
            <a:round/>
            <a:headEnd/>
            <a:tailEnd/>
          </a:ln>
          <a:effectLst/>
        </p:spPr>
        <p:txBody>
          <a:bodyPr wrap="none" lIns="0" tIns="0" rIns="0" bIns="0">
            <a:spAutoFit/>
          </a:bodyPr>
          <a:lstStyle/>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1300" b="1">
                <a:solidFill>
                  <a:srgbClr val="9A9A9A"/>
                </a:solidFill>
                <a:latin typeface="Tahoma" pitchFamily="32" charset="0"/>
                <a:cs typeface="Tahoma" pitchFamily="32" charset="0"/>
              </a:rPr>
              <a:t>PEA302 Analytical Skills-II :: Vishal Ahuja</a:t>
            </a:r>
          </a:p>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CA" sz="1300" b="1">
              <a:solidFill>
                <a:srgbClr val="9A9A9A"/>
              </a:solidFill>
              <a:latin typeface="Tahoma" pitchFamily="32" charset="0"/>
              <a:cs typeface="Tahoma" pitchFamily="32"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Effect">
                      <p:stCondLst>
                        <p:cond delay="0"/>
                      </p:stCondLst>
                      <p:childTnLst>
                        <p:par>
                          <p:cTn id="4" fill="hold" nodeType="clickEffect">
                            <p:stCondLst>
                              <p:cond delay="0"/>
                            </p:stCondLst>
                            <p:childTnLst>
                              <p:par>
                                <p:cTn id="5" presetID="29" presetClass="path" accel="50000" decel="50000" fill="hold" nodeType="withEffect">
                                  <p:stCondLst>
                                    <p:cond delay="0"/>
                                  </p:stCondLst>
                                  <p:iterate type="lt">
                                    <p:tmPct val="10000"/>
                                  </p:iterate>
                                  <p:childTnLst>
                                    <p:animMotion origin="layout" path="M 0.0 0.0  C 0.007 -0.01333  0.014 -0.028  0.021 -0.04667  C 0.04 -0.1  0.045 -0.152  0.031 -0.16  C 0.017 -0.16933  -0.01 -0.132  -0.029 -0.07867  C -0.039 -0.05067  -0.045 -0.024  -0.047 -0.004  C -0.05 0.012  -0.051 0.028  -0.051 0.04667  C -0.051 0.10667  -0.038 0.156  -0.023 0.156  C -0.008 0.156  0.005 0.10667  0.005 0.04667  C 0.005 0.01867  0.002 -0.008  -0.003 -0.02667  C -0.005 -0.04267  -0.01 -0.06  -0.016 -0.07733  C -0.036 -0.132  -0.063 -0.16933  -0.077 -0.16  C -0.091 -0.15067  -0.086 -0.1  -0.066 -0.04533  C -0.058 -0.02  -0.047 0.00133  -0.036 0.016  C -0.028 0.02933  -0.019 0.04133  -0.007 0.05333  C 0.029 0.092  0.065 0.10933  0.075 0.09333  C 0.084 0.07733  0.064 0.03333  0.028 -0.004  C 0.013 -0.02  -0.003 -0.032  -0.016 -0.04  C -0.028 -0.048  -0.043 -0.05467  -0.059 -0.05867  C -0.103 -0.072  -0.141 -0.068  -0.144 -0.04667  C -0.148 -0.02667  -0.115 0.0  -0.071 0.01333  C -0.051 0.01867  -0.032 0.02133  -0.017 0.02  C -0.004 0.02  0.01 0.01733  0.025 0.01333  C 0.069 0.0  0.102 -0.028  0.098 -0.048  C 0.095 -0.068  0.057 -0.07333  0.013 -0.06  C -0.008 -0.05333  -0.027 -0.044  -0.04 -0.03333  C -0.051 -0.02533  -0.062 -0.016  -0.074 -0.004  C -0.109 0.03467  -0.13 0.07733  -0.12 0.09333  C -0.111 0.10933  -0.074 0.092  -0.039 0.05467  C -0.022 0.036  -0.008 0.01733  0.0 0.0  Z">
                                      <p:cBhvr additive="repl">
                                        <p:cTn id="6" dur="1299" fill="hold">
                                          <p:stCondLst>
                                            <p:cond delay="0"/>
                                          </p:stCondLst>
                                        </p:cTn>
                                        <p:tgtEl>
                                          <p:spTgt spid="20484"/>
                                        </p:tgtEl>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1"/>
          <p:cNvSpPr txBox="1">
            <a:spLocks noChangeArrowheads="1"/>
          </p:cNvSpPr>
          <p:nvPr/>
        </p:nvSpPr>
        <p:spPr bwMode="auto">
          <a:xfrm>
            <a:off x="685800" y="2130425"/>
            <a:ext cx="7772400" cy="1470025"/>
          </a:xfrm>
          <a:prstGeom prst="rect">
            <a:avLst/>
          </a:prstGeom>
          <a:noFill/>
          <a:ln w="9525" cap="flat">
            <a:noFill/>
            <a:round/>
            <a:headEnd/>
            <a:tailEnd/>
          </a:ln>
          <a:effectLst/>
        </p:spPr>
        <p:txBody>
          <a:bodyPr wrap="none" anchor="ctr"/>
          <a:lstStyle/>
          <a:p>
            <a:endParaRPr lang="en-US"/>
          </a:p>
        </p:txBody>
      </p:sp>
      <p:sp>
        <p:nvSpPr>
          <p:cNvPr id="21506" name="Text Box 2"/>
          <p:cNvSpPr txBox="1">
            <a:spLocks noChangeArrowheads="1"/>
          </p:cNvSpPr>
          <p:nvPr/>
        </p:nvSpPr>
        <p:spPr bwMode="auto">
          <a:xfrm>
            <a:off x="1371600" y="3886200"/>
            <a:ext cx="6400800" cy="1752600"/>
          </a:xfrm>
          <a:prstGeom prst="rect">
            <a:avLst/>
          </a:prstGeom>
          <a:noFill/>
          <a:ln w="9525" cap="flat">
            <a:noFill/>
            <a:round/>
            <a:headEnd/>
            <a:tailEnd/>
          </a:ln>
          <a:effectLst/>
        </p:spPr>
        <p:txBody>
          <a:bodyPr wrap="none" anchor="ctr"/>
          <a:lstStyle/>
          <a:p>
            <a:endParaRPr lang="en-US"/>
          </a:p>
        </p:txBody>
      </p:sp>
      <p:pic>
        <p:nvPicPr>
          <p:cNvPr id="21507" name="Picture 3" hidden="1"/>
          <p:cNvPicPr>
            <a:picLocks noChangeAspect="1" noChangeArrowheads="1"/>
          </p:cNvPicPr>
          <p:nvPr/>
        </p:nvPicPr>
        <p:blipFill>
          <a:blip r:embed="rId3" cstate="print"/>
          <a:srcRect/>
          <a:stretch>
            <a:fillRect/>
          </a:stretch>
        </p:blipFill>
        <p:spPr bwMode="auto">
          <a:xfrm>
            <a:off x="-14288" y="17463"/>
            <a:ext cx="9158288" cy="6840537"/>
          </a:xfrm>
          <a:prstGeom prst="rect">
            <a:avLst/>
          </a:prstGeom>
          <a:noFill/>
          <a:ln w="9525" cap="flat">
            <a:noFill/>
            <a:round/>
            <a:headEnd/>
            <a:tailEnd/>
          </a:ln>
          <a:effectLst/>
        </p:spPr>
      </p:pic>
      <p:sp>
        <p:nvSpPr>
          <p:cNvPr id="21508" name="Text Box 4"/>
          <p:cNvSpPr txBox="1">
            <a:spLocks noChangeArrowheads="1"/>
          </p:cNvSpPr>
          <p:nvPr/>
        </p:nvSpPr>
        <p:spPr bwMode="auto">
          <a:xfrm>
            <a:off x="457200" y="231775"/>
            <a:ext cx="7745413" cy="1527175"/>
          </a:xfrm>
          <a:prstGeom prst="rect">
            <a:avLst/>
          </a:prstGeom>
          <a:noFill/>
          <a:ln w="9525" cap="flat">
            <a:noFill/>
            <a:round/>
            <a:headEnd/>
            <a:tailEnd/>
          </a:ln>
          <a:effectLst/>
        </p:spPr>
        <p:txBody>
          <a:bodyPr lIns="90000" tIns="46800" rIns="90000" bIns="46800"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dirty="0">
                <a:solidFill>
                  <a:srgbClr val="000000"/>
                </a:solidFill>
              </a:rPr>
              <a:t>Practice 	</a:t>
            </a:r>
          </a:p>
        </p:txBody>
      </p:sp>
      <p:sp>
        <p:nvSpPr>
          <p:cNvPr id="21509" name="Text Box 5"/>
          <p:cNvSpPr txBox="1">
            <a:spLocks noChangeArrowheads="1"/>
          </p:cNvSpPr>
          <p:nvPr/>
        </p:nvSpPr>
        <p:spPr bwMode="auto">
          <a:xfrm>
            <a:off x="747713" y="1697038"/>
            <a:ext cx="7010400" cy="4287837"/>
          </a:xfrm>
          <a:prstGeom prst="rect">
            <a:avLst/>
          </a:prstGeom>
          <a:noFill/>
          <a:ln w="9525" cap="flat">
            <a:noFill/>
            <a:round/>
            <a:headEnd/>
            <a:tailEnd/>
          </a:ln>
          <a:effectLst/>
        </p:spPr>
        <p:txBody>
          <a:bodyPr lIns="90000" tIns="46800" rIns="90000" bIns="46800"/>
          <a:lstStyle/>
          <a:p>
            <a:pP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a:solidFill>
                  <a:srgbClr val="0070C0"/>
                </a:solidFill>
              </a:rPr>
              <a:t>              </a:t>
            </a:r>
            <a:r>
              <a:rPr lang="en-US" sz="2000">
                <a:solidFill>
                  <a:srgbClr val="0070C0"/>
                </a:solidFill>
              </a:rPr>
              <a:t>2 </a:t>
            </a:r>
            <a:r>
              <a:rPr lang="en-US" sz="2000" u="sng">
                <a:solidFill>
                  <a:srgbClr val="0070C0"/>
                </a:solidFill>
              </a:rPr>
              <a:t>l 12</a:t>
            </a:r>
            <a:r>
              <a:rPr lang="en-US" sz="2000">
                <a:solidFill>
                  <a:srgbClr val="0070C0"/>
                </a:solidFill>
              </a:rPr>
              <a:t>			2 </a:t>
            </a:r>
            <a:r>
              <a:rPr lang="en-US" sz="2000" u="sng">
                <a:solidFill>
                  <a:srgbClr val="0070C0"/>
                </a:solidFill>
              </a:rPr>
              <a:t>l 18</a:t>
            </a:r>
          </a:p>
          <a:p>
            <a:pP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a:solidFill>
                  <a:srgbClr val="0070C0"/>
                </a:solidFill>
              </a:rPr>
              <a:t>                       2 </a:t>
            </a:r>
            <a:r>
              <a:rPr lang="en-US" sz="2000" u="sng">
                <a:solidFill>
                  <a:srgbClr val="0070C0"/>
                </a:solidFill>
              </a:rPr>
              <a:t>l 6</a:t>
            </a:r>
            <a:r>
              <a:rPr lang="en-US" sz="2000">
                <a:solidFill>
                  <a:srgbClr val="0070C0"/>
                </a:solidFill>
              </a:rPr>
              <a:t>				3 </a:t>
            </a:r>
            <a:r>
              <a:rPr lang="en-US" sz="2000" u="sng">
                <a:solidFill>
                  <a:srgbClr val="0070C0"/>
                </a:solidFill>
              </a:rPr>
              <a:t>l 9</a:t>
            </a:r>
          </a:p>
          <a:p>
            <a:pP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a:solidFill>
                  <a:srgbClr val="0070C0"/>
                </a:solidFill>
              </a:rPr>
              <a:t>                       3 </a:t>
            </a:r>
            <a:r>
              <a:rPr lang="en-US" sz="2000" u="sng">
                <a:solidFill>
                  <a:srgbClr val="0070C0"/>
                </a:solidFill>
              </a:rPr>
              <a:t>l 3</a:t>
            </a:r>
            <a:r>
              <a:rPr lang="en-US" sz="2000">
                <a:solidFill>
                  <a:srgbClr val="0070C0"/>
                </a:solidFill>
              </a:rPr>
              <a:t>				3 </a:t>
            </a:r>
            <a:r>
              <a:rPr lang="en-US" sz="2000" u="sng">
                <a:solidFill>
                  <a:srgbClr val="0070C0"/>
                </a:solidFill>
              </a:rPr>
              <a:t>l 3</a:t>
            </a:r>
          </a:p>
          <a:p>
            <a:pPr>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a:solidFill>
                  <a:srgbClr val="0070C0"/>
                </a:solidFill>
              </a:rPr>
              <a:t>                 </a:t>
            </a:r>
            <a:r>
              <a:rPr lang="en-US" sz="2000">
                <a:solidFill>
                  <a:srgbClr val="0070C0"/>
                </a:solidFill>
              </a:rPr>
              <a:t> 1				     1</a:t>
            </a:r>
            <a:r>
              <a:rPr lang="en-US" sz="3200">
                <a:solidFill>
                  <a:srgbClr val="0070C0"/>
                </a:solidFill>
              </a:rPr>
              <a:t> </a:t>
            </a:r>
          </a:p>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a:solidFill>
                <a:srgbClr val="0070C0"/>
              </a:solidFill>
            </a:endParaRPr>
          </a:p>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a:solidFill>
                  <a:srgbClr val="0070C0"/>
                </a:solidFill>
              </a:rPr>
              <a:t>12 = 2 x 2 x 3</a:t>
            </a:r>
          </a:p>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a:solidFill>
                  <a:srgbClr val="0070C0"/>
                </a:solidFill>
              </a:rPr>
              <a:t>18 = 2 x 3 x 3</a:t>
            </a:r>
          </a:p>
          <a:p>
            <a:pPr algn="ctr">
              <a:spcBef>
                <a:spcPts val="6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a:solidFill>
                  <a:srgbClr val="0070C0"/>
                </a:solidFill>
              </a:rPr>
              <a:t>LCM = 2 x 3 x 2 x 3 = 36</a:t>
            </a:r>
          </a:p>
          <a:p>
            <a:pP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a:solidFill>
                  <a:srgbClr val="0070C0"/>
                </a:solidFill>
              </a:rPr>
              <a:t>	          Both bikers will meet after 36 minutes.</a:t>
            </a:r>
          </a:p>
        </p:txBody>
      </p:sp>
      <p:sp>
        <p:nvSpPr>
          <p:cNvPr id="21510" name="Text Box 6" hidden="1"/>
          <p:cNvSpPr txBox="1">
            <a:spLocks noChangeArrowheads="1"/>
          </p:cNvSpPr>
          <p:nvPr/>
        </p:nvSpPr>
        <p:spPr bwMode="auto">
          <a:xfrm>
            <a:off x="0" y="6457950"/>
            <a:ext cx="3216275" cy="409575"/>
          </a:xfrm>
          <a:prstGeom prst="rect">
            <a:avLst/>
          </a:prstGeom>
          <a:solidFill>
            <a:srgbClr val="FFFFFF"/>
          </a:solidFill>
          <a:ln w="9525" cap="flat">
            <a:noFill/>
            <a:round/>
            <a:headEnd/>
            <a:tailEnd/>
          </a:ln>
          <a:effectLst/>
        </p:spPr>
        <p:txBody>
          <a:bodyPr wrap="none" lIns="0" tIns="0" rIns="0" bIns="0">
            <a:spAutoFit/>
          </a:bodyPr>
          <a:lstStyle/>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1300" b="1">
                <a:solidFill>
                  <a:srgbClr val="9A9A9A"/>
                </a:solidFill>
                <a:latin typeface="Tahoma" pitchFamily="32" charset="0"/>
                <a:cs typeface="Tahoma" pitchFamily="32" charset="0"/>
              </a:rPr>
              <a:t>PEA302 Analytical Skills-II :: Vishal Ahuja</a:t>
            </a:r>
          </a:p>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CA" sz="1300" b="1">
              <a:solidFill>
                <a:srgbClr val="9A9A9A"/>
              </a:solidFill>
              <a:latin typeface="Tahoma" pitchFamily="32" charset="0"/>
              <a:cs typeface="Tahoma" pitchFamily="32"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Effect">
                      <p:stCondLst>
                        <p:cond delay="0"/>
                      </p:stCondLst>
                      <p:childTnLst>
                        <p:par>
                          <p:cTn id="4" fill="hold" nodeType="clickEffect">
                            <p:stCondLst>
                              <p:cond delay="0"/>
                            </p:stCondLst>
                            <p:childTnLst>
                              <p:par>
                                <p:cTn id="5" presetID="29" presetClass="path" accel="50000" decel="50000" fill="hold" nodeType="withEffect">
                                  <p:stCondLst>
                                    <p:cond delay="0"/>
                                  </p:stCondLst>
                                  <p:iterate type="lt">
                                    <p:tmPct val="10000"/>
                                  </p:iterate>
                                  <p:childTnLst>
                                    <p:animMotion origin="layout" path="M 0.0 0.0  C 0.007 -0.01333  0.014 -0.028  0.021 -0.04667  C 0.04 -0.1  0.045 -0.152  0.031 -0.16  C 0.017 -0.16933  -0.01 -0.132  -0.029 -0.07867  C -0.039 -0.05067  -0.045 -0.024  -0.047 -0.004  C -0.05 0.012  -0.051 0.028  -0.051 0.04667  C -0.051 0.10667  -0.038 0.156  -0.023 0.156  C -0.008 0.156  0.005 0.10667  0.005 0.04667  C 0.005 0.01867  0.002 -0.008  -0.003 -0.02667  C -0.005 -0.04267  -0.01 -0.06  -0.016 -0.07733  C -0.036 -0.132  -0.063 -0.16933  -0.077 -0.16  C -0.091 -0.15067  -0.086 -0.1  -0.066 -0.04533  C -0.058 -0.02  -0.047 0.00133  -0.036 0.016  C -0.028 0.02933  -0.019 0.04133  -0.007 0.05333  C 0.029 0.092  0.065 0.10933  0.075 0.09333  C 0.084 0.07733  0.064 0.03333  0.028 -0.004  C 0.013 -0.02  -0.003 -0.032  -0.016 -0.04  C -0.028 -0.048  -0.043 -0.05467  -0.059 -0.05867  C -0.103 -0.072  -0.141 -0.068  -0.144 -0.04667  C -0.148 -0.02667  -0.115 0.0  -0.071 0.01333  C -0.051 0.01867  -0.032 0.02133  -0.017 0.02  C -0.004 0.02  0.01 0.01733  0.025 0.01333  C 0.069 0.0  0.102 -0.028  0.098 -0.048  C 0.095 -0.068  0.057 -0.07333  0.013 -0.06  C -0.008 -0.05333  -0.027 -0.044  -0.04 -0.03333  C -0.051 -0.02533  -0.062 -0.016  -0.074 -0.004  C -0.109 0.03467  -0.13 0.07733  -0.12 0.09333  C -0.111 0.10933  -0.074 0.092  -0.039 0.05467  C -0.022 0.036  -0.008 0.01733  0.0 0.0  Z">
                                      <p:cBhvr additive="repl">
                                        <p:cTn id="6" dur="1299" fill="hold">
                                          <p:stCondLst>
                                            <p:cond delay="0"/>
                                          </p:stCondLst>
                                        </p:cTn>
                                        <p:tgtEl>
                                          <p:spTgt spid="21508"/>
                                        </p:tgtEl>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4"/>
          <p:cNvSpPr>
            <a:spLocks noGrp="1"/>
          </p:cNvSpPr>
          <p:nvPr>
            <p:ph idx="1"/>
          </p:nvPr>
        </p:nvSpPr>
        <p:spPr>
          <a:xfrm>
            <a:off x="857250" y="1557338"/>
            <a:ext cx="7866063" cy="4872037"/>
          </a:xfrm>
        </p:spPr>
        <p:txBody>
          <a:bodyPr/>
          <a:lstStyle/>
          <a:p>
            <a:pPr>
              <a:buFont typeface="Wingdings 2" pitchFamily="18" charset="2"/>
              <a:buNone/>
            </a:pPr>
            <a:endParaRPr lang="en-US" altLang="en-US" sz="4000" smtClean="0">
              <a:solidFill>
                <a:srgbClr val="FF0000"/>
              </a:solidFill>
              <a:latin typeface="Monotype Corsiva" pitchFamily="66" charset="0"/>
            </a:endParaRPr>
          </a:p>
          <a:p>
            <a:pPr>
              <a:buFont typeface="Wingdings 2" pitchFamily="18" charset="2"/>
              <a:buNone/>
            </a:pPr>
            <a:endParaRPr lang="en-US" altLang="en-US" sz="4000" smtClean="0">
              <a:solidFill>
                <a:srgbClr val="FF0000"/>
              </a:solidFill>
              <a:latin typeface="Monotype Corsiva" pitchFamily="66" charset="0"/>
            </a:endParaRPr>
          </a:p>
          <a:p>
            <a:pPr>
              <a:buFont typeface="Wingdings 2" pitchFamily="18" charset="2"/>
              <a:buNone/>
            </a:pPr>
            <a:endParaRPr lang="en-US" altLang="en-US" sz="4000" smtClean="0">
              <a:solidFill>
                <a:srgbClr val="FF0000"/>
              </a:solidFill>
              <a:latin typeface="Monotype Corsiva" pitchFamily="66" charset="0"/>
            </a:endParaRPr>
          </a:p>
          <a:p>
            <a:pPr>
              <a:buFont typeface="Wingdings 2" pitchFamily="18" charset="2"/>
              <a:buNone/>
            </a:pPr>
            <a:r>
              <a:rPr lang="en-US" altLang="en-US" sz="4000" smtClean="0">
                <a:solidFill>
                  <a:srgbClr val="FF0000"/>
                </a:solidFill>
                <a:latin typeface="Monotype Corsiva" pitchFamily="66" charset="0"/>
              </a:rPr>
              <a:t>Next Class Averages</a:t>
            </a:r>
          </a:p>
        </p:txBody>
      </p:sp>
      <p:pic>
        <p:nvPicPr>
          <p:cNvPr id="51203" name="Picture 2" descr="https://encrypted-tbn1.gstatic.com/images?q=tbn:ANd9GcRt12VpKN4hgDcd3EA-xsXom5o8VA7nCFE5-cIPiPbzwteOHBuMag"/>
          <p:cNvPicPr>
            <a:picLocks noChangeAspect="1" noChangeArrowheads="1"/>
          </p:cNvPicPr>
          <p:nvPr/>
        </p:nvPicPr>
        <p:blipFill>
          <a:blip r:embed="rId2" cstate="print"/>
          <a:srcRect/>
          <a:stretch>
            <a:fillRect/>
          </a:stretch>
        </p:blipFill>
        <p:spPr bwMode="auto">
          <a:xfrm rot="724854">
            <a:off x="4648200" y="1905000"/>
            <a:ext cx="3581400" cy="360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685800" y="2130425"/>
            <a:ext cx="7772400" cy="1470025"/>
          </a:xfrm>
          <a:prstGeom prst="rect">
            <a:avLst/>
          </a:prstGeom>
          <a:noFill/>
          <a:ln w="9525" cap="flat">
            <a:noFill/>
            <a:round/>
            <a:headEnd/>
            <a:tailEnd/>
          </a:ln>
          <a:effectLst/>
        </p:spPr>
        <p:txBody>
          <a:bodyPr wrap="none" anchor="ctr"/>
          <a:lstStyle/>
          <a:p>
            <a:endParaRPr lang="en-US"/>
          </a:p>
        </p:txBody>
      </p:sp>
      <p:sp>
        <p:nvSpPr>
          <p:cNvPr id="7170" name="Text Box 2"/>
          <p:cNvSpPr txBox="1">
            <a:spLocks noChangeArrowheads="1"/>
          </p:cNvSpPr>
          <p:nvPr/>
        </p:nvSpPr>
        <p:spPr bwMode="auto">
          <a:xfrm>
            <a:off x="1371600" y="3886200"/>
            <a:ext cx="6400800" cy="1752600"/>
          </a:xfrm>
          <a:prstGeom prst="rect">
            <a:avLst/>
          </a:prstGeom>
          <a:noFill/>
          <a:ln w="9525" cap="flat">
            <a:noFill/>
            <a:round/>
            <a:headEnd/>
            <a:tailEnd/>
          </a:ln>
          <a:effectLst/>
        </p:spPr>
        <p:txBody>
          <a:bodyPr wrap="none" anchor="ctr"/>
          <a:lstStyle/>
          <a:p>
            <a:endParaRPr lang="en-US"/>
          </a:p>
        </p:txBody>
      </p:sp>
      <p:pic>
        <p:nvPicPr>
          <p:cNvPr id="7171" name="Picture 3" hidden="1"/>
          <p:cNvPicPr>
            <a:picLocks noChangeAspect="1" noChangeArrowheads="1"/>
          </p:cNvPicPr>
          <p:nvPr/>
        </p:nvPicPr>
        <p:blipFill>
          <a:blip r:embed="rId3" cstate="print"/>
          <a:srcRect/>
          <a:stretch>
            <a:fillRect/>
          </a:stretch>
        </p:blipFill>
        <p:spPr bwMode="auto">
          <a:xfrm>
            <a:off x="-14288" y="17463"/>
            <a:ext cx="9158288" cy="6840537"/>
          </a:xfrm>
          <a:prstGeom prst="rect">
            <a:avLst/>
          </a:prstGeom>
          <a:noFill/>
          <a:ln w="9525" cap="flat">
            <a:noFill/>
            <a:round/>
            <a:headEnd/>
            <a:tailEnd/>
          </a:ln>
          <a:effectLst/>
        </p:spPr>
      </p:pic>
      <p:sp>
        <p:nvSpPr>
          <p:cNvPr id="7172" name="Text Box 4"/>
          <p:cNvSpPr txBox="1">
            <a:spLocks noChangeArrowheads="1"/>
          </p:cNvSpPr>
          <p:nvPr/>
        </p:nvSpPr>
        <p:spPr bwMode="auto">
          <a:xfrm>
            <a:off x="457200" y="579438"/>
            <a:ext cx="8229600" cy="1143000"/>
          </a:xfrm>
          <a:prstGeom prst="rect">
            <a:avLst/>
          </a:prstGeom>
          <a:noFill/>
          <a:ln w="9525" cap="flat">
            <a:noFill/>
            <a:round/>
            <a:headEnd/>
            <a:tailEnd/>
          </a:ln>
          <a:effec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a:solidFill>
                  <a:srgbClr val="000000"/>
                </a:solidFill>
                <a:latin typeface="Century" pitchFamily="16" charset="0"/>
              </a:rPr>
              <a:t>TYPES OF NUMBERS</a:t>
            </a:r>
          </a:p>
        </p:txBody>
      </p:sp>
      <p:sp>
        <p:nvSpPr>
          <p:cNvPr id="7174" name="Text Box 6" hidden="1"/>
          <p:cNvSpPr txBox="1">
            <a:spLocks noChangeArrowheads="1"/>
          </p:cNvSpPr>
          <p:nvPr/>
        </p:nvSpPr>
        <p:spPr bwMode="auto">
          <a:xfrm>
            <a:off x="0" y="6457950"/>
            <a:ext cx="3216275" cy="409575"/>
          </a:xfrm>
          <a:prstGeom prst="rect">
            <a:avLst/>
          </a:prstGeom>
          <a:solidFill>
            <a:srgbClr val="FFFFFF"/>
          </a:solidFill>
          <a:ln w="9525" cap="flat">
            <a:noFill/>
            <a:round/>
            <a:headEnd/>
            <a:tailEnd/>
          </a:ln>
          <a:effectLst/>
        </p:spPr>
        <p:txBody>
          <a:bodyPr wrap="none" lIns="0" tIns="0" rIns="0" bIns="0">
            <a:spAutoFit/>
          </a:bodyPr>
          <a:lstStyle/>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1300" b="1">
                <a:solidFill>
                  <a:srgbClr val="9A9A9A"/>
                </a:solidFill>
                <a:latin typeface="Tahoma" pitchFamily="32" charset="0"/>
                <a:cs typeface="Tahoma" pitchFamily="32" charset="0"/>
              </a:rPr>
              <a:t>PEA302 Analytical Skills-II :: Vishal Ahuja</a:t>
            </a:r>
          </a:p>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CA" sz="1300" b="1">
              <a:solidFill>
                <a:srgbClr val="9A9A9A"/>
              </a:solidFill>
              <a:latin typeface="Tahoma" pitchFamily="32" charset="0"/>
              <a:cs typeface="Tahoma" pitchFamily="32" charset="0"/>
            </a:endParaRPr>
          </a:p>
        </p:txBody>
      </p:sp>
      <p:pic>
        <p:nvPicPr>
          <p:cNvPr id="7" name="Picture 5"/>
          <p:cNvPicPr>
            <a:picLocks noChangeAspect="1" noChangeArrowheads="1"/>
          </p:cNvPicPr>
          <p:nvPr/>
        </p:nvPicPr>
        <p:blipFill>
          <a:blip r:embed="rId4" cstate="print"/>
          <a:srcRect/>
          <a:stretch>
            <a:fillRect/>
          </a:stretch>
        </p:blipFill>
        <p:spPr bwMode="auto">
          <a:xfrm>
            <a:off x="447675" y="1697038"/>
            <a:ext cx="8248650" cy="367665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685800" y="2130425"/>
            <a:ext cx="7772400" cy="1470025"/>
          </a:xfrm>
          <a:prstGeom prst="rect">
            <a:avLst/>
          </a:prstGeom>
          <a:noFill/>
          <a:ln w="9525" cap="flat">
            <a:noFill/>
            <a:round/>
            <a:headEnd/>
            <a:tailEnd/>
          </a:ln>
          <a:effectLst/>
        </p:spPr>
        <p:txBody>
          <a:bodyPr wrap="none" anchor="ctr"/>
          <a:lstStyle/>
          <a:p>
            <a:endParaRPr lang="en-US"/>
          </a:p>
        </p:txBody>
      </p:sp>
      <p:sp>
        <p:nvSpPr>
          <p:cNvPr id="8194" name="Text Box 2"/>
          <p:cNvSpPr txBox="1">
            <a:spLocks noChangeArrowheads="1"/>
          </p:cNvSpPr>
          <p:nvPr/>
        </p:nvSpPr>
        <p:spPr bwMode="auto">
          <a:xfrm>
            <a:off x="1371600" y="3886200"/>
            <a:ext cx="6400800" cy="1752600"/>
          </a:xfrm>
          <a:prstGeom prst="rect">
            <a:avLst/>
          </a:prstGeom>
          <a:noFill/>
          <a:ln w="9525" cap="flat">
            <a:noFill/>
            <a:round/>
            <a:headEnd/>
            <a:tailEnd/>
          </a:ln>
          <a:effectLst/>
        </p:spPr>
        <p:txBody>
          <a:bodyPr wrap="none" anchor="ctr"/>
          <a:lstStyle/>
          <a:p>
            <a:endParaRPr lang="en-US"/>
          </a:p>
        </p:txBody>
      </p:sp>
      <p:pic>
        <p:nvPicPr>
          <p:cNvPr id="8195" name="Picture 3" hidden="1"/>
          <p:cNvPicPr>
            <a:picLocks noChangeAspect="1" noChangeArrowheads="1"/>
          </p:cNvPicPr>
          <p:nvPr/>
        </p:nvPicPr>
        <p:blipFill>
          <a:blip r:embed="rId3" cstate="print"/>
          <a:srcRect/>
          <a:stretch>
            <a:fillRect/>
          </a:stretch>
        </p:blipFill>
        <p:spPr bwMode="auto">
          <a:xfrm>
            <a:off x="-14288" y="17463"/>
            <a:ext cx="9158288" cy="6840537"/>
          </a:xfrm>
          <a:prstGeom prst="rect">
            <a:avLst/>
          </a:prstGeom>
          <a:noFill/>
          <a:ln w="9525" cap="flat">
            <a:noFill/>
            <a:round/>
            <a:headEnd/>
            <a:tailEnd/>
          </a:ln>
          <a:effectLst/>
        </p:spPr>
      </p:pic>
      <p:sp>
        <p:nvSpPr>
          <p:cNvPr id="8196" name="Rectangle 4"/>
          <p:cNvSpPr>
            <a:spLocks noChangeArrowheads="1"/>
          </p:cNvSpPr>
          <p:nvPr/>
        </p:nvSpPr>
        <p:spPr bwMode="auto">
          <a:xfrm>
            <a:off x="803275" y="2362200"/>
            <a:ext cx="6172200" cy="1922463"/>
          </a:xfrm>
          <a:prstGeom prst="rect">
            <a:avLst/>
          </a:prstGeom>
          <a:noFill/>
          <a:ln w="9525" cap="flat">
            <a:noFill/>
            <a:round/>
            <a:headEnd/>
            <a:tailEnd/>
          </a:ln>
          <a:effectLst/>
        </p:spPr>
        <p:txBody>
          <a:bodyPr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a:solidFill>
                  <a:srgbClr val="0070C0"/>
                </a:solidFill>
                <a:latin typeface="Century" pitchFamily="16" charset="0"/>
                <a:cs typeface="Andalus" pitchFamily="16" charset="-78"/>
              </a:rPr>
              <a:t>EVEN NUMBER</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a:solidFill>
                  <a:srgbClr val="0070C0"/>
                </a:solidFill>
                <a:latin typeface="Century" pitchFamily="16" charset="0"/>
                <a:cs typeface="Andalus" pitchFamily="16" charset="-78"/>
              </a:rPr>
              <a:t>		No’s divisible by 2.</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400" b="1">
              <a:solidFill>
                <a:srgbClr val="0070C0"/>
              </a:solidFill>
              <a:latin typeface="Century" pitchFamily="16" charset="0"/>
              <a:cs typeface="Andalus" pitchFamily="16" charset="-78"/>
            </a:endParaRP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a:solidFill>
                  <a:srgbClr val="0070C0"/>
                </a:solidFill>
                <a:latin typeface="Century" pitchFamily="16" charset="0"/>
                <a:cs typeface="Andalus" pitchFamily="16" charset="-78"/>
              </a:rPr>
              <a:t>ODD NUMBER</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a:solidFill>
                  <a:srgbClr val="0070C0"/>
                </a:solidFill>
                <a:latin typeface="Century" pitchFamily="16" charset="0"/>
                <a:cs typeface="Andalus" pitchFamily="16" charset="-78"/>
              </a:rPr>
              <a:t>		No’s not divisible by 2.</a:t>
            </a:r>
          </a:p>
        </p:txBody>
      </p:sp>
      <p:sp>
        <p:nvSpPr>
          <p:cNvPr id="8197" name="Text Box 5"/>
          <p:cNvSpPr txBox="1">
            <a:spLocks noChangeArrowheads="1"/>
          </p:cNvSpPr>
          <p:nvPr/>
        </p:nvSpPr>
        <p:spPr bwMode="auto">
          <a:xfrm>
            <a:off x="457200" y="579438"/>
            <a:ext cx="8229600" cy="1143000"/>
          </a:xfrm>
          <a:prstGeom prst="rect">
            <a:avLst/>
          </a:prstGeom>
          <a:noFill/>
          <a:ln w="9525" cap="flat">
            <a:noFill/>
            <a:round/>
            <a:headEnd/>
            <a:tailEnd/>
          </a:ln>
          <a:effec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a:solidFill>
                  <a:srgbClr val="000000"/>
                </a:solidFill>
                <a:latin typeface="Century" pitchFamily="16" charset="0"/>
              </a:rPr>
              <a:t>EVEN &amp; ODD NUMBERS</a:t>
            </a:r>
          </a:p>
        </p:txBody>
      </p:sp>
      <p:sp>
        <p:nvSpPr>
          <p:cNvPr id="8198" name="Text Box 6" hidden="1"/>
          <p:cNvSpPr txBox="1">
            <a:spLocks noChangeArrowheads="1"/>
          </p:cNvSpPr>
          <p:nvPr/>
        </p:nvSpPr>
        <p:spPr bwMode="auto">
          <a:xfrm>
            <a:off x="0" y="6457950"/>
            <a:ext cx="3216275" cy="409575"/>
          </a:xfrm>
          <a:prstGeom prst="rect">
            <a:avLst/>
          </a:prstGeom>
          <a:solidFill>
            <a:srgbClr val="FFFFFF"/>
          </a:solidFill>
          <a:ln w="9525" cap="flat">
            <a:noFill/>
            <a:round/>
            <a:headEnd/>
            <a:tailEnd/>
          </a:ln>
          <a:effectLst/>
        </p:spPr>
        <p:txBody>
          <a:bodyPr wrap="none" lIns="0" tIns="0" rIns="0" bIns="0">
            <a:spAutoFit/>
          </a:bodyPr>
          <a:lstStyle/>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1300" b="1">
                <a:solidFill>
                  <a:srgbClr val="9A9A9A"/>
                </a:solidFill>
                <a:latin typeface="Tahoma" pitchFamily="32" charset="0"/>
                <a:cs typeface="Tahoma" pitchFamily="32" charset="0"/>
              </a:rPr>
              <a:t>PEA302 Analytical Skills-II :: Vishal Ahuja</a:t>
            </a:r>
          </a:p>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CA" sz="1300" b="1">
              <a:solidFill>
                <a:srgbClr val="9A9A9A"/>
              </a:solidFill>
              <a:latin typeface="Tahoma" pitchFamily="32" charset="0"/>
              <a:cs typeface="Tahoma" pitchFamily="32"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685800" y="2130425"/>
            <a:ext cx="7772400" cy="1470025"/>
          </a:xfrm>
          <a:prstGeom prst="rect">
            <a:avLst/>
          </a:prstGeom>
          <a:noFill/>
          <a:ln w="9525" cap="flat">
            <a:noFill/>
            <a:round/>
            <a:headEnd/>
            <a:tailEnd/>
          </a:ln>
          <a:effectLst/>
        </p:spPr>
        <p:txBody>
          <a:bodyPr wrap="none" anchor="ctr"/>
          <a:lstStyle/>
          <a:p>
            <a:endParaRPr lang="en-US"/>
          </a:p>
        </p:txBody>
      </p:sp>
      <p:sp>
        <p:nvSpPr>
          <p:cNvPr id="9218" name="Text Box 2"/>
          <p:cNvSpPr txBox="1">
            <a:spLocks noChangeArrowheads="1"/>
          </p:cNvSpPr>
          <p:nvPr/>
        </p:nvSpPr>
        <p:spPr bwMode="auto">
          <a:xfrm>
            <a:off x="1371600" y="3886200"/>
            <a:ext cx="6400800" cy="1752600"/>
          </a:xfrm>
          <a:prstGeom prst="rect">
            <a:avLst/>
          </a:prstGeom>
          <a:noFill/>
          <a:ln w="9525" cap="flat">
            <a:noFill/>
            <a:round/>
            <a:headEnd/>
            <a:tailEnd/>
          </a:ln>
          <a:effectLst/>
        </p:spPr>
        <p:txBody>
          <a:bodyPr wrap="none" anchor="ctr"/>
          <a:lstStyle/>
          <a:p>
            <a:endParaRPr lang="en-US"/>
          </a:p>
        </p:txBody>
      </p:sp>
      <p:pic>
        <p:nvPicPr>
          <p:cNvPr id="9219" name="Picture 3" hidden="1"/>
          <p:cNvPicPr>
            <a:picLocks noChangeAspect="1" noChangeArrowheads="1"/>
          </p:cNvPicPr>
          <p:nvPr/>
        </p:nvPicPr>
        <p:blipFill>
          <a:blip r:embed="rId3" cstate="print"/>
          <a:srcRect/>
          <a:stretch>
            <a:fillRect/>
          </a:stretch>
        </p:blipFill>
        <p:spPr bwMode="auto">
          <a:xfrm>
            <a:off x="-14288" y="17463"/>
            <a:ext cx="9158288" cy="6840537"/>
          </a:xfrm>
          <a:prstGeom prst="rect">
            <a:avLst/>
          </a:prstGeom>
          <a:noFill/>
          <a:ln w="9525" cap="flat">
            <a:noFill/>
            <a:round/>
            <a:headEnd/>
            <a:tailEnd/>
          </a:ln>
          <a:effectLst/>
        </p:spPr>
      </p:pic>
      <p:sp>
        <p:nvSpPr>
          <p:cNvPr id="9220" name="Text Box 4"/>
          <p:cNvSpPr txBox="1">
            <a:spLocks noChangeArrowheads="1"/>
          </p:cNvSpPr>
          <p:nvPr/>
        </p:nvSpPr>
        <p:spPr bwMode="auto">
          <a:xfrm>
            <a:off x="304800" y="2584450"/>
            <a:ext cx="8229600" cy="2311400"/>
          </a:xfrm>
          <a:prstGeom prst="rect">
            <a:avLst/>
          </a:prstGeom>
          <a:noFill/>
          <a:ln w="9525" cap="flat">
            <a:noFill/>
            <a:round/>
            <a:headEnd/>
            <a:tailEnd/>
          </a:ln>
          <a:effectLst/>
        </p:spPr>
        <p:txBody>
          <a:bodyPr lIns="90000" tIns="46800" rIns="90000" bIns="46800"/>
          <a:lstStyle/>
          <a:p>
            <a:pPr marL="341313" indent="-341313">
              <a:spcBef>
                <a:spcPts val="600"/>
              </a:spcBef>
              <a:buClr>
                <a:srgbClr val="0070C0"/>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400">
                <a:solidFill>
                  <a:srgbClr val="0070C0"/>
                </a:solidFill>
                <a:latin typeface="Century" pitchFamily="16" charset="0"/>
              </a:rPr>
              <a:t>Sum / Difference of two even numbers is an even number.</a:t>
            </a:r>
          </a:p>
          <a:p>
            <a:pPr marL="342900" indent="-341313">
              <a:spcBef>
                <a:spcPts val="600"/>
              </a:spcBef>
              <a:buClrTx/>
              <a:buFontTx/>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US" sz="2400">
              <a:solidFill>
                <a:srgbClr val="0070C0"/>
              </a:solidFill>
              <a:latin typeface="Century" pitchFamily="16" charset="0"/>
            </a:endParaRPr>
          </a:p>
          <a:p>
            <a:pPr marL="341313" indent="-341313">
              <a:spcBef>
                <a:spcPts val="600"/>
              </a:spcBef>
              <a:buClr>
                <a:srgbClr val="0070C0"/>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400">
                <a:solidFill>
                  <a:srgbClr val="0070C0"/>
                </a:solidFill>
                <a:latin typeface="Century" pitchFamily="16" charset="0"/>
              </a:rPr>
              <a:t>Sum / Difference of two odd numbers is an even number. </a:t>
            </a:r>
          </a:p>
          <a:p>
            <a:pPr marL="342900" indent="-341313">
              <a:spcBef>
                <a:spcPts val="600"/>
              </a:spcBef>
              <a:buClrTx/>
              <a:buFontTx/>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US" sz="2400">
              <a:solidFill>
                <a:srgbClr val="0070C0"/>
              </a:solidFill>
              <a:latin typeface="Century" pitchFamily="16" charset="0"/>
            </a:endParaRPr>
          </a:p>
          <a:p>
            <a:pPr marL="341313" indent="-341313">
              <a:spcBef>
                <a:spcPts val="600"/>
              </a:spcBef>
              <a:buClr>
                <a:srgbClr val="0070C0"/>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sz="2400">
                <a:solidFill>
                  <a:srgbClr val="0070C0"/>
                </a:solidFill>
                <a:latin typeface="Century" pitchFamily="16" charset="0"/>
              </a:rPr>
              <a:t>Sum / Difference of an even number and an odd numbers is an odd number.</a:t>
            </a:r>
          </a:p>
        </p:txBody>
      </p:sp>
      <p:sp>
        <p:nvSpPr>
          <p:cNvPr id="9221" name="Text Box 5"/>
          <p:cNvSpPr txBox="1">
            <a:spLocks noChangeArrowheads="1"/>
          </p:cNvSpPr>
          <p:nvPr/>
        </p:nvSpPr>
        <p:spPr bwMode="auto">
          <a:xfrm>
            <a:off x="457200" y="857250"/>
            <a:ext cx="8229600" cy="1143000"/>
          </a:xfrm>
          <a:prstGeom prst="rect">
            <a:avLst/>
          </a:prstGeom>
          <a:noFill/>
          <a:ln w="9525" cap="flat">
            <a:noFill/>
            <a:round/>
            <a:headEnd/>
            <a:tailEnd/>
          </a:ln>
          <a:effec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a:solidFill>
                  <a:srgbClr val="000000"/>
                </a:solidFill>
                <a:latin typeface="Century" pitchFamily="16" charset="0"/>
              </a:rPr>
              <a:t>Facts about Even &amp; Odd No’s</a:t>
            </a:r>
          </a:p>
        </p:txBody>
      </p:sp>
      <p:sp>
        <p:nvSpPr>
          <p:cNvPr id="9222" name="Text Box 6" hidden="1"/>
          <p:cNvSpPr txBox="1">
            <a:spLocks noChangeArrowheads="1"/>
          </p:cNvSpPr>
          <p:nvPr/>
        </p:nvSpPr>
        <p:spPr bwMode="auto">
          <a:xfrm>
            <a:off x="0" y="6457950"/>
            <a:ext cx="3216275" cy="409575"/>
          </a:xfrm>
          <a:prstGeom prst="rect">
            <a:avLst/>
          </a:prstGeom>
          <a:solidFill>
            <a:srgbClr val="FFFFFF"/>
          </a:solidFill>
          <a:ln w="9525" cap="flat">
            <a:noFill/>
            <a:round/>
            <a:headEnd/>
            <a:tailEnd/>
          </a:ln>
          <a:effectLst/>
        </p:spPr>
        <p:txBody>
          <a:bodyPr wrap="none" lIns="0" tIns="0" rIns="0" bIns="0">
            <a:spAutoFit/>
          </a:bodyPr>
          <a:lstStyle/>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1300" b="1">
                <a:solidFill>
                  <a:srgbClr val="9A9A9A"/>
                </a:solidFill>
                <a:latin typeface="Tahoma" pitchFamily="32" charset="0"/>
                <a:cs typeface="Tahoma" pitchFamily="32" charset="0"/>
              </a:rPr>
              <a:t>PEA302 Analytical Skills-II :: Vishal Ahuja</a:t>
            </a:r>
          </a:p>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CA" sz="1300" b="1">
              <a:solidFill>
                <a:srgbClr val="9A9A9A"/>
              </a:solidFill>
              <a:latin typeface="Tahoma" pitchFamily="32" charset="0"/>
              <a:cs typeface="Tahoma" pitchFamily="32"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685800" y="2130425"/>
            <a:ext cx="7772400" cy="1470025"/>
          </a:xfrm>
          <a:prstGeom prst="rect">
            <a:avLst/>
          </a:prstGeom>
          <a:noFill/>
          <a:ln w="9525" cap="flat">
            <a:noFill/>
            <a:round/>
            <a:headEnd/>
            <a:tailEnd/>
          </a:ln>
          <a:effectLst/>
        </p:spPr>
        <p:txBody>
          <a:bodyPr wrap="none" anchor="ctr"/>
          <a:lstStyle/>
          <a:p>
            <a:endParaRPr lang="en-US"/>
          </a:p>
        </p:txBody>
      </p:sp>
      <p:sp>
        <p:nvSpPr>
          <p:cNvPr id="10242" name="Text Box 2"/>
          <p:cNvSpPr txBox="1">
            <a:spLocks noChangeArrowheads="1"/>
          </p:cNvSpPr>
          <p:nvPr/>
        </p:nvSpPr>
        <p:spPr bwMode="auto">
          <a:xfrm>
            <a:off x="1371600" y="3886200"/>
            <a:ext cx="6400800" cy="1752600"/>
          </a:xfrm>
          <a:prstGeom prst="rect">
            <a:avLst/>
          </a:prstGeom>
          <a:noFill/>
          <a:ln w="9525" cap="flat">
            <a:noFill/>
            <a:round/>
            <a:headEnd/>
            <a:tailEnd/>
          </a:ln>
          <a:effectLst/>
        </p:spPr>
        <p:txBody>
          <a:bodyPr wrap="none" anchor="ctr"/>
          <a:lstStyle/>
          <a:p>
            <a:endParaRPr lang="en-US"/>
          </a:p>
        </p:txBody>
      </p:sp>
      <p:pic>
        <p:nvPicPr>
          <p:cNvPr id="10243" name="Picture 3" hidden="1"/>
          <p:cNvPicPr>
            <a:picLocks noChangeAspect="1" noChangeArrowheads="1"/>
          </p:cNvPicPr>
          <p:nvPr/>
        </p:nvPicPr>
        <p:blipFill>
          <a:blip r:embed="rId3" cstate="print"/>
          <a:srcRect/>
          <a:stretch>
            <a:fillRect/>
          </a:stretch>
        </p:blipFill>
        <p:spPr bwMode="auto">
          <a:xfrm>
            <a:off x="-14288" y="17463"/>
            <a:ext cx="9158288" cy="6840537"/>
          </a:xfrm>
          <a:prstGeom prst="rect">
            <a:avLst/>
          </a:prstGeom>
          <a:noFill/>
          <a:ln w="9525" cap="flat">
            <a:noFill/>
            <a:round/>
            <a:headEnd/>
            <a:tailEnd/>
          </a:ln>
          <a:effectLst/>
        </p:spPr>
      </p:pic>
      <p:sp>
        <p:nvSpPr>
          <p:cNvPr id="10244" name="Text Box 4"/>
          <p:cNvSpPr txBox="1">
            <a:spLocks noChangeArrowheads="1"/>
          </p:cNvSpPr>
          <p:nvPr/>
        </p:nvSpPr>
        <p:spPr bwMode="auto">
          <a:xfrm>
            <a:off x="304800" y="2338388"/>
            <a:ext cx="8534400" cy="3848100"/>
          </a:xfrm>
          <a:prstGeom prst="rect">
            <a:avLst/>
          </a:prstGeom>
          <a:noFill/>
          <a:ln w="9525" cap="flat">
            <a:noFill/>
            <a:round/>
            <a:headEnd/>
            <a:tailEnd/>
          </a:ln>
          <a:effectLst/>
        </p:spPr>
        <p:txBody>
          <a:bodyPr lIns="90000" tIns="46800" rIns="90000" bIns="46800"/>
          <a:lstStyle/>
          <a:p>
            <a:pPr>
              <a:spcBef>
                <a:spcPts val="6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a:solidFill>
                  <a:srgbClr val="0070C0"/>
                </a:solidFill>
                <a:latin typeface="Century" pitchFamily="16" charset="0"/>
              </a:rPr>
              <a:t>A </a:t>
            </a:r>
            <a:r>
              <a:rPr lang="en-US" sz="2400" b="1">
                <a:solidFill>
                  <a:srgbClr val="FF0000"/>
                </a:solidFill>
                <a:latin typeface="Century" pitchFamily="16" charset="0"/>
              </a:rPr>
              <a:t>Prime No</a:t>
            </a:r>
            <a:r>
              <a:rPr lang="en-US" sz="2400">
                <a:solidFill>
                  <a:srgbClr val="FF0000"/>
                </a:solidFill>
                <a:latin typeface="Century" pitchFamily="16" charset="0"/>
              </a:rPr>
              <a:t> </a:t>
            </a:r>
            <a:r>
              <a:rPr lang="en-US" sz="2400">
                <a:solidFill>
                  <a:srgbClr val="0070C0"/>
                </a:solidFill>
                <a:latin typeface="Century" pitchFamily="16" charset="0"/>
              </a:rPr>
              <a:t>is a natural no greater than 1 that has no positive divisors other than 1 and itself.</a:t>
            </a:r>
          </a:p>
          <a:p>
            <a:pPr>
              <a:spcBef>
                <a:spcPts val="6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a:solidFill>
                  <a:srgbClr val="0070C0"/>
                </a:solidFill>
                <a:latin typeface="Century" pitchFamily="16" charset="0"/>
              </a:rPr>
              <a:t>Prime no’s upto 100 are </a:t>
            </a:r>
          </a:p>
          <a:p>
            <a:pPr>
              <a:spcBef>
                <a:spcPts val="6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a:solidFill>
                  <a:srgbClr val="0070C0"/>
                </a:solidFill>
                <a:latin typeface="Century" pitchFamily="16" charset="0"/>
              </a:rPr>
              <a:t>	 2, 3, 5, 7, 11, 13, 17, 19, 23, 29, 31, 37, 41, 43, 47, 53,       	 59, 61, 67, 71, 73, 79, 83, 89, 97.</a:t>
            </a:r>
          </a:p>
          <a:p>
            <a:pPr>
              <a:spcBef>
                <a:spcPts val="6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a:solidFill>
                  <a:srgbClr val="0070C0"/>
                </a:solidFill>
                <a:latin typeface="Century" pitchFamily="16" charset="0"/>
              </a:rPr>
              <a:t>A natural number greater than 1 that is not a prime number is called a </a:t>
            </a:r>
            <a:r>
              <a:rPr lang="en-US" sz="2400" b="1">
                <a:solidFill>
                  <a:srgbClr val="FF0000"/>
                </a:solidFill>
                <a:latin typeface="Century" pitchFamily="16" charset="0"/>
              </a:rPr>
              <a:t>Composite No</a:t>
            </a:r>
            <a:r>
              <a:rPr lang="en-US" sz="2400">
                <a:solidFill>
                  <a:srgbClr val="0070C0"/>
                </a:solidFill>
                <a:latin typeface="Century" pitchFamily="16" charset="0"/>
              </a:rPr>
              <a:t>.</a:t>
            </a:r>
          </a:p>
          <a:p>
            <a:pPr>
              <a:spcBef>
                <a:spcPts val="6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a:solidFill>
                  <a:srgbClr val="0070C0"/>
                </a:solidFill>
                <a:latin typeface="Century" pitchFamily="16" charset="0"/>
              </a:rPr>
              <a:t>Two no’s a &amp; b are said to be </a:t>
            </a:r>
            <a:r>
              <a:rPr lang="en-US" sz="2400" b="1">
                <a:solidFill>
                  <a:srgbClr val="FF0000"/>
                </a:solidFill>
                <a:latin typeface="Century" pitchFamily="16" charset="0"/>
              </a:rPr>
              <a:t>Co-Primes</a:t>
            </a:r>
            <a:r>
              <a:rPr lang="en-US" sz="2400">
                <a:solidFill>
                  <a:srgbClr val="0070C0"/>
                </a:solidFill>
                <a:latin typeface="Century" pitchFamily="16" charset="0"/>
              </a:rPr>
              <a:t>, if their HCF is 1. </a:t>
            </a:r>
          </a:p>
          <a:p>
            <a:pPr>
              <a:spcBef>
                <a:spcPts val="6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400">
              <a:solidFill>
                <a:srgbClr val="0070C0"/>
              </a:solidFill>
              <a:latin typeface="Century" pitchFamily="16" charset="0"/>
            </a:endParaRPr>
          </a:p>
        </p:txBody>
      </p:sp>
      <p:sp>
        <p:nvSpPr>
          <p:cNvPr id="10245" name="Text Box 5"/>
          <p:cNvSpPr txBox="1">
            <a:spLocks noChangeArrowheads="1"/>
          </p:cNvSpPr>
          <p:nvPr/>
        </p:nvSpPr>
        <p:spPr bwMode="auto">
          <a:xfrm>
            <a:off x="449263" y="914400"/>
            <a:ext cx="8229600" cy="1143000"/>
          </a:xfrm>
          <a:prstGeom prst="rect">
            <a:avLst/>
          </a:prstGeom>
          <a:noFill/>
          <a:ln w="9525" cap="flat">
            <a:noFill/>
            <a:round/>
            <a:headEnd/>
            <a:tailEnd/>
          </a:ln>
          <a:effec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a:solidFill>
                  <a:srgbClr val="000000"/>
                </a:solidFill>
                <a:latin typeface="Century" pitchFamily="16" charset="0"/>
              </a:rPr>
              <a:t>TYPES OF NUMBERS – Prime No</a:t>
            </a:r>
          </a:p>
        </p:txBody>
      </p:sp>
      <p:sp>
        <p:nvSpPr>
          <p:cNvPr id="10249" name="Text Box 9" hidden="1"/>
          <p:cNvSpPr txBox="1">
            <a:spLocks noChangeArrowheads="1"/>
          </p:cNvSpPr>
          <p:nvPr/>
        </p:nvSpPr>
        <p:spPr bwMode="auto">
          <a:xfrm>
            <a:off x="0" y="6457950"/>
            <a:ext cx="3216275" cy="409575"/>
          </a:xfrm>
          <a:prstGeom prst="rect">
            <a:avLst/>
          </a:prstGeom>
          <a:solidFill>
            <a:srgbClr val="FFFFFF"/>
          </a:solidFill>
          <a:ln w="9525" cap="flat">
            <a:noFill/>
            <a:round/>
            <a:headEnd/>
            <a:tailEnd/>
          </a:ln>
          <a:effectLst/>
        </p:spPr>
        <p:txBody>
          <a:bodyPr wrap="none" lIns="0" tIns="0" rIns="0" bIns="0">
            <a:spAutoFit/>
          </a:bodyPr>
          <a:lstStyle/>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1300" b="1">
                <a:solidFill>
                  <a:srgbClr val="9A9A9A"/>
                </a:solidFill>
                <a:latin typeface="Tahoma" pitchFamily="32" charset="0"/>
                <a:cs typeface="Tahoma" pitchFamily="32" charset="0"/>
              </a:rPr>
              <a:t>PEA302 Analytical Skills-II :: Vishal Ahuja</a:t>
            </a:r>
          </a:p>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CA" sz="1300" b="1">
              <a:solidFill>
                <a:srgbClr val="9A9A9A"/>
              </a:solidFill>
              <a:latin typeface="Tahoma" pitchFamily="32" charset="0"/>
              <a:cs typeface="Tahoma" pitchFamily="32" charset="0"/>
            </a:endParaRP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685800" y="2130425"/>
            <a:ext cx="7772400" cy="1470025"/>
          </a:xfrm>
          <a:prstGeom prst="rect">
            <a:avLst/>
          </a:prstGeom>
          <a:noFill/>
          <a:ln w="9525" cap="flat">
            <a:noFill/>
            <a:round/>
            <a:headEnd/>
            <a:tailEnd/>
          </a:ln>
          <a:effectLst/>
        </p:spPr>
        <p:txBody>
          <a:bodyPr wrap="none" anchor="ctr"/>
          <a:lstStyle/>
          <a:p>
            <a:endParaRPr lang="en-US"/>
          </a:p>
        </p:txBody>
      </p:sp>
      <p:sp>
        <p:nvSpPr>
          <p:cNvPr id="12290" name="Text Box 2"/>
          <p:cNvSpPr txBox="1">
            <a:spLocks noChangeArrowheads="1"/>
          </p:cNvSpPr>
          <p:nvPr/>
        </p:nvSpPr>
        <p:spPr bwMode="auto">
          <a:xfrm>
            <a:off x="1371600" y="3886200"/>
            <a:ext cx="6400800" cy="1752600"/>
          </a:xfrm>
          <a:prstGeom prst="rect">
            <a:avLst/>
          </a:prstGeom>
          <a:noFill/>
          <a:ln w="9525" cap="flat">
            <a:noFill/>
            <a:round/>
            <a:headEnd/>
            <a:tailEnd/>
          </a:ln>
          <a:effectLst/>
        </p:spPr>
        <p:txBody>
          <a:bodyPr wrap="none" anchor="ctr"/>
          <a:lstStyle/>
          <a:p>
            <a:endParaRPr lang="en-US"/>
          </a:p>
        </p:txBody>
      </p:sp>
      <p:pic>
        <p:nvPicPr>
          <p:cNvPr id="12291" name="Picture 3" hidden="1"/>
          <p:cNvPicPr>
            <a:picLocks noChangeAspect="1" noChangeArrowheads="1"/>
          </p:cNvPicPr>
          <p:nvPr/>
        </p:nvPicPr>
        <p:blipFill>
          <a:blip r:embed="rId3" cstate="print"/>
          <a:srcRect/>
          <a:stretch>
            <a:fillRect/>
          </a:stretch>
        </p:blipFill>
        <p:spPr bwMode="auto">
          <a:xfrm>
            <a:off x="-14288" y="17463"/>
            <a:ext cx="9158288" cy="6840537"/>
          </a:xfrm>
          <a:prstGeom prst="rect">
            <a:avLst/>
          </a:prstGeom>
          <a:noFill/>
          <a:ln w="9525" cap="flat">
            <a:noFill/>
            <a:round/>
            <a:headEnd/>
            <a:tailEnd/>
          </a:ln>
          <a:effectLst/>
        </p:spPr>
      </p:pic>
      <p:graphicFrame>
        <p:nvGraphicFramePr>
          <p:cNvPr id="12292" name="Group 4"/>
          <p:cNvGraphicFramePr>
            <a:graphicFrameLocks noGrp="1"/>
          </p:cNvGraphicFramePr>
          <p:nvPr/>
        </p:nvGraphicFramePr>
        <p:xfrm>
          <a:off x="69850" y="1377950"/>
          <a:ext cx="8993188" cy="5153230"/>
        </p:xfrm>
        <a:graphic>
          <a:graphicData uri="http://schemas.openxmlformats.org/drawingml/2006/table">
            <a:tbl>
              <a:tblPr/>
              <a:tblGrid>
                <a:gridCol w="2505075"/>
                <a:gridCol w="6488113"/>
              </a:tblGrid>
              <a:tr h="506413">
                <a:tc>
                  <a:txBody>
                    <a:bodyPr/>
                    <a:lstStyle/>
                    <a:p>
                      <a:pPr marL="0" marR="0" lvl="0" indent="0" algn="ctr" defTabSz="457200" rtl="0" eaLnBrk="1" fontAlgn="base" latinLnBrk="0" hangingPunct="1">
                        <a:lnSpc>
                          <a:spcPct val="8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1" i="0" u="none" strike="noStrike" cap="none" normalizeH="0" baseline="0" dirty="0" smtClean="0">
                          <a:ln>
                            <a:noFill/>
                          </a:ln>
                          <a:solidFill>
                            <a:srgbClr val="FFFFFF"/>
                          </a:solidFill>
                          <a:effectLst/>
                          <a:latin typeface="Calibri" pitchFamily="32" charset="0"/>
                          <a:cs typeface="Arial" charset="0"/>
                        </a:rPr>
                        <a:t>A no is divisible by</a:t>
                      </a:r>
                    </a:p>
                  </a:txBody>
                  <a:tcPr marL="90000" marR="90000" marT="8535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8064A2"/>
                    </a:solidFill>
                  </a:tcPr>
                </a:tc>
                <a:tc>
                  <a:txBody>
                    <a:bodyPr/>
                    <a:lstStyle/>
                    <a:p>
                      <a:pPr marL="0" marR="0" lvl="0" indent="0" algn="ctr" defTabSz="457200" rtl="0" eaLnBrk="1" fontAlgn="base" latinLnBrk="0" hangingPunct="1">
                        <a:lnSpc>
                          <a:spcPct val="8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1" i="0" u="none" strike="noStrike" cap="none" normalizeH="0" baseline="0" smtClean="0">
                          <a:ln>
                            <a:noFill/>
                          </a:ln>
                          <a:solidFill>
                            <a:srgbClr val="FFFFFF"/>
                          </a:solidFill>
                          <a:effectLst/>
                          <a:latin typeface="Calibri" pitchFamily="32" charset="0"/>
                          <a:cs typeface="Arial" charset="0"/>
                        </a:rPr>
                        <a:t>If </a:t>
                      </a:r>
                    </a:p>
                  </a:txBody>
                  <a:tcPr marL="90000" marR="90000" marT="8535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8064A2"/>
                    </a:solidFill>
                  </a:tcPr>
                </a:tc>
              </a:tr>
              <a:tr h="508000">
                <a:tc>
                  <a:txBody>
                    <a:bodyPr/>
                    <a:lstStyle/>
                    <a:p>
                      <a:pPr marL="0" marR="0" lvl="0" indent="0" algn="ctr" defTabSz="457200" rtl="0" eaLnBrk="1" fontAlgn="base" latinLnBrk="0" hangingPunct="1">
                        <a:lnSpc>
                          <a:spcPct val="8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smtClean="0">
                          <a:ln>
                            <a:noFill/>
                          </a:ln>
                          <a:solidFill>
                            <a:srgbClr val="000000"/>
                          </a:solidFill>
                          <a:effectLst/>
                          <a:latin typeface="Calibri" pitchFamily="32" charset="0"/>
                          <a:cs typeface="Arial" charset="0"/>
                        </a:rPr>
                        <a:t>2</a:t>
                      </a:r>
                    </a:p>
                  </a:txBody>
                  <a:tcPr marL="90000" marR="90000" marT="8535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872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D8D3E0"/>
                    </a:solidFill>
                  </a:tcPr>
                </a:tc>
                <a:tc>
                  <a:txBody>
                    <a:bodyPr/>
                    <a:lstStyle/>
                    <a:p>
                      <a:pPr marL="0" marR="0" lvl="0" indent="0" algn="l" defTabSz="457200" rtl="0" eaLnBrk="1" fontAlgn="base" latinLnBrk="0" hangingPunct="1">
                        <a:lnSpc>
                          <a:spcPct val="8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smtClean="0">
                          <a:ln>
                            <a:noFill/>
                          </a:ln>
                          <a:solidFill>
                            <a:srgbClr val="000000"/>
                          </a:solidFill>
                          <a:effectLst/>
                          <a:latin typeface="Calibri" pitchFamily="32" charset="0"/>
                          <a:cs typeface="Arial" charset="0"/>
                        </a:rPr>
                        <a:t>Unit’s digit is divisible  by 2.</a:t>
                      </a:r>
                    </a:p>
                  </a:txBody>
                  <a:tcPr marL="90000" marR="90000" marT="8535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872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D8D3E0"/>
                    </a:solidFill>
                  </a:tcPr>
                </a:tc>
              </a:tr>
              <a:tr h="506413">
                <a:tc>
                  <a:txBody>
                    <a:bodyPr/>
                    <a:lstStyle/>
                    <a:p>
                      <a:pPr marL="0" marR="0" lvl="0" indent="0" algn="ctr" defTabSz="457200" rtl="0" eaLnBrk="1" fontAlgn="base" latinLnBrk="0" hangingPunct="1">
                        <a:lnSpc>
                          <a:spcPct val="8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smtClean="0">
                          <a:ln>
                            <a:noFill/>
                          </a:ln>
                          <a:solidFill>
                            <a:srgbClr val="000000"/>
                          </a:solidFill>
                          <a:effectLst/>
                          <a:latin typeface="Calibri" pitchFamily="32" charset="0"/>
                          <a:cs typeface="Arial" charset="0"/>
                        </a:rPr>
                        <a:t>3</a:t>
                      </a:r>
                    </a:p>
                  </a:txBody>
                  <a:tcPr marL="90000" marR="90000" marT="8535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DEAF0"/>
                    </a:solidFill>
                  </a:tcPr>
                </a:tc>
                <a:tc>
                  <a:txBody>
                    <a:bodyPr/>
                    <a:lstStyle/>
                    <a:p>
                      <a:pPr marL="0" marR="0" lvl="0" indent="0" algn="l" defTabSz="457200" rtl="0" eaLnBrk="1" fontAlgn="base" latinLnBrk="0" hangingPunct="1">
                        <a:lnSpc>
                          <a:spcPct val="8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smtClean="0">
                          <a:ln>
                            <a:noFill/>
                          </a:ln>
                          <a:solidFill>
                            <a:srgbClr val="000000"/>
                          </a:solidFill>
                          <a:effectLst/>
                          <a:latin typeface="Calibri" pitchFamily="32" charset="0"/>
                          <a:cs typeface="Arial" charset="0"/>
                        </a:rPr>
                        <a:t>Sum of its digits is divisible  by 3.</a:t>
                      </a:r>
                    </a:p>
                  </a:txBody>
                  <a:tcPr marL="90000" marR="90000" marT="8535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DEAF0"/>
                    </a:solidFill>
                  </a:tcPr>
                </a:tc>
              </a:tr>
              <a:tr h="508000">
                <a:tc>
                  <a:txBody>
                    <a:bodyPr/>
                    <a:lstStyle/>
                    <a:p>
                      <a:pPr marL="0" marR="0" lvl="0" indent="0" algn="ctr" defTabSz="457200" rtl="0" eaLnBrk="1" fontAlgn="base" latinLnBrk="0" hangingPunct="1">
                        <a:lnSpc>
                          <a:spcPct val="8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smtClean="0">
                          <a:ln>
                            <a:noFill/>
                          </a:ln>
                          <a:solidFill>
                            <a:srgbClr val="000000"/>
                          </a:solidFill>
                          <a:effectLst/>
                          <a:latin typeface="Calibri" pitchFamily="32" charset="0"/>
                          <a:cs typeface="Arial" charset="0"/>
                        </a:rPr>
                        <a:t>4</a:t>
                      </a:r>
                    </a:p>
                  </a:txBody>
                  <a:tcPr marL="90000" marR="90000" marT="8535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D8D3E0"/>
                    </a:solidFill>
                  </a:tcPr>
                </a:tc>
                <a:tc>
                  <a:txBody>
                    <a:bodyPr/>
                    <a:lstStyle/>
                    <a:p>
                      <a:pPr marL="0" marR="0" lvl="0" indent="0" algn="l" defTabSz="457200" rtl="0" eaLnBrk="1" fontAlgn="base" latinLnBrk="0" hangingPunct="1">
                        <a:lnSpc>
                          <a:spcPct val="8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smtClean="0">
                          <a:ln>
                            <a:noFill/>
                          </a:ln>
                          <a:solidFill>
                            <a:srgbClr val="000000"/>
                          </a:solidFill>
                          <a:effectLst/>
                          <a:latin typeface="Calibri" pitchFamily="32" charset="0"/>
                          <a:cs typeface="Arial" charset="0"/>
                        </a:rPr>
                        <a:t>No formed by last 2 digits is divisible  by 4.</a:t>
                      </a:r>
                    </a:p>
                  </a:txBody>
                  <a:tcPr marL="90000" marR="90000" marT="8535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D8D3E0"/>
                    </a:solidFill>
                  </a:tcPr>
                </a:tc>
              </a:tr>
              <a:tr h="506413">
                <a:tc>
                  <a:txBody>
                    <a:bodyPr/>
                    <a:lstStyle/>
                    <a:p>
                      <a:pPr marL="0" marR="0" lvl="0" indent="0" algn="ctr" defTabSz="457200" rtl="0" eaLnBrk="1" fontAlgn="base" latinLnBrk="0" hangingPunct="1">
                        <a:lnSpc>
                          <a:spcPct val="8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smtClean="0">
                          <a:ln>
                            <a:noFill/>
                          </a:ln>
                          <a:solidFill>
                            <a:srgbClr val="000000"/>
                          </a:solidFill>
                          <a:effectLst/>
                          <a:latin typeface="Calibri" pitchFamily="32" charset="0"/>
                          <a:cs typeface="Arial" charset="0"/>
                        </a:rPr>
                        <a:t>5</a:t>
                      </a:r>
                    </a:p>
                  </a:txBody>
                  <a:tcPr marL="90000" marR="90000" marT="8535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DEAF0"/>
                    </a:solidFill>
                  </a:tcPr>
                </a:tc>
                <a:tc>
                  <a:txBody>
                    <a:bodyPr/>
                    <a:lstStyle/>
                    <a:p>
                      <a:pPr marL="0" marR="0" lvl="0" indent="0" algn="l" defTabSz="457200" rtl="0" eaLnBrk="1" fontAlgn="base" latinLnBrk="0" hangingPunct="1">
                        <a:lnSpc>
                          <a:spcPct val="8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smtClean="0">
                          <a:ln>
                            <a:noFill/>
                          </a:ln>
                          <a:solidFill>
                            <a:srgbClr val="000000"/>
                          </a:solidFill>
                          <a:effectLst/>
                          <a:latin typeface="Calibri" pitchFamily="32" charset="0"/>
                          <a:cs typeface="Arial" charset="0"/>
                        </a:rPr>
                        <a:t>Unit’s digit is either 0 or 5.</a:t>
                      </a:r>
                    </a:p>
                  </a:txBody>
                  <a:tcPr marL="90000" marR="90000" marT="8535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DEAF0"/>
                    </a:solidFill>
                  </a:tcPr>
                </a:tc>
              </a:tr>
              <a:tr h="508000">
                <a:tc>
                  <a:txBody>
                    <a:bodyPr/>
                    <a:lstStyle/>
                    <a:p>
                      <a:pPr marL="0" marR="0" lvl="0" indent="0" algn="ctr" defTabSz="457200" rtl="0" eaLnBrk="1" fontAlgn="base" latinLnBrk="0" hangingPunct="1">
                        <a:lnSpc>
                          <a:spcPct val="8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smtClean="0">
                          <a:ln>
                            <a:noFill/>
                          </a:ln>
                          <a:solidFill>
                            <a:srgbClr val="000000"/>
                          </a:solidFill>
                          <a:effectLst/>
                          <a:latin typeface="Calibri" pitchFamily="32" charset="0"/>
                          <a:cs typeface="Arial" charset="0"/>
                        </a:rPr>
                        <a:t>6</a:t>
                      </a:r>
                    </a:p>
                  </a:txBody>
                  <a:tcPr marL="90000" marR="90000" marT="8535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D8D3E0"/>
                    </a:solidFill>
                  </a:tcPr>
                </a:tc>
                <a:tc>
                  <a:txBody>
                    <a:bodyPr/>
                    <a:lstStyle/>
                    <a:p>
                      <a:pPr marL="0" marR="0" lvl="0" indent="0" algn="l" defTabSz="457200" rtl="0" eaLnBrk="1" fontAlgn="base" latinLnBrk="0" hangingPunct="1">
                        <a:lnSpc>
                          <a:spcPct val="8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smtClean="0">
                          <a:ln>
                            <a:noFill/>
                          </a:ln>
                          <a:solidFill>
                            <a:srgbClr val="000000"/>
                          </a:solidFill>
                          <a:effectLst/>
                          <a:latin typeface="Calibri" pitchFamily="32" charset="0"/>
                          <a:cs typeface="Arial" charset="0"/>
                        </a:rPr>
                        <a:t>It is divisible  by both 2 &amp; 3.</a:t>
                      </a:r>
                    </a:p>
                  </a:txBody>
                  <a:tcPr marL="90000" marR="90000" marT="8535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D8D3E0"/>
                    </a:solidFill>
                  </a:tcPr>
                </a:tc>
              </a:tr>
              <a:tr h="506413">
                <a:tc>
                  <a:txBody>
                    <a:bodyPr/>
                    <a:lstStyle/>
                    <a:p>
                      <a:pPr marL="0" marR="0" lvl="0" indent="0" algn="ctr" defTabSz="457200" rtl="0" eaLnBrk="1" fontAlgn="base" latinLnBrk="0" hangingPunct="1">
                        <a:lnSpc>
                          <a:spcPct val="8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smtClean="0">
                          <a:ln>
                            <a:noFill/>
                          </a:ln>
                          <a:solidFill>
                            <a:srgbClr val="000000"/>
                          </a:solidFill>
                          <a:effectLst/>
                          <a:latin typeface="Calibri" pitchFamily="32" charset="0"/>
                          <a:cs typeface="Arial" charset="0"/>
                        </a:rPr>
                        <a:t>7</a:t>
                      </a:r>
                    </a:p>
                  </a:txBody>
                  <a:tcPr marL="90000" marR="90000" marT="8535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DEAF0"/>
                    </a:solidFill>
                  </a:tcPr>
                </a:tc>
                <a:tc>
                  <a:txBody>
                    <a:bodyPr/>
                    <a:lstStyle/>
                    <a:p>
                      <a:pPr marL="0" marR="0" lvl="0" indent="0" algn="l" defTabSz="457200" rtl="0" eaLnBrk="1" fontAlgn="base" latinLnBrk="0" hangingPunct="1">
                        <a:lnSpc>
                          <a:spcPct val="8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dirty="0" err="1" smtClean="0">
                          <a:ln>
                            <a:noFill/>
                          </a:ln>
                          <a:solidFill>
                            <a:srgbClr val="000000"/>
                          </a:solidFill>
                          <a:effectLst/>
                          <a:latin typeface="Calibri" pitchFamily="32" charset="0"/>
                          <a:cs typeface="Arial" charset="0"/>
                        </a:rPr>
                        <a:t>Eg</a:t>
                      </a:r>
                      <a:r>
                        <a:rPr kumimoji="0" lang="en-US" sz="1800" b="0" i="0" u="none" strike="noStrike" cap="none" normalizeH="0" baseline="0" dirty="0" smtClean="0">
                          <a:ln>
                            <a:noFill/>
                          </a:ln>
                          <a:solidFill>
                            <a:srgbClr val="000000"/>
                          </a:solidFill>
                          <a:effectLst/>
                          <a:latin typeface="Calibri" pitchFamily="32" charset="0"/>
                          <a:cs typeface="Arial" charset="0"/>
                        </a:rPr>
                        <a:t> 14      Double the unit digit </a:t>
                      </a:r>
                      <a:r>
                        <a:rPr kumimoji="0" lang="en-US" sz="1800" b="0" i="0" u="none" strike="noStrike" cap="none" normalizeH="0" baseline="0" dirty="0" err="1" smtClean="0">
                          <a:ln>
                            <a:noFill/>
                          </a:ln>
                          <a:solidFill>
                            <a:srgbClr val="000000"/>
                          </a:solidFill>
                          <a:effectLst/>
                          <a:latin typeface="Calibri" pitchFamily="32" charset="0"/>
                          <a:cs typeface="Arial" charset="0"/>
                        </a:rPr>
                        <a:t>i.e</a:t>
                      </a:r>
                      <a:r>
                        <a:rPr kumimoji="0" lang="en-US" sz="1800" b="0" i="0" u="none" strike="noStrike" cap="none" normalizeH="0" baseline="0" dirty="0" smtClean="0">
                          <a:ln>
                            <a:noFill/>
                          </a:ln>
                          <a:solidFill>
                            <a:srgbClr val="000000"/>
                          </a:solidFill>
                          <a:effectLst/>
                          <a:latin typeface="Calibri" pitchFamily="32" charset="0"/>
                          <a:cs typeface="Arial" charset="0"/>
                        </a:rPr>
                        <a:t> 8 subtract the remaining digit </a:t>
                      </a:r>
                      <a:r>
                        <a:rPr kumimoji="0" lang="en-US" sz="1800" b="0" i="0" u="none" strike="noStrike" cap="none" normalizeH="0" baseline="0" dirty="0" err="1" smtClean="0">
                          <a:ln>
                            <a:noFill/>
                          </a:ln>
                          <a:solidFill>
                            <a:srgbClr val="000000"/>
                          </a:solidFill>
                          <a:effectLst/>
                          <a:latin typeface="Calibri" pitchFamily="32" charset="0"/>
                          <a:cs typeface="Arial" charset="0"/>
                        </a:rPr>
                        <a:t>i.e</a:t>
                      </a:r>
                      <a:r>
                        <a:rPr kumimoji="0" lang="en-US" sz="1800" b="0" i="0" u="none" strike="noStrike" cap="none" normalizeH="0" baseline="0" dirty="0" smtClean="0">
                          <a:ln>
                            <a:noFill/>
                          </a:ln>
                          <a:solidFill>
                            <a:srgbClr val="000000"/>
                          </a:solidFill>
                          <a:effectLst/>
                          <a:latin typeface="Calibri" pitchFamily="32" charset="0"/>
                          <a:cs typeface="Arial" charset="0"/>
                        </a:rPr>
                        <a:t> 8-1 = 7  </a:t>
                      </a:r>
                      <a:r>
                        <a:rPr kumimoji="0" lang="en-US" sz="1800" b="0" i="0" u="none" strike="noStrike" cap="none" normalizeH="0" baseline="0" dirty="0" err="1" smtClean="0">
                          <a:ln>
                            <a:noFill/>
                          </a:ln>
                          <a:solidFill>
                            <a:srgbClr val="000000"/>
                          </a:solidFill>
                          <a:effectLst/>
                          <a:latin typeface="Calibri" pitchFamily="32" charset="0"/>
                          <a:cs typeface="Arial" charset="0"/>
                        </a:rPr>
                        <a:t>ans</a:t>
                      </a:r>
                      <a:r>
                        <a:rPr kumimoji="0" lang="en-US" sz="1800" b="0" i="0" u="none" strike="noStrike" cap="none" normalizeH="0" baseline="0" dirty="0" smtClean="0">
                          <a:ln>
                            <a:noFill/>
                          </a:ln>
                          <a:solidFill>
                            <a:srgbClr val="000000"/>
                          </a:solidFill>
                          <a:effectLst/>
                          <a:latin typeface="Calibri" pitchFamily="32" charset="0"/>
                          <a:cs typeface="Arial" charset="0"/>
                        </a:rPr>
                        <a:t> will be either 0 or multiple of 7 </a:t>
                      </a:r>
                    </a:p>
                  </a:txBody>
                  <a:tcPr marL="90000" marR="90000" marT="8535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DEAF0"/>
                    </a:solidFill>
                  </a:tcPr>
                </a:tc>
              </a:tr>
              <a:tr h="508000">
                <a:tc>
                  <a:txBody>
                    <a:bodyPr/>
                    <a:lstStyle/>
                    <a:p>
                      <a:pPr marL="0" marR="0" lvl="0" indent="0" algn="ctr" defTabSz="457200" rtl="0" eaLnBrk="1" fontAlgn="base" latinLnBrk="0" hangingPunct="1">
                        <a:lnSpc>
                          <a:spcPct val="8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smtClean="0">
                          <a:ln>
                            <a:noFill/>
                          </a:ln>
                          <a:solidFill>
                            <a:srgbClr val="000000"/>
                          </a:solidFill>
                          <a:effectLst/>
                          <a:latin typeface="Calibri" pitchFamily="32" charset="0"/>
                          <a:cs typeface="Arial" charset="0"/>
                        </a:rPr>
                        <a:t>8</a:t>
                      </a:r>
                    </a:p>
                  </a:txBody>
                  <a:tcPr marL="90000" marR="90000" marT="8535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D8D3E0"/>
                    </a:solidFill>
                  </a:tcPr>
                </a:tc>
                <a:tc>
                  <a:txBody>
                    <a:bodyPr/>
                    <a:lstStyle/>
                    <a:p>
                      <a:pPr marL="0" marR="0" lvl="0" indent="0" algn="l" defTabSz="457200" rtl="0" eaLnBrk="1" fontAlgn="base" latinLnBrk="0" hangingPunct="1">
                        <a:lnSpc>
                          <a:spcPct val="8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smtClean="0">
                          <a:ln>
                            <a:noFill/>
                          </a:ln>
                          <a:solidFill>
                            <a:srgbClr val="000000"/>
                          </a:solidFill>
                          <a:effectLst/>
                          <a:latin typeface="Calibri" pitchFamily="32" charset="0"/>
                          <a:cs typeface="Arial" charset="0"/>
                        </a:rPr>
                        <a:t>No formed by last 3 digits is divisible  by 8.</a:t>
                      </a:r>
                    </a:p>
                  </a:txBody>
                  <a:tcPr marL="90000" marR="90000" marT="8535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D8D3E0"/>
                    </a:solidFill>
                  </a:tcPr>
                </a:tc>
              </a:tr>
              <a:tr h="506413">
                <a:tc>
                  <a:txBody>
                    <a:bodyPr/>
                    <a:lstStyle/>
                    <a:p>
                      <a:pPr marL="0" marR="0" lvl="0" indent="0" algn="ctr" defTabSz="457200" rtl="0" eaLnBrk="1" fontAlgn="base" latinLnBrk="0" hangingPunct="1">
                        <a:lnSpc>
                          <a:spcPct val="8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smtClean="0">
                          <a:ln>
                            <a:noFill/>
                          </a:ln>
                          <a:solidFill>
                            <a:srgbClr val="000000"/>
                          </a:solidFill>
                          <a:effectLst/>
                          <a:latin typeface="Calibri" pitchFamily="32" charset="0"/>
                          <a:cs typeface="Arial" charset="0"/>
                        </a:rPr>
                        <a:t>9</a:t>
                      </a:r>
                    </a:p>
                  </a:txBody>
                  <a:tcPr marL="90000" marR="90000" marT="8535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DEAF0"/>
                    </a:solidFill>
                  </a:tcPr>
                </a:tc>
                <a:tc>
                  <a:txBody>
                    <a:bodyPr/>
                    <a:lstStyle/>
                    <a:p>
                      <a:pPr marL="0" marR="0" lvl="0" indent="0" algn="l" defTabSz="457200" rtl="0" eaLnBrk="1" fontAlgn="base" latinLnBrk="0" hangingPunct="1">
                        <a:lnSpc>
                          <a:spcPct val="8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smtClean="0">
                          <a:ln>
                            <a:noFill/>
                          </a:ln>
                          <a:solidFill>
                            <a:srgbClr val="000000"/>
                          </a:solidFill>
                          <a:effectLst/>
                          <a:latin typeface="Calibri" pitchFamily="32" charset="0"/>
                          <a:cs typeface="Arial" charset="0"/>
                        </a:rPr>
                        <a:t>Sum of its digits is divisible  by 9.</a:t>
                      </a:r>
                    </a:p>
                  </a:txBody>
                  <a:tcPr marL="90000" marR="90000" marT="8535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DEAF0"/>
                    </a:solidFill>
                  </a:tcPr>
                </a:tc>
              </a:tr>
              <a:tr h="508000">
                <a:tc>
                  <a:txBody>
                    <a:bodyPr/>
                    <a:lstStyle/>
                    <a:p>
                      <a:pPr marL="0" marR="0" lvl="0" indent="0" algn="ctr" defTabSz="457200" rtl="0" eaLnBrk="1" fontAlgn="base" latinLnBrk="0" hangingPunct="1">
                        <a:lnSpc>
                          <a:spcPct val="8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smtClean="0">
                          <a:ln>
                            <a:noFill/>
                          </a:ln>
                          <a:solidFill>
                            <a:srgbClr val="000000"/>
                          </a:solidFill>
                          <a:effectLst/>
                          <a:latin typeface="Calibri" pitchFamily="32" charset="0"/>
                          <a:cs typeface="Arial" charset="0"/>
                        </a:rPr>
                        <a:t>10</a:t>
                      </a:r>
                    </a:p>
                  </a:txBody>
                  <a:tcPr marL="90000" marR="90000" marT="8535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D8D3E0"/>
                    </a:solidFill>
                  </a:tcPr>
                </a:tc>
                <a:tc>
                  <a:txBody>
                    <a:bodyPr/>
                    <a:lstStyle/>
                    <a:p>
                      <a:pPr marL="0" marR="0" lvl="0" indent="0" algn="l" defTabSz="457200" rtl="0" eaLnBrk="1" fontAlgn="base" latinLnBrk="0" hangingPunct="1">
                        <a:lnSpc>
                          <a:spcPct val="83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smtClean="0">
                          <a:ln>
                            <a:noFill/>
                          </a:ln>
                          <a:solidFill>
                            <a:srgbClr val="000000"/>
                          </a:solidFill>
                          <a:effectLst/>
                          <a:latin typeface="Calibri" pitchFamily="32" charset="0"/>
                          <a:cs typeface="Arial" charset="0"/>
                        </a:rPr>
                        <a:t>It ends with 0.</a:t>
                      </a:r>
                    </a:p>
                  </a:txBody>
                  <a:tcPr marL="90000" marR="90000" marT="8535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D8D3E0"/>
                    </a:solidFill>
                  </a:tcPr>
                </a:tc>
              </a:tr>
            </a:tbl>
          </a:graphicData>
        </a:graphic>
      </p:graphicFrame>
      <p:sp>
        <p:nvSpPr>
          <p:cNvPr id="12365" name="Text Box 77"/>
          <p:cNvSpPr txBox="1">
            <a:spLocks noChangeArrowheads="1"/>
          </p:cNvSpPr>
          <p:nvPr/>
        </p:nvSpPr>
        <p:spPr bwMode="auto">
          <a:xfrm>
            <a:off x="457200" y="233363"/>
            <a:ext cx="8229600" cy="1143000"/>
          </a:xfrm>
          <a:prstGeom prst="rect">
            <a:avLst/>
          </a:prstGeom>
          <a:noFill/>
          <a:ln w="9525" cap="flat">
            <a:noFill/>
            <a:round/>
            <a:headEnd/>
            <a:tailEnd/>
          </a:ln>
          <a:effectLst/>
        </p:spPr>
        <p:txBody>
          <a:bodyPr lIns="90000" tIns="46800" rIns="90000" bIns="468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a:solidFill>
                  <a:srgbClr val="000000"/>
                </a:solidFill>
                <a:latin typeface="Century" pitchFamily="16" charset="0"/>
              </a:rPr>
              <a:t>Tests of Divisibility</a:t>
            </a:r>
          </a:p>
        </p:txBody>
      </p:sp>
      <p:sp>
        <p:nvSpPr>
          <p:cNvPr id="12366" name="Text Box 78" hidden="1"/>
          <p:cNvSpPr txBox="1">
            <a:spLocks noChangeArrowheads="1"/>
          </p:cNvSpPr>
          <p:nvPr/>
        </p:nvSpPr>
        <p:spPr bwMode="auto">
          <a:xfrm>
            <a:off x="0" y="6457950"/>
            <a:ext cx="3216275" cy="409575"/>
          </a:xfrm>
          <a:prstGeom prst="rect">
            <a:avLst/>
          </a:prstGeom>
          <a:solidFill>
            <a:srgbClr val="FFFFFF"/>
          </a:solidFill>
          <a:ln w="9525" cap="flat">
            <a:noFill/>
            <a:round/>
            <a:headEnd/>
            <a:tailEnd/>
          </a:ln>
          <a:effectLst/>
        </p:spPr>
        <p:txBody>
          <a:bodyPr wrap="none" lIns="0" tIns="0" rIns="0" bIns="0">
            <a:spAutoFit/>
          </a:bodyPr>
          <a:lstStyle/>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1300" b="1">
                <a:solidFill>
                  <a:srgbClr val="9A9A9A"/>
                </a:solidFill>
                <a:latin typeface="Tahoma" pitchFamily="32" charset="0"/>
                <a:cs typeface="Tahoma" pitchFamily="32" charset="0"/>
              </a:rPr>
              <a:t>PEA302 Analytical Skills-II :: Vishal Ahuja</a:t>
            </a:r>
          </a:p>
          <a:p>
            <a:pPr>
              <a:lnSpc>
                <a:spcPts val="16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CA" sz="1300" b="1">
              <a:solidFill>
                <a:srgbClr val="9A9A9A"/>
              </a:solidFill>
              <a:latin typeface="Tahoma" pitchFamily="32" charset="0"/>
              <a:cs typeface="Tahoma" pitchFamily="32"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4203</TotalTime>
  <Words>1850</Words>
  <Application>Microsoft Office PowerPoint</Application>
  <PresentationFormat>On-screen Show (4:3)</PresentationFormat>
  <Paragraphs>323</Paragraphs>
  <Slides>44</Slides>
  <Notes>42</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Flow</vt:lpstr>
      <vt:lpstr>   Number Systems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handling</dc:title>
  <dc:creator>Aditya</dc:creator>
  <cp:keywords>Aditya</cp:keywords>
  <cp:lastModifiedBy>Dell</cp:lastModifiedBy>
  <cp:revision>444</cp:revision>
  <dcterms:created xsi:type="dcterms:W3CDTF">2011-04-15T07:54:25Z</dcterms:created>
  <dcterms:modified xsi:type="dcterms:W3CDTF">2021-01-22T11:32:44Z</dcterms:modified>
</cp:coreProperties>
</file>