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258" r:id="rId4"/>
    <p:sldId id="259" r:id="rId5"/>
    <p:sldId id="260" r:id="rId6"/>
    <p:sldId id="266" r:id="rId7"/>
    <p:sldId id="261" r:id="rId8"/>
    <p:sldId id="267" r:id="rId9"/>
    <p:sldId id="262" r:id="rId10"/>
    <p:sldId id="286" r:id="rId11"/>
    <p:sldId id="263" r:id="rId12"/>
    <p:sldId id="264" r:id="rId13"/>
    <p:sldId id="287" r:id="rId14"/>
    <p:sldId id="288" r:id="rId15"/>
    <p:sldId id="305" r:id="rId16"/>
    <p:sldId id="268" r:id="rId17"/>
    <p:sldId id="269" r:id="rId18"/>
    <p:sldId id="273" r:id="rId19"/>
    <p:sldId id="270" r:id="rId20"/>
    <p:sldId id="271" r:id="rId21"/>
    <p:sldId id="304" r:id="rId22"/>
    <p:sldId id="272" r:id="rId23"/>
    <p:sldId id="274" r:id="rId24"/>
    <p:sldId id="283" r:id="rId25"/>
    <p:sldId id="278" r:id="rId26"/>
    <p:sldId id="275" r:id="rId27"/>
    <p:sldId id="276" r:id="rId28"/>
    <p:sldId id="277" r:id="rId29"/>
    <p:sldId id="293" r:id="rId30"/>
    <p:sldId id="279" r:id="rId31"/>
    <p:sldId id="280" r:id="rId32"/>
    <p:sldId id="281" r:id="rId33"/>
    <p:sldId id="282" r:id="rId34"/>
    <p:sldId id="291" r:id="rId35"/>
    <p:sldId id="292" r:id="rId36"/>
    <p:sldId id="306" r:id="rId37"/>
    <p:sldId id="284" r:id="rId38"/>
    <p:sldId id="285" r:id="rId39"/>
    <p:sldId id="307" r:id="rId40"/>
    <p:sldId id="289" r:id="rId41"/>
    <p:sldId id="290" r:id="rId42"/>
    <p:sldId id="294" r:id="rId43"/>
    <p:sldId id="295" r:id="rId44"/>
    <p:sldId id="296" r:id="rId45"/>
    <p:sldId id="297" r:id="rId46"/>
    <p:sldId id="298" r:id="rId47"/>
    <p:sldId id="299" r:id="rId48"/>
    <p:sldId id="300" r:id="rId49"/>
    <p:sldId id="301" r:id="rId50"/>
    <p:sldId id="302" r:id="rId51"/>
    <p:sldId id="303" r:id="rId52"/>
    <p:sldId id="308" r:id="rId53"/>
    <p:sldId id="309" r:id="rId54"/>
    <p:sldId id="310" r:id="rId55"/>
    <p:sldId id="311" r:id="rId56"/>
    <p:sldId id="312" r:id="rId57"/>
    <p:sldId id="313" r:id="rId58"/>
    <p:sldId id="314" r:id="rId59"/>
    <p:sldId id="315"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E69882-415A-4C36-B280-0790018D5338}" type="datetimeFigureOut">
              <a:rPr lang="en-IN" smtClean="0"/>
              <a:t>12-03-2021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392AE-42E1-48AA-AECE-5F77FBD282D0}" type="slidenum">
              <a:rPr lang="en-IN" smtClean="0"/>
              <a:t>‹#›</a:t>
            </a:fld>
            <a:endParaRPr lang="en-IN"/>
          </a:p>
        </p:txBody>
      </p:sp>
    </p:spTree>
    <p:extLst>
      <p:ext uri="{BB962C8B-B14F-4D97-AF65-F5344CB8AC3E}">
        <p14:creationId xmlns:p14="http://schemas.microsoft.com/office/powerpoint/2010/main" val="2922381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a:t>
            </a:r>
            <a:endParaRPr lang="en-IN" dirty="0"/>
          </a:p>
        </p:txBody>
      </p:sp>
      <p:sp>
        <p:nvSpPr>
          <p:cNvPr id="4" name="Slide Number Placeholder 3"/>
          <p:cNvSpPr>
            <a:spLocks noGrp="1"/>
          </p:cNvSpPr>
          <p:nvPr>
            <p:ph type="sldNum" sz="quarter" idx="10"/>
          </p:nvPr>
        </p:nvSpPr>
        <p:spPr/>
        <p:txBody>
          <a:bodyPr/>
          <a:lstStyle/>
          <a:p>
            <a:fld id="{077392AE-42E1-48AA-AECE-5F77FBD282D0}" type="slidenum">
              <a:rPr lang="en-IN" smtClean="0"/>
              <a:t>40</a:t>
            </a:fld>
            <a:endParaRPr lang="en-IN"/>
          </a:p>
        </p:txBody>
      </p:sp>
    </p:spTree>
    <p:extLst>
      <p:ext uri="{BB962C8B-B14F-4D97-AF65-F5344CB8AC3E}">
        <p14:creationId xmlns:p14="http://schemas.microsoft.com/office/powerpoint/2010/main" val="794459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a:t>
            </a:r>
            <a:endParaRPr lang="en-IN" dirty="0"/>
          </a:p>
        </p:txBody>
      </p:sp>
      <p:sp>
        <p:nvSpPr>
          <p:cNvPr id="4" name="Slide Number Placeholder 3"/>
          <p:cNvSpPr>
            <a:spLocks noGrp="1"/>
          </p:cNvSpPr>
          <p:nvPr>
            <p:ph type="sldNum" sz="quarter" idx="10"/>
          </p:nvPr>
        </p:nvSpPr>
        <p:spPr/>
        <p:txBody>
          <a:bodyPr/>
          <a:lstStyle/>
          <a:p>
            <a:fld id="{077392AE-42E1-48AA-AECE-5F77FBD282D0}" type="slidenum">
              <a:rPr lang="en-IN" smtClean="0"/>
              <a:t>49</a:t>
            </a:fld>
            <a:endParaRPr lang="en-IN"/>
          </a:p>
        </p:txBody>
      </p:sp>
    </p:spTree>
    <p:extLst>
      <p:ext uri="{BB962C8B-B14F-4D97-AF65-F5344CB8AC3E}">
        <p14:creationId xmlns:p14="http://schemas.microsoft.com/office/powerpoint/2010/main" val="4159591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C(Compile time error)—return</a:t>
            </a:r>
            <a:r>
              <a:rPr lang="en-IN" baseline="0" dirty="0" smtClean="0"/>
              <a:t> statement missing for the block lambda, as interface method returns integer type of value</a:t>
            </a:r>
            <a:endParaRPr lang="en-IN" dirty="0"/>
          </a:p>
        </p:txBody>
      </p:sp>
      <p:sp>
        <p:nvSpPr>
          <p:cNvPr id="4" name="Slide Number Placeholder 3"/>
          <p:cNvSpPr>
            <a:spLocks noGrp="1"/>
          </p:cNvSpPr>
          <p:nvPr>
            <p:ph type="sldNum" sz="quarter" idx="10"/>
          </p:nvPr>
        </p:nvSpPr>
        <p:spPr/>
        <p:txBody>
          <a:bodyPr/>
          <a:lstStyle/>
          <a:p>
            <a:fld id="{077392AE-42E1-48AA-AECE-5F77FBD282D0}" type="slidenum">
              <a:rPr lang="en-IN" smtClean="0"/>
              <a:t>50</a:t>
            </a:fld>
            <a:endParaRPr lang="en-IN"/>
          </a:p>
        </p:txBody>
      </p:sp>
    </p:spTree>
    <p:extLst>
      <p:ext uri="{BB962C8B-B14F-4D97-AF65-F5344CB8AC3E}">
        <p14:creationId xmlns:p14="http://schemas.microsoft.com/office/powerpoint/2010/main" val="2911965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a:t>
            </a:r>
            <a:endParaRPr lang="en-IN" dirty="0"/>
          </a:p>
        </p:txBody>
      </p:sp>
      <p:sp>
        <p:nvSpPr>
          <p:cNvPr id="4" name="Slide Number Placeholder 3"/>
          <p:cNvSpPr>
            <a:spLocks noGrp="1"/>
          </p:cNvSpPr>
          <p:nvPr>
            <p:ph type="sldNum" sz="quarter" idx="10"/>
          </p:nvPr>
        </p:nvSpPr>
        <p:spPr/>
        <p:txBody>
          <a:bodyPr/>
          <a:lstStyle/>
          <a:p>
            <a:fld id="{077392AE-42E1-48AA-AECE-5F77FBD282D0}" type="slidenum">
              <a:rPr lang="en-IN" smtClean="0"/>
              <a:t>51</a:t>
            </a:fld>
            <a:endParaRPr lang="en-IN"/>
          </a:p>
        </p:txBody>
      </p:sp>
    </p:spTree>
    <p:extLst>
      <p:ext uri="{BB962C8B-B14F-4D97-AF65-F5344CB8AC3E}">
        <p14:creationId xmlns:p14="http://schemas.microsoft.com/office/powerpoint/2010/main" val="1232941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a:t>
            </a:r>
            <a:endParaRPr lang="en-IN" dirty="0"/>
          </a:p>
        </p:txBody>
      </p:sp>
      <p:sp>
        <p:nvSpPr>
          <p:cNvPr id="4" name="Slide Number Placeholder 3"/>
          <p:cNvSpPr>
            <a:spLocks noGrp="1"/>
          </p:cNvSpPr>
          <p:nvPr>
            <p:ph type="sldNum" sz="quarter" idx="10"/>
          </p:nvPr>
        </p:nvSpPr>
        <p:spPr/>
        <p:txBody>
          <a:bodyPr/>
          <a:lstStyle/>
          <a:p>
            <a:fld id="{077392AE-42E1-48AA-AECE-5F77FBD282D0}" type="slidenum">
              <a:rPr lang="en-IN" smtClean="0"/>
              <a:t>53</a:t>
            </a:fld>
            <a:endParaRPr lang="en-IN"/>
          </a:p>
        </p:txBody>
      </p:sp>
    </p:spTree>
    <p:extLst>
      <p:ext uri="{BB962C8B-B14F-4D97-AF65-F5344CB8AC3E}">
        <p14:creationId xmlns:p14="http://schemas.microsoft.com/office/powerpoint/2010/main" val="3039101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a:t>
            </a:r>
            <a:endParaRPr lang="en-IN" dirty="0"/>
          </a:p>
        </p:txBody>
      </p:sp>
      <p:sp>
        <p:nvSpPr>
          <p:cNvPr id="4" name="Slide Number Placeholder 3"/>
          <p:cNvSpPr>
            <a:spLocks noGrp="1"/>
          </p:cNvSpPr>
          <p:nvPr>
            <p:ph type="sldNum" sz="quarter" idx="10"/>
          </p:nvPr>
        </p:nvSpPr>
        <p:spPr/>
        <p:txBody>
          <a:bodyPr/>
          <a:lstStyle/>
          <a:p>
            <a:fld id="{077392AE-42E1-48AA-AECE-5F77FBD282D0}" type="slidenum">
              <a:rPr lang="en-IN" smtClean="0"/>
              <a:t>54</a:t>
            </a:fld>
            <a:endParaRPr lang="en-IN"/>
          </a:p>
        </p:txBody>
      </p:sp>
    </p:spTree>
    <p:extLst>
      <p:ext uri="{BB962C8B-B14F-4D97-AF65-F5344CB8AC3E}">
        <p14:creationId xmlns:p14="http://schemas.microsoft.com/office/powerpoint/2010/main" val="549704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a:t>
            </a:r>
            <a:endParaRPr lang="en-IN" dirty="0"/>
          </a:p>
        </p:txBody>
      </p:sp>
      <p:sp>
        <p:nvSpPr>
          <p:cNvPr id="4" name="Slide Number Placeholder 3"/>
          <p:cNvSpPr>
            <a:spLocks noGrp="1"/>
          </p:cNvSpPr>
          <p:nvPr>
            <p:ph type="sldNum" sz="quarter" idx="10"/>
          </p:nvPr>
        </p:nvSpPr>
        <p:spPr/>
        <p:txBody>
          <a:bodyPr/>
          <a:lstStyle/>
          <a:p>
            <a:fld id="{077392AE-42E1-48AA-AECE-5F77FBD282D0}" type="slidenum">
              <a:rPr lang="en-IN" smtClean="0"/>
              <a:t>55</a:t>
            </a:fld>
            <a:endParaRPr lang="en-IN"/>
          </a:p>
        </p:txBody>
      </p:sp>
    </p:spTree>
    <p:extLst>
      <p:ext uri="{BB962C8B-B14F-4D97-AF65-F5344CB8AC3E}">
        <p14:creationId xmlns:p14="http://schemas.microsoft.com/office/powerpoint/2010/main" val="3154446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a:t>
            </a:r>
            <a:endParaRPr lang="en-IN" dirty="0"/>
          </a:p>
        </p:txBody>
      </p:sp>
      <p:sp>
        <p:nvSpPr>
          <p:cNvPr id="4" name="Slide Number Placeholder 3"/>
          <p:cNvSpPr>
            <a:spLocks noGrp="1"/>
          </p:cNvSpPr>
          <p:nvPr>
            <p:ph type="sldNum" sz="quarter" idx="10"/>
          </p:nvPr>
        </p:nvSpPr>
        <p:spPr/>
        <p:txBody>
          <a:bodyPr/>
          <a:lstStyle/>
          <a:p>
            <a:fld id="{077392AE-42E1-48AA-AECE-5F77FBD282D0}" type="slidenum">
              <a:rPr lang="en-IN" smtClean="0"/>
              <a:t>56</a:t>
            </a:fld>
            <a:endParaRPr lang="en-IN"/>
          </a:p>
        </p:txBody>
      </p:sp>
    </p:spTree>
    <p:extLst>
      <p:ext uri="{BB962C8B-B14F-4D97-AF65-F5344CB8AC3E}">
        <p14:creationId xmlns:p14="http://schemas.microsoft.com/office/powerpoint/2010/main" val="3271627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a:t>
            </a:r>
            <a:endParaRPr lang="en-IN" dirty="0"/>
          </a:p>
        </p:txBody>
      </p:sp>
      <p:sp>
        <p:nvSpPr>
          <p:cNvPr id="4" name="Slide Number Placeholder 3"/>
          <p:cNvSpPr>
            <a:spLocks noGrp="1"/>
          </p:cNvSpPr>
          <p:nvPr>
            <p:ph type="sldNum" sz="quarter" idx="10"/>
          </p:nvPr>
        </p:nvSpPr>
        <p:spPr/>
        <p:txBody>
          <a:bodyPr/>
          <a:lstStyle/>
          <a:p>
            <a:fld id="{077392AE-42E1-48AA-AECE-5F77FBD282D0}" type="slidenum">
              <a:rPr lang="en-IN" smtClean="0"/>
              <a:t>57</a:t>
            </a:fld>
            <a:endParaRPr lang="en-IN"/>
          </a:p>
        </p:txBody>
      </p:sp>
    </p:spTree>
    <p:extLst>
      <p:ext uri="{BB962C8B-B14F-4D97-AF65-F5344CB8AC3E}">
        <p14:creationId xmlns:p14="http://schemas.microsoft.com/office/powerpoint/2010/main" val="3211867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a:t>
            </a:r>
            <a:endParaRPr lang="en-IN" dirty="0"/>
          </a:p>
        </p:txBody>
      </p:sp>
      <p:sp>
        <p:nvSpPr>
          <p:cNvPr id="4" name="Slide Number Placeholder 3"/>
          <p:cNvSpPr>
            <a:spLocks noGrp="1"/>
          </p:cNvSpPr>
          <p:nvPr>
            <p:ph type="sldNum" sz="quarter" idx="10"/>
          </p:nvPr>
        </p:nvSpPr>
        <p:spPr/>
        <p:txBody>
          <a:bodyPr/>
          <a:lstStyle/>
          <a:p>
            <a:fld id="{077392AE-42E1-48AA-AECE-5F77FBD282D0}" type="slidenum">
              <a:rPr lang="en-IN" smtClean="0"/>
              <a:t>58</a:t>
            </a:fld>
            <a:endParaRPr lang="en-IN"/>
          </a:p>
        </p:txBody>
      </p:sp>
    </p:spTree>
    <p:extLst>
      <p:ext uri="{BB962C8B-B14F-4D97-AF65-F5344CB8AC3E}">
        <p14:creationId xmlns:p14="http://schemas.microsoft.com/office/powerpoint/2010/main" val="952320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a:t>
            </a:r>
            <a:endParaRPr lang="en-IN" dirty="0"/>
          </a:p>
        </p:txBody>
      </p:sp>
      <p:sp>
        <p:nvSpPr>
          <p:cNvPr id="4" name="Slide Number Placeholder 3"/>
          <p:cNvSpPr>
            <a:spLocks noGrp="1"/>
          </p:cNvSpPr>
          <p:nvPr>
            <p:ph type="sldNum" sz="quarter" idx="10"/>
          </p:nvPr>
        </p:nvSpPr>
        <p:spPr/>
        <p:txBody>
          <a:bodyPr/>
          <a:lstStyle/>
          <a:p>
            <a:fld id="{077392AE-42E1-48AA-AECE-5F77FBD282D0}" type="slidenum">
              <a:rPr lang="en-IN" smtClean="0"/>
              <a:t>41</a:t>
            </a:fld>
            <a:endParaRPr lang="en-IN"/>
          </a:p>
        </p:txBody>
      </p:sp>
    </p:spTree>
    <p:extLst>
      <p:ext uri="{BB962C8B-B14F-4D97-AF65-F5344CB8AC3E}">
        <p14:creationId xmlns:p14="http://schemas.microsoft.com/office/powerpoint/2010/main" val="67913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C(Compile time error), Reason: show() must have public access</a:t>
            </a:r>
            <a:r>
              <a:rPr lang="en-IN" baseline="0" dirty="0" smtClean="0"/>
              <a:t> </a:t>
            </a:r>
            <a:r>
              <a:rPr lang="en-IN" baseline="0" dirty="0" err="1" smtClean="0"/>
              <a:t>specifier</a:t>
            </a:r>
            <a:r>
              <a:rPr lang="en-IN" baseline="0" dirty="0" smtClean="0"/>
              <a:t> in Main class during implementation</a:t>
            </a:r>
            <a:endParaRPr lang="en-IN" dirty="0"/>
          </a:p>
        </p:txBody>
      </p:sp>
      <p:sp>
        <p:nvSpPr>
          <p:cNvPr id="4" name="Slide Number Placeholder 3"/>
          <p:cNvSpPr>
            <a:spLocks noGrp="1"/>
          </p:cNvSpPr>
          <p:nvPr>
            <p:ph type="sldNum" sz="quarter" idx="10"/>
          </p:nvPr>
        </p:nvSpPr>
        <p:spPr/>
        <p:txBody>
          <a:bodyPr/>
          <a:lstStyle/>
          <a:p>
            <a:fld id="{077392AE-42E1-48AA-AECE-5F77FBD282D0}" type="slidenum">
              <a:rPr lang="en-IN" smtClean="0"/>
              <a:t>42</a:t>
            </a:fld>
            <a:endParaRPr lang="en-IN"/>
          </a:p>
        </p:txBody>
      </p:sp>
    </p:spTree>
    <p:extLst>
      <p:ext uri="{BB962C8B-B14F-4D97-AF65-F5344CB8AC3E}">
        <p14:creationId xmlns:p14="http://schemas.microsoft.com/office/powerpoint/2010/main" val="2019021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A(Hello)</a:t>
            </a:r>
            <a:endParaRPr lang="en-IN" dirty="0"/>
          </a:p>
        </p:txBody>
      </p:sp>
      <p:sp>
        <p:nvSpPr>
          <p:cNvPr id="4" name="Slide Number Placeholder 3"/>
          <p:cNvSpPr>
            <a:spLocks noGrp="1"/>
          </p:cNvSpPr>
          <p:nvPr>
            <p:ph type="sldNum" sz="quarter" idx="10"/>
          </p:nvPr>
        </p:nvSpPr>
        <p:spPr/>
        <p:txBody>
          <a:bodyPr/>
          <a:lstStyle/>
          <a:p>
            <a:fld id="{077392AE-42E1-48AA-AECE-5F77FBD282D0}" type="slidenum">
              <a:rPr lang="en-IN" smtClean="0"/>
              <a:t>43</a:t>
            </a:fld>
            <a:endParaRPr lang="en-IN"/>
          </a:p>
        </p:txBody>
      </p:sp>
    </p:spTree>
    <p:extLst>
      <p:ext uri="{BB962C8B-B14F-4D97-AF65-F5344CB8AC3E}">
        <p14:creationId xmlns:p14="http://schemas.microsoft.com/office/powerpoint/2010/main" val="2378584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A(Compile time error),</a:t>
            </a:r>
            <a:r>
              <a:rPr lang="en-IN" dirty="0" err="1" smtClean="0"/>
              <a:t>Reason:display</a:t>
            </a:r>
            <a:r>
              <a:rPr lang="en-IN" dirty="0" smtClean="0"/>
              <a:t>()</a:t>
            </a:r>
            <a:r>
              <a:rPr lang="en-IN" baseline="0" dirty="0" smtClean="0"/>
              <a:t> is concrete method which is not allowed inside interface</a:t>
            </a:r>
            <a:endParaRPr lang="en-IN" dirty="0"/>
          </a:p>
        </p:txBody>
      </p:sp>
      <p:sp>
        <p:nvSpPr>
          <p:cNvPr id="4" name="Slide Number Placeholder 3"/>
          <p:cNvSpPr>
            <a:spLocks noGrp="1"/>
          </p:cNvSpPr>
          <p:nvPr>
            <p:ph type="sldNum" sz="quarter" idx="10"/>
          </p:nvPr>
        </p:nvSpPr>
        <p:spPr/>
        <p:txBody>
          <a:bodyPr/>
          <a:lstStyle/>
          <a:p>
            <a:fld id="{077392AE-42E1-48AA-AECE-5F77FBD282D0}" type="slidenum">
              <a:rPr lang="en-IN" smtClean="0"/>
              <a:t>44</a:t>
            </a:fld>
            <a:endParaRPr lang="en-IN"/>
          </a:p>
        </p:txBody>
      </p:sp>
    </p:spTree>
    <p:extLst>
      <p:ext uri="{BB962C8B-B14F-4D97-AF65-F5344CB8AC3E}">
        <p14:creationId xmlns:p14="http://schemas.microsoft.com/office/powerpoint/2010/main" val="2018162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C(Compile time error)..Interface variables</a:t>
            </a:r>
            <a:r>
              <a:rPr lang="en-IN" baseline="0" dirty="0" smtClean="0"/>
              <a:t> cannot be protected..</a:t>
            </a:r>
            <a:endParaRPr lang="en-IN" dirty="0"/>
          </a:p>
        </p:txBody>
      </p:sp>
      <p:sp>
        <p:nvSpPr>
          <p:cNvPr id="4" name="Slide Number Placeholder 3"/>
          <p:cNvSpPr>
            <a:spLocks noGrp="1"/>
          </p:cNvSpPr>
          <p:nvPr>
            <p:ph type="sldNum" sz="quarter" idx="10"/>
          </p:nvPr>
        </p:nvSpPr>
        <p:spPr/>
        <p:txBody>
          <a:bodyPr/>
          <a:lstStyle/>
          <a:p>
            <a:fld id="{077392AE-42E1-48AA-AECE-5F77FBD282D0}" type="slidenum">
              <a:rPr lang="en-IN" smtClean="0"/>
              <a:t>45</a:t>
            </a:fld>
            <a:endParaRPr lang="en-IN"/>
          </a:p>
        </p:txBody>
      </p:sp>
    </p:spTree>
    <p:extLst>
      <p:ext uri="{BB962C8B-B14F-4D97-AF65-F5344CB8AC3E}">
        <p14:creationId xmlns:p14="http://schemas.microsoft.com/office/powerpoint/2010/main" val="2213495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A(25)</a:t>
            </a:r>
            <a:endParaRPr lang="en-IN" dirty="0"/>
          </a:p>
        </p:txBody>
      </p:sp>
      <p:sp>
        <p:nvSpPr>
          <p:cNvPr id="4" name="Slide Number Placeholder 3"/>
          <p:cNvSpPr>
            <a:spLocks noGrp="1"/>
          </p:cNvSpPr>
          <p:nvPr>
            <p:ph type="sldNum" sz="quarter" idx="10"/>
          </p:nvPr>
        </p:nvSpPr>
        <p:spPr/>
        <p:txBody>
          <a:bodyPr/>
          <a:lstStyle/>
          <a:p>
            <a:fld id="{077392AE-42E1-48AA-AECE-5F77FBD282D0}" type="slidenum">
              <a:rPr lang="en-IN" smtClean="0"/>
              <a:t>46</a:t>
            </a:fld>
            <a:endParaRPr lang="en-IN"/>
          </a:p>
        </p:txBody>
      </p:sp>
    </p:spTree>
    <p:extLst>
      <p:ext uri="{BB962C8B-B14F-4D97-AF65-F5344CB8AC3E}">
        <p14:creationId xmlns:p14="http://schemas.microsoft.com/office/powerpoint/2010/main" val="3418061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C(23)</a:t>
            </a:r>
            <a:endParaRPr lang="en-IN" dirty="0"/>
          </a:p>
        </p:txBody>
      </p:sp>
      <p:sp>
        <p:nvSpPr>
          <p:cNvPr id="4" name="Slide Number Placeholder 3"/>
          <p:cNvSpPr>
            <a:spLocks noGrp="1"/>
          </p:cNvSpPr>
          <p:nvPr>
            <p:ph type="sldNum" sz="quarter" idx="10"/>
          </p:nvPr>
        </p:nvSpPr>
        <p:spPr/>
        <p:txBody>
          <a:bodyPr/>
          <a:lstStyle/>
          <a:p>
            <a:fld id="{077392AE-42E1-48AA-AECE-5F77FBD282D0}" type="slidenum">
              <a:rPr lang="en-IN" smtClean="0"/>
              <a:t>47</a:t>
            </a:fld>
            <a:endParaRPr lang="en-IN"/>
          </a:p>
        </p:txBody>
      </p:sp>
    </p:spTree>
    <p:extLst>
      <p:ext uri="{BB962C8B-B14F-4D97-AF65-F5344CB8AC3E}">
        <p14:creationId xmlns:p14="http://schemas.microsoft.com/office/powerpoint/2010/main" val="2080988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a:t>
            </a:r>
            <a:endParaRPr lang="en-IN" dirty="0"/>
          </a:p>
        </p:txBody>
      </p:sp>
      <p:sp>
        <p:nvSpPr>
          <p:cNvPr id="4" name="Slide Number Placeholder 3"/>
          <p:cNvSpPr>
            <a:spLocks noGrp="1"/>
          </p:cNvSpPr>
          <p:nvPr>
            <p:ph type="sldNum" sz="quarter" idx="10"/>
          </p:nvPr>
        </p:nvSpPr>
        <p:spPr/>
        <p:txBody>
          <a:bodyPr/>
          <a:lstStyle/>
          <a:p>
            <a:fld id="{077392AE-42E1-48AA-AECE-5F77FBD282D0}" type="slidenum">
              <a:rPr lang="en-IN" smtClean="0"/>
              <a:t>48</a:t>
            </a:fld>
            <a:endParaRPr lang="en-IN"/>
          </a:p>
        </p:txBody>
      </p:sp>
    </p:spTree>
    <p:extLst>
      <p:ext uri="{BB962C8B-B14F-4D97-AF65-F5344CB8AC3E}">
        <p14:creationId xmlns:p14="http://schemas.microsoft.com/office/powerpoint/2010/main" val="1340032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64331D-E033-41AA-B651-44CC2681EBC3}"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204BD-6900-4680-B914-07AA6E673EA3}" type="slidenum">
              <a:rPr lang="en-US" smtClean="0"/>
              <a:t>‹#›</a:t>
            </a:fld>
            <a:endParaRPr lang="en-US"/>
          </a:p>
        </p:txBody>
      </p:sp>
    </p:spTree>
    <p:extLst>
      <p:ext uri="{BB962C8B-B14F-4D97-AF65-F5344CB8AC3E}">
        <p14:creationId xmlns:p14="http://schemas.microsoft.com/office/powerpoint/2010/main" val="886153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4331D-E033-41AA-B651-44CC2681EBC3}"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204BD-6900-4680-B914-07AA6E673EA3}" type="slidenum">
              <a:rPr lang="en-US" smtClean="0"/>
              <a:t>‹#›</a:t>
            </a:fld>
            <a:endParaRPr lang="en-US"/>
          </a:p>
        </p:txBody>
      </p:sp>
    </p:spTree>
    <p:extLst>
      <p:ext uri="{BB962C8B-B14F-4D97-AF65-F5344CB8AC3E}">
        <p14:creationId xmlns:p14="http://schemas.microsoft.com/office/powerpoint/2010/main" val="960048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4331D-E033-41AA-B651-44CC2681EBC3}"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204BD-6900-4680-B914-07AA6E673EA3}" type="slidenum">
              <a:rPr lang="en-US" smtClean="0"/>
              <a:t>‹#›</a:t>
            </a:fld>
            <a:endParaRPr lang="en-US"/>
          </a:p>
        </p:txBody>
      </p:sp>
    </p:spTree>
    <p:extLst>
      <p:ext uri="{BB962C8B-B14F-4D97-AF65-F5344CB8AC3E}">
        <p14:creationId xmlns:p14="http://schemas.microsoft.com/office/powerpoint/2010/main" val="2266841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4331D-E033-41AA-B651-44CC2681EBC3}"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204BD-6900-4680-B914-07AA6E673EA3}" type="slidenum">
              <a:rPr lang="en-US" smtClean="0"/>
              <a:t>‹#›</a:t>
            </a:fld>
            <a:endParaRPr lang="en-US"/>
          </a:p>
        </p:txBody>
      </p:sp>
    </p:spTree>
    <p:extLst>
      <p:ext uri="{BB962C8B-B14F-4D97-AF65-F5344CB8AC3E}">
        <p14:creationId xmlns:p14="http://schemas.microsoft.com/office/powerpoint/2010/main" val="302342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64331D-E033-41AA-B651-44CC2681EBC3}"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204BD-6900-4680-B914-07AA6E673EA3}" type="slidenum">
              <a:rPr lang="en-US" smtClean="0"/>
              <a:t>‹#›</a:t>
            </a:fld>
            <a:endParaRPr lang="en-US"/>
          </a:p>
        </p:txBody>
      </p:sp>
    </p:spTree>
    <p:extLst>
      <p:ext uri="{BB962C8B-B14F-4D97-AF65-F5344CB8AC3E}">
        <p14:creationId xmlns:p14="http://schemas.microsoft.com/office/powerpoint/2010/main" val="3676881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64331D-E033-41AA-B651-44CC2681EBC3}"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204BD-6900-4680-B914-07AA6E673EA3}" type="slidenum">
              <a:rPr lang="en-US" smtClean="0"/>
              <a:t>‹#›</a:t>
            </a:fld>
            <a:endParaRPr lang="en-US"/>
          </a:p>
        </p:txBody>
      </p:sp>
    </p:spTree>
    <p:extLst>
      <p:ext uri="{BB962C8B-B14F-4D97-AF65-F5344CB8AC3E}">
        <p14:creationId xmlns:p14="http://schemas.microsoft.com/office/powerpoint/2010/main" val="2478257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64331D-E033-41AA-B651-44CC2681EBC3}" type="datetimeFigureOut">
              <a:rPr lang="en-US" smtClean="0"/>
              <a:t>3/12/2021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7204BD-6900-4680-B914-07AA6E673EA3}" type="slidenum">
              <a:rPr lang="en-US" smtClean="0"/>
              <a:t>‹#›</a:t>
            </a:fld>
            <a:endParaRPr lang="en-US"/>
          </a:p>
        </p:txBody>
      </p:sp>
    </p:spTree>
    <p:extLst>
      <p:ext uri="{BB962C8B-B14F-4D97-AF65-F5344CB8AC3E}">
        <p14:creationId xmlns:p14="http://schemas.microsoft.com/office/powerpoint/2010/main" val="1124085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64331D-E033-41AA-B651-44CC2681EBC3}" type="datetimeFigureOut">
              <a:rPr lang="en-US" smtClean="0"/>
              <a:t>3/12/2021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7204BD-6900-4680-B914-07AA6E673EA3}" type="slidenum">
              <a:rPr lang="en-US" smtClean="0"/>
              <a:t>‹#›</a:t>
            </a:fld>
            <a:endParaRPr lang="en-US"/>
          </a:p>
        </p:txBody>
      </p:sp>
    </p:spTree>
    <p:extLst>
      <p:ext uri="{BB962C8B-B14F-4D97-AF65-F5344CB8AC3E}">
        <p14:creationId xmlns:p14="http://schemas.microsoft.com/office/powerpoint/2010/main" val="28587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64331D-E033-41AA-B651-44CC2681EBC3}" type="datetimeFigureOut">
              <a:rPr lang="en-US" smtClean="0"/>
              <a:t>3/12/2021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7204BD-6900-4680-B914-07AA6E673EA3}" type="slidenum">
              <a:rPr lang="en-US" smtClean="0"/>
              <a:t>‹#›</a:t>
            </a:fld>
            <a:endParaRPr lang="en-US"/>
          </a:p>
        </p:txBody>
      </p:sp>
    </p:spTree>
    <p:extLst>
      <p:ext uri="{BB962C8B-B14F-4D97-AF65-F5344CB8AC3E}">
        <p14:creationId xmlns:p14="http://schemas.microsoft.com/office/powerpoint/2010/main" val="37401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4331D-E033-41AA-B651-44CC2681EBC3}"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204BD-6900-4680-B914-07AA6E673EA3}" type="slidenum">
              <a:rPr lang="en-US" smtClean="0"/>
              <a:t>‹#›</a:t>
            </a:fld>
            <a:endParaRPr lang="en-US"/>
          </a:p>
        </p:txBody>
      </p:sp>
    </p:spTree>
    <p:extLst>
      <p:ext uri="{BB962C8B-B14F-4D97-AF65-F5344CB8AC3E}">
        <p14:creationId xmlns:p14="http://schemas.microsoft.com/office/powerpoint/2010/main" val="1316741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4331D-E033-41AA-B651-44CC2681EBC3}"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204BD-6900-4680-B914-07AA6E673EA3}" type="slidenum">
              <a:rPr lang="en-US" smtClean="0"/>
              <a:t>‹#›</a:t>
            </a:fld>
            <a:endParaRPr lang="en-US"/>
          </a:p>
        </p:txBody>
      </p:sp>
    </p:spTree>
    <p:extLst>
      <p:ext uri="{BB962C8B-B14F-4D97-AF65-F5344CB8AC3E}">
        <p14:creationId xmlns:p14="http://schemas.microsoft.com/office/powerpoint/2010/main" val="401418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4331D-E033-41AA-B651-44CC2681EBC3}" type="datetimeFigureOut">
              <a:rPr lang="en-US" smtClean="0"/>
              <a:t>3/12/2021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7204BD-6900-4680-B914-07AA6E673EA3}" type="slidenum">
              <a:rPr lang="en-US" smtClean="0"/>
              <a:t>‹#›</a:t>
            </a:fld>
            <a:endParaRPr lang="en-US"/>
          </a:p>
        </p:txBody>
      </p:sp>
    </p:spTree>
    <p:extLst>
      <p:ext uri="{BB962C8B-B14F-4D97-AF65-F5344CB8AC3E}">
        <p14:creationId xmlns:p14="http://schemas.microsoft.com/office/powerpoint/2010/main" val="1212034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Interfaces in Java</a:t>
            </a:r>
            <a:br>
              <a:rPr lang="en-US" dirty="0" smtClean="0"/>
            </a:br>
            <a:r>
              <a:rPr lang="en-US" dirty="0" smtClean="0"/>
              <a:t>Lambda Expressions </a:t>
            </a:r>
            <a:r>
              <a:rPr lang="en-US" smtClean="0"/>
              <a:t>in Java</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03154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Explanation</a:t>
            </a:r>
            <a:endParaRPr lang="en-IN" dirty="0"/>
          </a:p>
        </p:txBody>
      </p:sp>
      <p:sp>
        <p:nvSpPr>
          <p:cNvPr id="6" name="Content Placeholder 5"/>
          <p:cNvSpPr>
            <a:spLocks noGrp="1"/>
          </p:cNvSpPr>
          <p:nvPr>
            <p:ph idx="1"/>
          </p:nvPr>
        </p:nvSpPr>
        <p:spPr/>
        <p:txBody>
          <a:bodyPr>
            <a:normAutofit/>
          </a:bodyPr>
          <a:lstStyle/>
          <a:p>
            <a:pPr algn="just"/>
            <a:r>
              <a:rPr lang="en-IN" sz="2800" dirty="0" smtClean="0"/>
              <a:t>In the last example the dynamic method call resolution is done</a:t>
            </a:r>
          </a:p>
          <a:p>
            <a:pPr algn="just"/>
            <a:r>
              <a:rPr lang="en-IN" sz="2800" dirty="0"/>
              <a:t>When </a:t>
            </a:r>
            <a:r>
              <a:rPr lang="en-IN" sz="2800" dirty="0" smtClean="0"/>
              <a:t>we </a:t>
            </a:r>
            <a:r>
              <a:rPr lang="en-IN" sz="2800" dirty="0"/>
              <a:t>call </a:t>
            </a:r>
            <a:r>
              <a:rPr lang="en-IN" sz="2800" dirty="0" smtClean="0"/>
              <a:t>method through reference variable of interface type, </a:t>
            </a:r>
            <a:r>
              <a:rPr lang="en-IN" sz="2800" dirty="0"/>
              <a:t>the correct </a:t>
            </a:r>
            <a:r>
              <a:rPr lang="en-IN" sz="2800" dirty="0" smtClean="0"/>
              <a:t>version will </a:t>
            </a:r>
            <a:r>
              <a:rPr lang="en-IN" sz="2800" dirty="0"/>
              <a:t>be called based </a:t>
            </a:r>
            <a:r>
              <a:rPr lang="en-IN" sz="2800" dirty="0" smtClean="0"/>
              <a:t>on type of object(or instance) where the interface reference currently referring to.</a:t>
            </a:r>
            <a:endParaRPr lang="en-IN" sz="2800" dirty="0"/>
          </a:p>
        </p:txBody>
      </p:sp>
    </p:spTree>
    <p:extLst>
      <p:ext uri="{BB962C8B-B14F-4D97-AF65-F5344CB8AC3E}">
        <p14:creationId xmlns:p14="http://schemas.microsoft.com/office/powerpoint/2010/main" val="3724928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
            </a:r>
            <a:br>
              <a:rPr lang="en-US" dirty="0" smtClean="0"/>
            </a:br>
            <a:r>
              <a:rPr lang="en-US" sz="4000" dirty="0" smtClean="0"/>
              <a:t>Multiple inheritance in Java by interface</a:t>
            </a:r>
            <a:br>
              <a:rPr lang="en-US" sz="4000" dirty="0" smtClean="0"/>
            </a:br>
            <a:endParaRPr lang="en-US" sz="4000" dirty="0"/>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Times New Roman" pitchFamily="18" charset="0"/>
                <a:cs typeface="Times New Roman" pitchFamily="18" charset="0"/>
              </a:rPr>
              <a:t>If a class implements multiple interfaces, or an interface extends multiple interfaces, it is known as multiple inheritance.</a:t>
            </a:r>
          </a:p>
          <a:p>
            <a:pPr marL="0" indent="0" algn="just">
              <a:buNone/>
            </a:pPr>
            <a:endParaRPr lang="en-US" sz="2400" dirty="0" smtClean="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p:txBody>
      </p:sp>
      <p:pic>
        <p:nvPicPr>
          <p:cNvPr id="3074" name="Picture 2" descr="C:\Users\AV\Desktop\multipleinheritan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19400"/>
            <a:ext cx="76200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737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914400"/>
            <a:ext cx="8229600" cy="5715000"/>
          </a:xfrm>
        </p:spPr>
        <p:txBody>
          <a:bodyPr>
            <a:noAutofit/>
          </a:bodyPr>
          <a:lstStyle/>
          <a:p>
            <a:pPr marL="0" indent="0">
              <a:buNone/>
            </a:pPr>
            <a:r>
              <a:rPr lang="en-US" sz="1600" dirty="0" smtClean="0"/>
              <a:t>interface A{  </a:t>
            </a:r>
          </a:p>
          <a:p>
            <a:pPr marL="0" indent="0">
              <a:buNone/>
            </a:pPr>
            <a:r>
              <a:rPr lang="en-US" sz="1600" dirty="0" smtClean="0"/>
              <a:t>void print();  </a:t>
            </a:r>
          </a:p>
          <a:p>
            <a:pPr marL="0" indent="0">
              <a:buNone/>
            </a:pPr>
            <a:r>
              <a:rPr lang="en-US" sz="1600" dirty="0" smtClean="0"/>
              <a:t>}  </a:t>
            </a:r>
          </a:p>
          <a:p>
            <a:pPr marL="0" indent="0">
              <a:buNone/>
            </a:pPr>
            <a:r>
              <a:rPr lang="en-US" sz="1600" dirty="0" smtClean="0"/>
              <a:t>interface B{  </a:t>
            </a:r>
          </a:p>
          <a:p>
            <a:pPr marL="0" indent="0">
              <a:buNone/>
            </a:pPr>
            <a:r>
              <a:rPr lang="en-US" sz="1600" dirty="0" smtClean="0"/>
              <a:t>void print();  </a:t>
            </a:r>
          </a:p>
          <a:p>
            <a:pPr marL="0" indent="0">
              <a:buNone/>
            </a:pPr>
            <a:r>
              <a:rPr lang="en-US" sz="1600" dirty="0" smtClean="0"/>
              <a:t>}  </a:t>
            </a:r>
          </a:p>
          <a:p>
            <a:pPr marL="0" indent="0">
              <a:buNone/>
            </a:pPr>
            <a:r>
              <a:rPr lang="en-US" sz="1600" dirty="0" smtClean="0"/>
              <a:t>class C implements A, B</a:t>
            </a:r>
          </a:p>
          <a:p>
            <a:pPr marL="0" indent="0">
              <a:buNone/>
            </a:pPr>
            <a:r>
              <a:rPr lang="en-US" sz="1600" dirty="0" smtClean="0"/>
              <a:t>{  </a:t>
            </a:r>
          </a:p>
          <a:p>
            <a:pPr marL="0" indent="0">
              <a:buNone/>
            </a:pPr>
            <a:r>
              <a:rPr lang="en-US" sz="1600" dirty="0" smtClean="0"/>
              <a:t>public void print()</a:t>
            </a:r>
          </a:p>
          <a:p>
            <a:pPr marL="0" indent="0">
              <a:buNone/>
            </a:pPr>
            <a:r>
              <a:rPr lang="en-US" sz="1600" dirty="0" smtClean="0"/>
              <a:t>{</a:t>
            </a:r>
          </a:p>
          <a:p>
            <a:pPr marL="0" indent="0">
              <a:buNone/>
            </a:pPr>
            <a:r>
              <a:rPr lang="en-US" sz="1600" dirty="0" err="1" smtClean="0"/>
              <a:t>System.out.println</a:t>
            </a:r>
            <a:r>
              <a:rPr lang="en-US" sz="1600" dirty="0" smtClean="0"/>
              <a:t>("Hello");</a:t>
            </a:r>
          </a:p>
          <a:p>
            <a:pPr marL="0" indent="0">
              <a:buNone/>
            </a:pPr>
            <a:r>
              <a:rPr lang="en-US" sz="1600" dirty="0" smtClean="0"/>
              <a:t>}  </a:t>
            </a:r>
          </a:p>
          <a:p>
            <a:pPr marL="0" indent="0">
              <a:buNone/>
            </a:pPr>
            <a:r>
              <a:rPr lang="en-US" sz="1600" dirty="0" smtClean="0"/>
              <a:t>public static void main(String </a:t>
            </a:r>
            <a:r>
              <a:rPr lang="en-US" sz="1600" dirty="0" err="1" smtClean="0"/>
              <a:t>args</a:t>
            </a:r>
            <a:r>
              <a:rPr lang="en-US" sz="1600" dirty="0" smtClean="0"/>
              <a:t>[])</a:t>
            </a:r>
          </a:p>
          <a:p>
            <a:pPr marL="0" indent="0">
              <a:buNone/>
            </a:pPr>
            <a:r>
              <a:rPr lang="en-US" sz="1600" dirty="0" smtClean="0"/>
              <a:t>{  </a:t>
            </a:r>
          </a:p>
          <a:p>
            <a:pPr marL="0" indent="0">
              <a:buNone/>
            </a:pPr>
            <a:r>
              <a:rPr lang="en-US" sz="1600" dirty="0" smtClean="0"/>
              <a:t>C  </a:t>
            </a:r>
            <a:r>
              <a:rPr lang="en-US" sz="1600" dirty="0" err="1" smtClean="0"/>
              <a:t>obj</a:t>
            </a:r>
            <a:r>
              <a:rPr lang="en-US" sz="1600" dirty="0" smtClean="0"/>
              <a:t> = new C();  </a:t>
            </a:r>
          </a:p>
          <a:p>
            <a:pPr marL="0" indent="0">
              <a:buNone/>
            </a:pPr>
            <a:r>
              <a:rPr lang="en-US" sz="1600" dirty="0" err="1" smtClean="0"/>
              <a:t>obj.print</a:t>
            </a:r>
            <a:r>
              <a:rPr lang="en-US" sz="1600" dirty="0" smtClean="0"/>
              <a:t>();  </a:t>
            </a:r>
          </a:p>
          <a:p>
            <a:pPr marL="0" indent="0">
              <a:buNone/>
            </a:pPr>
            <a:r>
              <a:rPr lang="en-US" sz="1600" dirty="0" smtClean="0"/>
              <a:t> }  </a:t>
            </a:r>
          </a:p>
          <a:p>
            <a:pPr marL="0" indent="0">
              <a:buNone/>
            </a:pPr>
            <a:r>
              <a:rPr lang="en-US" sz="1600" dirty="0" smtClean="0"/>
              <a:t>} </a:t>
            </a:r>
          </a:p>
          <a:p>
            <a:pPr marL="0" indent="0">
              <a:buNone/>
            </a:pPr>
            <a:r>
              <a:rPr lang="en-US" sz="1600" b="1" u="sng" dirty="0" smtClean="0"/>
              <a:t>Output:</a:t>
            </a:r>
          </a:p>
          <a:p>
            <a:pPr marL="0" indent="0">
              <a:buNone/>
            </a:pPr>
            <a:r>
              <a:rPr lang="en-US" sz="1600" dirty="0" smtClean="0"/>
              <a:t>Hello</a:t>
            </a:r>
            <a:endParaRPr lang="en-US" sz="1600" dirty="0"/>
          </a:p>
        </p:txBody>
      </p:sp>
    </p:spTree>
    <p:extLst>
      <p:ext uri="{BB962C8B-B14F-4D97-AF65-F5344CB8AC3E}">
        <p14:creationId xmlns:p14="http://schemas.microsoft.com/office/powerpoint/2010/main" val="3800152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t>Multiple inheritance when default method with same signatures is available in two interfaces</a:t>
            </a:r>
            <a:endParaRPr lang="en-IN" sz="2400" b="1" dirty="0"/>
          </a:p>
        </p:txBody>
      </p:sp>
      <p:sp>
        <p:nvSpPr>
          <p:cNvPr id="4" name="Content Placeholder 3"/>
          <p:cNvSpPr>
            <a:spLocks noGrp="1"/>
          </p:cNvSpPr>
          <p:nvPr>
            <p:ph sz="half" idx="1"/>
          </p:nvPr>
        </p:nvSpPr>
        <p:spPr>
          <a:xfrm>
            <a:off x="457200" y="1219200"/>
            <a:ext cx="4038600" cy="5486400"/>
          </a:xfrm>
        </p:spPr>
        <p:txBody>
          <a:bodyPr>
            <a:normAutofit fontScale="85000" lnSpcReduction="20000"/>
          </a:bodyPr>
          <a:lstStyle/>
          <a:p>
            <a:pPr marL="0" indent="0">
              <a:buNone/>
            </a:pPr>
            <a:r>
              <a:rPr lang="en-IN" sz="2900" dirty="0"/>
              <a:t>interface A </a:t>
            </a:r>
          </a:p>
          <a:p>
            <a:pPr marL="0" indent="0">
              <a:buNone/>
            </a:pPr>
            <a:r>
              <a:rPr lang="en-IN" sz="2900" dirty="0"/>
              <a:t>{</a:t>
            </a:r>
          </a:p>
          <a:p>
            <a:pPr marL="0" indent="0">
              <a:buNone/>
            </a:pPr>
            <a:r>
              <a:rPr lang="en-IN" sz="2900" dirty="0"/>
              <a:t>    default void show()</a:t>
            </a:r>
          </a:p>
          <a:p>
            <a:pPr marL="0" indent="0">
              <a:buNone/>
            </a:pPr>
            <a:r>
              <a:rPr lang="en-IN" sz="2900" dirty="0"/>
              <a:t>    {</a:t>
            </a:r>
          </a:p>
          <a:p>
            <a:pPr marL="0" indent="0">
              <a:buNone/>
            </a:pPr>
            <a:r>
              <a:rPr lang="en-IN" sz="2900" dirty="0"/>
              <a:t>        </a:t>
            </a:r>
            <a:r>
              <a:rPr lang="en-IN" sz="2900" dirty="0" err="1"/>
              <a:t>System.out.println</a:t>
            </a:r>
            <a:r>
              <a:rPr lang="en-IN" sz="2900" dirty="0"/>
              <a:t>("A");</a:t>
            </a:r>
          </a:p>
          <a:p>
            <a:pPr marL="0" indent="0">
              <a:buNone/>
            </a:pPr>
            <a:r>
              <a:rPr lang="en-IN" sz="2900" dirty="0"/>
              <a:t>    }</a:t>
            </a:r>
          </a:p>
          <a:p>
            <a:pPr marL="0" indent="0">
              <a:buNone/>
            </a:pPr>
            <a:r>
              <a:rPr lang="en-IN" sz="2900" dirty="0"/>
              <a:t>}</a:t>
            </a:r>
          </a:p>
          <a:p>
            <a:pPr marL="0" indent="0">
              <a:buNone/>
            </a:pPr>
            <a:r>
              <a:rPr lang="en-IN" sz="2900" dirty="0"/>
              <a:t>interface B </a:t>
            </a:r>
          </a:p>
          <a:p>
            <a:pPr marL="0" indent="0">
              <a:buNone/>
            </a:pPr>
            <a:r>
              <a:rPr lang="en-IN" sz="2900" dirty="0"/>
              <a:t>{</a:t>
            </a:r>
          </a:p>
          <a:p>
            <a:pPr marL="0" indent="0">
              <a:buNone/>
            </a:pPr>
            <a:r>
              <a:rPr lang="en-IN" sz="2900" dirty="0"/>
              <a:t>    default void show()</a:t>
            </a:r>
          </a:p>
          <a:p>
            <a:pPr marL="0" indent="0">
              <a:buNone/>
            </a:pPr>
            <a:r>
              <a:rPr lang="en-IN" sz="2900" dirty="0"/>
              <a:t>    {</a:t>
            </a:r>
          </a:p>
          <a:p>
            <a:pPr marL="0" indent="0">
              <a:buNone/>
            </a:pPr>
            <a:r>
              <a:rPr lang="en-IN" sz="2900" dirty="0"/>
              <a:t>        </a:t>
            </a:r>
            <a:r>
              <a:rPr lang="en-IN" sz="2900" dirty="0" err="1"/>
              <a:t>System.out.println</a:t>
            </a:r>
            <a:r>
              <a:rPr lang="en-IN" sz="2900" dirty="0"/>
              <a:t>("B");</a:t>
            </a:r>
          </a:p>
          <a:p>
            <a:pPr marL="0" indent="0">
              <a:buNone/>
            </a:pPr>
            <a:r>
              <a:rPr lang="en-IN" sz="2900" dirty="0"/>
              <a:t>    }</a:t>
            </a:r>
          </a:p>
          <a:p>
            <a:pPr marL="0" indent="0">
              <a:buNone/>
            </a:pPr>
            <a:r>
              <a:rPr lang="en-IN" sz="2900" dirty="0"/>
              <a:t>}</a:t>
            </a:r>
          </a:p>
          <a:p>
            <a:endParaRPr lang="en-IN" dirty="0"/>
          </a:p>
        </p:txBody>
      </p:sp>
      <p:sp>
        <p:nvSpPr>
          <p:cNvPr id="5" name="Content Placeholder 4"/>
          <p:cNvSpPr>
            <a:spLocks noGrp="1"/>
          </p:cNvSpPr>
          <p:nvPr>
            <p:ph sz="half" idx="2"/>
          </p:nvPr>
        </p:nvSpPr>
        <p:spPr>
          <a:xfrm>
            <a:off x="4267200" y="1219200"/>
            <a:ext cx="4419600" cy="5638800"/>
          </a:xfrm>
        </p:spPr>
        <p:txBody>
          <a:bodyPr>
            <a:noAutofit/>
          </a:bodyPr>
          <a:lstStyle/>
          <a:p>
            <a:pPr marL="0" indent="0">
              <a:buNone/>
            </a:pPr>
            <a:r>
              <a:rPr lang="en-IN" sz="1600" dirty="0"/>
              <a:t>class C implements A,B </a:t>
            </a:r>
          </a:p>
          <a:p>
            <a:pPr marL="0" indent="0">
              <a:buNone/>
            </a:pPr>
            <a:r>
              <a:rPr lang="en-IN" sz="1600" dirty="0"/>
              <a:t>{</a:t>
            </a:r>
          </a:p>
          <a:p>
            <a:pPr marL="0" indent="0">
              <a:buNone/>
            </a:pPr>
            <a:r>
              <a:rPr lang="en-IN" sz="1600" dirty="0"/>
              <a:t>     public void show()</a:t>
            </a:r>
          </a:p>
          <a:p>
            <a:pPr marL="0" indent="0">
              <a:buNone/>
            </a:pPr>
            <a:r>
              <a:rPr lang="en-IN" sz="1600" dirty="0"/>
              <a:t>    {</a:t>
            </a:r>
          </a:p>
          <a:p>
            <a:pPr marL="0" indent="0">
              <a:buNone/>
            </a:pPr>
            <a:r>
              <a:rPr lang="en-IN" sz="1600" dirty="0"/>
              <a:t>        </a:t>
            </a:r>
            <a:r>
              <a:rPr lang="en-IN" sz="1600" dirty="0" err="1"/>
              <a:t>System.out.println</a:t>
            </a:r>
            <a:r>
              <a:rPr lang="en-IN" sz="1600" dirty="0"/>
              <a:t>("New definition of show");</a:t>
            </a:r>
          </a:p>
          <a:p>
            <a:pPr marL="0" indent="0">
              <a:buNone/>
            </a:pPr>
            <a:r>
              <a:rPr lang="en-IN" sz="1600" dirty="0"/>
              <a:t>    }</a:t>
            </a:r>
          </a:p>
          <a:p>
            <a:pPr marL="0" indent="0">
              <a:buNone/>
            </a:pPr>
            <a:r>
              <a:rPr lang="en-IN" sz="1600" dirty="0"/>
              <a:t>}</a:t>
            </a:r>
          </a:p>
          <a:p>
            <a:pPr marL="0" indent="0">
              <a:buNone/>
            </a:pPr>
            <a:r>
              <a:rPr lang="en-IN" sz="1600" dirty="0"/>
              <a:t>public class Main</a:t>
            </a:r>
          </a:p>
          <a:p>
            <a:pPr marL="0" indent="0">
              <a:buNone/>
            </a:pPr>
            <a:r>
              <a:rPr lang="en-IN" sz="1600" dirty="0"/>
              <a:t>{</a:t>
            </a:r>
          </a:p>
          <a:p>
            <a:pPr marL="0" indent="0">
              <a:buNone/>
            </a:pPr>
            <a:r>
              <a:rPr lang="en-IN" sz="1600" dirty="0"/>
              <a:t>	public static void main(String[] </a:t>
            </a:r>
            <a:r>
              <a:rPr lang="en-IN" sz="1600" dirty="0" err="1"/>
              <a:t>args</a:t>
            </a:r>
            <a:r>
              <a:rPr lang="en-IN" sz="1600" dirty="0"/>
              <a:t>) {</a:t>
            </a:r>
          </a:p>
          <a:p>
            <a:pPr marL="0" indent="0">
              <a:buNone/>
            </a:pPr>
            <a:r>
              <a:rPr lang="en-IN" sz="1600" dirty="0"/>
              <a:t>	A obj1=new C();</a:t>
            </a:r>
          </a:p>
          <a:p>
            <a:pPr marL="0" indent="0">
              <a:buNone/>
            </a:pPr>
            <a:r>
              <a:rPr lang="en-IN" sz="1600" dirty="0"/>
              <a:t>	obj1.show();</a:t>
            </a:r>
          </a:p>
          <a:p>
            <a:pPr marL="0" indent="0">
              <a:buNone/>
            </a:pPr>
            <a:r>
              <a:rPr lang="en-IN" sz="1600" dirty="0"/>
              <a:t>	B obj2=new C();</a:t>
            </a:r>
          </a:p>
          <a:p>
            <a:pPr marL="0" indent="0">
              <a:buNone/>
            </a:pPr>
            <a:r>
              <a:rPr lang="en-IN" sz="1600" dirty="0"/>
              <a:t>	obj2.show();</a:t>
            </a:r>
          </a:p>
          <a:p>
            <a:pPr marL="0" indent="0">
              <a:buNone/>
            </a:pPr>
            <a:r>
              <a:rPr lang="en-IN" sz="1600" dirty="0"/>
              <a:t>	}</a:t>
            </a:r>
          </a:p>
          <a:p>
            <a:pPr marL="0" indent="0">
              <a:buNone/>
            </a:pPr>
            <a:r>
              <a:rPr lang="en-IN" sz="1600" dirty="0" smtClean="0"/>
              <a:t>}</a:t>
            </a:r>
          </a:p>
          <a:p>
            <a:pPr marL="0" indent="0">
              <a:buNone/>
            </a:pPr>
            <a:r>
              <a:rPr lang="en-IN" sz="1600" b="1" u="sng" dirty="0" smtClean="0"/>
              <a:t>Output:</a:t>
            </a:r>
          </a:p>
          <a:p>
            <a:pPr marL="0" indent="0">
              <a:buNone/>
            </a:pPr>
            <a:r>
              <a:rPr lang="en-IN" sz="1600" dirty="0" smtClean="0"/>
              <a:t>New definition of show</a:t>
            </a:r>
          </a:p>
          <a:p>
            <a:pPr marL="0" indent="0">
              <a:buNone/>
            </a:pPr>
            <a:r>
              <a:rPr lang="en-IN" sz="1600" dirty="0" smtClean="0"/>
              <a:t>New definition of show</a:t>
            </a:r>
            <a:endParaRPr lang="en-IN" sz="1600" dirty="0"/>
          </a:p>
          <a:p>
            <a:pPr marL="0" indent="0">
              <a:buNone/>
            </a:pPr>
            <a:endParaRPr lang="en-IN" sz="1600" dirty="0"/>
          </a:p>
        </p:txBody>
      </p:sp>
    </p:spTree>
    <p:extLst>
      <p:ext uri="{BB962C8B-B14F-4D97-AF65-F5344CB8AC3E}">
        <p14:creationId xmlns:p14="http://schemas.microsoft.com/office/powerpoint/2010/main" val="1820259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Key point from the last program</a:t>
            </a:r>
            <a:endParaRPr lang="en-IN" dirty="0"/>
          </a:p>
        </p:txBody>
      </p:sp>
      <p:sp>
        <p:nvSpPr>
          <p:cNvPr id="6" name="Content Placeholder 5"/>
          <p:cNvSpPr>
            <a:spLocks noGrp="1"/>
          </p:cNvSpPr>
          <p:nvPr>
            <p:ph idx="1"/>
          </p:nvPr>
        </p:nvSpPr>
        <p:spPr/>
        <p:txBody>
          <a:bodyPr>
            <a:normAutofit/>
          </a:bodyPr>
          <a:lstStyle/>
          <a:p>
            <a:pPr marL="0" indent="0" algn="just">
              <a:buNone/>
            </a:pPr>
            <a:r>
              <a:rPr lang="en-IN" sz="2400" dirty="0" smtClean="0"/>
              <a:t>If class C is not overriding the show() method, then error would arise, so it becomes mandatory for the class to override the method which implements two interfaces which further contain default methods of same signatures.</a:t>
            </a:r>
            <a:endParaRPr lang="en-IN" sz="2400" dirty="0"/>
          </a:p>
        </p:txBody>
      </p:sp>
    </p:spTree>
    <p:extLst>
      <p:ext uri="{BB962C8B-B14F-4D97-AF65-F5344CB8AC3E}">
        <p14:creationId xmlns:p14="http://schemas.microsoft.com/office/powerpoint/2010/main" val="2405305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IN" b="1" dirty="0"/>
              <a:t>Abstract class vs Interface</a:t>
            </a:r>
            <a:r>
              <a:rPr lang="en-IN" dirty="0"/>
              <a:t/>
            </a:r>
            <a:br>
              <a:rPr lang="en-IN" dirty="0"/>
            </a:br>
            <a:endParaRPr lang="en-IN" dirty="0"/>
          </a:p>
        </p:txBody>
      </p:sp>
      <p:sp>
        <p:nvSpPr>
          <p:cNvPr id="3" name="Content Placeholder 2"/>
          <p:cNvSpPr>
            <a:spLocks noGrp="1"/>
          </p:cNvSpPr>
          <p:nvPr>
            <p:ph idx="1"/>
          </p:nvPr>
        </p:nvSpPr>
        <p:spPr>
          <a:xfrm>
            <a:off x="457200" y="609600"/>
            <a:ext cx="8229600" cy="6096000"/>
          </a:xfrm>
        </p:spPr>
        <p:txBody>
          <a:bodyPr>
            <a:normAutofit fontScale="70000" lnSpcReduction="20000"/>
          </a:bodyPr>
          <a:lstStyle/>
          <a:p>
            <a:pPr algn="just" fontAlgn="base"/>
            <a:r>
              <a:rPr lang="en-IN" b="1" dirty="0" smtClean="0"/>
              <a:t>Type </a:t>
            </a:r>
            <a:r>
              <a:rPr lang="en-IN" b="1" dirty="0"/>
              <a:t>of methods:</a:t>
            </a:r>
            <a:r>
              <a:rPr lang="en-IN" dirty="0"/>
              <a:t> Interface can have only abstract methods. Abstract class can have abstract and non-abstract methods. From Java 8, it can have default and static methods also.</a:t>
            </a:r>
          </a:p>
          <a:p>
            <a:pPr algn="just" fontAlgn="base"/>
            <a:r>
              <a:rPr lang="en-IN" b="1" dirty="0"/>
              <a:t>Final Variables:</a:t>
            </a:r>
            <a:r>
              <a:rPr lang="en-IN" dirty="0"/>
              <a:t> Variables declared in a Java interface are by default final. An abstract class may contain non-final variables.</a:t>
            </a:r>
          </a:p>
          <a:p>
            <a:pPr algn="just" fontAlgn="base"/>
            <a:r>
              <a:rPr lang="en-IN" b="1" dirty="0"/>
              <a:t>Type of variables: </a:t>
            </a:r>
            <a:r>
              <a:rPr lang="en-IN" dirty="0"/>
              <a:t>Abstract class can have final, non-final, static and non-static variables. Interface has only static and final variables.</a:t>
            </a:r>
          </a:p>
          <a:p>
            <a:pPr algn="just" fontAlgn="base"/>
            <a:r>
              <a:rPr lang="en-IN" b="1" dirty="0"/>
              <a:t>Implementation:</a:t>
            </a:r>
            <a:r>
              <a:rPr lang="en-IN" dirty="0"/>
              <a:t> Abstract class can provide the implementation of interface. Interface can’t provide the implementation of abstract class.</a:t>
            </a:r>
          </a:p>
          <a:p>
            <a:pPr algn="just" fontAlgn="base"/>
            <a:r>
              <a:rPr lang="en-IN" b="1" dirty="0"/>
              <a:t>Inheritance vs Abstraction:</a:t>
            </a:r>
            <a:r>
              <a:rPr lang="en-IN" dirty="0"/>
              <a:t> A Java interface can be implemented using keyword “implements” and abstract class can be extended using keyword “extends”.</a:t>
            </a:r>
          </a:p>
          <a:p>
            <a:pPr algn="just" fontAlgn="base"/>
            <a:r>
              <a:rPr lang="en-IN" b="1" dirty="0"/>
              <a:t>Multiple implementation:</a:t>
            </a:r>
            <a:r>
              <a:rPr lang="en-IN" dirty="0"/>
              <a:t> An interface can extend another Java interface only, an abstract class can extend another Java class and implement multiple Java interfaces.</a:t>
            </a:r>
          </a:p>
          <a:p>
            <a:pPr algn="just" fontAlgn="base"/>
            <a:r>
              <a:rPr lang="en-IN" b="1" dirty="0"/>
              <a:t>Accessibility of Data Members:</a:t>
            </a:r>
            <a:r>
              <a:rPr lang="en-IN" dirty="0"/>
              <a:t> Members of a Java interface are public by default. A Java abstract class can have class members like private, protected, etc.</a:t>
            </a:r>
          </a:p>
          <a:p>
            <a:pPr algn="just"/>
            <a:endParaRPr lang="en-IN" dirty="0"/>
          </a:p>
        </p:txBody>
      </p:sp>
    </p:spTree>
    <p:extLst>
      <p:ext uri="{BB962C8B-B14F-4D97-AF65-F5344CB8AC3E}">
        <p14:creationId xmlns:p14="http://schemas.microsoft.com/office/powerpoint/2010/main" val="3547165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Default Method in Interface</a:t>
            </a:r>
            <a:endParaRPr lang="en-US" dirty="0"/>
          </a:p>
        </p:txBody>
      </p:sp>
      <p:sp>
        <p:nvSpPr>
          <p:cNvPr id="3" name="Content Placeholder 2"/>
          <p:cNvSpPr>
            <a:spLocks noGrp="1"/>
          </p:cNvSpPr>
          <p:nvPr>
            <p:ph idx="1"/>
          </p:nvPr>
        </p:nvSpPr>
        <p:spPr>
          <a:xfrm>
            <a:off x="457200" y="838200"/>
            <a:ext cx="8229600" cy="5287963"/>
          </a:xfrm>
        </p:spPr>
        <p:txBody>
          <a:bodyPr>
            <a:normAutofit fontScale="77500" lnSpcReduction="20000"/>
          </a:bodyPr>
          <a:lstStyle/>
          <a:p>
            <a:pPr marL="0" indent="0" algn="just">
              <a:buNone/>
            </a:pPr>
            <a:r>
              <a:rPr lang="en-US" sz="2400" dirty="0">
                <a:latin typeface="Times New Roman" pitchFamily="18" charset="0"/>
                <a:cs typeface="Times New Roman" pitchFamily="18" charset="0"/>
              </a:rPr>
              <a:t>Since Java 8, we can have method body in interface. But we need to make it default method. Let's see an example</a:t>
            </a:r>
            <a:r>
              <a:rPr lang="en-US" sz="2400" dirty="0" smtClean="0">
                <a:latin typeface="Times New Roman" pitchFamily="18" charset="0"/>
                <a:cs typeface="Times New Roman" pitchFamily="18" charset="0"/>
              </a:rPr>
              <a:t>:</a:t>
            </a:r>
          </a:p>
          <a:p>
            <a:pPr marL="0" indent="0" algn="just">
              <a:buNone/>
            </a:pPr>
            <a:r>
              <a:rPr lang="en-US" sz="2400" dirty="0" smtClean="0">
                <a:latin typeface="Times New Roman" pitchFamily="18" charset="0"/>
                <a:cs typeface="Times New Roman" pitchFamily="18" charset="0"/>
              </a:rPr>
              <a:t>interface </a:t>
            </a:r>
            <a:r>
              <a:rPr lang="en-US" sz="2400" dirty="0" err="1" smtClean="0">
                <a:latin typeface="Times New Roman" pitchFamily="18" charset="0"/>
                <a:cs typeface="Times New Roman" pitchFamily="18" charset="0"/>
              </a:rPr>
              <a:t>Drawable</a:t>
            </a:r>
            <a:r>
              <a:rPr lang="en-US" sz="2400" dirty="0" smtClean="0">
                <a:latin typeface="Times New Roman" pitchFamily="18" charset="0"/>
                <a:cs typeface="Times New Roman" pitchFamily="18" charset="0"/>
              </a:rPr>
              <a:t>{  </a:t>
            </a:r>
          </a:p>
          <a:p>
            <a:pPr marL="0" indent="0" algn="just">
              <a:buNone/>
            </a:pPr>
            <a:r>
              <a:rPr lang="en-US" sz="2400" dirty="0" smtClean="0">
                <a:latin typeface="Times New Roman" pitchFamily="18" charset="0"/>
                <a:cs typeface="Times New Roman" pitchFamily="18" charset="0"/>
              </a:rPr>
              <a:t>void draw();  </a:t>
            </a:r>
          </a:p>
          <a:p>
            <a:pPr marL="0" indent="0" algn="just">
              <a:buNone/>
            </a:pPr>
            <a:r>
              <a:rPr lang="en-US" sz="2400" dirty="0" smtClean="0">
                <a:latin typeface="Times New Roman" pitchFamily="18" charset="0"/>
                <a:cs typeface="Times New Roman" pitchFamily="18" charset="0"/>
              </a:rPr>
              <a:t>default void </a:t>
            </a:r>
            <a:r>
              <a:rPr lang="en-US" sz="2400" dirty="0" err="1" smtClean="0">
                <a:latin typeface="Times New Roman" pitchFamily="18" charset="0"/>
                <a:cs typeface="Times New Roman" pitchFamily="18" charset="0"/>
              </a:rPr>
              <a:t>msg</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System.out.println</a:t>
            </a:r>
            <a:r>
              <a:rPr lang="en-US" sz="2400" dirty="0" smtClean="0">
                <a:latin typeface="Times New Roman" pitchFamily="18" charset="0"/>
                <a:cs typeface="Times New Roman" pitchFamily="18" charset="0"/>
              </a:rPr>
              <a:t>("default method");}  </a:t>
            </a:r>
          </a:p>
          <a:p>
            <a:pPr marL="0" indent="0" algn="just">
              <a:buNone/>
            </a:pPr>
            <a:r>
              <a:rPr lang="en-US" sz="2400" dirty="0" smtClean="0">
                <a:latin typeface="Times New Roman" pitchFamily="18" charset="0"/>
                <a:cs typeface="Times New Roman" pitchFamily="18" charset="0"/>
              </a:rPr>
              <a:t>}  </a:t>
            </a:r>
          </a:p>
          <a:p>
            <a:pPr marL="0" indent="0" algn="just">
              <a:buNone/>
            </a:pPr>
            <a:r>
              <a:rPr lang="en-US" sz="2400" dirty="0" smtClean="0">
                <a:latin typeface="Times New Roman" pitchFamily="18" charset="0"/>
                <a:cs typeface="Times New Roman" pitchFamily="18" charset="0"/>
              </a:rPr>
              <a:t>class Rectangle implements </a:t>
            </a:r>
            <a:r>
              <a:rPr lang="en-US" sz="2400" dirty="0" err="1" smtClean="0">
                <a:latin typeface="Times New Roman" pitchFamily="18" charset="0"/>
                <a:cs typeface="Times New Roman" pitchFamily="18" charset="0"/>
              </a:rPr>
              <a:t>Drawable</a:t>
            </a:r>
            <a:r>
              <a:rPr lang="en-US" sz="2400" dirty="0" smtClean="0">
                <a:latin typeface="Times New Roman" pitchFamily="18" charset="0"/>
                <a:cs typeface="Times New Roman" pitchFamily="18" charset="0"/>
              </a:rPr>
              <a:t>{  </a:t>
            </a:r>
          </a:p>
          <a:p>
            <a:pPr marL="0" indent="0" algn="just">
              <a:buNone/>
            </a:pPr>
            <a:r>
              <a:rPr lang="en-US" sz="2400" dirty="0" smtClean="0">
                <a:latin typeface="Times New Roman" pitchFamily="18" charset="0"/>
                <a:cs typeface="Times New Roman" pitchFamily="18" charset="0"/>
              </a:rPr>
              <a:t>public void draw(){</a:t>
            </a:r>
            <a:r>
              <a:rPr lang="en-US" sz="2400" dirty="0" err="1" smtClean="0">
                <a:latin typeface="Times New Roman" pitchFamily="18" charset="0"/>
                <a:cs typeface="Times New Roman" pitchFamily="18" charset="0"/>
              </a:rPr>
              <a:t>System.out.println</a:t>
            </a:r>
            <a:r>
              <a:rPr lang="en-US" sz="2400" dirty="0" smtClean="0">
                <a:latin typeface="Times New Roman" pitchFamily="18" charset="0"/>
                <a:cs typeface="Times New Roman" pitchFamily="18" charset="0"/>
              </a:rPr>
              <a:t>("drawing rectangle");}  </a:t>
            </a:r>
          </a:p>
          <a:p>
            <a:pPr marL="0" indent="0" algn="just">
              <a:buNone/>
            </a:pPr>
            <a:r>
              <a:rPr lang="en-US" sz="2400" dirty="0" smtClean="0">
                <a:latin typeface="Times New Roman" pitchFamily="18" charset="0"/>
                <a:cs typeface="Times New Roman" pitchFamily="18" charset="0"/>
              </a:rPr>
              <a:t>}  </a:t>
            </a:r>
          </a:p>
          <a:p>
            <a:pPr marL="0" indent="0" algn="just">
              <a:buNone/>
            </a:pPr>
            <a:r>
              <a:rPr lang="en-US" sz="2400" dirty="0" smtClean="0">
                <a:latin typeface="Times New Roman" pitchFamily="18" charset="0"/>
                <a:cs typeface="Times New Roman" pitchFamily="18" charset="0"/>
              </a:rPr>
              <a:t>class </a:t>
            </a:r>
            <a:r>
              <a:rPr lang="en-US" sz="2400" dirty="0" err="1" smtClean="0">
                <a:latin typeface="Times New Roman" pitchFamily="18" charset="0"/>
                <a:cs typeface="Times New Roman" pitchFamily="18" charset="0"/>
              </a:rPr>
              <a:t>TestInterfaceDefault</a:t>
            </a:r>
            <a:r>
              <a:rPr lang="en-US" sz="2400" dirty="0" smtClean="0">
                <a:latin typeface="Times New Roman" pitchFamily="18" charset="0"/>
                <a:cs typeface="Times New Roman" pitchFamily="18" charset="0"/>
              </a:rPr>
              <a:t>{  </a:t>
            </a:r>
          </a:p>
          <a:p>
            <a:pPr marL="0" indent="0" algn="just">
              <a:buNone/>
            </a:pPr>
            <a:r>
              <a:rPr lang="en-US" sz="2400" dirty="0" smtClean="0">
                <a:latin typeface="Times New Roman" pitchFamily="18" charset="0"/>
                <a:cs typeface="Times New Roman" pitchFamily="18" charset="0"/>
              </a:rPr>
              <a:t>public static void main(String </a:t>
            </a:r>
            <a:r>
              <a:rPr lang="en-US" sz="2400" dirty="0" err="1" smtClean="0">
                <a:latin typeface="Times New Roman" pitchFamily="18" charset="0"/>
                <a:cs typeface="Times New Roman" pitchFamily="18" charset="0"/>
              </a:rPr>
              <a:t>args</a:t>
            </a:r>
            <a:r>
              <a:rPr lang="en-US" sz="2400" dirty="0" smtClean="0">
                <a:latin typeface="Times New Roman" pitchFamily="18" charset="0"/>
                <a:cs typeface="Times New Roman" pitchFamily="18" charset="0"/>
              </a:rPr>
              <a:t>[]){  </a:t>
            </a:r>
          </a:p>
          <a:p>
            <a:pPr marL="0" indent="0" algn="just">
              <a:buNone/>
            </a:pPr>
            <a:r>
              <a:rPr lang="en-US" sz="2400" dirty="0" err="1" smtClean="0">
                <a:latin typeface="Times New Roman" pitchFamily="18" charset="0"/>
                <a:cs typeface="Times New Roman" pitchFamily="18" charset="0"/>
              </a:rPr>
              <a:t>Drawable</a:t>
            </a:r>
            <a:r>
              <a:rPr lang="en-US" sz="2400" dirty="0" smtClean="0">
                <a:latin typeface="Times New Roman" pitchFamily="18" charset="0"/>
                <a:cs typeface="Times New Roman" pitchFamily="18" charset="0"/>
              </a:rPr>
              <a:t> d=new Rectangle();  </a:t>
            </a:r>
          </a:p>
          <a:p>
            <a:pPr marL="0" indent="0" algn="just">
              <a:buNone/>
            </a:pPr>
            <a:r>
              <a:rPr lang="en-US" sz="2400" dirty="0" err="1" smtClean="0">
                <a:latin typeface="Times New Roman" pitchFamily="18" charset="0"/>
                <a:cs typeface="Times New Roman" pitchFamily="18" charset="0"/>
              </a:rPr>
              <a:t>d.draw</a:t>
            </a:r>
            <a:r>
              <a:rPr lang="en-US" sz="2400" dirty="0" smtClean="0">
                <a:latin typeface="Times New Roman" pitchFamily="18" charset="0"/>
                <a:cs typeface="Times New Roman" pitchFamily="18" charset="0"/>
              </a:rPr>
              <a:t>();  </a:t>
            </a:r>
          </a:p>
          <a:p>
            <a:pPr marL="0" indent="0" algn="just">
              <a:buNone/>
            </a:pPr>
            <a:r>
              <a:rPr lang="en-US" sz="2400" dirty="0" smtClean="0">
                <a:latin typeface="Times New Roman" pitchFamily="18" charset="0"/>
                <a:cs typeface="Times New Roman" pitchFamily="18" charset="0"/>
              </a:rPr>
              <a:t>d.msg();  </a:t>
            </a:r>
          </a:p>
          <a:p>
            <a:pPr marL="0" indent="0" algn="just">
              <a:buNone/>
            </a:pPr>
            <a:r>
              <a:rPr lang="en-US" sz="2400" dirty="0" smtClean="0">
                <a:latin typeface="Times New Roman" pitchFamily="18" charset="0"/>
                <a:cs typeface="Times New Roman" pitchFamily="18" charset="0"/>
              </a:rPr>
              <a:t>}</a:t>
            </a:r>
          </a:p>
          <a:p>
            <a:pPr marL="0" indent="0" algn="just">
              <a:buNone/>
            </a:pPr>
            <a:r>
              <a:rPr lang="en-US" sz="2400" dirty="0" smtClean="0">
                <a:latin typeface="Times New Roman" pitchFamily="18" charset="0"/>
                <a:cs typeface="Times New Roman" pitchFamily="18" charset="0"/>
              </a:rPr>
              <a:t>} </a:t>
            </a:r>
          </a:p>
          <a:p>
            <a:pPr marL="0" indent="0" algn="just">
              <a:buNone/>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053382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Static Method in Interface</a:t>
            </a:r>
            <a:endParaRPr lang="en-US" dirty="0"/>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pPr marL="0" indent="0" algn="just">
              <a:buNone/>
            </a:pPr>
            <a:r>
              <a:rPr lang="en-US" sz="2400" dirty="0">
                <a:latin typeface="Times New Roman" pitchFamily="18" charset="0"/>
                <a:cs typeface="Times New Roman" pitchFamily="18" charset="0"/>
              </a:rPr>
              <a:t>Since Java 8, we can have static method in interface. Let's see an example</a:t>
            </a:r>
            <a:r>
              <a:rPr lang="en-US" sz="2400" dirty="0" smtClean="0">
                <a:latin typeface="Times New Roman" pitchFamily="18" charset="0"/>
                <a:cs typeface="Times New Roman" pitchFamily="18" charset="0"/>
              </a:rPr>
              <a:t>:</a:t>
            </a:r>
          </a:p>
          <a:p>
            <a:pPr marL="0" indent="0" algn="just">
              <a:buNone/>
            </a:pPr>
            <a:r>
              <a:rPr lang="en-US" sz="2400" dirty="0" smtClean="0">
                <a:latin typeface="Times New Roman" pitchFamily="18" charset="0"/>
                <a:cs typeface="Times New Roman" pitchFamily="18" charset="0"/>
              </a:rPr>
              <a:t>interface </a:t>
            </a:r>
            <a:r>
              <a:rPr lang="en-US" sz="2400" dirty="0" err="1" smtClean="0">
                <a:latin typeface="Times New Roman" pitchFamily="18" charset="0"/>
                <a:cs typeface="Times New Roman" pitchFamily="18" charset="0"/>
              </a:rPr>
              <a:t>Drawable</a:t>
            </a:r>
            <a:r>
              <a:rPr lang="en-US" sz="2400" dirty="0" smtClean="0">
                <a:latin typeface="Times New Roman" pitchFamily="18" charset="0"/>
                <a:cs typeface="Times New Roman" pitchFamily="18" charset="0"/>
              </a:rPr>
              <a:t>{  </a:t>
            </a:r>
          </a:p>
          <a:p>
            <a:pPr marL="0" indent="0" algn="just">
              <a:buNone/>
            </a:pPr>
            <a:r>
              <a:rPr lang="en-US" sz="2400" dirty="0" smtClean="0">
                <a:latin typeface="Times New Roman" pitchFamily="18" charset="0"/>
                <a:cs typeface="Times New Roman" pitchFamily="18" charset="0"/>
              </a:rPr>
              <a:t>void draw();  </a:t>
            </a:r>
          </a:p>
          <a:p>
            <a:pPr marL="0" indent="0" algn="just">
              <a:buNone/>
            </a:pPr>
            <a:r>
              <a:rPr lang="en-US" sz="2400" dirty="0" smtClean="0">
                <a:latin typeface="Times New Roman" pitchFamily="18" charset="0"/>
                <a:cs typeface="Times New Roman" pitchFamily="18" charset="0"/>
              </a:rPr>
              <a:t>static </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cube(</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x){return x*x*x;}  </a:t>
            </a:r>
          </a:p>
          <a:p>
            <a:pPr marL="0" indent="0" algn="just">
              <a:buNone/>
            </a:pPr>
            <a:r>
              <a:rPr lang="en-US" sz="2400" dirty="0" smtClean="0">
                <a:latin typeface="Times New Roman" pitchFamily="18" charset="0"/>
                <a:cs typeface="Times New Roman" pitchFamily="18" charset="0"/>
              </a:rPr>
              <a:t>}  </a:t>
            </a:r>
          </a:p>
          <a:p>
            <a:pPr marL="0" indent="0" algn="just">
              <a:buNone/>
            </a:pPr>
            <a:r>
              <a:rPr lang="en-US" sz="2400" dirty="0" smtClean="0">
                <a:latin typeface="Times New Roman" pitchFamily="18" charset="0"/>
                <a:cs typeface="Times New Roman" pitchFamily="18" charset="0"/>
              </a:rPr>
              <a:t>class Rectangle implements </a:t>
            </a:r>
            <a:r>
              <a:rPr lang="en-US" sz="2400" dirty="0" err="1" smtClean="0">
                <a:latin typeface="Times New Roman" pitchFamily="18" charset="0"/>
                <a:cs typeface="Times New Roman" pitchFamily="18" charset="0"/>
              </a:rPr>
              <a:t>Drawable</a:t>
            </a:r>
            <a:r>
              <a:rPr lang="en-US" sz="2400" dirty="0" smtClean="0">
                <a:latin typeface="Times New Roman" pitchFamily="18" charset="0"/>
                <a:cs typeface="Times New Roman" pitchFamily="18" charset="0"/>
              </a:rPr>
              <a:t>{  </a:t>
            </a:r>
          </a:p>
          <a:p>
            <a:pPr marL="0" indent="0" algn="just">
              <a:buNone/>
            </a:pPr>
            <a:r>
              <a:rPr lang="en-US" sz="2400" dirty="0" smtClean="0">
                <a:latin typeface="Times New Roman" pitchFamily="18" charset="0"/>
                <a:cs typeface="Times New Roman" pitchFamily="18" charset="0"/>
              </a:rPr>
              <a:t>public void draw(){</a:t>
            </a:r>
            <a:r>
              <a:rPr lang="en-US" sz="2400" dirty="0" err="1" smtClean="0">
                <a:latin typeface="Times New Roman" pitchFamily="18" charset="0"/>
                <a:cs typeface="Times New Roman" pitchFamily="18" charset="0"/>
              </a:rPr>
              <a:t>System.out.println</a:t>
            </a:r>
            <a:r>
              <a:rPr lang="en-US" sz="2400" dirty="0" smtClean="0">
                <a:latin typeface="Times New Roman" pitchFamily="18" charset="0"/>
                <a:cs typeface="Times New Roman" pitchFamily="18" charset="0"/>
              </a:rPr>
              <a:t>("drawing rectangle");}  </a:t>
            </a:r>
          </a:p>
          <a:p>
            <a:pPr marL="0" indent="0" algn="just">
              <a:buNone/>
            </a:pPr>
            <a:r>
              <a:rPr lang="en-US" sz="2400" dirty="0" smtClean="0">
                <a:latin typeface="Times New Roman" pitchFamily="18" charset="0"/>
                <a:cs typeface="Times New Roman" pitchFamily="18" charset="0"/>
              </a:rPr>
              <a:t>}  </a:t>
            </a:r>
          </a:p>
          <a:p>
            <a:pPr marL="0" indent="0" algn="just">
              <a:buNone/>
            </a:pPr>
            <a:r>
              <a:rPr lang="en-US" sz="2400" dirty="0" smtClean="0">
                <a:latin typeface="Times New Roman" pitchFamily="18" charset="0"/>
                <a:cs typeface="Times New Roman" pitchFamily="18" charset="0"/>
              </a:rPr>
              <a:t>  </a:t>
            </a:r>
          </a:p>
          <a:p>
            <a:pPr marL="0" indent="0" algn="just">
              <a:buNone/>
            </a:pPr>
            <a:r>
              <a:rPr lang="en-US" sz="2400" dirty="0" smtClean="0">
                <a:latin typeface="Times New Roman" pitchFamily="18" charset="0"/>
                <a:cs typeface="Times New Roman" pitchFamily="18" charset="0"/>
              </a:rPr>
              <a:t>class </a:t>
            </a:r>
            <a:r>
              <a:rPr lang="en-US" sz="2400" dirty="0" err="1" smtClean="0">
                <a:latin typeface="Times New Roman" pitchFamily="18" charset="0"/>
                <a:cs typeface="Times New Roman" pitchFamily="18" charset="0"/>
              </a:rPr>
              <a:t>TestInterfaceStatic</a:t>
            </a:r>
            <a:r>
              <a:rPr lang="en-US" sz="2400" dirty="0" smtClean="0">
                <a:latin typeface="Times New Roman" pitchFamily="18" charset="0"/>
                <a:cs typeface="Times New Roman" pitchFamily="18" charset="0"/>
              </a:rPr>
              <a:t>{  </a:t>
            </a:r>
          </a:p>
          <a:p>
            <a:pPr marL="0" indent="0" algn="just">
              <a:buNone/>
            </a:pPr>
            <a:r>
              <a:rPr lang="en-US" sz="2400" dirty="0" smtClean="0">
                <a:latin typeface="Times New Roman" pitchFamily="18" charset="0"/>
                <a:cs typeface="Times New Roman" pitchFamily="18" charset="0"/>
              </a:rPr>
              <a:t>public static void main(String </a:t>
            </a:r>
            <a:r>
              <a:rPr lang="en-US" sz="2400" dirty="0" err="1" smtClean="0">
                <a:latin typeface="Times New Roman" pitchFamily="18" charset="0"/>
                <a:cs typeface="Times New Roman" pitchFamily="18" charset="0"/>
              </a:rPr>
              <a:t>args</a:t>
            </a:r>
            <a:r>
              <a:rPr lang="en-US" sz="2400" dirty="0" smtClean="0">
                <a:latin typeface="Times New Roman" pitchFamily="18" charset="0"/>
                <a:cs typeface="Times New Roman" pitchFamily="18" charset="0"/>
              </a:rPr>
              <a:t>[]){  </a:t>
            </a:r>
          </a:p>
          <a:p>
            <a:pPr marL="0" indent="0" algn="just">
              <a:buNone/>
            </a:pPr>
            <a:r>
              <a:rPr lang="en-US" sz="2400" dirty="0" err="1" smtClean="0">
                <a:latin typeface="Times New Roman" pitchFamily="18" charset="0"/>
                <a:cs typeface="Times New Roman" pitchFamily="18" charset="0"/>
              </a:rPr>
              <a:t>Drawable</a:t>
            </a:r>
            <a:r>
              <a:rPr lang="en-US" sz="2400" dirty="0" smtClean="0">
                <a:latin typeface="Times New Roman" pitchFamily="18" charset="0"/>
                <a:cs typeface="Times New Roman" pitchFamily="18" charset="0"/>
              </a:rPr>
              <a:t> d=new Rectangle();  </a:t>
            </a:r>
          </a:p>
          <a:p>
            <a:pPr marL="0" indent="0" algn="just">
              <a:buNone/>
            </a:pPr>
            <a:r>
              <a:rPr lang="en-US" sz="2400" dirty="0" err="1" smtClean="0">
                <a:latin typeface="Times New Roman" pitchFamily="18" charset="0"/>
                <a:cs typeface="Times New Roman" pitchFamily="18" charset="0"/>
              </a:rPr>
              <a:t>d.draw</a:t>
            </a:r>
            <a:r>
              <a:rPr lang="en-US" sz="2400" dirty="0" smtClean="0">
                <a:latin typeface="Times New Roman" pitchFamily="18" charset="0"/>
                <a:cs typeface="Times New Roman" pitchFamily="18" charset="0"/>
              </a:rPr>
              <a:t>();  </a:t>
            </a:r>
          </a:p>
          <a:p>
            <a:pPr marL="0" indent="0" algn="just">
              <a:buNone/>
            </a:pPr>
            <a:r>
              <a:rPr lang="en-US" sz="2400" dirty="0" err="1" smtClean="0">
                <a:latin typeface="Times New Roman" pitchFamily="18" charset="0"/>
                <a:cs typeface="Times New Roman" pitchFamily="18" charset="0"/>
              </a:rPr>
              <a:t>System.out.println</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Drawable.cube</a:t>
            </a:r>
            <a:r>
              <a:rPr lang="en-US" sz="2400" dirty="0" smtClean="0">
                <a:latin typeface="Times New Roman" pitchFamily="18" charset="0"/>
                <a:cs typeface="Times New Roman" pitchFamily="18" charset="0"/>
              </a:rPr>
              <a:t>(3));  </a:t>
            </a:r>
          </a:p>
          <a:p>
            <a:pPr marL="0" indent="0" algn="just">
              <a:buNone/>
            </a:pPr>
            <a:r>
              <a:rPr lang="en-US" sz="2400" dirty="0" smtClean="0">
                <a:latin typeface="Times New Roman" pitchFamily="18" charset="0"/>
                <a:cs typeface="Times New Roman" pitchFamily="18" charset="0"/>
              </a:rPr>
              <a:t>}} </a:t>
            </a:r>
          </a:p>
          <a:p>
            <a:pPr marL="0" indent="0" algn="just">
              <a:buNone/>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018254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Functional Interfaces In Java</a:t>
            </a:r>
            <a:br>
              <a:rPr lang="en-US" dirty="0" smtClean="0"/>
            </a:br>
            <a:endParaRPr lang="en-US" dirty="0"/>
          </a:p>
        </p:txBody>
      </p:sp>
      <p:sp>
        <p:nvSpPr>
          <p:cNvPr id="3" name="Content Placeholder 2"/>
          <p:cNvSpPr>
            <a:spLocks noGrp="1"/>
          </p:cNvSpPr>
          <p:nvPr>
            <p:ph idx="1"/>
          </p:nvPr>
        </p:nvSpPr>
        <p:spPr>
          <a:xfrm>
            <a:off x="457200" y="762000"/>
            <a:ext cx="8229600" cy="5364163"/>
          </a:xfrm>
        </p:spPr>
        <p:txBody>
          <a:bodyPr>
            <a:normAutofit fontScale="92500" lnSpcReduction="20000"/>
          </a:bodyPr>
          <a:lstStyle/>
          <a:p>
            <a:pPr algn="just">
              <a:buFont typeface="Wingdings" panose="05000000000000000000" pitchFamily="2" charset="2"/>
              <a:buChar char="Ø"/>
            </a:pPr>
            <a:r>
              <a:rPr lang="en-US" sz="2400" dirty="0" smtClean="0">
                <a:latin typeface="Times New Roman" pitchFamily="18" charset="0"/>
                <a:cs typeface="Times New Roman" pitchFamily="18" charset="0"/>
              </a:rPr>
              <a:t>A functional interface is an interface that contains only one abstract method. They can have only one functionality to exhibit.</a:t>
            </a:r>
          </a:p>
          <a:p>
            <a:pPr algn="just">
              <a:buFont typeface="Wingdings" panose="05000000000000000000" pitchFamily="2" charset="2"/>
              <a:buChar char="Ø"/>
            </a:pPr>
            <a:r>
              <a:rPr lang="en-US" sz="2400" dirty="0" smtClean="0">
                <a:latin typeface="Times New Roman" pitchFamily="18" charset="0"/>
                <a:cs typeface="Times New Roman" pitchFamily="18" charset="0"/>
              </a:rPr>
              <a:t>Functional interface can have any number of default methods</a:t>
            </a:r>
          </a:p>
          <a:p>
            <a:pPr algn="just">
              <a:buFont typeface="Wingdings" panose="05000000000000000000" pitchFamily="2" charset="2"/>
              <a:buChar char="Ø"/>
            </a:pP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FunctionalInterface</a:t>
            </a:r>
            <a:r>
              <a:rPr lang="en-US" sz="2400" dirty="0" smtClean="0">
                <a:latin typeface="Times New Roman" pitchFamily="18" charset="0"/>
                <a:cs typeface="Times New Roman" pitchFamily="18" charset="0"/>
              </a:rPr>
              <a:t> annotation is used to ensure that the functional interface can’t have more than one abstract method. In case more than one abstract methods are present, the compiler flags an ‘Unexpected @</a:t>
            </a:r>
            <a:r>
              <a:rPr lang="en-US" sz="2400" dirty="0" err="1" smtClean="0">
                <a:latin typeface="Times New Roman" pitchFamily="18" charset="0"/>
                <a:cs typeface="Times New Roman" pitchFamily="18" charset="0"/>
              </a:rPr>
              <a:t>FunctionalInterface</a:t>
            </a:r>
            <a:r>
              <a:rPr lang="en-US" sz="2400" dirty="0" smtClean="0">
                <a:latin typeface="Times New Roman" pitchFamily="18" charset="0"/>
                <a:cs typeface="Times New Roman" pitchFamily="18" charset="0"/>
              </a:rPr>
              <a:t> annotation’ message. However, it is not mandatory to use this annotation.</a:t>
            </a:r>
          </a:p>
          <a:p>
            <a:pPr marL="0" indent="0" algn="just">
              <a:buNone/>
            </a:pPr>
            <a:r>
              <a:rPr lang="en-US" sz="2400" dirty="0" smtClean="0">
                <a:solidFill>
                  <a:srgbClr val="002060"/>
                </a:solidFill>
                <a:latin typeface="Times New Roman" pitchFamily="18" charset="0"/>
                <a:cs typeface="Times New Roman" pitchFamily="18" charset="0"/>
              </a:rPr>
              <a:t>Also known as </a:t>
            </a:r>
            <a:r>
              <a:rPr lang="en-US" sz="2400" i="1" dirty="0" smtClean="0">
                <a:solidFill>
                  <a:srgbClr val="C00000"/>
                </a:solidFill>
                <a:latin typeface="Times New Roman" pitchFamily="18" charset="0"/>
                <a:cs typeface="Times New Roman" pitchFamily="18" charset="0"/>
              </a:rPr>
              <a:t>Single Abstract Method (SAM)</a:t>
            </a:r>
            <a:r>
              <a:rPr lang="en-US" sz="2400" i="1" dirty="0" smtClean="0">
                <a:solidFill>
                  <a:srgbClr val="002060"/>
                </a:solidFill>
                <a:latin typeface="Times New Roman" pitchFamily="18" charset="0"/>
                <a:cs typeface="Times New Roman" pitchFamily="18" charset="0"/>
              </a:rPr>
              <a:t> </a:t>
            </a:r>
            <a:r>
              <a:rPr lang="en-US" sz="2400" dirty="0" smtClean="0">
                <a:solidFill>
                  <a:srgbClr val="002060"/>
                </a:solidFill>
                <a:latin typeface="Times New Roman" pitchFamily="18" charset="0"/>
                <a:cs typeface="Times New Roman" pitchFamily="18" charset="0"/>
              </a:rPr>
              <a:t>interfaces.</a:t>
            </a:r>
          </a:p>
          <a:p>
            <a:pPr marL="0" indent="0" algn="just">
              <a:buNone/>
            </a:pP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FunctionalInterface</a:t>
            </a:r>
            <a:endParaRPr lang="en-US" sz="2400" dirty="0" smtClean="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		interface </a:t>
            </a:r>
            <a:r>
              <a:rPr lang="en-US" sz="2400" dirty="0" err="1" smtClean="0">
                <a:latin typeface="Times New Roman" pitchFamily="18" charset="0"/>
                <a:cs typeface="Times New Roman" pitchFamily="18" charset="0"/>
              </a:rPr>
              <a:t>MyInterface</a:t>
            </a:r>
            <a:r>
              <a:rPr lang="en-US" sz="2400" dirty="0" smtClean="0">
                <a:latin typeface="Times New Roman" pitchFamily="18" charset="0"/>
                <a:cs typeface="Times New Roman" pitchFamily="18" charset="0"/>
              </a:rPr>
              <a:t> </a:t>
            </a:r>
          </a:p>
          <a:p>
            <a:pPr marL="0" indent="0" algn="just">
              <a:buNone/>
            </a:pPr>
            <a:r>
              <a:rPr lang="en-US" sz="2400" dirty="0" smtClean="0">
                <a:latin typeface="Times New Roman" pitchFamily="18" charset="0"/>
                <a:cs typeface="Times New Roman" pitchFamily="18" charset="0"/>
              </a:rPr>
              <a:t>   		{</a:t>
            </a:r>
          </a:p>
          <a:p>
            <a:pPr marL="0" indent="0" algn="just">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test(</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n);</a:t>
            </a:r>
          </a:p>
          <a:p>
            <a:pPr marL="0" indent="0" algn="just">
              <a:buNone/>
            </a:pPr>
            <a:r>
              <a:rPr lang="en-US" sz="2400" dirty="0" smtClean="0">
                <a:latin typeface="Times New Roman" pitchFamily="18" charset="0"/>
                <a:cs typeface="Times New Roman" pitchFamily="18" charset="0"/>
              </a:rPr>
              <a:t>   		}</a:t>
            </a:r>
          </a:p>
          <a:p>
            <a:pPr marL="0" indent="0" algn="just">
              <a:buNone/>
            </a:pPr>
            <a:r>
              <a:rPr lang="en-US" sz="2400" dirty="0" smtClean="0">
                <a:latin typeface="Times New Roman" pitchFamily="18" charset="0"/>
                <a:cs typeface="Times New Roman" pitchFamily="18" charset="0"/>
              </a:rPr>
              <a:t>We will study this topic in main detail when we cover the lambda expression</a:t>
            </a:r>
          </a:p>
          <a:p>
            <a:pPr marL="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906922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Important Points in abstract class and interfaces</a:t>
            </a:r>
            <a:endParaRPr lang="en-US" sz="3200" dirty="0"/>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Abstract classes are like regular classes with data and methods, but you cannot create instances of abstract classes using the new operator.</a:t>
            </a:r>
          </a:p>
          <a:p>
            <a:pPr algn="just"/>
            <a:r>
              <a:rPr lang="en-US" sz="2400" dirty="0" smtClean="0">
                <a:latin typeface="Times New Roman" pitchFamily="18" charset="0"/>
                <a:cs typeface="Times New Roman" pitchFamily="18" charset="0"/>
              </a:rPr>
              <a:t>An abstract method cannot be contained in a non abstract class. If a subclass of an abstract superclass does not implement all the inherited abstract methods of the superclass, the subclass must be defined as abstract.</a:t>
            </a:r>
          </a:p>
          <a:p>
            <a:pPr algn="just"/>
            <a:r>
              <a:rPr lang="en-US" sz="2400" dirty="0" smtClean="0">
                <a:latin typeface="Times New Roman" pitchFamily="18" charset="0"/>
                <a:cs typeface="Times New Roman" pitchFamily="18" charset="0"/>
              </a:rPr>
              <a:t>A class that contains abstract methods must be abstract. However, it is possible to define an abstract class that doesn’t contain any abstract methods.</a:t>
            </a:r>
          </a:p>
          <a:p>
            <a:pPr algn="just"/>
            <a:r>
              <a:rPr lang="en-US" sz="2400" dirty="0" smtClean="0">
                <a:latin typeface="Times New Roman" pitchFamily="18" charset="0"/>
                <a:cs typeface="Times New Roman" pitchFamily="18" charset="0"/>
              </a:rPr>
              <a:t>A subclass can be abstract even if its superclass is concrete.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916894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p:txBody>
          <a:bodyPr>
            <a:noAutofit/>
          </a:bodyPr>
          <a:lstStyle/>
          <a:p>
            <a:pPr marL="0" indent="0" algn="just">
              <a:buNone/>
            </a:pPr>
            <a:r>
              <a:rPr lang="en-US" sz="2800" dirty="0" smtClean="0"/>
              <a:t>An interface in Java is a blueprint of a class. It has static constants and abstract methods. The interface in Java is a mechanism to achieve abstraction.</a:t>
            </a:r>
          </a:p>
          <a:p>
            <a:pPr marL="0" indent="0" algn="just">
              <a:buNone/>
            </a:pPr>
            <a:r>
              <a:rPr lang="en-US" sz="2800" dirty="0" smtClean="0"/>
              <a:t>It is used to achieve abstraction and multiple inheritance in Java. In other words, you can say that interfaces can have abstract methods, default methods, static methods and variables.</a:t>
            </a:r>
          </a:p>
          <a:p>
            <a:pPr marL="0" indent="0" algn="just">
              <a:buNone/>
            </a:pPr>
            <a:r>
              <a:rPr lang="en-US" sz="2000" i="1" dirty="0" smtClean="0"/>
              <a:t>Note: Default and static methods were introduced from JDK 8, prior to that only public abstract methods and public, static, final variables were used in the interfaces </a:t>
            </a:r>
            <a:endParaRPr lang="en-US" sz="2000" i="1" dirty="0"/>
          </a:p>
        </p:txBody>
      </p:sp>
    </p:spTree>
    <p:extLst>
      <p:ext uri="{BB962C8B-B14F-4D97-AF65-F5344CB8AC3E}">
        <p14:creationId xmlns:p14="http://schemas.microsoft.com/office/powerpoint/2010/main" val="2855220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An interface is a class-like construct that may contain constants </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abstract methods, static and default methods. In many ways, an interface is similar to an abstract class, but an abstract class can contain constants and abstract methods as well as non-final  variables and concrete methods.</a:t>
            </a:r>
          </a:p>
          <a:p>
            <a:pPr algn="just"/>
            <a:r>
              <a:rPr lang="en-US" sz="2400" dirty="0" smtClean="0">
                <a:latin typeface="Times New Roman" pitchFamily="18" charset="0"/>
                <a:cs typeface="Times New Roman" pitchFamily="18" charset="0"/>
              </a:rPr>
              <a:t>An interface is treated like a special class in Java. Each interface is compiled into a separate </a:t>
            </a:r>
            <a:r>
              <a:rPr lang="en-US" sz="2400" dirty="0" err="1" smtClean="0">
                <a:latin typeface="Times New Roman" pitchFamily="18" charset="0"/>
                <a:cs typeface="Times New Roman" pitchFamily="18" charset="0"/>
              </a:rPr>
              <a:t>bytecode</a:t>
            </a:r>
            <a:r>
              <a:rPr lang="en-US" sz="2400" dirty="0" smtClean="0">
                <a:latin typeface="Times New Roman" pitchFamily="18" charset="0"/>
                <a:cs typeface="Times New Roman" pitchFamily="18" charset="0"/>
              </a:rPr>
              <a:t> file(.class), just like a regular class.</a:t>
            </a:r>
          </a:p>
          <a:p>
            <a:pPr algn="just"/>
            <a:r>
              <a:rPr lang="en-US" sz="2400" dirty="0" smtClean="0">
                <a:latin typeface="Times New Roman" pitchFamily="18" charset="0"/>
                <a:cs typeface="Times New Roman" pitchFamily="18" charset="0"/>
              </a:rPr>
              <a:t>A class can extend only one superclass but can implement one or more interfaces.</a:t>
            </a:r>
          </a:p>
          <a:p>
            <a:pPr algn="just"/>
            <a:r>
              <a:rPr lang="en-US" sz="2400" dirty="0" smtClean="0">
                <a:latin typeface="Times New Roman" pitchFamily="18" charset="0"/>
                <a:cs typeface="Times New Roman" pitchFamily="18" charset="0"/>
              </a:rPr>
              <a:t>An interface can extend one or more interfaces.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09549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Extends vs Implements</a:t>
            </a:r>
            <a:endParaRPr lang="en-IN" dirty="0"/>
          </a:p>
        </p:txBody>
      </p:sp>
      <p:pic>
        <p:nvPicPr>
          <p:cNvPr id="4" name="Content Placeholder 3"/>
          <p:cNvPicPr>
            <a:picLocks noGrp="1" noChangeAspect="1"/>
          </p:cNvPicPr>
          <p:nvPr>
            <p:ph idx="1"/>
          </p:nvPr>
        </p:nvPicPr>
        <p:blipFill>
          <a:blip r:embed="rId2"/>
          <a:stretch>
            <a:fillRect/>
          </a:stretch>
        </p:blipFill>
        <p:spPr>
          <a:xfrm>
            <a:off x="457200" y="1455738"/>
            <a:ext cx="8229600" cy="5028406"/>
          </a:xfrm>
          <a:prstGeom prst="rect">
            <a:avLst/>
          </a:prstGeom>
        </p:spPr>
      </p:pic>
    </p:spTree>
    <p:extLst>
      <p:ext uri="{BB962C8B-B14F-4D97-AF65-F5344CB8AC3E}">
        <p14:creationId xmlns:p14="http://schemas.microsoft.com/office/powerpoint/2010/main" val="1798284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a:t>
            </a:r>
            <a:endParaRPr lang="en-US" dirty="0"/>
          </a:p>
        </p:txBody>
      </p:sp>
      <p:sp>
        <p:nvSpPr>
          <p:cNvPr id="3" name="Content Placeholder 2"/>
          <p:cNvSpPr>
            <a:spLocks noGrp="1"/>
          </p:cNvSpPr>
          <p:nvPr>
            <p:ph idx="1"/>
          </p:nvPr>
        </p:nvSpPr>
        <p:spPr/>
        <p:txBody>
          <a:bodyPr>
            <a:noAutofit/>
          </a:bodyPr>
          <a:lstStyle/>
          <a:p>
            <a:pPr algn="just"/>
            <a:r>
              <a:rPr lang="en-US" sz="2800" dirty="0" smtClean="0"/>
              <a:t>A lambda expression is, essentially, an anonymous (unnamed) method which  is used to implement a method defined by a functional interface.</a:t>
            </a:r>
          </a:p>
          <a:p>
            <a:pPr algn="just"/>
            <a:r>
              <a:rPr lang="en-US" sz="2800" dirty="0" smtClean="0"/>
              <a:t>Lambda expressions are also commonly referred to as </a:t>
            </a:r>
            <a:r>
              <a:rPr lang="en-US" sz="2800" b="1" dirty="0" smtClean="0"/>
              <a:t>closures.</a:t>
            </a:r>
          </a:p>
          <a:p>
            <a:pPr algn="just"/>
            <a:r>
              <a:rPr lang="en-US" sz="2800" dirty="0" smtClean="0"/>
              <a:t>Lambda expressions are implementation of only abstract method of functional interface that is being implemented or instantiated anonymously.</a:t>
            </a:r>
          </a:p>
          <a:p>
            <a:pPr marL="0" indent="0" algn="just">
              <a:buNone/>
            </a:pPr>
            <a:endParaRPr lang="en-US" sz="2800" dirty="0"/>
          </a:p>
        </p:txBody>
      </p:sp>
    </p:spTree>
    <p:extLst>
      <p:ext uri="{BB962C8B-B14F-4D97-AF65-F5344CB8AC3E}">
        <p14:creationId xmlns:p14="http://schemas.microsoft.com/office/powerpoint/2010/main" val="729941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smtClean="0"/>
              <a:t>Lambda Expression introduces a new operator (−&gt;) which is referred to as the </a:t>
            </a:r>
            <a:r>
              <a:rPr lang="en-US" sz="2400" b="1" dirty="0" smtClean="0"/>
              <a:t>lambda operator</a:t>
            </a:r>
            <a:r>
              <a:rPr lang="en-US" sz="2400" dirty="0" smtClean="0"/>
              <a:t> or the </a:t>
            </a:r>
            <a:r>
              <a:rPr lang="en-US" sz="2400" b="1" dirty="0" smtClean="0"/>
              <a:t>arrow operator</a:t>
            </a:r>
            <a:r>
              <a:rPr lang="en-US" sz="2400" dirty="0" smtClean="0"/>
              <a:t>.</a:t>
            </a:r>
          </a:p>
          <a:p>
            <a:pPr algn="just"/>
            <a:r>
              <a:rPr lang="en-US" sz="2400" dirty="0" smtClean="0"/>
              <a:t>It divides a lambda expression into two parts. </a:t>
            </a:r>
          </a:p>
          <a:p>
            <a:pPr algn="just"/>
            <a:r>
              <a:rPr lang="en-US" sz="2400" dirty="0" smtClean="0"/>
              <a:t>The left side specifies any parameters required by the lambda expression. (If no parameters are needed, an empty parameter list is used.</a:t>
            </a:r>
          </a:p>
          <a:p>
            <a:pPr algn="just"/>
            <a:r>
              <a:rPr lang="en-US" sz="2400" dirty="0" smtClean="0"/>
              <a:t>On the right side is the lambda body, which specifies the actions of the lambda expression.</a:t>
            </a:r>
          </a:p>
          <a:p>
            <a:pPr algn="just"/>
            <a:endParaRPr lang="en-US" sz="2400" dirty="0"/>
          </a:p>
        </p:txBody>
      </p:sp>
    </p:spTree>
    <p:extLst>
      <p:ext uri="{BB962C8B-B14F-4D97-AF65-F5344CB8AC3E}">
        <p14:creationId xmlns:p14="http://schemas.microsoft.com/office/powerpoint/2010/main" val="2465453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sz="2400" dirty="0" smtClean="0">
                <a:latin typeface="Times New Roman" pitchFamily="18" charset="0"/>
                <a:cs typeface="Times New Roman" pitchFamily="18" charset="0"/>
              </a:rPr>
              <a:t>The Lambda expression is used to provide the implementation of an interface which has functional interface. It saves a lot of code. In case of lambda expression, we don't need to define the method again for providing the implementation. Here, we just write the implementation code.</a:t>
            </a:r>
          </a:p>
          <a:p>
            <a:pPr algn="just"/>
            <a:r>
              <a:rPr lang="en-IN" sz="2400" dirty="0">
                <a:latin typeface="Times New Roman" panose="02020603050405020304" pitchFamily="18" charset="0"/>
                <a:cs typeface="Times New Roman" panose="02020603050405020304" pitchFamily="18" charset="0"/>
              </a:rPr>
              <a:t>A</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lambda expression is not executed on its own. Rather, it </a:t>
            </a:r>
            <a:r>
              <a:rPr lang="en-IN" sz="2400" dirty="0" smtClean="0">
                <a:latin typeface="Times New Roman" panose="02020603050405020304" pitchFamily="18" charset="0"/>
                <a:cs typeface="Times New Roman" panose="02020603050405020304" pitchFamily="18" charset="0"/>
              </a:rPr>
              <a:t>forms the </a:t>
            </a:r>
            <a:r>
              <a:rPr lang="en-IN" sz="2400" dirty="0">
                <a:latin typeface="Times New Roman" panose="02020603050405020304" pitchFamily="18" charset="0"/>
                <a:cs typeface="Times New Roman" panose="02020603050405020304" pitchFamily="18" charset="0"/>
              </a:rPr>
              <a:t>implementation of the abstract method defined by the functional interface that </a:t>
            </a:r>
            <a:r>
              <a:rPr lang="en-IN" sz="2400" dirty="0" smtClean="0">
                <a:latin typeface="Times New Roman" panose="02020603050405020304" pitchFamily="18" charset="0"/>
                <a:cs typeface="Times New Roman" panose="02020603050405020304" pitchFamily="18" charset="0"/>
              </a:rPr>
              <a:t>specifies its </a:t>
            </a:r>
            <a:r>
              <a:rPr lang="en-IN" sz="2400" dirty="0">
                <a:latin typeface="Times New Roman" panose="02020603050405020304" pitchFamily="18" charset="0"/>
                <a:cs typeface="Times New Roman" panose="02020603050405020304" pitchFamily="18" charset="0"/>
              </a:rPr>
              <a:t>target type</a:t>
            </a:r>
            <a:r>
              <a:rPr lang="en-IN" sz="2400" dirty="0" smtClean="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T</a:t>
            </a:r>
            <a:r>
              <a:rPr lang="en-IN" sz="2400" dirty="0" smtClean="0">
                <a:latin typeface="Times New Roman" panose="02020603050405020304" pitchFamily="18" charset="0"/>
                <a:cs typeface="Times New Roman" panose="02020603050405020304" pitchFamily="18" charset="0"/>
              </a:rPr>
              <a:t>he </a:t>
            </a:r>
            <a:r>
              <a:rPr lang="en-IN" sz="2400" dirty="0">
                <a:latin typeface="Times New Roman" panose="02020603050405020304" pitchFamily="18" charset="0"/>
                <a:cs typeface="Times New Roman" panose="02020603050405020304" pitchFamily="18" charset="0"/>
              </a:rPr>
              <a:t>type of </a:t>
            </a:r>
            <a:r>
              <a:rPr lang="en-IN" sz="2400" dirty="0" smtClean="0">
                <a:latin typeface="Times New Roman" panose="02020603050405020304" pitchFamily="18" charset="0"/>
                <a:cs typeface="Times New Roman" panose="02020603050405020304" pitchFamily="18" charset="0"/>
              </a:rPr>
              <a:t>the abstract </a:t>
            </a:r>
            <a:r>
              <a:rPr lang="en-IN" sz="2400" dirty="0">
                <a:latin typeface="Times New Roman" panose="02020603050405020304" pitchFamily="18" charset="0"/>
                <a:cs typeface="Times New Roman" panose="02020603050405020304" pitchFamily="18" charset="0"/>
              </a:rPr>
              <a:t>method and the type of the lambda expression must be compatible.</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Java lambda expression is treated as a function, so compiler does not create .class file.</a:t>
            </a: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920858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DD1321"/>
                </a:solidFill>
                <a:latin typeface="Times New Roman" pitchFamily="18" charset="0"/>
                <a:cs typeface="Times New Roman" pitchFamily="18" charset="0"/>
              </a:rPr>
              <a:t>Body of a lambda </a:t>
            </a:r>
            <a:r>
              <a:rPr lang="en-US" dirty="0" smtClean="0">
                <a:solidFill>
                  <a:srgbClr val="DD1321"/>
                </a:solidFill>
                <a:latin typeface="Times New Roman" pitchFamily="18" charset="0"/>
                <a:cs typeface="Times New Roman" pitchFamily="18" charset="0"/>
              </a:rPr>
              <a:t>expression</a:t>
            </a:r>
            <a:r>
              <a:rPr lang="en-US" dirty="0">
                <a:solidFill>
                  <a:srgbClr val="DD1321"/>
                </a:solidFill>
                <a:latin typeface="Times New Roman" pitchFamily="18" charset="0"/>
                <a:cs typeface="Times New Roman" pitchFamily="18" charset="0"/>
              </a:rPr>
              <a:t/>
            </a:r>
            <a:br>
              <a:rPr lang="en-US" dirty="0">
                <a:solidFill>
                  <a:srgbClr val="DD1321"/>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pPr algn="just">
              <a:buFont typeface="Wingdings 3" pitchFamily="18" charset="2"/>
              <a:buNone/>
            </a:pPr>
            <a:endParaRPr lang="en-US" sz="3600" dirty="0" smtClean="0">
              <a:solidFill>
                <a:srgbClr val="DD1321"/>
              </a:solidFill>
              <a:latin typeface="Times New Roman" pitchFamily="18" charset="0"/>
              <a:cs typeface="Times New Roman" pitchFamily="18" charset="0"/>
            </a:endParaRPr>
          </a:p>
          <a:p>
            <a:pPr algn="just"/>
            <a:r>
              <a:rPr lang="en-US" dirty="0" smtClean="0">
                <a:cs typeface="Times New Roman" pitchFamily="18" charset="0"/>
              </a:rPr>
              <a:t>Body can be a single expression or a statement block.</a:t>
            </a:r>
          </a:p>
          <a:p>
            <a:pPr algn="just">
              <a:buFont typeface="Wingdings 3" pitchFamily="18" charset="2"/>
              <a:buNone/>
            </a:pPr>
            <a:endParaRPr lang="en-US" dirty="0" smtClean="0">
              <a:cs typeface="Times New Roman" pitchFamily="18" charset="0"/>
            </a:endParaRPr>
          </a:p>
          <a:p>
            <a:pPr algn="just"/>
            <a:r>
              <a:rPr lang="en-US" dirty="0" smtClean="0">
                <a:cs typeface="Times New Roman" pitchFamily="18" charset="0"/>
              </a:rPr>
              <a:t>When the body consist of a single expression, it is called as Expression Lambda or Expression Body.</a:t>
            </a:r>
          </a:p>
          <a:p>
            <a:pPr algn="just"/>
            <a:endParaRPr lang="en-US" dirty="0" smtClean="0">
              <a:cs typeface="Times New Roman" pitchFamily="18" charset="0"/>
            </a:endParaRPr>
          </a:p>
          <a:p>
            <a:pPr algn="just"/>
            <a:r>
              <a:rPr lang="en-US" dirty="0" smtClean="0">
                <a:cs typeface="Times New Roman" pitchFamily="18" charset="0"/>
              </a:rPr>
              <a:t>When the code on the right side of the lambda operator consists of a block of code that can contain more than one statement, It is called as block body or Block Lambda.</a:t>
            </a:r>
          </a:p>
          <a:p>
            <a:pPr algn="just"/>
            <a:endParaRPr lang="en-US" dirty="0" smtClean="0">
              <a:cs typeface="Times New Roman" pitchFamily="18" charset="0"/>
            </a:endParaRPr>
          </a:p>
          <a:p>
            <a:pPr algn="just"/>
            <a:r>
              <a:rPr lang="en-IN" dirty="0"/>
              <a:t>Aside from allowing multiple statements, block lambdas are used much like </a:t>
            </a:r>
            <a:r>
              <a:rPr lang="en-IN" dirty="0" smtClean="0"/>
              <a:t>the expression </a:t>
            </a:r>
            <a:r>
              <a:rPr lang="en-IN" dirty="0"/>
              <a:t>lambdas just discussed. One key difference, however, is that you must </a:t>
            </a:r>
            <a:r>
              <a:rPr lang="en-IN" dirty="0" smtClean="0"/>
              <a:t>explicitly use </a:t>
            </a:r>
            <a:r>
              <a:rPr lang="en-IN" dirty="0"/>
              <a:t>a </a:t>
            </a:r>
            <a:r>
              <a:rPr lang="en-IN" b="1" dirty="0"/>
              <a:t>return </a:t>
            </a:r>
            <a:r>
              <a:rPr lang="en-IN" dirty="0"/>
              <a:t>statement to return a value. This is necessary because a block lambda </a:t>
            </a:r>
            <a:r>
              <a:rPr lang="en-IN" dirty="0" smtClean="0"/>
              <a:t>body does </a:t>
            </a:r>
            <a:r>
              <a:rPr lang="en-IN" dirty="0"/>
              <a:t>not represent a single expression.</a:t>
            </a:r>
            <a:endParaRPr lang="en-US" dirty="0" smtClean="0">
              <a:cs typeface="Times New Roman" pitchFamily="18" charset="0"/>
            </a:endParaRPr>
          </a:p>
          <a:p>
            <a:pPr marL="0" indent="0">
              <a:buNone/>
            </a:pPr>
            <a:endParaRPr lang="en-US" dirty="0"/>
          </a:p>
        </p:txBody>
      </p:sp>
    </p:spTree>
    <p:extLst>
      <p:ext uri="{BB962C8B-B14F-4D97-AF65-F5344CB8AC3E}">
        <p14:creationId xmlns:p14="http://schemas.microsoft.com/office/powerpoint/2010/main" val="279869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85000" lnSpcReduction="20000"/>
          </a:bodyPr>
          <a:lstStyle/>
          <a:p>
            <a:pPr>
              <a:buNone/>
            </a:pPr>
            <a:endParaRPr lang="en-US" dirty="0" smtClean="0">
              <a:solidFill>
                <a:srgbClr val="0070C0"/>
              </a:solidFill>
              <a:latin typeface="Times New Roman" pitchFamily="18" charset="0"/>
              <a:cs typeface="Times New Roman" pitchFamily="18" charset="0"/>
            </a:endParaRPr>
          </a:p>
          <a:p>
            <a:pPr>
              <a:buNone/>
            </a:pPr>
            <a:r>
              <a:rPr lang="en-US" dirty="0" err="1" smtClean="0">
                <a:solidFill>
                  <a:srgbClr val="0070C0"/>
                </a:solidFill>
                <a:latin typeface="Times New Roman" pitchFamily="18" charset="0"/>
                <a:cs typeface="Times New Roman" pitchFamily="18" charset="0"/>
              </a:rPr>
              <a:t>int</a:t>
            </a:r>
            <a:r>
              <a:rPr lang="en-US" dirty="0" smtClean="0">
                <a:solidFill>
                  <a:srgbClr val="0070C0"/>
                </a:solidFill>
                <a:latin typeface="Times New Roman" pitchFamily="18" charset="0"/>
                <a:cs typeface="Times New Roman" pitchFamily="18" charset="0"/>
              </a:rPr>
              <a:t> sum(</a:t>
            </a:r>
            <a:r>
              <a:rPr lang="en-US" dirty="0" err="1" smtClean="0">
                <a:solidFill>
                  <a:srgbClr val="0070C0"/>
                </a:solidFill>
                <a:latin typeface="Times New Roman" pitchFamily="18" charset="0"/>
                <a:cs typeface="Times New Roman" pitchFamily="18" charset="0"/>
              </a:rPr>
              <a:t>int</a:t>
            </a:r>
            <a:r>
              <a:rPr lang="en-US" dirty="0" smtClean="0">
                <a:solidFill>
                  <a:srgbClr val="0070C0"/>
                </a:solidFill>
                <a:latin typeface="Times New Roman" pitchFamily="18" charset="0"/>
                <a:cs typeface="Times New Roman" pitchFamily="18" charset="0"/>
              </a:rPr>
              <a:t> a, </a:t>
            </a:r>
            <a:r>
              <a:rPr lang="en-US" dirty="0" err="1" smtClean="0">
                <a:solidFill>
                  <a:srgbClr val="0070C0"/>
                </a:solidFill>
                <a:latin typeface="Times New Roman" pitchFamily="18" charset="0"/>
                <a:cs typeface="Times New Roman" pitchFamily="18" charset="0"/>
              </a:rPr>
              <a:t>int</a:t>
            </a:r>
            <a:r>
              <a:rPr lang="en-US" dirty="0" smtClean="0">
                <a:solidFill>
                  <a:srgbClr val="0070C0"/>
                </a:solidFill>
                <a:latin typeface="Times New Roman" pitchFamily="18" charset="0"/>
                <a:cs typeface="Times New Roman" pitchFamily="18" charset="0"/>
              </a:rPr>
              <a:t> b) </a:t>
            </a:r>
          </a:p>
          <a:p>
            <a:pPr>
              <a:buNone/>
            </a:pPr>
            <a:r>
              <a:rPr lang="en-US" dirty="0" smtClean="0">
                <a:solidFill>
                  <a:srgbClr val="0070C0"/>
                </a:solidFill>
                <a:latin typeface="Times New Roman" pitchFamily="18" charset="0"/>
                <a:cs typeface="Times New Roman" pitchFamily="18" charset="0"/>
              </a:rPr>
              <a:t>	{</a:t>
            </a:r>
          </a:p>
          <a:p>
            <a:pPr>
              <a:buNone/>
            </a:pPr>
            <a:r>
              <a:rPr lang="en-US" dirty="0" smtClean="0">
                <a:solidFill>
                  <a:srgbClr val="0070C0"/>
                </a:solidFill>
                <a:latin typeface="Times New Roman" pitchFamily="18" charset="0"/>
                <a:cs typeface="Times New Roman" pitchFamily="18" charset="0"/>
              </a:rPr>
              <a:t>		return (</a:t>
            </a:r>
            <a:r>
              <a:rPr lang="en-US" dirty="0" err="1" smtClean="0">
                <a:solidFill>
                  <a:srgbClr val="0070C0"/>
                </a:solidFill>
                <a:latin typeface="Times New Roman" pitchFamily="18" charset="0"/>
                <a:cs typeface="Times New Roman" pitchFamily="18" charset="0"/>
              </a:rPr>
              <a:t>a+b</a:t>
            </a:r>
            <a:r>
              <a:rPr lang="en-US" dirty="0" smtClean="0">
                <a:solidFill>
                  <a:srgbClr val="0070C0"/>
                </a:solidFill>
                <a:latin typeface="Times New Roman" pitchFamily="18" charset="0"/>
                <a:cs typeface="Times New Roman" pitchFamily="18" charset="0"/>
              </a:rPr>
              <a:t>);</a:t>
            </a:r>
          </a:p>
          <a:p>
            <a:pPr>
              <a:buNone/>
            </a:pPr>
            <a:r>
              <a:rPr lang="en-US" dirty="0" smtClean="0">
                <a:solidFill>
                  <a:srgbClr val="0070C0"/>
                </a:solidFill>
                <a:latin typeface="Times New Roman" pitchFamily="18" charset="0"/>
                <a:cs typeface="Times New Roman" pitchFamily="18" charset="0"/>
              </a:rPr>
              <a:t>	}</a:t>
            </a:r>
          </a:p>
          <a:p>
            <a:pPr>
              <a:buNone/>
            </a:pPr>
            <a:endParaRPr lang="en-US" dirty="0" smtClean="0">
              <a:solidFill>
                <a:srgbClr val="0070C0"/>
              </a:solidFill>
              <a:latin typeface="Times New Roman" pitchFamily="18" charset="0"/>
              <a:cs typeface="Times New Roman" pitchFamily="18" charset="0"/>
            </a:endParaRPr>
          </a:p>
          <a:p>
            <a:pPr>
              <a:buNone/>
            </a:pPr>
            <a:r>
              <a:rPr lang="en-US" dirty="0" smtClean="0">
                <a:solidFill>
                  <a:srgbClr val="DD1321"/>
                </a:solidFill>
                <a:latin typeface="Times New Roman" pitchFamily="18" charset="0"/>
                <a:cs typeface="Times New Roman" pitchFamily="18" charset="0"/>
              </a:rPr>
              <a:t>Using Lambda:</a:t>
            </a:r>
          </a:p>
          <a:p>
            <a:pPr>
              <a:buNone/>
            </a:pPr>
            <a:r>
              <a:rPr lang="en-US" dirty="0" smtClean="0">
                <a:solidFill>
                  <a:srgbClr val="0070C0"/>
                </a:solidFill>
                <a:latin typeface="Times New Roman" pitchFamily="18" charset="0"/>
                <a:cs typeface="Times New Roman" pitchFamily="18" charset="0"/>
              </a:rPr>
              <a:t>			(</a:t>
            </a:r>
            <a:r>
              <a:rPr lang="en-US" dirty="0" err="1" smtClean="0">
                <a:solidFill>
                  <a:srgbClr val="0070C0"/>
                </a:solidFill>
                <a:latin typeface="Times New Roman" pitchFamily="18" charset="0"/>
                <a:cs typeface="Times New Roman" pitchFamily="18" charset="0"/>
              </a:rPr>
              <a:t>int</a:t>
            </a:r>
            <a:r>
              <a:rPr lang="en-US" dirty="0" smtClean="0">
                <a:solidFill>
                  <a:srgbClr val="0070C0"/>
                </a:solidFill>
                <a:latin typeface="Times New Roman" pitchFamily="18" charset="0"/>
                <a:cs typeface="Times New Roman" pitchFamily="18" charset="0"/>
              </a:rPr>
              <a:t> a, </a:t>
            </a:r>
            <a:r>
              <a:rPr lang="en-US" dirty="0" err="1" smtClean="0">
                <a:solidFill>
                  <a:srgbClr val="0070C0"/>
                </a:solidFill>
                <a:latin typeface="Times New Roman" pitchFamily="18" charset="0"/>
                <a:cs typeface="Times New Roman" pitchFamily="18" charset="0"/>
              </a:rPr>
              <a:t>int</a:t>
            </a:r>
            <a:r>
              <a:rPr lang="en-US" dirty="0" smtClean="0">
                <a:solidFill>
                  <a:srgbClr val="0070C0"/>
                </a:solidFill>
                <a:latin typeface="Times New Roman" pitchFamily="18" charset="0"/>
                <a:cs typeface="Times New Roman" pitchFamily="18" charset="0"/>
              </a:rPr>
              <a:t> b)  -&gt;  return(</a:t>
            </a:r>
            <a:r>
              <a:rPr lang="en-US" dirty="0" err="1" smtClean="0">
                <a:solidFill>
                  <a:srgbClr val="0070C0"/>
                </a:solidFill>
                <a:latin typeface="Times New Roman" pitchFamily="18" charset="0"/>
                <a:cs typeface="Times New Roman" pitchFamily="18" charset="0"/>
              </a:rPr>
              <a:t>a+b</a:t>
            </a:r>
            <a:r>
              <a:rPr lang="en-US" dirty="0" smtClean="0">
                <a:solidFill>
                  <a:srgbClr val="0070C0"/>
                </a:solidFill>
                <a:latin typeface="Times New Roman" pitchFamily="18" charset="0"/>
                <a:cs typeface="Times New Roman" pitchFamily="18" charset="0"/>
              </a:rPr>
              <a:t>);</a:t>
            </a:r>
          </a:p>
          <a:p>
            <a:pPr>
              <a:buNone/>
            </a:pPr>
            <a:r>
              <a:rPr lang="en-US" dirty="0" smtClean="0">
                <a:solidFill>
                  <a:srgbClr val="0070C0"/>
                </a:solidFill>
                <a:latin typeface="Times New Roman" pitchFamily="18" charset="0"/>
                <a:cs typeface="Times New Roman" pitchFamily="18" charset="0"/>
              </a:rPr>
              <a:t>   </a:t>
            </a:r>
            <a:r>
              <a:rPr lang="en-US" dirty="0" smtClean="0">
                <a:solidFill>
                  <a:srgbClr val="DD1321"/>
                </a:solidFill>
                <a:latin typeface="Times New Roman" pitchFamily="18" charset="0"/>
                <a:cs typeface="Times New Roman" pitchFamily="18" charset="0"/>
              </a:rPr>
              <a:t>OR</a:t>
            </a:r>
          </a:p>
          <a:p>
            <a:pPr>
              <a:buNone/>
            </a:pPr>
            <a:r>
              <a:rPr lang="en-US" dirty="0" smtClean="0">
                <a:solidFill>
                  <a:srgbClr val="0070C0"/>
                </a:solidFill>
                <a:latin typeface="Times New Roman" pitchFamily="18" charset="0"/>
                <a:cs typeface="Times New Roman" pitchFamily="18" charset="0"/>
              </a:rPr>
              <a:t>			(a, b) -&gt; return(</a:t>
            </a:r>
            <a:r>
              <a:rPr lang="en-US" dirty="0" err="1" smtClean="0">
                <a:solidFill>
                  <a:srgbClr val="0070C0"/>
                </a:solidFill>
                <a:latin typeface="Times New Roman" pitchFamily="18" charset="0"/>
                <a:cs typeface="Times New Roman" pitchFamily="18" charset="0"/>
              </a:rPr>
              <a:t>a+b</a:t>
            </a:r>
            <a:r>
              <a:rPr lang="en-US" dirty="0" smtClean="0">
                <a:solidFill>
                  <a:srgbClr val="0070C0"/>
                </a:solidFill>
                <a:latin typeface="Times New Roman" pitchFamily="18" charset="0"/>
                <a:cs typeface="Times New Roman" pitchFamily="18" charset="0"/>
              </a:rPr>
              <a:t>);</a:t>
            </a:r>
          </a:p>
          <a:p>
            <a:pPr>
              <a:buNone/>
            </a:pPr>
            <a:endParaRPr lang="en-US" dirty="0" smtClean="0">
              <a:solidFill>
                <a:srgbClr val="0070C0"/>
              </a:solidFill>
              <a:latin typeface="Times New Roman" pitchFamily="18" charset="0"/>
              <a:cs typeface="Times New Roman" pitchFamily="18" charset="0"/>
            </a:endParaRPr>
          </a:p>
          <a:p>
            <a:pPr>
              <a:buNone/>
            </a:pPr>
            <a:endParaRPr lang="en-US" dirty="0" smtClean="0">
              <a:solidFill>
                <a:srgbClr val="0070C0"/>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835385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lambda expression</a:t>
            </a:r>
            <a:endParaRPr lang="en-US" dirty="0"/>
          </a:p>
        </p:txBody>
      </p:sp>
      <p:sp>
        <p:nvSpPr>
          <p:cNvPr id="3" name="Content Placeholder 2"/>
          <p:cNvSpPr>
            <a:spLocks noGrp="1"/>
          </p:cNvSpPr>
          <p:nvPr>
            <p:ph idx="1"/>
          </p:nvPr>
        </p:nvSpPr>
        <p:spPr/>
        <p:txBody>
          <a:bodyPr>
            <a:normAutofit fontScale="70000" lnSpcReduction="20000"/>
          </a:bodyPr>
          <a:lstStyle/>
          <a:p>
            <a:pPr algn="just">
              <a:buFont typeface="Wingdings 3" pitchFamily="18" charset="2"/>
              <a:buNone/>
            </a:pPr>
            <a:r>
              <a:rPr lang="en-US" sz="3600" dirty="0" smtClean="0">
                <a:solidFill>
                  <a:srgbClr val="DD1321"/>
                </a:solidFill>
                <a:latin typeface="Times New Roman" pitchFamily="18" charset="0"/>
                <a:cs typeface="Times New Roman" pitchFamily="18" charset="0"/>
              </a:rPr>
              <a:t>Argument List:</a:t>
            </a:r>
          </a:p>
          <a:p>
            <a:pPr algn="just"/>
            <a:r>
              <a:rPr lang="en-US" dirty="0" smtClean="0">
                <a:solidFill>
                  <a:srgbClr val="002060"/>
                </a:solidFill>
                <a:latin typeface="Times New Roman" pitchFamily="18" charset="0"/>
                <a:cs typeface="Times New Roman" pitchFamily="18" charset="0"/>
              </a:rPr>
              <a:t>A lambda expression can contain zero or more arguments.</a:t>
            </a:r>
          </a:p>
          <a:p>
            <a:pPr algn="just">
              <a:buFont typeface="Wingdings 3" pitchFamily="18" charset="2"/>
              <a:buNone/>
            </a:pPr>
            <a:endParaRPr lang="en-US" dirty="0" smtClean="0">
              <a:solidFill>
                <a:srgbClr val="002060"/>
              </a:solidFill>
              <a:latin typeface="Times New Roman" pitchFamily="18" charset="0"/>
              <a:cs typeface="Times New Roman" pitchFamily="18" charset="0"/>
            </a:endParaRPr>
          </a:p>
          <a:p>
            <a:pPr algn="just">
              <a:buFont typeface="Wingdings 3" pitchFamily="18" charset="2"/>
              <a:buNone/>
            </a:pPr>
            <a:r>
              <a:rPr lang="en-US" dirty="0" smtClean="0">
                <a:solidFill>
                  <a:srgbClr val="C00000"/>
                </a:solidFill>
                <a:latin typeface="Times New Roman" pitchFamily="18" charset="0"/>
                <a:cs typeface="Times New Roman" pitchFamily="18" charset="0"/>
              </a:rPr>
              <a:t>// No argument </a:t>
            </a:r>
          </a:p>
          <a:p>
            <a:pPr algn="just">
              <a:buFont typeface="Wingdings 3" pitchFamily="18" charset="2"/>
              <a:buNone/>
            </a:pPr>
            <a:r>
              <a:rPr lang="en-US" dirty="0" smtClean="0">
                <a:solidFill>
                  <a:srgbClr val="7030A0"/>
                </a:solidFill>
                <a:latin typeface="Times New Roman" pitchFamily="18" charset="0"/>
                <a:cs typeface="Times New Roman" pitchFamily="18" charset="0"/>
              </a:rPr>
              <a:t>		( ) -&gt; {</a:t>
            </a:r>
            <a:r>
              <a:rPr lang="en-US" dirty="0" err="1" smtClean="0">
                <a:solidFill>
                  <a:srgbClr val="7030A0"/>
                </a:solidFill>
                <a:latin typeface="Times New Roman" pitchFamily="18" charset="0"/>
                <a:cs typeface="Times New Roman" pitchFamily="18" charset="0"/>
              </a:rPr>
              <a:t>System.out.println</a:t>
            </a:r>
            <a:r>
              <a:rPr lang="en-US" dirty="0" smtClean="0">
                <a:solidFill>
                  <a:srgbClr val="7030A0"/>
                </a:solidFill>
                <a:latin typeface="Times New Roman" pitchFamily="18" charset="0"/>
                <a:cs typeface="Times New Roman" pitchFamily="18" charset="0"/>
              </a:rPr>
              <a:t>("No argument");}</a:t>
            </a:r>
          </a:p>
          <a:p>
            <a:pPr algn="just">
              <a:buFont typeface="Wingdings 3" pitchFamily="18" charset="2"/>
              <a:buNone/>
            </a:pPr>
            <a:endParaRPr lang="en-US" dirty="0" smtClean="0">
              <a:solidFill>
                <a:srgbClr val="7030A0"/>
              </a:solidFill>
              <a:latin typeface="Times New Roman" pitchFamily="18" charset="0"/>
              <a:cs typeface="Times New Roman" pitchFamily="18" charset="0"/>
            </a:endParaRPr>
          </a:p>
          <a:p>
            <a:pPr algn="just">
              <a:buFont typeface="Wingdings 3" pitchFamily="18" charset="2"/>
              <a:buNone/>
            </a:pPr>
            <a:r>
              <a:rPr lang="en-US" dirty="0" smtClean="0">
                <a:solidFill>
                  <a:srgbClr val="C00000"/>
                </a:solidFill>
                <a:latin typeface="Times New Roman" pitchFamily="18" charset="0"/>
                <a:cs typeface="Times New Roman" pitchFamily="18" charset="0"/>
              </a:rPr>
              <a:t>// Single argument </a:t>
            </a:r>
          </a:p>
          <a:p>
            <a:pPr algn="just">
              <a:buFont typeface="Wingdings 3" pitchFamily="18" charset="2"/>
              <a:buNone/>
            </a:pPr>
            <a:r>
              <a:rPr lang="en-US" dirty="0" smtClean="0">
                <a:solidFill>
                  <a:srgbClr val="7030A0"/>
                </a:solidFill>
                <a:latin typeface="Times New Roman" pitchFamily="18" charset="0"/>
                <a:cs typeface="Times New Roman" pitchFamily="18" charset="0"/>
              </a:rPr>
              <a:t>		(</a:t>
            </a:r>
            <a:r>
              <a:rPr lang="en-US" dirty="0" err="1" smtClean="0">
                <a:solidFill>
                  <a:srgbClr val="7030A0"/>
                </a:solidFill>
                <a:latin typeface="Times New Roman" pitchFamily="18" charset="0"/>
                <a:cs typeface="Times New Roman" pitchFamily="18" charset="0"/>
              </a:rPr>
              <a:t>int</a:t>
            </a:r>
            <a:r>
              <a:rPr lang="en-US" dirty="0" smtClean="0">
                <a:solidFill>
                  <a:srgbClr val="7030A0"/>
                </a:solidFill>
                <a:latin typeface="Times New Roman" pitchFamily="18" charset="0"/>
                <a:cs typeface="Times New Roman" pitchFamily="18" charset="0"/>
              </a:rPr>
              <a:t> </a:t>
            </a:r>
            <a:r>
              <a:rPr lang="en-US" dirty="0" err="1" smtClean="0">
                <a:solidFill>
                  <a:srgbClr val="7030A0"/>
                </a:solidFill>
                <a:latin typeface="Times New Roman" pitchFamily="18" charset="0"/>
                <a:cs typeface="Times New Roman" pitchFamily="18" charset="0"/>
              </a:rPr>
              <a:t>arg</a:t>
            </a:r>
            <a:r>
              <a:rPr lang="en-US" dirty="0" smtClean="0">
                <a:solidFill>
                  <a:srgbClr val="7030A0"/>
                </a:solidFill>
                <a:latin typeface="Times New Roman" pitchFamily="18" charset="0"/>
                <a:cs typeface="Times New Roman" pitchFamily="18" charset="0"/>
              </a:rPr>
              <a:t>) -&gt;  {</a:t>
            </a:r>
            <a:r>
              <a:rPr lang="en-US" dirty="0" err="1" smtClean="0">
                <a:solidFill>
                  <a:srgbClr val="7030A0"/>
                </a:solidFill>
                <a:latin typeface="Times New Roman" pitchFamily="18" charset="0"/>
                <a:cs typeface="Times New Roman" pitchFamily="18" charset="0"/>
              </a:rPr>
              <a:t>System.out.println</a:t>
            </a:r>
            <a:r>
              <a:rPr lang="en-US" dirty="0" smtClean="0">
                <a:solidFill>
                  <a:srgbClr val="7030A0"/>
                </a:solidFill>
                <a:latin typeface="Times New Roman" pitchFamily="18" charset="0"/>
                <a:cs typeface="Times New Roman" pitchFamily="18" charset="0"/>
              </a:rPr>
              <a:t>(“One argument : " + </a:t>
            </a:r>
            <a:r>
              <a:rPr lang="en-US" dirty="0" err="1" smtClean="0">
                <a:solidFill>
                  <a:srgbClr val="7030A0"/>
                </a:solidFill>
                <a:latin typeface="Times New Roman" pitchFamily="18" charset="0"/>
                <a:cs typeface="Times New Roman" pitchFamily="18" charset="0"/>
              </a:rPr>
              <a:t>arg</a:t>
            </a:r>
            <a:r>
              <a:rPr lang="en-US" dirty="0" smtClean="0">
                <a:solidFill>
                  <a:srgbClr val="7030A0"/>
                </a:solidFill>
                <a:latin typeface="Times New Roman" pitchFamily="18" charset="0"/>
                <a:cs typeface="Times New Roman" pitchFamily="18" charset="0"/>
              </a:rPr>
              <a:t>);} </a:t>
            </a:r>
          </a:p>
          <a:p>
            <a:pPr algn="just">
              <a:buFont typeface="Wingdings 3" pitchFamily="18" charset="2"/>
              <a:buNone/>
            </a:pPr>
            <a:endParaRPr lang="en-US" dirty="0" smtClean="0">
              <a:solidFill>
                <a:srgbClr val="7030A0"/>
              </a:solidFill>
              <a:latin typeface="Times New Roman" pitchFamily="18" charset="0"/>
              <a:cs typeface="Times New Roman" pitchFamily="18" charset="0"/>
            </a:endParaRPr>
          </a:p>
          <a:p>
            <a:pPr algn="just">
              <a:buFont typeface="Wingdings 3" pitchFamily="18" charset="2"/>
              <a:buNone/>
            </a:pPr>
            <a:r>
              <a:rPr lang="en-US" dirty="0" smtClean="0">
                <a:solidFill>
                  <a:srgbClr val="C00000"/>
                </a:solidFill>
                <a:latin typeface="Times New Roman" pitchFamily="18" charset="0"/>
                <a:cs typeface="Times New Roman" pitchFamily="18" charset="0"/>
              </a:rPr>
              <a:t>// More than one arguments </a:t>
            </a:r>
          </a:p>
          <a:p>
            <a:pPr algn="just">
              <a:buFont typeface="Wingdings 3" pitchFamily="18" charset="2"/>
              <a:buNone/>
            </a:pPr>
            <a:r>
              <a:rPr lang="en-US" dirty="0" smtClean="0">
                <a:solidFill>
                  <a:srgbClr val="7030A0"/>
                </a:solidFill>
                <a:latin typeface="Times New Roman" pitchFamily="18" charset="0"/>
                <a:cs typeface="Times New Roman" pitchFamily="18" charset="0"/>
              </a:rPr>
              <a:t>		( </a:t>
            </a:r>
            <a:r>
              <a:rPr lang="en-US" dirty="0" err="1" smtClean="0">
                <a:solidFill>
                  <a:srgbClr val="7030A0"/>
                </a:solidFill>
                <a:latin typeface="Times New Roman" pitchFamily="18" charset="0"/>
                <a:cs typeface="Times New Roman" pitchFamily="18" charset="0"/>
              </a:rPr>
              <a:t>int</a:t>
            </a:r>
            <a:r>
              <a:rPr lang="en-US" dirty="0" smtClean="0">
                <a:solidFill>
                  <a:srgbClr val="7030A0"/>
                </a:solidFill>
                <a:latin typeface="Times New Roman" pitchFamily="18" charset="0"/>
                <a:cs typeface="Times New Roman" pitchFamily="18" charset="0"/>
              </a:rPr>
              <a:t> arg1, String arg2 ) -&gt; {</a:t>
            </a:r>
            <a:r>
              <a:rPr lang="en-US" dirty="0" err="1" smtClean="0">
                <a:solidFill>
                  <a:srgbClr val="7030A0"/>
                </a:solidFill>
                <a:latin typeface="Times New Roman" pitchFamily="18" charset="0"/>
                <a:cs typeface="Times New Roman" pitchFamily="18" charset="0"/>
              </a:rPr>
              <a:t>System.out.println</a:t>
            </a:r>
            <a:r>
              <a:rPr lang="en-US" dirty="0" smtClean="0">
                <a:solidFill>
                  <a:srgbClr val="7030A0"/>
                </a:solidFill>
                <a:latin typeface="Times New Roman" pitchFamily="18" charset="0"/>
                <a:cs typeface="Times New Roman" pitchFamily="18" charset="0"/>
              </a:rPr>
              <a:t>(“Multiple Arguments:”);} </a:t>
            </a:r>
          </a:p>
          <a:p>
            <a:pPr algn="just"/>
            <a:endParaRPr lang="en-US" sz="3600" dirty="0" smtClean="0">
              <a:solidFill>
                <a:srgbClr val="DD1321"/>
              </a:solidFill>
              <a:latin typeface="Times New Roman" pitchFamily="18" charset="0"/>
              <a:cs typeface="Times New Roman" pitchFamily="18" charset="0"/>
            </a:endParaRPr>
          </a:p>
          <a:p>
            <a:pPr algn="just"/>
            <a:endParaRPr lang="en-US" dirty="0" smtClean="0">
              <a:solidFill>
                <a:srgbClr val="002060"/>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588413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buFont typeface="Wingdings 3" pitchFamily="18" charset="2"/>
              <a:buNone/>
            </a:pPr>
            <a:r>
              <a:rPr lang="en-US" sz="3600" dirty="0" smtClean="0">
                <a:solidFill>
                  <a:srgbClr val="DD1321"/>
                </a:solidFill>
                <a:latin typeface="Times New Roman" pitchFamily="18" charset="0"/>
                <a:cs typeface="Times New Roman" pitchFamily="18" charset="0"/>
              </a:rPr>
              <a:t>Argument List:</a:t>
            </a:r>
          </a:p>
          <a:p>
            <a:pPr algn="just"/>
            <a:r>
              <a:rPr lang="en-US" sz="2800" dirty="0" smtClean="0">
                <a:solidFill>
                  <a:srgbClr val="002060"/>
                </a:solidFill>
                <a:latin typeface="Times New Roman" pitchFamily="18" charset="0"/>
                <a:cs typeface="Times New Roman" pitchFamily="18" charset="0"/>
              </a:rPr>
              <a:t>We can eliminate the argument type while passing it to lambda expressions, those are inferred types. i.e. ( </a:t>
            </a:r>
            <a:r>
              <a:rPr lang="en-US" sz="2800" dirty="0" err="1" smtClean="0">
                <a:solidFill>
                  <a:srgbClr val="002060"/>
                </a:solidFill>
                <a:latin typeface="Times New Roman" pitchFamily="18" charset="0"/>
                <a:cs typeface="Times New Roman" pitchFamily="18" charset="0"/>
              </a:rPr>
              <a:t>int</a:t>
            </a:r>
            <a:r>
              <a:rPr lang="en-US" sz="2800" dirty="0" smtClean="0">
                <a:solidFill>
                  <a:srgbClr val="002060"/>
                </a:solidFill>
                <a:latin typeface="Times New Roman" pitchFamily="18" charset="0"/>
                <a:cs typeface="Times New Roman" pitchFamily="18" charset="0"/>
              </a:rPr>
              <a:t> a ) and ( a ) both are same.</a:t>
            </a:r>
          </a:p>
          <a:p>
            <a:pPr algn="just">
              <a:buFont typeface="Wingdings 3" pitchFamily="18" charset="2"/>
              <a:buNone/>
            </a:pPr>
            <a:r>
              <a:rPr lang="en-US" sz="2800" dirty="0" smtClean="0">
                <a:solidFill>
                  <a:srgbClr val="002060"/>
                </a:solidFill>
                <a:latin typeface="Times New Roman" pitchFamily="18" charset="0"/>
                <a:cs typeface="Times New Roman" pitchFamily="18" charset="0"/>
              </a:rPr>
              <a:t>	But we can not use inferred and declared types together</a:t>
            </a:r>
          </a:p>
          <a:p>
            <a:pPr algn="just">
              <a:buFont typeface="Wingdings 3" pitchFamily="18" charset="2"/>
              <a:buNone/>
            </a:pPr>
            <a:r>
              <a:rPr lang="en-US" sz="2800" dirty="0" smtClean="0">
                <a:solidFill>
                  <a:srgbClr val="002060"/>
                </a:solidFill>
                <a:latin typeface="Times New Roman" pitchFamily="18" charset="0"/>
                <a:cs typeface="Times New Roman" pitchFamily="18" charset="0"/>
              </a:rPr>
              <a:t>		( </a:t>
            </a:r>
            <a:r>
              <a:rPr lang="en-US" sz="2800" dirty="0" err="1" smtClean="0">
                <a:solidFill>
                  <a:srgbClr val="002060"/>
                </a:solidFill>
                <a:latin typeface="Times New Roman" pitchFamily="18" charset="0"/>
                <a:cs typeface="Times New Roman" pitchFamily="18" charset="0"/>
              </a:rPr>
              <a:t>int</a:t>
            </a:r>
            <a:r>
              <a:rPr lang="en-US" sz="2800" dirty="0" smtClean="0">
                <a:solidFill>
                  <a:srgbClr val="002060"/>
                </a:solidFill>
                <a:latin typeface="Times New Roman" pitchFamily="18" charset="0"/>
                <a:cs typeface="Times New Roman" pitchFamily="18" charset="0"/>
              </a:rPr>
              <a:t> arg1, arg2 ) -&gt; { … }		 </a:t>
            </a:r>
            <a:r>
              <a:rPr lang="en-US" sz="2800" dirty="0" smtClean="0">
                <a:solidFill>
                  <a:srgbClr val="C00000"/>
                </a:solidFill>
                <a:latin typeface="Times New Roman" pitchFamily="18" charset="0"/>
                <a:cs typeface="Times New Roman" pitchFamily="18" charset="0"/>
              </a:rPr>
              <a:t>// This is invalid</a:t>
            </a:r>
          </a:p>
          <a:p>
            <a:pPr algn="just">
              <a:buFont typeface="Wingdings 3" pitchFamily="18" charset="2"/>
              <a:buNone/>
            </a:pPr>
            <a:endParaRPr lang="en-US" sz="2800" dirty="0" smtClean="0">
              <a:solidFill>
                <a:srgbClr val="C00000"/>
              </a:solidFill>
              <a:latin typeface="Times New Roman" pitchFamily="18" charset="0"/>
              <a:cs typeface="Times New Roman" pitchFamily="18" charset="0"/>
            </a:endParaRPr>
          </a:p>
          <a:p>
            <a:pPr algn="just"/>
            <a:r>
              <a:rPr lang="en-US" sz="2800" dirty="0" smtClean="0">
                <a:solidFill>
                  <a:srgbClr val="002060"/>
                </a:solidFill>
                <a:latin typeface="Times New Roman" pitchFamily="18" charset="0"/>
                <a:cs typeface="Times New Roman" pitchFamily="18" charset="0"/>
              </a:rPr>
              <a:t>We can also eliminate “()” if there is only one argument.</a:t>
            </a:r>
          </a:p>
          <a:p>
            <a:pPr algn="just"/>
            <a:endParaRPr lang="en-US" sz="2800" dirty="0" smtClean="0">
              <a:solidFill>
                <a:srgbClr val="002060"/>
              </a:solidFill>
              <a:latin typeface="Times New Roman" pitchFamily="18" charset="0"/>
              <a:cs typeface="Times New Roman" pitchFamily="18" charset="0"/>
            </a:endParaRPr>
          </a:p>
          <a:p>
            <a:pPr algn="just"/>
            <a:r>
              <a:rPr lang="en-US" sz="2800" dirty="0" smtClean="0">
                <a:solidFill>
                  <a:srgbClr val="002060"/>
                </a:solidFill>
                <a:latin typeface="Times New Roman" pitchFamily="18" charset="0"/>
                <a:cs typeface="Times New Roman" pitchFamily="18" charset="0"/>
              </a:rPr>
              <a:t>More than one arguments are separated by comma (,) operator.</a:t>
            </a:r>
          </a:p>
          <a:p>
            <a:pPr algn="just"/>
            <a:endParaRPr lang="en-US" dirty="0" smtClean="0">
              <a:solidFill>
                <a:srgbClr val="002060"/>
              </a:solidFill>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1704570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fontScale="90000"/>
          </a:bodyPr>
          <a:lstStyle/>
          <a:p>
            <a:pPr algn="ctr" eaLnBrk="1" hangingPunct="1"/>
            <a:r>
              <a:rPr lang="en-US" altLang="en-US" smtClean="0">
                <a:solidFill>
                  <a:srgbClr val="C00000"/>
                </a:solidFill>
              </a:rPr>
              <a:t>Characteristics of Lambda Expressions</a:t>
            </a:r>
          </a:p>
        </p:txBody>
      </p:sp>
      <p:sp>
        <p:nvSpPr>
          <p:cNvPr id="11267" name="Content Placeholder 2"/>
          <p:cNvSpPr>
            <a:spLocks noGrp="1"/>
          </p:cNvSpPr>
          <p:nvPr>
            <p:ph sz="quarter" idx="1"/>
          </p:nvPr>
        </p:nvSpPr>
        <p:spPr>
          <a:xfrm>
            <a:off x="457200" y="1219200"/>
            <a:ext cx="8458200" cy="4937125"/>
          </a:xfrm>
        </p:spPr>
        <p:txBody>
          <a:bodyPr/>
          <a:lstStyle/>
          <a:p>
            <a:pPr algn="just"/>
            <a:endParaRPr lang="en-US" altLang="en-US" sz="2400" smtClean="0">
              <a:solidFill>
                <a:srgbClr val="002060"/>
              </a:solidFill>
              <a:latin typeface="Times New Roman" panose="02020603050405020304" pitchFamily="18" charset="0"/>
              <a:cs typeface="Times New Roman" panose="02020603050405020304" pitchFamily="18" charset="0"/>
            </a:endParaRPr>
          </a:p>
          <a:p>
            <a:pPr algn="just"/>
            <a:r>
              <a:rPr lang="en-US" altLang="en-US" sz="2400" smtClean="0">
                <a:solidFill>
                  <a:srgbClr val="002060"/>
                </a:solidFill>
                <a:latin typeface="Times New Roman" panose="02020603050405020304" pitchFamily="18" charset="0"/>
                <a:cs typeface="Times New Roman" panose="02020603050405020304" pitchFamily="18" charset="0"/>
              </a:rPr>
              <a:t>Optional type declaration</a:t>
            </a:r>
          </a:p>
          <a:p>
            <a:pPr algn="just"/>
            <a:r>
              <a:rPr lang="en-US" altLang="en-US" sz="2400" smtClean="0">
                <a:solidFill>
                  <a:srgbClr val="002060"/>
                </a:solidFill>
                <a:latin typeface="Times New Roman" panose="02020603050405020304" pitchFamily="18" charset="0"/>
                <a:cs typeface="Times New Roman" panose="02020603050405020304" pitchFamily="18" charset="0"/>
              </a:rPr>
              <a:t>Optional parenthesis around parameter</a:t>
            </a:r>
          </a:p>
          <a:p>
            <a:pPr algn="just"/>
            <a:r>
              <a:rPr lang="en-US" altLang="en-US" sz="2400" smtClean="0">
                <a:solidFill>
                  <a:srgbClr val="002060"/>
                </a:solidFill>
                <a:latin typeface="Times New Roman" panose="02020603050405020304" pitchFamily="18" charset="0"/>
                <a:cs typeface="Times New Roman" panose="02020603050405020304" pitchFamily="18" charset="0"/>
              </a:rPr>
              <a:t>Optional curly braces</a:t>
            </a:r>
          </a:p>
          <a:p>
            <a:pPr algn="just"/>
            <a:r>
              <a:rPr lang="en-US" altLang="en-US" sz="2400" smtClean="0">
                <a:solidFill>
                  <a:srgbClr val="002060"/>
                </a:solidFill>
                <a:latin typeface="Times New Roman" panose="02020603050405020304" pitchFamily="18" charset="0"/>
                <a:cs typeface="Times New Roman" panose="02020603050405020304" pitchFamily="18" charset="0"/>
              </a:rPr>
              <a:t>Optional return keyword</a:t>
            </a:r>
          </a:p>
          <a:p>
            <a:pPr algn="just"/>
            <a:endParaRPr lang="en-US" altLang="en-US" sz="2400" smtClean="0">
              <a:solidFill>
                <a:srgbClr val="002060"/>
              </a:solidFill>
              <a:latin typeface="Times New Roman" panose="02020603050405020304" pitchFamily="18" charset="0"/>
              <a:cs typeface="Times New Roman" panose="02020603050405020304" pitchFamily="18" charset="0"/>
            </a:endParaRPr>
          </a:p>
          <a:p>
            <a:pPr algn="just">
              <a:buFont typeface="Wingdings 3" panose="05040102010807070707" pitchFamily="18" charset="2"/>
              <a:buNone/>
            </a:pPr>
            <a:endParaRPr lang="en-US" altLang="en-US" sz="2400" smtClean="0">
              <a:solidFill>
                <a:srgbClr val="002060"/>
              </a:solidFill>
              <a:latin typeface="Times New Roman" panose="02020603050405020304" pitchFamily="18" charset="0"/>
              <a:cs typeface="Times New Roman" panose="02020603050405020304" pitchFamily="18" charset="0"/>
            </a:endParaRPr>
          </a:p>
          <a:p>
            <a:pPr algn="just">
              <a:buFont typeface="Wingdings 3" panose="05040102010807070707" pitchFamily="18" charset="2"/>
              <a:buNone/>
            </a:pPr>
            <a:r>
              <a:rPr lang="en-US" altLang="en-US" sz="2400" smtClean="0">
                <a:solidFill>
                  <a:srgbClr val="DD1321"/>
                </a:solidFill>
                <a:latin typeface="Times New Roman" panose="02020603050405020304" pitchFamily="18" charset="0"/>
                <a:cs typeface="Times New Roman" panose="02020603050405020304" pitchFamily="18" charset="0"/>
              </a:rPr>
              <a:t>NOTE: </a:t>
            </a:r>
            <a:r>
              <a:rPr lang="en-US" altLang="en-US" sz="2400" smtClean="0">
                <a:solidFill>
                  <a:srgbClr val="002060"/>
                </a:solidFill>
                <a:latin typeface="Times New Roman" panose="02020603050405020304" pitchFamily="18" charset="0"/>
                <a:cs typeface="Times New Roman" panose="02020603050405020304" pitchFamily="18" charset="0"/>
              </a:rPr>
              <a:t>We can pass a lambda expression wherever a functional interface is expected.</a:t>
            </a:r>
          </a:p>
        </p:txBody>
      </p:sp>
    </p:spTree>
    <p:extLst>
      <p:ext uri="{BB962C8B-B14F-4D97-AF65-F5344CB8AC3E}">
        <p14:creationId xmlns:p14="http://schemas.microsoft.com/office/powerpoint/2010/main" val="15143671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wipe(down)">
                                      <p:cBhvr>
                                        <p:cTn id="7" dur="500"/>
                                        <p:tgtEl>
                                          <p:spTgt spid="112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267">
                                            <p:txEl>
                                              <p:pRg st="2" end="2"/>
                                            </p:txEl>
                                          </p:spTgt>
                                        </p:tgtEl>
                                        <p:attrNameLst>
                                          <p:attrName>style.visibility</p:attrName>
                                        </p:attrNameLst>
                                      </p:cBhvr>
                                      <p:to>
                                        <p:strVal val="visible"/>
                                      </p:to>
                                    </p:set>
                                    <p:animEffect transition="in" filter="wipe(down)">
                                      <p:cBhvr>
                                        <p:cTn id="12" dur="500"/>
                                        <p:tgtEl>
                                          <p:spTgt spid="112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267">
                                            <p:txEl>
                                              <p:pRg st="3" end="3"/>
                                            </p:txEl>
                                          </p:spTgt>
                                        </p:tgtEl>
                                        <p:attrNameLst>
                                          <p:attrName>style.visibility</p:attrName>
                                        </p:attrNameLst>
                                      </p:cBhvr>
                                      <p:to>
                                        <p:strVal val="visible"/>
                                      </p:to>
                                    </p:set>
                                    <p:animEffect transition="in" filter="wipe(down)">
                                      <p:cBhvr>
                                        <p:cTn id="17" dur="500"/>
                                        <p:tgtEl>
                                          <p:spTgt spid="1126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267">
                                            <p:txEl>
                                              <p:pRg st="4" end="4"/>
                                            </p:txEl>
                                          </p:spTgt>
                                        </p:tgtEl>
                                        <p:attrNameLst>
                                          <p:attrName>style.visibility</p:attrName>
                                        </p:attrNameLst>
                                      </p:cBhvr>
                                      <p:to>
                                        <p:strVal val="visible"/>
                                      </p:to>
                                    </p:set>
                                    <p:animEffect transition="in" filter="wipe(down)">
                                      <p:cBhvr>
                                        <p:cTn id="22" dur="500"/>
                                        <p:tgtEl>
                                          <p:spTgt spid="1126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267">
                                            <p:txEl>
                                              <p:pRg st="7" end="7"/>
                                            </p:txEl>
                                          </p:spTgt>
                                        </p:tgtEl>
                                        <p:attrNameLst>
                                          <p:attrName>style.visibility</p:attrName>
                                        </p:attrNameLst>
                                      </p:cBhvr>
                                      <p:to>
                                        <p:strVal val="visible"/>
                                      </p:to>
                                    </p:set>
                                    <p:animEffect transition="in" filter="wipe(down)">
                                      <p:cBhvr>
                                        <p:cTn id="27" dur="500"/>
                                        <p:tgtEl>
                                          <p:spTgt spid="112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Java interface?</a:t>
            </a:r>
            <a:endParaRPr lang="en-US" dirty="0"/>
          </a:p>
        </p:txBody>
      </p:sp>
      <p:sp>
        <p:nvSpPr>
          <p:cNvPr id="3" name="Content Placeholder 2"/>
          <p:cNvSpPr>
            <a:spLocks noGrp="1"/>
          </p:cNvSpPr>
          <p:nvPr>
            <p:ph idx="1"/>
          </p:nvPr>
        </p:nvSpPr>
        <p:spPr/>
        <p:txBody>
          <a:bodyPr/>
          <a:lstStyle/>
          <a:p>
            <a:pPr marL="0" indent="0" algn="just">
              <a:buNone/>
            </a:pPr>
            <a:r>
              <a:rPr lang="en-US" dirty="0" smtClean="0"/>
              <a:t>There are mainly two reasons to use interface. </a:t>
            </a:r>
          </a:p>
          <a:p>
            <a:pPr marL="0" indent="0" algn="just">
              <a:buNone/>
            </a:pPr>
            <a:r>
              <a:rPr lang="en-US" dirty="0" smtClean="0"/>
              <a:t>They are given below.</a:t>
            </a:r>
          </a:p>
          <a:p>
            <a:pPr algn="just"/>
            <a:r>
              <a:rPr lang="en-US" dirty="0" smtClean="0"/>
              <a:t>It is used to achieve abstraction.</a:t>
            </a:r>
          </a:p>
          <a:p>
            <a:pPr algn="just"/>
            <a:r>
              <a:rPr lang="en-US" dirty="0" smtClean="0"/>
              <a:t>By interface, we can support the functionality of multiple inheritance.</a:t>
            </a:r>
            <a:endParaRPr lang="en-US" dirty="0"/>
          </a:p>
        </p:txBody>
      </p:sp>
    </p:spTree>
    <p:extLst>
      <p:ext uri="{BB962C8B-B14F-4D97-AF65-F5344CB8AC3E}">
        <p14:creationId xmlns:p14="http://schemas.microsoft.com/office/powerpoint/2010/main" val="2543003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1 of lambda Expression</a:t>
            </a:r>
            <a:endParaRPr lang="en-US" dirty="0"/>
          </a:p>
        </p:txBody>
      </p:sp>
      <p:sp>
        <p:nvSpPr>
          <p:cNvPr id="10" name="Content Placeholder 9"/>
          <p:cNvSpPr>
            <a:spLocks noGrp="1"/>
          </p:cNvSpPr>
          <p:nvPr>
            <p:ph idx="1"/>
          </p:nvPr>
        </p:nvSpPr>
        <p:spPr/>
        <p:txBody>
          <a:bodyPr>
            <a:normAutofit fontScale="62500" lnSpcReduction="20000"/>
          </a:bodyPr>
          <a:lstStyle/>
          <a:p>
            <a:pPr marL="0" indent="0">
              <a:buNone/>
            </a:pPr>
            <a:r>
              <a:rPr lang="en-US" dirty="0" smtClean="0"/>
              <a:t>interface A </a:t>
            </a:r>
          </a:p>
          <a:p>
            <a:pPr marL="0" indent="0">
              <a:buNone/>
            </a:pPr>
            <a:r>
              <a:rPr lang="en-US" dirty="0" smtClean="0"/>
              <a:t>{</a:t>
            </a:r>
          </a:p>
          <a:p>
            <a:pPr marL="0" indent="0">
              <a:buNone/>
            </a:pPr>
            <a:r>
              <a:rPr lang="en-US" dirty="0" smtClean="0"/>
              <a:t>    void cube(</a:t>
            </a:r>
            <a:r>
              <a:rPr lang="en-US" dirty="0" err="1" smtClean="0"/>
              <a:t>int</a:t>
            </a:r>
            <a:r>
              <a:rPr lang="en-US" dirty="0" smtClean="0"/>
              <a:t> x);</a:t>
            </a:r>
          </a:p>
          <a:p>
            <a:pPr marL="0" indent="0">
              <a:buNone/>
            </a:pPr>
            <a:r>
              <a:rPr lang="en-US" dirty="0" smtClean="0"/>
              <a:t>}</a:t>
            </a:r>
          </a:p>
          <a:p>
            <a:pPr marL="0" indent="0">
              <a:buNone/>
            </a:pPr>
            <a:endParaRPr lang="en-US" dirty="0" smtClean="0"/>
          </a:p>
          <a:p>
            <a:pPr marL="0" indent="0">
              <a:buNone/>
            </a:pPr>
            <a:r>
              <a:rPr lang="en-US" dirty="0" smtClean="0"/>
              <a:t>public class Main</a:t>
            </a:r>
          </a:p>
          <a:p>
            <a:pPr marL="0" indent="0">
              <a:buNone/>
            </a:pPr>
            <a:r>
              <a:rPr lang="en-US" dirty="0" smtClean="0"/>
              <a:t>{</a:t>
            </a:r>
          </a:p>
          <a:p>
            <a:pPr marL="0" indent="0">
              <a:buNone/>
            </a:pPr>
            <a:r>
              <a:rPr lang="en-US" dirty="0" smtClean="0"/>
              <a:t>	public static void main(String[] </a:t>
            </a:r>
            <a:r>
              <a:rPr lang="en-US" dirty="0" err="1" smtClean="0"/>
              <a:t>args</a:t>
            </a:r>
            <a:r>
              <a:rPr lang="en-US" dirty="0" smtClean="0"/>
              <a:t>) </a:t>
            </a:r>
          </a:p>
          <a:p>
            <a:pPr marL="0" indent="0">
              <a:buNone/>
            </a:pPr>
            <a:r>
              <a:rPr lang="en-US" dirty="0" smtClean="0"/>
              <a:t>	{</a:t>
            </a:r>
          </a:p>
          <a:p>
            <a:pPr marL="0" indent="0">
              <a:buNone/>
            </a:pPr>
            <a:r>
              <a:rPr lang="en-US" dirty="0" smtClean="0"/>
              <a:t>		A </a:t>
            </a:r>
            <a:r>
              <a:rPr lang="en-US" dirty="0" err="1" smtClean="0"/>
              <a:t>ob</a:t>
            </a:r>
            <a:r>
              <a:rPr lang="en-US" dirty="0" smtClean="0"/>
              <a:t> = (</a:t>
            </a:r>
            <a:r>
              <a:rPr lang="en-US" dirty="0" err="1" smtClean="0"/>
              <a:t>int</a:t>
            </a:r>
            <a:r>
              <a:rPr lang="en-US" dirty="0" smtClean="0"/>
              <a:t> x) -&gt; </a:t>
            </a:r>
            <a:r>
              <a:rPr lang="en-US" dirty="0" err="1" smtClean="0"/>
              <a:t>System.out.println</a:t>
            </a:r>
            <a:r>
              <a:rPr lang="en-US" dirty="0" smtClean="0"/>
              <a:t>("Cube is "+ (x*x*x));</a:t>
            </a:r>
          </a:p>
          <a:p>
            <a:pPr marL="0" indent="0">
              <a:buNone/>
            </a:pPr>
            <a:r>
              <a:rPr lang="en-US" dirty="0" smtClean="0"/>
              <a:t>		</a:t>
            </a:r>
            <a:r>
              <a:rPr lang="en-US" dirty="0" err="1" smtClean="0"/>
              <a:t>ob.cube</a:t>
            </a:r>
            <a:r>
              <a:rPr lang="en-US" dirty="0" smtClean="0"/>
              <a:t>(5);</a:t>
            </a:r>
          </a:p>
          <a:p>
            <a:pPr marL="0" indent="0">
              <a:buNone/>
            </a:pPr>
            <a:r>
              <a:rPr lang="en-US" dirty="0" smtClean="0"/>
              <a:t>	}</a:t>
            </a:r>
          </a:p>
          <a:p>
            <a:pPr marL="0" indent="0">
              <a:buNone/>
            </a:pPr>
            <a:r>
              <a:rPr lang="en-US" dirty="0" smtClean="0"/>
              <a:t>}</a:t>
            </a:r>
          </a:p>
          <a:p>
            <a:pPr marL="0" indent="0">
              <a:buNone/>
            </a:pPr>
            <a:endParaRPr lang="en-US" dirty="0"/>
          </a:p>
        </p:txBody>
      </p:sp>
    </p:spTree>
    <p:extLst>
      <p:ext uri="{BB962C8B-B14F-4D97-AF65-F5344CB8AC3E}">
        <p14:creationId xmlns:p14="http://schemas.microsoft.com/office/powerpoint/2010/main" val="2613453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of lambda Expression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interface A </a:t>
            </a:r>
          </a:p>
          <a:p>
            <a:pPr marL="0" indent="0">
              <a:buNone/>
            </a:pPr>
            <a:r>
              <a:rPr lang="en-US" dirty="0" smtClean="0"/>
              <a:t>{</a:t>
            </a:r>
          </a:p>
          <a:p>
            <a:pPr marL="0" indent="0">
              <a:buNone/>
            </a:pPr>
            <a:r>
              <a:rPr lang="en-US" dirty="0" smtClean="0"/>
              <a:t>    void cube(</a:t>
            </a:r>
            <a:r>
              <a:rPr lang="en-US" dirty="0" err="1" smtClean="0"/>
              <a:t>int</a:t>
            </a:r>
            <a:r>
              <a:rPr lang="en-US" dirty="0" smtClean="0"/>
              <a:t> x);</a:t>
            </a:r>
          </a:p>
          <a:p>
            <a:pPr marL="0" indent="0">
              <a:buNone/>
            </a:pPr>
            <a:r>
              <a:rPr lang="en-US" dirty="0" smtClean="0"/>
              <a:t>}</a:t>
            </a:r>
          </a:p>
          <a:p>
            <a:pPr marL="0" indent="0">
              <a:buNone/>
            </a:pPr>
            <a:endParaRPr lang="en-US" dirty="0" smtClean="0"/>
          </a:p>
          <a:p>
            <a:pPr marL="0" indent="0">
              <a:buNone/>
            </a:pPr>
            <a:r>
              <a:rPr lang="en-US" dirty="0" smtClean="0"/>
              <a:t>public class Main</a:t>
            </a:r>
          </a:p>
          <a:p>
            <a:pPr marL="0" indent="0">
              <a:buNone/>
            </a:pPr>
            <a:r>
              <a:rPr lang="en-US" dirty="0" smtClean="0"/>
              <a:t>{</a:t>
            </a:r>
          </a:p>
          <a:p>
            <a:pPr marL="0" indent="0">
              <a:buNone/>
            </a:pPr>
            <a:r>
              <a:rPr lang="en-US" dirty="0" smtClean="0"/>
              <a:t>	public static void main(String[] </a:t>
            </a:r>
            <a:r>
              <a:rPr lang="en-US" dirty="0" err="1" smtClean="0"/>
              <a:t>args</a:t>
            </a:r>
            <a:r>
              <a:rPr lang="en-US" dirty="0" smtClean="0"/>
              <a:t>) </a:t>
            </a:r>
          </a:p>
          <a:p>
            <a:pPr marL="0" indent="0">
              <a:buNone/>
            </a:pPr>
            <a:r>
              <a:rPr lang="en-US" dirty="0" smtClean="0"/>
              <a:t>	{</a:t>
            </a:r>
          </a:p>
          <a:p>
            <a:pPr marL="0" indent="0">
              <a:buNone/>
            </a:pPr>
            <a:r>
              <a:rPr lang="en-US" dirty="0" smtClean="0"/>
              <a:t>		A </a:t>
            </a:r>
            <a:r>
              <a:rPr lang="en-US" dirty="0" err="1" smtClean="0"/>
              <a:t>ob</a:t>
            </a:r>
            <a:r>
              <a:rPr lang="en-US" dirty="0" smtClean="0"/>
              <a:t> = (x) -&gt; </a:t>
            </a:r>
            <a:r>
              <a:rPr lang="en-US" dirty="0" err="1" smtClean="0"/>
              <a:t>System.out.println</a:t>
            </a:r>
            <a:r>
              <a:rPr lang="en-US" dirty="0" smtClean="0"/>
              <a:t>("Cube is "+ (x*x*x));</a:t>
            </a:r>
          </a:p>
          <a:p>
            <a:pPr marL="0" indent="0">
              <a:buNone/>
            </a:pPr>
            <a:r>
              <a:rPr lang="en-US" dirty="0" smtClean="0"/>
              <a:t>		</a:t>
            </a:r>
            <a:r>
              <a:rPr lang="en-US" dirty="0" err="1" smtClean="0"/>
              <a:t>ob.cube</a:t>
            </a:r>
            <a:r>
              <a:rPr lang="en-US" dirty="0" smtClean="0"/>
              <a:t>(5);</a:t>
            </a:r>
          </a:p>
          <a:p>
            <a:pPr marL="0" indent="0">
              <a:buNone/>
            </a:pPr>
            <a:r>
              <a:rPr lang="en-US" dirty="0" smtClean="0"/>
              <a:t>	}</a:t>
            </a:r>
          </a:p>
          <a:p>
            <a:pPr marL="0" indent="0">
              <a:buNone/>
            </a:pPr>
            <a:r>
              <a:rPr lang="en-US" dirty="0" smtClean="0"/>
              <a:t>}</a:t>
            </a:r>
          </a:p>
          <a:p>
            <a:pPr marL="0" indent="0">
              <a:buNone/>
            </a:pPr>
            <a:endParaRPr lang="en-US" dirty="0"/>
          </a:p>
        </p:txBody>
      </p:sp>
    </p:spTree>
    <p:extLst>
      <p:ext uri="{BB962C8B-B14F-4D97-AF65-F5344CB8AC3E}">
        <p14:creationId xmlns:p14="http://schemas.microsoft.com/office/powerpoint/2010/main" val="3756263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 of lambda Expression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interface A </a:t>
            </a:r>
          </a:p>
          <a:p>
            <a:pPr marL="0" indent="0">
              <a:buNone/>
            </a:pPr>
            <a:r>
              <a:rPr lang="en-US" dirty="0" smtClean="0"/>
              <a:t>{</a:t>
            </a:r>
          </a:p>
          <a:p>
            <a:pPr marL="0" indent="0">
              <a:buNone/>
            </a:pPr>
            <a:r>
              <a:rPr lang="en-US" dirty="0" smtClean="0"/>
              <a:t>    void cube(</a:t>
            </a:r>
            <a:r>
              <a:rPr lang="en-US" dirty="0" err="1" smtClean="0"/>
              <a:t>int</a:t>
            </a:r>
            <a:r>
              <a:rPr lang="en-US" dirty="0" smtClean="0"/>
              <a:t> </a:t>
            </a:r>
            <a:r>
              <a:rPr lang="en-US" dirty="0" err="1" smtClean="0"/>
              <a:t>x,int</a:t>
            </a:r>
            <a:r>
              <a:rPr lang="en-US" dirty="0" smtClean="0"/>
              <a:t> y);</a:t>
            </a:r>
          </a:p>
          <a:p>
            <a:pPr marL="0" indent="0">
              <a:buNone/>
            </a:pPr>
            <a:r>
              <a:rPr lang="en-US" dirty="0" smtClean="0"/>
              <a:t>}</a:t>
            </a:r>
          </a:p>
          <a:p>
            <a:pPr marL="0" indent="0">
              <a:buNone/>
            </a:pPr>
            <a:endParaRPr lang="en-US" dirty="0" smtClean="0"/>
          </a:p>
          <a:p>
            <a:pPr marL="0" indent="0">
              <a:buNone/>
            </a:pPr>
            <a:r>
              <a:rPr lang="en-US" dirty="0" smtClean="0"/>
              <a:t>public class Main</a:t>
            </a:r>
          </a:p>
          <a:p>
            <a:pPr marL="0" indent="0">
              <a:buNone/>
            </a:pPr>
            <a:r>
              <a:rPr lang="en-US" dirty="0" smtClean="0"/>
              <a:t>{</a:t>
            </a:r>
          </a:p>
          <a:p>
            <a:pPr marL="0" indent="0">
              <a:buNone/>
            </a:pPr>
            <a:r>
              <a:rPr lang="en-US" dirty="0" smtClean="0"/>
              <a:t>	public static void main(String[] </a:t>
            </a:r>
            <a:r>
              <a:rPr lang="en-US" dirty="0" err="1" smtClean="0"/>
              <a:t>args</a:t>
            </a:r>
            <a:r>
              <a:rPr lang="en-US" dirty="0" smtClean="0"/>
              <a:t>) </a:t>
            </a:r>
          </a:p>
          <a:p>
            <a:pPr marL="0" indent="0">
              <a:buNone/>
            </a:pPr>
            <a:r>
              <a:rPr lang="en-US" dirty="0" smtClean="0"/>
              <a:t>	{</a:t>
            </a:r>
          </a:p>
          <a:p>
            <a:pPr marL="0" indent="0">
              <a:buNone/>
            </a:pPr>
            <a:r>
              <a:rPr lang="en-US" dirty="0" smtClean="0"/>
              <a:t>		A </a:t>
            </a:r>
            <a:r>
              <a:rPr lang="en-US" dirty="0" err="1" smtClean="0"/>
              <a:t>ob</a:t>
            </a:r>
            <a:r>
              <a:rPr lang="en-US" dirty="0" smtClean="0"/>
              <a:t> = (</a:t>
            </a:r>
            <a:r>
              <a:rPr lang="en-US" dirty="0" err="1" smtClean="0"/>
              <a:t>x,y</a:t>
            </a:r>
            <a:r>
              <a:rPr lang="en-US" dirty="0" smtClean="0"/>
              <a:t>) -&gt; </a:t>
            </a:r>
            <a:r>
              <a:rPr lang="en-US" dirty="0" err="1" smtClean="0"/>
              <a:t>System.out.println</a:t>
            </a:r>
            <a:r>
              <a:rPr lang="en-US" dirty="0" smtClean="0"/>
              <a:t>("Sum is "+ (</a:t>
            </a:r>
            <a:r>
              <a:rPr lang="en-US" dirty="0" err="1" smtClean="0"/>
              <a:t>x+y</a:t>
            </a:r>
            <a:r>
              <a:rPr lang="en-US" dirty="0" smtClean="0"/>
              <a:t>));</a:t>
            </a:r>
          </a:p>
          <a:p>
            <a:pPr marL="0" indent="0">
              <a:buNone/>
            </a:pPr>
            <a:r>
              <a:rPr lang="en-US" dirty="0" smtClean="0"/>
              <a:t>		</a:t>
            </a:r>
            <a:r>
              <a:rPr lang="en-US" dirty="0" err="1" smtClean="0"/>
              <a:t>ob.cube</a:t>
            </a:r>
            <a:r>
              <a:rPr lang="en-US" dirty="0" smtClean="0"/>
              <a:t>(5,6);</a:t>
            </a:r>
          </a:p>
          <a:p>
            <a:pPr marL="0" indent="0">
              <a:buNone/>
            </a:pPr>
            <a:r>
              <a:rPr lang="en-US" dirty="0" smtClean="0"/>
              <a:t>	}</a:t>
            </a:r>
          </a:p>
          <a:p>
            <a:pPr marL="0" indent="0">
              <a:buNone/>
            </a:pPr>
            <a:r>
              <a:rPr lang="en-US" dirty="0" smtClean="0"/>
              <a:t>}</a:t>
            </a:r>
          </a:p>
          <a:p>
            <a:pPr marL="0" indent="0">
              <a:buNone/>
            </a:pPr>
            <a:endParaRPr lang="en-US" dirty="0"/>
          </a:p>
        </p:txBody>
      </p:sp>
    </p:spTree>
    <p:extLst>
      <p:ext uri="{BB962C8B-B14F-4D97-AF65-F5344CB8AC3E}">
        <p14:creationId xmlns:p14="http://schemas.microsoft.com/office/powerpoint/2010/main" val="15538627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fontScale="90000"/>
          </a:bodyPr>
          <a:lstStyle/>
          <a:p>
            <a:r>
              <a:rPr lang="en-US" dirty="0" smtClean="0"/>
              <a:t>Example 4 of lambda Expression</a:t>
            </a:r>
            <a:br>
              <a:rPr lang="en-US" dirty="0" smtClean="0"/>
            </a:br>
            <a:r>
              <a:rPr lang="en-US" sz="2700" dirty="0" smtClean="0"/>
              <a:t>Lambda Expression can be used to implement multiple operations</a:t>
            </a:r>
            <a:endParaRPr lang="en-US" sz="2700"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interface A </a:t>
            </a:r>
          </a:p>
          <a:p>
            <a:pPr marL="0" indent="0">
              <a:buNone/>
            </a:pPr>
            <a:r>
              <a:rPr lang="en-US" dirty="0" smtClean="0"/>
              <a:t>{</a:t>
            </a:r>
          </a:p>
          <a:p>
            <a:pPr marL="0" indent="0">
              <a:buNone/>
            </a:pPr>
            <a:r>
              <a:rPr lang="en-US" dirty="0" smtClean="0"/>
              <a:t>    void calculate(</a:t>
            </a:r>
            <a:r>
              <a:rPr lang="en-US" dirty="0" err="1" smtClean="0"/>
              <a:t>int</a:t>
            </a:r>
            <a:r>
              <a:rPr lang="en-US" dirty="0" smtClean="0"/>
              <a:t> </a:t>
            </a:r>
            <a:r>
              <a:rPr lang="en-US" dirty="0" err="1" smtClean="0"/>
              <a:t>x,int</a:t>
            </a:r>
            <a:r>
              <a:rPr lang="en-US" dirty="0" smtClean="0"/>
              <a:t> y); // by default public and abstract</a:t>
            </a:r>
          </a:p>
          <a:p>
            <a:pPr marL="0" indent="0">
              <a:buNone/>
            </a:pPr>
            <a:r>
              <a:rPr lang="en-US" dirty="0" smtClean="0"/>
              <a:t>}</a:t>
            </a:r>
          </a:p>
          <a:p>
            <a:pPr marL="0" indent="0">
              <a:buNone/>
            </a:pPr>
            <a:endParaRPr lang="en-US" dirty="0" smtClean="0"/>
          </a:p>
          <a:p>
            <a:pPr marL="0" indent="0">
              <a:buNone/>
            </a:pPr>
            <a:r>
              <a:rPr lang="en-US" dirty="0" smtClean="0"/>
              <a:t>public class Main</a:t>
            </a:r>
          </a:p>
          <a:p>
            <a:pPr marL="0" indent="0">
              <a:buNone/>
            </a:pPr>
            <a:r>
              <a:rPr lang="en-US" dirty="0" smtClean="0"/>
              <a:t>{</a:t>
            </a:r>
          </a:p>
          <a:p>
            <a:pPr marL="0" indent="0">
              <a:buNone/>
            </a:pPr>
            <a:r>
              <a:rPr lang="en-US" dirty="0" smtClean="0"/>
              <a:t>	public static void main(String[] </a:t>
            </a:r>
            <a:r>
              <a:rPr lang="en-US" dirty="0" err="1" smtClean="0"/>
              <a:t>args</a:t>
            </a:r>
            <a:r>
              <a:rPr lang="en-US" dirty="0" smtClean="0"/>
              <a:t>) </a:t>
            </a:r>
          </a:p>
          <a:p>
            <a:pPr marL="0" indent="0">
              <a:buNone/>
            </a:pPr>
            <a:r>
              <a:rPr lang="en-US" dirty="0" smtClean="0"/>
              <a:t>	{</a:t>
            </a:r>
          </a:p>
          <a:p>
            <a:pPr marL="0" indent="0">
              <a:buNone/>
            </a:pPr>
            <a:r>
              <a:rPr lang="en-US" dirty="0" smtClean="0"/>
              <a:t>		A add = (</a:t>
            </a:r>
            <a:r>
              <a:rPr lang="en-US" dirty="0" err="1" smtClean="0"/>
              <a:t>x,y</a:t>
            </a:r>
            <a:r>
              <a:rPr lang="en-US" dirty="0" smtClean="0"/>
              <a:t>) -&gt; </a:t>
            </a:r>
            <a:r>
              <a:rPr lang="en-US" dirty="0" err="1" smtClean="0"/>
              <a:t>System.out.println</a:t>
            </a:r>
            <a:r>
              <a:rPr lang="en-US" dirty="0" smtClean="0"/>
              <a:t>("Sum is "+ (</a:t>
            </a:r>
            <a:r>
              <a:rPr lang="en-US" dirty="0" err="1" smtClean="0"/>
              <a:t>x+y</a:t>
            </a:r>
            <a:r>
              <a:rPr lang="en-US" dirty="0" smtClean="0"/>
              <a:t>));</a:t>
            </a:r>
          </a:p>
          <a:p>
            <a:pPr marL="0" indent="0">
              <a:buNone/>
            </a:pPr>
            <a:r>
              <a:rPr lang="en-US" dirty="0" smtClean="0"/>
              <a:t>		A sub = (</a:t>
            </a:r>
            <a:r>
              <a:rPr lang="en-US" dirty="0" err="1" smtClean="0"/>
              <a:t>x,y</a:t>
            </a:r>
            <a:r>
              <a:rPr lang="en-US" dirty="0" smtClean="0"/>
              <a:t>) -&gt; </a:t>
            </a:r>
            <a:r>
              <a:rPr lang="en-US" dirty="0" err="1" smtClean="0"/>
              <a:t>System.out.println</a:t>
            </a:r>
            <a:r>
              <a:rPr lang="en-US" dirty="0" smtClean="0"/>
              <a:t>("Sum is "+ (x-y));</a:t>
            </a:r>
          </a:p>
          <a:p>
            <a:pPr marL="0" indent="0">
              <a:buNone/>
            </a:pPr>
            <a:r>
              <a:rPr lang="en-US" dirty="0" smtClean="0"/>
              <a:t>		</a:t>
            </a:r>
            <a:r>
              <a:rPr lang="en-US" dirty="0" err="1" smtClean="0"/>
              <a:t>add.calculate</a:t>
            </a:r>
            <a:r>
              <a:rPr lang="en-US" dirty="0" smtClean="0"/>
              <a:t>(12,34);</a:t>
            </a:r>
          </a:p>
          <a:p>
            <a:pPr marL="0" indent="0">
              <a:buNone/>
            </a:pPr>
            <a:r>
              <a:rPr lang="en-US" dirty="0" smtClean="0"/>
              <a:t>		</a:t>
            </a:r>
            <a:r>
              <a:rPr lang="en-US" dirty="0" err="1" smtClean="0"/>
              <a:t>sub.calculate</a:t>
            </a:r>
            <a:r>
              <a:rPr lang="en-US" dirty="0" smtClean="0"/>
              <a:t>(12,34);</a:t>
            </a:r>
          </a:p>
          <a:p>
            <a:pPr marL="0" indent="0">
              <a:buNone/>
            </a:pPr>
            <a:r>
              <a:rPr lang="en-US" dirty="0" smtClean="0"/>
              <a:t>	}</a:t>
            </a:r>
          </a:p>
          <a:p>
            <a:pPr marL="0" indent="0">
              <a:buNone/>
            </a:pPr>
            <a:r>
              <a:rPr lang="en-US" dirty="0" smtClean="0"/>
              <a:t>}</a:t>
            </a:r>
          </a:p>
          <a:p>
            <a:pPr marL="0" indent="0">
              <a:buNone/>
            </a:pPr>
            <a:endParaRPr lang="en-US" dirty="0"/>
          </a:p>
        </p:txBody>
      </p:sp>
    </p:spTree>
    <p:extLst>
      <p:ext uri="{BB962C8B-B14F-4D97-AF65-F5344CB8AC3E}">
        <p14:creationId xmlns:p14="http://schemas.microsoft.com/office/powerpoint/2010/main" val="212183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182562"/>
          </a:xfrm>
        </p:spPr>
        <p:txBody>
          <a:bodyPr>
            <a:noAutofit/>
          </a:bodyPr>
          <a:lstStyle/>
          <a:p>
            <a:r>
              <a:rPr lang="en-IN" sz="3200" dirty="0" smtClean="0"/>
              <a:t>Example 5 of lambda expression</a:t>
            </a:r>
            <a:endParaRPr lang="en-IN" sz="3200" dirty="0"/>
          </a:p>
        </p:txBody>
      </p:sp>
      <p:sp>
        <p:nvSpPr>
          <p:cNvPr id="5" name="Content Placeholder 4"/>
          <p:cNvSpPr>
            <a:spLocks noGrp="1"/>
          </p:cNvSpPr>
          <p:nvPr>
            <p:ph sz="half" idx="1"/>
          </p:nvPr>
        </p:nvSpPr>
        <p:spPr>
          <a:xfrm>
            <a:off x="0" y="533400"/>
            <a:ext cx="9144000" cy="6324600"/>
          </a:xfrm>
        </p:spPr>
        <p:txBody>
          <a:bodyPr>
            <a:noAutofit/>
          </a:bodyPr>
          <a:lstStyle/>
          <a:p>
            <a:pPr marL="0" indent="0">
              <a:spcBef>
                <a:spcPts val="0"/>
              </a:spcBef>
              <a:buNone/>
            </a:pPr>
            <a:r>
              <a:rPr lang="en-IN" sz="1600" dirty="0"/>
              <a:t>// Demonstrate a lambda expression that takes a parameter.</a:t>
            </a:r>
          </a:p>
          <a:p>
            <a:pPr marL="0" indent="0">
              <a:spcBef>
                <a:spcPts val="0"/>
              </a:spcBef>
              <a:buNone/>
            </a:pPr>
            <a:r>
              <a:rPr lang="en-IN" sz="1600" dirty="0"/>
              <a:t>interface </a:t>
            </a:r>
            <a:r>
              <a:rPr lang="en-IN" sz="1600" dirty="0" err="1"/>
              <a:t>NumericTest</a:t>
            </a:r>
            <a:r>
              <a:rPr lang="en-IN" sz="1600" dirty="0"/>
              <a:t> {</a:t>
            </a:r>
          </a:p>
          <a:p>
            <a:pPr marL="0" indent="0">
              <a:spcBef>
                <a:spcPts val="0"/>
              </a:spcBef>
              <a:buNone/>
            </a:pPr>
            <a:r>
              <a:rPr lang="en-IN" sz="1600" dirty="0" err="1"/>
              <a:t>boolean</a:t>
            </a:r>
            <a:r>
              <a:rPr lang="en-IN" sz="1600" dirty="0"/>
              <a:t> test(</a:t>
            </a:r>
            <a:r>
              <a:rPr lang="en-IN" sz="1600" dirty="0" err="1"/>
              <a:t>int</a:t>
            </a:r>
            <a:r>
              <a:rPr lang="en-IN" sz="1600" dirty="0"/>
              <a:t> n);</a:t>
            </a:r>
          </a:p>
          <a:p>
            <a:pPr marL="0" indent="0">
              <a:spcBef>
                <a:spcPts val="0"/>
              </a:spcBef>
              <a:buNone/>
            </a:pPr>
            <a:r>
              <a:rPr lang="en-IN" sz="1600" dirty="0"/>
              <a:t>}</a:t>
            </a:r>
          </a:p>
          <a:p>
            <a:pPr marL="0" indent="0">
              <a:spcBef>
                <a:spcPts val="0"/>
              </a:spcBef>
              <a:buNone/>
            </a:pPr>
            <a:r>
              <a:rPr lang="en-IN" sz="1600" dirty="0"/>
              <a:t>public class Main {</a:t>
            </a:r>
          </a:p>
          <a:p>
            <a:pPr marL="0" indent="0">
              <a:spcBef>
                <a:spcPts val="0"/>
              </a:spcBef>
              <a:buNone/>
            </a:pPr>
            <a:r>
              <a:rPr lang="en-IN" sz="1600" dirty="0"/>
              <a:t>public static void main(String </a:t>
            </a:r>
            <a:r>
              <a:rPr lang="en-IN" sz="1600" dirty="0" err="1"/>
              <a:t>args</a:t>
            </a:r>
            <a:r>
              <a:rPr lang="en-IN" sz="1600" dirty="0"/>
              <a:t>[])</a:t>
            </a:r>
          </a:p>
          <a:p>
            <a:pPr marL="0" indent="0">
              <a:spcBef>
                <a:spcPts val="0"/>
              </a:spcBef>
              <a:buNone/>
            </a:pPr>
            <a:r>
              <a:rPr lang="en-IN" sz="1600" dirty="0"/>
              <a:t>{</a:t>
            </a:r>
          </a:p>
          <a:p>
            <a:pPr marL="0" indent="0">
              <a:spcBef>
                <a:spcPts val="0"/>
              </a:spcBef>
              <a:buNone/>
            </a:pPr>
            <a:r>
              <a:rPr lang="en-IN" sz="1600" dirty="0"/>
              <a:t>// A lambda expression that tests if a number is even.</a:t>
            </a:r>
          </a:p>
          <a:p>
            <a:pPr marL="0" indent="0">
              <a:spcBef>
                <a:spcPts val="0"/>
              </a:spcBef>
              <a:buNone/>
            </a:pPr>
            <a:r>
              <a:rPr lang="en-IN" sz="1600" dirty="0" err="1"/>
              <a:t>int</a:t>
            </a:r>
            <a:r>
              <a:rPr lang="en-IN" sz="1600" dirty="0"/>
              <a:t> </a:t>
            </a:r>
            <a:r>
              <a:rPr lang="en-IN" sz="1600" dirty="0" err="1"/>
              <a:t>num</a:t>
            </a:r>
            <a:r>
              <a:rPr lang="en-IN" sz="1600" dirty="0"/>
              <a:t>=12;</a:t>
            </a:r>
          </a:p>
          <a:p>
            <a:pPr marL="0" indent="0">
              <a:spcBef>
                <a:spcPts val="0"/>
              </a:spcBef>
              <a:buNone/>
            </a:pPr>
            <a:r>
              <a:rPr lang="en-IN" sz="1600" dirty="0"/>
              <a:t>//</a:t>
            </a:r>
            <a:r>
              <a:rPr lang="en-IN" sz="1600" dirty="0" err="1"/>
              <a:t>NumericTest</a:t>
            </a:r>
            <a:r>
              <a:rPr lang="en-IN" sz="1600" dirty="0"/>
              <a:t> </a:t>
            </a:r>
            <a:r>
              <a:rPr lang="en-IN" sz="1600" dirty="0" err="1"/>
              <a:t>isEven</a:t>
            </a:r>
            <a:r>
              <a:rPr lang="en-IN" sz="1600" dirty="0"/>
              <a:t> = (</a:t>
            </a:r>
            <a:r>
              <a:rPr lang="en-IN" sz="1600" dirty="0" err="1"/>
              <a:t>int</a:t>
            </a:r>
            <a:r>
              <a:rPr lang="en-IN" sz="1600" dirty="0"/>
              <a:t> n) -&gt; (n % 2)==0;//We can specify the type in left side</a:t>
            </a:r>
          </a:p>
          <a:p>
            <a:pPr marL="0" indent="0">
              <a:spcBef>
                <a:spcPts val="0"/>
              </a:spcBef>
              <a:buNone/>
            </a:pPr>
            <a:r>
              <a:rPr lang="en-IN" sz="1600" dirty="0" err="1"/>
              <a:t>NumericTest</a:t>
            </a:r>
            <a:r>
              <a:rPr lang="en-IN" sz="1600" dirty="0"/>
              <a:t> </a:t>
            </a:r>
            <a:r>
              <a:rPr lang="en-IN" sz="1600" dirty="0" err="1"/>
              <a:t>isEven</a:t>
            </a:r>
            <a:r>
              <a:rPr lang="en-IN" sz="1600" dirty="0"/>
              <a:t> = (n) -&gt; (n % 2)==0;//We can skip the type in left side </a:t>
            </a:r>
          </a:p>
          <a:p>
            <a:pPr marL="0" indent="0">
              <a:spcBef>
                <a:spcPts val="0"/>
              </a:spcBef>
              <a:buNone/>
            </a:pPr>
            <a:r>
              <a:rPr lang="en-IN" sz="1600" dirty="0"/>
              <a:t>//</a:t>
            </a:r>
            <a:r>
              <a:rPr lang="en-IN" sz="1600" dirty="0" err="1"/>
              <a:t>NumericTest</a:t>
            </a:r>
            <a:r>
              <a:rPr lang="en-IN" sz="1600" dirty="0"/>
              <a:t> </a:t>
            </a:r>
            <a:r>
              <a:rPr lang="en-IN" sz="1600" dirty="0" err="1"/>
              <a:t>isEven</a:t>
            </a:r>
            <a:r>
              <a:rPr lang="en-IN" sz="1600" dirty="0"/>
              <a:t> =  n -&gt; (n % 2)==0;//When there is one argument, we can remove brackets also</a:t>
            </a:r>
          </a:p>
          <a:p>
            <a:pPr marL="0" indent="0">
              <a:spcBef>
                <a:spcPts val="0"/>
              </a:spcBef>
              <a:buNone/>
            </a:pPr>
            <a:r>
              <a:rPr lang="en-IN" sz="1600" dirty="0"/>
              <a:t>if(</a:t>
            </a:r>
            <a:r>
              <a:rPr lang="en-IN" sz="1600" dirty="0" err="1"/>
              <a:t>isEven.test</a:t>
            </a:r>
            <a:r>
              <a:rPr lang="en-IN" sz="1600" dirty="0"/>
              <a:t>(</a:t>
            </a:r>
            <a:r>
              <a:rPr lang="en-IN" sz="1600" dirty="0" err="1"/>
              <a:t>num</a:t>
            </a:r>
            <a:r>
              <a:rPr lang="en-IN" sz="1600" dirty="0"/>
              <a:t>)) </a:t>
            </a:r>
          </a:p>
          <a:p>
            <a:pPr marL="0" indent="0">
              <a:spcBef>
                <a:spcPts val="0"/>
              </a:spcBef>
              <a:buNone/>
            </a:pPr>
            <a:r>
              <a:rPr lang="en-IN" sz="1600" dirty="0" err="1"/>
              <a:t>System.out.println</a:t>
            </a:r>
            <a:r>
              <a:rPr lang="en-IN" sz="1600" dirty="0"/>
              <a:t>("</a:t>
            </a:r>
            <a:r>
              <a:rPr lang="en-IN" sz="1600" dirty="0" err="1"/>
              <a:t>num</a:t>
            </a:r>
            <a:r>
              <a:rPr lang="en-IN" sz="1600" dirty="0"/>
              <a:t> is even");</a:t>
            </a:r>
          </a:p>
          <a:p>
            <a:pPr marL="0" indent="0">
              <a:spcBef>
                <a:spcPts val="0"/>
              </a:spcBef>
              <a:buNone/>
            </a:pPr>
            <a:r>
              <a:rPr lang="en-IN" sz="1600" dirty="0"/>
              <a:t>else </a:t>
            </a:r>
          </a:p>
          <a:p>
            <a:pPr marL="0" indent="0">
              <a:spcBef>
                <a:spcPts val="0"/>
              </a:spcBef>
              <a:buNone/>
            </a:pPr>
            <a:r>
              <a:rPr lang="en-IN" sz="1600" dirty="0" err="1"/>
              <a:t>System.out.println</a:t>
            </a:r>
            <a:r>
              <a:rPr lang="en-IN" sz="1600" dirty="0"/>
              <a:t>("</a:t>
            </a:r>
            <a:r>
              <a:rPr lang="en-IN" sz="1600" dirty="0" err="1"/>
              <a:t>num</a:t>
            </a:r>
            <a:r>
              <a:rPr lang="en-IN" sz="1600" dirty="0"/>
              <a:t> is odd");</a:t>
            </a:r>
          </a:p>
          <a:p>
            <a:pPr marL="0" indent="0">
              <a:buNone/>
            </a:pPr>
            <a:r>
              <a:rPr lang="en-IN" sz="1600" dirty="0" err="1"/>
              <a:t>NumericTest</a:t>
            </a:r>
            <a:r>
              <a:rPr lang="en-IN" sz="1600" dirty="0"/>
              <a:t> </a:t>
            </a:r>
            <a:r>
              <a:rPr lang="en-IN" sz="1600" dirty="0" err="1"/>
              <a:t>isnum</a:t>
            </a:r>
            <a:r>
              <a:rPr lang="en-IN" sz="1600" dirty="0"/>
              <a:t>=(n)-&gt;n&gt;=0;</a:t>
            </a:r>
          </a:p>
          <a:p>
            <a:pPr marL="0" indent="0">
              <a:buNone/>
            </a:pPr>
            <a:r>
              <a:rPr lang="en-IN" sz="1600" dirty="0"/>
              <a:t>if(</a:t>
            </a:r>
            <a:r>
              <a:rPr lang="en-IN" sz="1600" dirty="0" err="1"/>
              <a:t>isnum.test</a:t>
            </a:r>
            <a:r>
              <a:rPr lang="en-IN" sz="1600" dirty="0"/>
              <a:t>(</a:t>
            </a:r>
            <a:r>
              <a:rPr lang="en-IN" sz="1600" dirty="0" err="1"/>
              <a:t>num</a:t>
            </a:r>
            <a:r>
              <a:rPr lang="en-IN" sz="1600" dirty="0"/>
              <a:t>))</a:t>
            </a:r>
          </a:p>
          <a:p>
            <a:pPr marL="0" indent="0">
              <a:buNone/>
            </a:pPr>
            <a:r>
              <a:rPr lang="en-IN" sz="1600" dirty="0" err="1"/>
              <a:t>System.out.println</a:t>
            </a:r>
            <a:r>
              <a:rPr lang="en-IN" sz="1600" dirty="0"/>
              <a:t>("Number is non-negative");</a:t>
            </a:r>
          </a:p>
          <a:p>
            <a:pPr marL="0" indent="0">
              <a:buNone/>
            </a:pPr>
            <a:r>
              <a:rPr lang="en-IN" sz="1600" dirty="0"/>
              <a:t>else</a:t>
            </a:r>
          </a:p>
          <a:p>
            <a:pPr marL="0" indent="0">
              <a:buNone/>
            </a:pPr>
            <a:r>
              <a:rPr lang="en-IN" sz="1600" dirty="0" err="1"/>
              <a:t>System.out.println</a:t>
            </a:r>
            <a:r>
              <a:rPr lang="en-IN" sz="1600" dirty="0"/>
              <a:t>("Number is negative");</a:t>
            </a:r>
          </a:p>
          <a:p>
            <a:pPr marL="0" indent="0">
              <a:buNone/>
            </a:pPr>
            <a:r>
              <a:rPr lang="en-IN" sz="1600" dirty="0"/>
              <a:t>}</a:t>
            </a:r>
          </a:p>
          <a:p>
            <a:pPr marL="0" indent="0">
              <a:buNone/>
            </a:pPr>
            <a:r>
              <a:rPr lang="en-IN" sz="1600" dirty="0"/>
              <a:t>}</a:t>
            </a:r>
          </a:p>
        </p:txBody>
      </p:sp>
    </p:spTree>
    <p:extLst>
      <p:ext uri="{BB962C8B-B14F-4D97-AF65-F5344CB8AC3E}">
        <p14:creationId xmlns:p14="http://schemas.microsoft.com/office/powerpoint/2010/main" val="2240522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IN" dirty="0" smtClean="0"/>
              <a:t>Example 6(Block lambda)</a:t>
            </a:r>
            <a:endParaRPr lang="en-IN" dirty="0"/>
          </a:p>
        </p:txBody>
      </p:sp>
      <p:sp>
        <p:nvSpPr>
          <p:cNvPr id="5" name="Content Placeholder 4"/>
          <p:cNvSpPr>
            <a:spLocks noGrp="1"/>
          </p:cNvSpPr>
          <p:nvPr>
            <p:ph idx="1"/>
          </p:nvPr>
        </p:nvSpPr>
        <p:spPr>
          <a:xfrm>
            <a:off x="466725" y="685800"/>
            <a:ext cx="8229600" cy="5715000"/>
          </a:xfrm>
        </p:spPr>
        <p:txBody>
          <a:bodyPr>
            <a:noAutofit/>
          </a:bodyPr>
          <a:lstStyle/>
          <a:p>
            <a:pPr marL="0" indent="0">
              <a:buNone/>
            </a:pPr>
            <a:r>
              <a:rPr lang="en-IN" sz="1600" dirty="0"/>
              <a:t>// A block lambda that computes the factorial of an </a:t>
            </a:r>
            <a:r>
              <a:rPr lang="en-IN" sz="1600" dirty="0" err="1"/>
              <a:t>int</a:t>
            </a:r>
            <a:r>
              <a:rPr lang="en-IN" sz="1600" dirty="0"/>
              <a:t> value.</a:t>
            </a:r>
          </a:p>
          <a:p>
            <a:pPr marL="0" indent="0">
              <a:buNone/>
            </a:pPr>
            <a:r>
              <a:rPr lang="en-IN" sz="1600" dirty="0"/>
              <a:t>interface </a:t>
            </a:r>
            <a:r>
              <a:rPr lang="en-IN" sz="1600" dirty="0" err="1"/>
              <a:t>NumericFunc</a:t>
            </a:r>
            <a:r>
              <a:rPr lang="en-IN" sz="1600" dirty="0"/>
              <a:t> {</a:t>
            </a:r>
          </a:p>
          <a:p>
            <a:pPr marL="0" indent="0">
              <a:buNone/>
            </a:pPr>
            <a:r>
              <a:rPr lang="en-IN" sz="1600" dirty="0" err="1"/>
              <a:t>int</a:t>
            </a:r>
            <a:r>
              <a:rPr lang="en-IN" sz="1600" dirty="0"/>
              <a:t> </a:t>
            </a:r>
            <a:r>
              <a:rPr lang="en-IN" sz="1600" dirty="0" err="1"/>
              <a:t>func</a:t>
            </a:r>
            <a:r>
              <a:rPr lang="en-IN" sz="1600" dirty="0"/>
              <a:t>(</a:t>
            </a:r>
            <a:r>
              <a:rPr lang="en-IN" sz="1600" dirty="0" err="1"/>
              <a:t>int</a:t>
            </a:r>
            <a:r>
              <a:rPr lang="en-IN" sz="1600" dirty="0"/>
              <a:t> n);</a:t>
            </a:r>
          </a:p>
          <a:p>
            <a:pPr marL="0" indent="0">
              <a:buNone/>
            </a:pPr>
            <a:r>
              <a:rPr lang="en-IN" sz="1600" dirty="0"/>
              <a:t>}</a:t>
            </a:r>
          </a:p>
          <a:p>
            <a:pPr marL="0" indent="0">
              <a:buNone/>
            </a:pPr>
            <a:r>
              <a:rPr lang="en-IN" sz="1600" dirty="0"/>
              <a:t>public class Main {</a:t>
            </a:r>
          </a:p>
          <a:p>
            <a:pPr marL="0" indent="0">
              <a:buNone/>
            </a:pPr>
            <a:r>
              <a:rPr lang="en-IN" sz="1600" dirty="0"/>
              <a:t>public static void main(String </a:t>
            </a:r>
            <a:r>
              <a:rPr lang="en-IN" sz="1600" dirty="0" err="1"/>
              <a:t>args</a:t>
            </a:r>
            <a:r>
              <a:rPr lang="en-IN" sz="1600" dirty="0"/>
              <a:t>[])</a:t>
            </a:r>
          </a:p>
          <a:p>
            <a:pPr marL="0" indent="0">
              <a:buNone/>
            </a:pPr>
            <a:r>
              <a:rPr lang="en-IN" sz="1600" dirty="0"/>
              <a:t>{</a:t>
            </a:r>
          </a:p>
          <a:p>
            <a:pPr marL="0" indent="0">
              <a:buNone/>
            </a:pPr>
            <a:r>
              <a:rPr lang="en-IN" sz="1600" dirty="0"/>
              <a:t>// This block lambda computes the factorial of an </a:t>
            </a:r>
            <a:r>
              <a:rPr lang="en-IN" sz="1600" dirty="0" err="1"/>
              <a:t>int</a:t>
            </a:r>
            <a:r>
              <a:rPr lang="en-IN" sz="1600" dirty="0"/>
              <a:t> value.</a:t>
            </a:r>
          </a:p>
          <a:p>
            <a:pPr marL="0" indent="0">
              <a:buNone/>
            </a:pPr>
            <a:r>
              <a:rPr lang="en-IN" sz="1600" dirty="0" err="1"/>
              <a:t>NumericFunc</a:t>
            </a:r>
            <a:r>
              <a:rPr lang="en-IN" sz="1600" dirty="0"/>
              <a:t> factorial = (n) -&gt; {</a:t>
            </a:r>
          </a:p>
          <a:p>
            <a:pPr marL="0" indent="0">
              <a:buNone/>
            </a:pPr>
            <a:r>
              <a:rPr lang="en-IN" sz="1600" dirty="0" err="1"/>
              <a:t>int</a:t>
            </a:r>
            <a:r>
              <a:rPr lang="en-IN" sz="1600" dirty="0"/>
              <a:t> result = 1;</a:t>
            </a:r>
          </a:p>
          <a:p>
            <a:pPr marL="0" indent="0">
              <a:buNone/>
            </a:pPr>
            <a:r>
              <a:rPr lang="en-IN" sz="1600" dirty="0"/>
              <a:t>for(</a:t>
            </a:r>
            <a:r>
              <a:rPr lang="en-IN" sz="1600" dirty="0" err="1"/>
              <a:t>int</a:t>
            </a:r>
            <a:r>
              <a:rPr lang="en-IN" sz="1600" dirty="0"/>
              <a:t> </a:t>
            </a:r>
            <a:r>
              <a:rPr lang="en-IN" sz="1600" dirty="0" err="1"/>
              <a:t>i</a:t>
            </a:r>
            <a:r>
              <a:rPr lang="en-IN" sz="1600" dirty="0"/>
              <a:t>=1; </a:t>
            </a:r>
            <a:r>
              <a:rPr lang="en-IN" sz="1600" dirty="0" err="1"/>
              <a:t>i</a:t>
            </a:r>
            <a:r>
              <a:rPr lang="en-IN" sz="1600" dirty="0"/>
              <a:t> &lt;= n; </a:t>
            </a:r>
            <a:r>
              <a:rPr lang="en-IN" sz="1600" dirty="0" err="1"/>
              <a:t>i</a:t>
            </a:r>
            <a:r>
              <a:rPr lang="en-IN" sz="1600" dirty="0"/>
              <a:t>++)</a:t>
            </a:r>
          </a:p>
          <a:p>
            <a:pPr marL="0" indent="0">
              <a:buNone/>
            </a:pPr>
            <a:r>
              <a:rPr lang="en-IN" sz="1600" dirty="0"/>
              <a:t>result = </a:t>
            </a:r>
            <a:r>
              <a:rPr lang="en-IN" sz="1600" dirty="0" err="1"/>
              <a:t>i</a:t>
            </a:r>
            <a:r>
              <a:rPr lang="en-IN" sz="1600" dirty="0"/>
              <a:t> * result;</a:t>
            </a:r>
          </a:p>
          <a:p>
            <a:pPr marL="0" indent="0">
              <a:buNone/>
            </a:pPr>
            <a:r>
              <a:rPr lang="en-IN" sz="1600" dirty="0"/>
              <a:t>return result;</a:t>
            </a:r>
          </a:p>
          <a:p>
            <a:pPr marL="0" indent="0">
              <a:buNone/>
            </a:pPr>
            <a:r>
              <a:rPr lang="en-IN" sz="1600" dirty="0"/>
              <a:t>};</a:t>
            </a:r>
          </a:p>
          <a:p>
            <a:pPr marL="0" indent="0">
              <a:buNone/>
            </a:pPr>
            <a:r>
              <a:rPr lang="en-IN" sz="1600" dirty="0" err="1"/>
              <a:t>System.out.println</a:t>
            </a:r>
            <a:r>
              <a:rPr lang="en-IN" sz="1600" dirty="0"/>
              <a:t>("The </a:t>
            </a:r>
            <a:r>
              <a:rPr lang="en-IN" sz="1600" dirty="0" err="1"/>
              <a:t>factoral</a:t>
            </a:r>
            <a:r>
              <a:rPr lang="en-IN" sz="1600" dirty="0"/>
              <a:t> of 3 is " + </a:t>
            </a:r>
            <a:r>
              <a:rPr lang="en-IN" sz="1600" dirty="0" err="1"/>
              <a:t>factorial.func</a:t>
            </a:r>
            <a:r>
              <a:rPr lang="en-IN" sz="1600" dirty="0"/>
              <a:t>(3));</a:t>
            </a:r>
          </a:p>
          <a:p>
            <a:pPr marL="0" indent="0">
              <a:buNone/>
            </a:pPr>
            <a:r>
              <a:rPr lang="en-IN" sz="1600" dirty="0" err="1"/>
              <a:t>System.out.println</a:t>
            </a:r>
            <a:r>
              <a:rPr lang="en-IN" sz="1600" dirty="0"/>
              <a:t>("The </a:t>
            </a:r>
            <a:r>
              <a:rPr lang="en-IN" sz="1600" dirty="0" err="1"/>
              <a:t>factoral</a:t>
            </a:r>
            <a:r>
              <a:rPr lang="en-IN" sz="1600" dirty="0"/>
              <a:t> of 5 is " + </a:t>
            </a:r>
            <a:r>
              <a:rPr lang="en-IN" sz="1600" dirty="0" err="1"/>
              <a:t>factorial.func</a:t>
            </a:r>
            <a:r>
              <a:rPr lang="en-IN" sz="1600" dirty="0"/>
              <a:t>(5));</a:t>
            </a:r>
          </a:p>
          <a:p>
            <a:pPr marL="0" indent="0">
              <a:buNone/>
            </a:pPr>
            <a:r>
              <a:rPr lang="en-IN" sz="1600" dirty="0"/>
              <a:t>}</a:t>
            </a:r>
          </a:p>
          <a:p>
            <a:pPr marL="0" indent="0">
              <a:buNone/>
            </a:pPr>
            <a:r>
              <a:rPr lang="en-IN" sz="1600" dirty="0" smtClean="0"/>
              <a:t>}</a:t>
            </a:r>
          </a:p>
          <a:p>
            <a:pPr marL="0" indent="0">
              <a:buNone/>
            </a:pPr>
            <a:r>
              <a:rPr lang="en-IN" sz="1600" dirty="0" smtClean="0"/>
              <a:t>Output:</a:t>
            </a:r>
          </a:p>
          <a:p>
            <a:pPr marL="0" indent="0">
              <a:buNone/>
            </a:pPr>
            <a:r>
              <a:rPr lang="en-IN" sz="1600" dirty="0"/>
              <a:t>The </a:t>
            </a:r>
            <a:r>
              <a:rPr lang="en-IN" sz="1600" dirty="0" smtClean="0"/>
              <a:t>factorial </a:t>
            </a:r>
            <a:r>
              <a:rPr lang="en-IN" sz="1600" dirty="0"/>
              <a:t>of 3 is 6                                                                                                                                   </a:t>
            </a:r>
          </a:p>
          <a:p>
            <a:pPr marL="0" indent="0">
              <a:buNone/>
            </a:pPr>
            <a:r>
              <a:rPr lang="en-IN" sz="1600" dirty="0"/>
              <a:t>The </a:t>
            </a:r>
            <a:r>
              <a:rPr lang="en-IN" sz="1600" dirty="0" smtClean="0"/>
              <a:t>factorial </a:t>
            </a:r>
            <a:r>
              <a:rPr lang="en-IN" sz="1600" dirty="0"/>
              <a:t>of 5 is 120</a:t>
            </a:r>
          </a:p>
        </p:txBody>
      </p:sp>
    </p:spTree>
    <p:extLst>
      <p:ext uri="{BB962C8B-B14F-4D97-AF65-F5344CB8AC3E}">
        <p14:creationId xmlns:p14="http://schemas.microsoft.com/office/powerpoint/2010/main" val="17788929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362"/>
          </a:xfrm>
        </p:spPr>
        <p:txBody>
          <a:bodyPr>
            <a:normAutofit fontScale="90000"/>
          </a:bodyPr>
          <a:lstStyle/>
          <a:p>
            <a:r>
              <a:rPr lang="en-IN" sz="2800" dirty="0" smtClean="0"/>
              <a:t>Example 7(Using lambda expression to create thread)</a:t>
            </a:r>
            <a:endParaRPr lang="en-IN" sz="2800" dirty="0"/>
          </a:p>
        </p:txBody>
      </p:sp>
      <p:sp>
        <p:nvSpPr>
          <p:cNvPr id="4" name="Content Placeholder 3"/>
          <p:cNvSpPr>
            <a:spLocks noGrp="1"/>
          </p:cNvSpPr>
          <p:nvPr>
            <p:ph sz="half" idx="1"/>
          </p:nvPr>
        </p:nvSpPr>
        <p:spPr>
          <a:xfrm>
            <a:off x="152400" y="381000"/>
            <a:ext cx="4495800" cy="6324600"/>
          </a:xfrm>
        </p:spPr>
        <p:txBody>
          <a:bodyPr>
            <a:normAutofit fontScale="32500" lnSpcReduction="20000"/>
          </a:bodyPr>
          <a:lstStyle/>
          <a:p>
            <a:pPr marL="0" indent="0">
              <a:buNone/>
            </a:pPr>
            <a:r>
              <a:rPr lang="en-IN" sz="5200" dirty="0"/>
              <a:t>public class Main</a:t>
            </a:r>
          </a:p>
          <a:p>
            <a:pPr marL="0" indent="0">
              <a:buNone/>
            </a:pPr>
            <a:r>
              <a:rPr lang="en-IN" sz="5200" dirty="0"/>
              <a:t>{</a:t>
            </a:r>
          </a:p>
          <a:p>
            <a:pPr marL="0" indent="0">
              <a:buNone/>
            </a:pPr>
            <a:r>
              <a:rPr lang="en-IN" sz="5200" dirty="0"/>
              <a:t>	public static void main(String[] </a:t>
            </a:r>
            <a:r>
              <a:rPr lang="en-IN" sz="5200" dirty="0" err="1"/>
              <a:t>args</a:t>
            </a:r>
            <a:r>
              <a:rPr lang="en-IN" sz="5200" dirty="0"/>
              <a:t>) {</a:t>
            </a:r>
          </a:p>
          <a:p>
            <a:pPr marL="0" indent="0">
              <a:buNone/>
            </a:pPr>
            <a:r>
              <a:rPr lang="en-IN" sz="5200" dirty="0" smtClean="0"/>
              <a:t>Thread </a:t>
            </a:r>
            <a:r>
              <a:rPr lang="en-IN" sz="5200" dirty="0"/>
              <a:t>ref = new Thread(() -&gt; {</a:t>
            </a:r>
          </a:p>
          <a:p>
            <a:pPr marL="0" indent="0">
              <a:buNone/>
            </a:pPr>
            <a:r>
              <a:rPr lang="en-IN" sz="5200" dirty="0" smtClean="0"/>
              <a:t>// </a:t>
            </a:r>
            <a:r>
              <a:rPr lang="en-IN" sz="5200" dirty="0"/>
              <a:t>this logic is implementation of run() method to print only even numbers</a:t>
            </a:r>
          </a:p>
          <a:p>
            <a:pPr marL="0" indent="0">
              <a:buNone/>
            </a:pPr>
            <a:r>
              <a:rPr lang="en-IN" sz="5200" dirty="0" smtClean="0"/>
              <a:t>for </a:t>
            </a:r>
            <a:r>
              <a:rPr lang="en-IN" sz="5200" dirty="0"/>
              <a:t>(</a:t>
            </a:r>
            <a:r>
              <a:rPr lang="en-IN" sz="5200" dirty="0" err="1"/>
              <a:t>int</a:t>
            </a:r>
            <a:r>
              <a:rPr lang="en-IN" sz="5200" dirty="0"/>
              <a:t> </a:t>
            </a:r>
            <a:r>
              <a:rPr lang="en-IN" sz="5200" dirty="0" err="1"/>
              <a:t>i</a:t>
            </a:r>
            <a:r>
              <a:rPr lang="en-IN" sz="5200" dirty="0"/>
              <a:t> = 0; </a:t>
            </a:r>
            <a:r>
              <a:rPr lang="en-IN" sz="5200" dirty="0" err="1"/>
              <a:t>i</a:t>
            </a:r>
            <a:r>
              <a:rPr lang="en-IN" sz="5200" dirty="0"/>
              <a:t> &lt; 20; </a:t>
            </a:r>
            <a:r>
              <a:rPr lang="en-IN" sz="5200" dirty="0" err="1"/>
              <a:t>i</a:t>
            </a:r>
            <a:r>
              <a:rPr lang="en-IN" sz="5200" dirty="0"/>
              <a:t>++) </a:t>
            </a:r>
            <a:endParaRPr lang="en-IN" sz="5200" dirty="0" smtClean="0"/>
          </a:p>
          <a:p>
            <a:pPr marL="0" indent="0">
              <a:buNone/>
            </a:pPr>
            <a:r>
              <a:rPr lang="en-IN" sz="5200" dirty="0" smtClean="0"/>
              <a:t>{</a:t>
            </a:r>
            <a:endParaRPr lang="en-IN" sz="5200" dirty="0"/>
          </a:p>
          <a:p>
            <a:pPr marL="0" indent="0">
              <a:buNone/>
            </a:pPr>
            <a:r>
              <a:rPr lang="en-IN" sz="5200" dirty="0" smtClean="0"/>
              <a:t>if </a:t>
            </a:r>
            <a:r>
              <a:rPr lang="en-IN" sz="5200" dirty="0"/>
              <a:t>(</a:t>
            </a:r>
            <a:r>
              <a:rPr lang="en-IN" sz="5200" dirty="0" err="1"/>
              <a:t>i</a:t>
            </a:r>
            <a:r>
              <a:rPr lang="en-IN" sz="5200" dirty="0"/>
              <a:t> % 2 == 0</a:t>
            </a:r>
            <a:r>
              <a:rPr lang="en-IN" sz="5200" dirty="0" smtClean="0"/>
              <a:t>)</a:t>
            </a:r>
          </a:p>
          <a:p>
            <a:pPr marL="0" indent="0">
              <a:buNone/>
            </a:pPr>
            <a:r>
              <a:rPr lang="en-IN" sz="5200" dirty="0" smtClean="0"/>
              <a:t> </a:t>
            </a:r>
            <a:r>
              <a:rPr lang="en-IN" sz="5200" dirty="0"/>
              <a:t>{</a:t>
            </a:r>
          </a:p>
          <a:p>
            <a:pPr marL="0" indent="0">
              <a:buNone/>
            </a:pPr>
            <a:r>
              <a:rPr lang="en-IN" sz="5200" dirty="0" err="1" smtClean="0"/>
              <a:t>System.out.println</a:t>
            </a:r>
            <a:r>
              <a:rPr lang="en-IN" sz="5200" dirty="0"/>
              <a:t>("Even Number Thread : "+</a:t>
            </a:r>
            <a:r>
              <a:rPr lang="en-IN" sz="5200" dirty="0" err="1"/>
              <a:t>i</a:t>
            </a:r>
            <a:r>
              <a:rPr lang="en-IN" sz="5200" dirty="0"/>
              <a:t>);</a:t>
            </a:r>
          </a:p>
          <a:p>
            <a:pPr marL="0" indent="0">
              <a:buNone/>
            </a:pPr>
            <a:r>
              <a:rPr lang="en-IN" sz="5200" dirty="0" smtClean="0"/>
              <a:t>try </a:t>
            </a:r>
          </a:p>
          <a:p>
            <a:pPr marL="0" indent="0">
              <a:buNone/>
            </a:pPr>
            <a:r>
              <a:rPr lang="en-IN" sz="5200" dirty="0" smtClean="0"/>
              <a:t>{</a:t>
            </a:r>
            <a:endParaRPr lang="en-IN" sz="5200" dirty="0"/>
          </a:p>
          <a:p>
            <a:pPr marL="0" indent="0">
              <a:buNone/>
            </a:pPr>
            <a:r>
              <a:rPr lang="en-IN" sz="5200" dirty="0" err="1" smtClean="0"/>
              <a:t>Thread.sleep</a:t>
            </a:r>
            <a:r>
              <a:rPr lang="en-IN" sz="5200" dirty="0" smtClean="0"/>
              <a:t>(1000</a:t>
            </a:r>
            <a:r>
              <a:rPr lang="en-IN" sz="5200" dirty="0"/>
              <a:t>);</a:t>
            </a:r>
          </a:p>
          <a:p>
            <a:pPr marL="0" indent="0">
              <a:buNone/>
            </a:pPr>
            <a:r>
              <a:rPr lang="en-IN" sz="5200" dirty="0" smtClean="0"/>
              <a:t>} </a:t>
            </a:r>
          </a:p>
          <a:p>
            <a:pPr marL="0" indent="0">
              <a:buNone/>
            </a:pPr>
            <a:r>
              <a:rPr lang="en-IN" sz="5200" dirty="0" smtClean="0"/>
              <a:t>catch </a:t>
            </a:r>
            <a:r>
              <a:rPr lang="en-IN" sz="5200" dirty="0"/>
              <a:t>(</a:t>
            </a:r>
            <a:r>
              <a:rPr lang="en-IN" sz="5200" dirty="0" err="1"/>
              <a:t>InterruptedException</a:t>
            </a:r>
            <a:r>
              <a:rPr lang="en-IN" sz="5200" dirty="0"/>
              <a:t> e</a:t>
            </a:r>
            <a:r>
              <a:rPr lang="en-IN" sz="5200" dirty="0" smtClean="0"/>
              <a:t>)</a:t>
            </a:r>
          </a:p>
          <a:p>
            <a:pPr marL="0" indent="0">
              <a:buNone/>
            </a:pPr>
            <a:r>
              <a:rPr lang="en-IN" sz="5200" dirty="0" smtClean="0"/>
              <a:t> {</a:t>
            </a:r>
          </a:p>
          <a:p>
            <a:pPr marL="0" indent="0">
              <a:buNone/>
            </a:pPr>
            <a:r>
              <a:rPr lang="en-IN" sz="5200" dirty="0" err="1" smtClean="0"/>
              <a:t>e.printStackTrace</a:t>
            </a:r>
            <a:r>
              <a:rPr lang="en-IN" sz="5200" dirty="0"/>
              <a:t>();</a:t>
            </a:r>
          </a:p>
          <a:p>
            <a:pPr marL="0" indent="0">
              <a:buNone/>
            </a:pPr>
            <a:r>
              <a:rPr lang="en-IN" sz="5200" dirty="0" smtClean="0"/>
              <a:t> }</a:t>
            </a:r>
            <a:endParaRPr lang="en-IN" sz="5200" dirty="0"/>
          </a:p>
          <a:p>
            <a:pPr marL="0" indent="0">
              <a:buNone/>
            </a:pPr>
            <a:r>
              <a:rPr lang="en-IN" sz="5200" dirty="0" smtClean="0"/>
              <a:t> }</a:t>
            </a:r>
            <a:endParaRPr lang="en-IN" sz="5200" dirty="0"/>
          </a:p>
          <a:p>
            <a:pPr marL="0" indent="0">
              <a:buNone/>
            </a:pPr>
            <a:r>
              <a:rPr lang="en-IN" sz="5200" dirty="0" smtClean="0"/>
              <a:t> }</a:t>
            </a:r>
            <a:endParaRPr lang="en-IN" sz="5200" dirty="0"/>
          </a:p>
          <a:p>
            <a:pPr marL="0" indent="0">
              <a:buNone/>
            </a:pPr>
            <a:r>
              <a:rPr lang="en-IN" sz="5200" dirty="0" smtClean="0"/>
              <a:t>});</a:t>
            </a:r>
            <a:endParaRPr lang="en-IN" sz="5200" dirty="0"/>
          </a:p>
          <a:p>
            <a:pPr marL="0" indent="0">
              <a:buNone/>
            </a:pPr>
            <a:r>
              <a:rPr lang="en-IN" sz="4500" dirty="0"/>
              <a:t> </a:t>
            </a:r>
          </a:p>
          <a:p>
            <a:pPr marL="0" indent="0">
              <a:buNone/>
            </a:pPr>
            <a:r>
              <a:rPr lang="en-IN" dirty="0"/>
              <a:t>	</a:t>
            </a:r>
          </a:p>
        </p:txBody>
      </p:sp>
      <p:sp>
        <p:nvSpPr>
          <p:cNvPr id="5" name="Content Placeholder 4"/>
          <p:cNvSpPr>
            <a:spLocks noGrp="1"/>
          </p:cNvSpPr>
          <p:nvPr>
            <p:ph sz="half" idx="2"/>
          </p:nvPr>
        </p:nvSpPr>
        <p:spPr>
          <a:xfrm>
            <a:off x="4648200" y="381000"/>
            <a:ext cx="4038600" cy="5745163"/>
          </a:xfrm>
        </p:spPr>
        <p:txBody>
          <a:bodyPr>
            <a:normAutofit fontScale="32500" lnSpcReduction="20000"/>
          </a:bodyPr>
          <a:lstStyle/>
          <a:p>
            <a:pPr marL="0" indent="0">
              <a:buNone/>
            </a:pPr>
            <a:r>
              <a:rPr lang="en-IN" sz="4900" dirty="0" smtClean="0"/>
              <a:t>// </a:t>
            </a:r>
            <a:r>
              <a:rPr lang="en-IN" sz="4900" dirty="0"/>
              <a:t>starting the thread</a:t>
            </a:r>
          </a:p>
          <a:p>
            <a:pPr marL="0" indent="0">
              <a:buNone/>
            </a:pPr>
            <a:r>
              <a:rPr lang="en-IN" sz="4900" dirty="0" err="1" smtClean="0"/>
              <a:t>ref.start</a:t>
            </a:r>
            <a:r>
              <a:rPr lang="en-IN" sz="4900" dirty="0"/>
              <a:t>();</a:t>
            </a:r>
          </a:p>
          <a:p>
            <a:pPr marL="0" indent="0">
              <a:buNone/>
            </a:pPr>
            <a:r>
              <a:rPr lang="en-IN" sz="4900" dirty="0" smtClean="0"/>
              <a:t>// </a:t>
            </a:r>
            <a:r>
              <a:rPr lang="en-IN" sz="4900" dirty="0"/>
              <a:t>Printing the odd numbers from main thread.</a:t>
            </a:r>
          </a:p>
          <a:p>
            <a:pPr marL="0" indent="0">
              <a:buNone/>
            </a:pPr>
            <a:r>
              <a:rPr lang="en-IN" sz="4900" dirty="0" smtClean="0"/>
              <a:t>for </a:t>
            </a:r>
            <a:r>
              <a:rPr lang="en-IN" sz="4900" dirty="0"/>
              <a:t>(</a:t>
            </a:r>
            <a:r>
              <a:rPr lang="en-IN" sz="4900" dirty="0" err="1"/>
              <a:t>int</a:t>
            </a:r>
            <a:r>
              <a:rPr lang="en-IN" sz="4900" dirty="0"/>
              <a:t> </a:t>
            </a:r>
            <a:r>
              <a:rPr lang="en-IN" sz="4900" dirty="0" err="1"/>
              <a:t>i</a:t>
            </a:r>
            <a:r>
              <a:rPr lang="en-IN" sz="4900" dirty="0"/>
              <a:t> = 0; </a:t>
            </a:r>
            <a:r>
              <a:rPr lang="en-IN" sz="4900" dirty="0" err="1"/>
              <a:t>i</a:t>
            </a:r>
            <a:r>
              <a:rPr lang="en-IN" sz="4900" dirty="0"/>
              <a:t> &lt; 20; </a:t>
            </a:r>
            <a:r>
              <a:rPr lang="en-IN" sz="4900" dirty="0" err="1"/>
              <a:t>i</a:t>
            </a:r>
            <a:r>
              <a:rPr lang="en-IN" sz="4900" dirty="0"/>
              <a:t>++) </a:t>
            </a:r>
            <a:endParaRPr lang="en-IN" sz="4900" dirty="0" smtClean="0"/>
          </a:p>
          <a:p>
            <a:pPr marL="0" indent="0">
              <a:buNone/>
            </a:pPr>
            <a:r>
              <a:rPr lang="en-IN" sz="4900" dirty="0" smtClean="0"/>
              <a:t>{</a:t>
            </a:r>
            <a:endParaRPr lang="en-IN" sz="4900" dirty="0"/>
          </a:p>
          <a:p>
            <a:pPr marL="0" indent="0">
              <a:buNone/>
            </a:pPr>
            <a:r>
              <a:rPr lang="en-IN" sz="4900" dirty="0" smtClean="0"/>
              <a:t>if </a:t>
            </a:r>
            <a:r>
              <a:rPr lang="en-IN" sz="4900" dirty="0"/>
              <a:t>(</a:t>
            </a:r>
            <a:r>
              <a:rPr lang="en-IN" sz="4900" dirty="0" err="1"/>
              <a:t>i</a:t>
            </a:r>
            <a:r>
              <a:rPr lang="en-IN" sz="4900" dirty="0"/>
              <a:t> % 2 == 1</a:t>
            </a:r>
            <a:r>
              <a:rPr lang="en-IN" sz="4900" dirty="0" smtClean="0"/>
              <a:t>)</a:t>
            </a:r>
          </a:p>
          <a:p>
            <a:pPr marL="0" indent="0">
              <a:buNone/>
            </a:pPr>
            <a:r>
              <a:rPr lang="en-IN" sz="4900" dirty="0" smtClean="0"/>
              <a:t> </a:t>
            </a:r>
            <a:r>
              <a:rPr lang="en-IN" sz="4900" dirty="0"/>
              <a:t>{</a:t>
            </a:r>
          </a:p>
          <a:p>
            <a:pPr marL="0" indent="0">
              <a:buNone/>
            </a:pPr>
            <a:r>
              <a:rPr lang="en-IN" sz="4900" dirty="0" err="1" smtClean="0"/>
              <a:t>System.out.println</a:t>
            </a:r>
            <a:r>
              <a:rPr lang="en-IN" sz="4900" dirty="0"/>
              <a:t>("Odd Number Thread : "+</a:t>
            </a:r>
            <a:r>
              <a:rPr lang="en-IN" sz="4900" dirty="0" err="1"/>
              <a:t>i</a:t>
            </a:r>
            <a:r>
              <a:rPr lang="en-IN" sz="4900" dirty="0"/>
              <a:t>);</a:t>
            </a:r>
          </a:p>
          <a:p>
            <a:pPr marL="0" indent="0">
              <a:buNone/>
            </a:pPr>
            <a:r>
              <a:rPr lang="en-IN" sz="4900" dirty="0" smtClean="0"/>
              <a:t>try </a:t>
            </a:r>
          </a:p>
          <a:p>
            <a:pPr marL="0" indent="0">
              <a:buNone/>
            </a:pPr>
            <a:r>
              <a:rPr lang="en-IN" sz="4900" dirty="0" smtClean="0"/>
              <a:t>{</a:t>
            </a:r>
            <a:r>
              <a:rPr lang="en-IN" sz="4900" dirty="0"/>
              <a:t>				</a:t>
            </a:r>
            <a:r>
              <a:rPr lang="en-IN" sz="4900" dirty="0" err="1"/>
              <a:t>Thread.sleep</a:t>
            </a:r>
            <a:r>
              <a:rPr lang="en-IN" sz="4900" dirty="0"/>
              <a:t>(1000);</a:t>
            </a:r>
          </a:p>
          <a:p>
            <a:pPr marL="0" indent="0">
              <a:buNone/>
            </a:pPr>
            <a:r>
              <a:rPr lang="en-IN" sz="4900" dirty="0"/>
              <a:t>				</a:t>
            </a:r>
            <a:endParaRPr lang="en-IN" sz="4900" dirty="0" smtClean="0"/>
          </a:p>
          <a:p>
            <a:pPr marL="0" indent="0">
              <a:buNone/>
            </a:pPr>
            <a:r>
              <a:rPr lang="en-IN" sz="4900" dirty="0" smtClean="0"/>
              <a:t>} </a:t>
            </a:r>
          </a:p>
          <a:p>
            <a:pPr marL="0" indent="0">
              <a:buNone/>
            </a:pPr>
            <a:r>
              <a:rPr lang="en-IN" sz="4900" dirty="0" smtClean="0"/>
              <a:t>catch </a:t>
            </a:r>
            <a:r>
              <a:rPr lang="en-IN" sz="4900" dirty="0"/>
              <a:t>(</a:t>
            </a:r>
            <a:r>
              <a:rPr lang="en-IN" sz="4900" dirty="0" err="1"/>
              <a:t>InterruptedException</a:t>
            </a:r>
            <a:r>
              <a:rPr lang="en-IN" sz="4900" dirty="0"/>
              <a:t> e</a:t>
            </a:r>
            <a:r>
              <a:rPr lang="en-IN" sz="4900" dirty="0" smtClean="0"/>
              <a:t>)</a:t>
            </a:r>
          </a:p>
          <a:p>
            <a:pPr marL="0" indent="0">
              <a:buNone/>
            </a:pPr>
            <a:r>
              <a:rPr lang="en-IN" sz="4900" dirty="0" smtClean="0"/>
              <a:t> {</a:t>
            </a:r>
            <a:r>
              <a:rPr lang="en-IN" sz="4900" dirty="0"/>
              <a:t>				</a:t>
            </a:r>
            <a:r>
              <a:rPr lang="en-IN" sz="4900" dirty="0" err="1"/>
              <a:t>e.printStackTrace</a:t>
            </a:r>
            <a:r>
              <a:rPr lang="en-IN" sz="4900" dirty="0"/>
              <a:t>();</a:t>
            </a:r>
          </a:p>
          <a:p>
            <a:pPr marL="0" indent="0">
              <a:buNone/>
            </a:pPr>
            <a:r>
              <a:rPr lang="en-IN" sz="4900" dirty="0" smtClean="0"/>
              <a:t> }</a:t>
            </a:r>
            <a:endParaRPr lang="en-IN" sz="4900" dirty="0"/>
          </a:p>
          <a:p>
            <a:pPr marL="0" indent="0">
              <a:buNone/>
            </a:pPr>
            <a:r>
              <a:rPr lang="en-IN" sz="4900" dirty="0" smtClean="0"/>
              <a:t> }</a:t>
            </a:r>
            <a:endParaRPr lang="en-IN" sz="4900" dirty="0"/>
          </a:p>
          <a:p>
            <a:pPr marL="0" indent="0">
              <a:buNone/>
            </a:pPr>
            <a:r>
              <a:rPr lang="en-IN" sz="4900" dirty="0" smtClean="0"/>
              <a:t> }</a:t>
            </a:r>
            <a:endParaRPr lang="en-IN" sz="4900" dirty="0"/>
          </a:p>
          <a:p>
            <a:pPr marL="0" indent="0">
              <a:buNone/>
            </a:pPr>
            <a:r>
              <a:rPr lang="en-IN" sz="4900" dirty="0" smtClean="0"/>
              <a:t> }</a:t>
            </a:r>
            <a:endParaRPr lang="en-IN" sz="4900" dirty="0"/>
          </a:p>
          <a:p>
            <a:pPr marL="0" indent="0">
              <a:buNone/>
            </a:pPr>
            <a:r>
              <a:rPr lang="en-IN" sz="4900" dirty="0" smtClean="0"/>
              <a:t> }</a:t>
            </a:r>
            <a:endParaRPr lang="en-IN" sz="4900" dirty="0"/>
          </a:p>
          <a:p>
            <a:pPr marL="0" indent="0">
              <a:buNone/>
            </a:pPr>
            <a:endParaRPr lang="en-IN" dirty="0"/>
          </a:p>
        </p:txBody>
      </p:sp>
    </p:spTree>
    <p:extLst>
      <p:ext uri="{BB962C8B-B14F-4D97-AF65-F5344CB8AC3E}">
        <p14:creationId xmlns:p14="http://schemas.microsoft.com/office/powerpoint/2010/main" val="37933126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ArrayList </a:t>
            </a:r>
            <a:r>
              <a:rPr lang="en-US" dirty="0" err="1" smtClean="0"/>
              <a:t>forEach</a:t>
            </a:r>
            <a:r>
              <a:rPr lang="en-US" dirty="0" smtClean="0"/>
              <a:t>() method in Java</a:t>
            </a:r>
            <a:br>
              <a:rPr lang="en-US" dirty="0" smtClean="0"/>
            </a:b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a:latin typeface="Times New Roman" pitchFamily="18" charset="0"/>
                <a:cs typeface="Times New Roman" pitchFamily="18" charset="0"/>
              </a:rPr>
              <a:t>The </a:t>
            </a:r>
            <a:r>
              <a:rPr lang="en-US" sz="2400" b="1" dirty="0" err="1">
                <a:latin typeface="Times New Roman" pitchFamily="18" charset="0"/>
                <a:cs typeface="Times New Roman" pitchFamily="18" charset="0"/>
              </a:rPr>
              <a:t>forEach</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method of </a:t>
            </a:r>
            <a:r>
              <a:rPr lang="en-US" sz="2400" b="1" u="sng" dirty="0">
                <a:latin typeface="Times New Roman" pitchFamily="18" charset="0"/>
                <a:cs typeface="Times New Roman" pitchFamily="18" charset="0"/>
              </a:rPr>
              <a:t>ArrayList</a:t>
            </a:r>
            <a:r>
              <a:rPr lang="en-US" sz="2400" dirty="0">
                <a:latin typeface="Times New Roman" pitchFamily="18" charset="0"/>
                <a:cs typeface="Times New Roman" pitchFamily="18" charset="0"/>
              </a:rPr>
              <a:t> used to perform the certain operation for each element in ArrayList. This method traverses each element of the </a:t>
            </a:r>
            <a:r>
              <a:rPr lang="en-US" sz="2400" dirty="0" err="1">
                <a:latin typeface="Times New Roman" pitchFamily="18" charset="0"/>
                <a:cs typeface="Times New Roman" pitchFamily="18" charset="0"/>
              </a:rPr>
              <a:t>Iterable</a:t>
            </a:r>
            <a:r>
              <a:rPr lang="en-US" sz="2400" dirty="0">
                <a:latin typeface="Times New Roman" pitchFamily="18" charset="0"/>
                <a:cs typeface="Times New Roman" pitchFamily="18" charset="0"/>
              </a:rPr>
              <a:t> of ArrayList until all elements have been Processed by the method or an exception is raised. The operation is performed in the order of iteration if that order is specified by the method. Exceptions thrown by the Operation are passed to the caller</a:t>
            </a:r>
            <a:r>
              <a:rPr lang="en-US" sz="2400" dirty="0" smtClean="0">
                <a:latin typeface="Times New Roman" pitchFamily="18" charset="0"/>
                <a:cs typeface="Times New Roman" pitchFamily="18" charset="0"/>
              </a:rPr>
              <a:t>.</a:t>
            </a:r>
          </a:p>
          <a:p>
            <a:pPr marL="0" indent="0" algn="just">
              <a:buNone/>
            </a:pPr>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forEach</a:t>
            </a:r>
            <a:r>
              <a:rPr lang="en-US" sz="2400" dirty="0" smtClean="0">
                <a:latin typeface="Times New Roman" pitchFamily="18" charset="0"/>
                <a:cs typeface="Times New Roman" pitchFamily="18" charset="0"/>
              </a:rPr>
              <a:t>() method can also be used with lambda Expression.</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0624414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import </a:t>
            </a:r>
            <a:r>
              <a:rPr lang="en-US" dirty="0" err="1" smtClean="0"/>
              <a:t>java.util</a:t>
            </a:r>
            <a:r>
              <a:rPr lang="en-US" dirty="0" smtClean="0"/>
              <a:t>.*;</a:t>
            </a:r>
          </a:p>
          <a:p>
            <a:pPr marL="0" indent="0">
              <a:buNone/>
            </a:pPr>
            <a:r>
              <a:rPr lang="en-US" dirty="0" smtClean="0"/>
              <a:t>public class Main</a:t>
            </a:r>
          </a:p>
          <a:p>
            <a:pPr marL="0" indent="0">
              <a:buNone/>
            </a:pPr>
            <a:r>
              <a:rPr lang="en-US" dirty="0" smtClean="0"/>
              <a:t>{</a:t>
            </a:r>
          </a:p>
          <a:p>
            <a:pPr marL="0" indent="0">
              <a:buNone/>
            </a:pPr>
            <a:r>
              <a:rPr lang="en-US" dirty="0" smtClean="0"/>
              <a:t>	public static void main(String[] </a:t>
            </a:r>
            <a:r>
              <a:rPr lang="en-US" dirty="0" err="1" smtClean="0"/>
              <a:t>args</a:t>
            </a:r>
            <a:r>
              <a:rPr lang="en-US" dirty="0" smtClean="0"/>
              <a:t>) </a:t>
            </a:r>
          </a:p>
          <a:p>
            <a:pPr marL="0" indent="0">
              <a:buNone/>
            </a:pPr>
            <a:r>
              <a:rPr lang="en-US" dirty="0" smtClean="0"/>
              <a:t>	{</a:t>
            </a:r>
          </a:p>
          <a:p>
            <a:pPr marL="0" indent="0">
              <a:buNone/>
            </a:pPr>
            <a:r>
              <a:rPr lang="en-US" dirty="0" smtClean="0"/>
              <a:t>	 </a:t>
            </a:r>
            <a:r>
              <a:rPr lang="en-US" dirty="0" err="1" smtClean="0"/>
              <a:t>ArrayList</a:t>
            </a:r>
            <a:r>
              <a:rPr lang="en-US" dirty="0" smtClean="0"/>
              <a:t>&lt;String&gt; list=new </a:t>
            </a:r>
            <a:r>
              <a:rPr lang="en-US" dirty="0" err="1" smtClean="0"/>
              <a:t>ArrayList</a:t>
            </a:r>
            <a:r>
              <a:rPr lang="en-US" dirty="0" smtClean="0"/>
              <a:t>&lt;String&gt;();  </a:t>
            </a:r>
          </a:p>
          <a:p>
            <a:pPr marL="0" indent="0">
              <a:buNone/>
            </a:pPr>
            <a:r>
              <a:rPr lang="en-US" dirty="0" smtClean="0"/>
              <a:t>        </a:t>
            </a:r>
            <a:r>
              <a:rPr lang="en-US" dirty="0" err="1" smtClean="0"/>
              <a:t>list.add</a:t>
            </a:r>
            <a:r>
              <a:rPr lang="en-US" dirty="0" smtClean="0"/>
              <a:t>(“ABC");  </a:t>
            </a:r>
          </a:p>
          <a:p>
            <a:pPr marL="0" indent="0">
              <a:buNone/>
            </a:pPr>
            <a:r>
              <a:rPr lang="en-US" dirty="0" smtClean="0"/>
              <a:t>        </a:t>
            </a:r>
            <a:r>
              <a:rPr lang="en-US" dirty="0" err="1" smtClean="0"/>
              <a:t>list.add</a:t>
            </a:r>
            <a:r>
              <a:rPr lang="en-US" dirty="0" smtClean="0"/>
              <a:t>(“PQR");  </a:t>
            </a:r>
          </a:p>
          <a:p>
            <a:pPr marL="0" indent="0">
              <a:buNone/>
            </a:pPr>
            <a:r>
              <a:rPr lang="en-US" dirty="0" smtClean="0"/>
              <a:t>        </a:t>
            </a:r>
            <a:r>
              <a:rPr lang="en-US" dirty="0" err="1" smtClean="0"/>
              <a:t>list.add</a:t>
            </a:r>
            <a:r>
              <a:rPr lang="en-US" dirty="0" smtClean="0"/>
              <a:t>(“STU");  </a:t>
            </a:r>
          </a:p>
          <a:p>
            <a:pPr marL="0" indent="0">
              <a:buNone/>
            </a:pPr>
            <a:r>
              <a:rPr lang="en-US" dirty="0" smtClean="0"/>
              <a:t>        </a:t>
            </a:r>
            <a:r>
              <a:rPr lang="en-US" dirty="0" err="1" smtClean="0"/>
              <a:t>list.add</a:t>
            </a:r>
            <a:r>
              <a:rPr lang="en-US" dirty="0" smtClean="0"/>
              <a:t>(“XYZ");  </a:t>
            </a:r>
          </a:p>
          <a:p>
            <a:pPr marL="0" indent="0">
              <a:buNone/>
            </a:pPr>
            <a:r>
              <a:rPr lang="en-US" dirty="0" smtClean="0"/>
              <a:t>        </a:t>
            </a:r>
            <a:r>
              <a:rPr lang="en-US" dirty="0" err="1" smtClean="0"/>
              <a:t>list.forEach</a:t>
            </a:r>
            <a:r>
              <a:rPr lang="en-US" dirty="0" smtClean="0"/>
              <a:t>(  </a:t>
            </a:r>
          </a:p>
          <a:p>
            <a:pPr marL="0" indent="0">
              <a:buNone/>
            </a:pPr>
            <a:r>
              <a:rPr lang="en-US" dirty="0" smtClean="0"/>
              <a:t>            (n)-&gt;</a:t>
            </a:r>
            <a:r>
              <a:rPr lang="en-US" dirty="0" err="1" smtClean="0"/>
              <a:t>System.out.println</a:t>
            </a:r>
            <a:r>
              <a:rPr lang="en-US" dirty="0" smtClean="0"/>
              <a:t>(n)  </a:t>
            </a:r>
          </a:p>
          <a:p>
            <a:pPr marL="0" indent="0">
              <a:buNone/>
            </a:pPr>
            <a:r>
              <a:rPr lang="en-US" dirty="0" smtClean="0"/>
              <a:t>        );  </a:t>
            </a:r>
          </a:p>
          <a:p>
            <a:pPr marL="0" indent="0">
              <a:buNone/>
            </a:pPr>
            <a:r>
              <a:rPr lang="en-US" dirty="0" smtClean="0"/>
              <a:t>	}</a:t>
            </a:r>
          </a:p>
          <a:p>
            <a:pPr marL="0" indent="0">
              <a:buNone/>
            </a:pPr>
            <a:r>
              <a:rPr lang="en-US" dirty="0" smtClean="0"/>
              <a:t>}</a:t>
            </a:r>
          </a:p>
          <a:p>
            <a:pPr marL="0" indent="0">
              <a:buNone/>
            </a:pPr>
            <a:endParaRPr lang="en-US" dirty="0"/>
          </a:p>
        </p:txBody>
      </p:sp>
    </p:spTree>
    <p:extLst>
      <p:ext uri="{BB962C8B-B14F-4D97-AF65-F5344CB8AC3E}">
        <p14:creationId xmlns:p14="http://schemas.microsoft.com/office/powerpoint/2010/main" val="2272370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lambda expressions</a:t>
            </a:r>
            <a:endParaRPr lang="en-IN" dirty="0"/>
          </a:p>
        </p:txBody>
      </p:sp>
      <p:sp>
        <p:nvSpPr>
          <p:cNvPr id="3" name="Content Placeholder 2"/>
          <p:cNvSpPr>
            <a:spLocks noGrp="1"/>
          </p:cNvSpPr>
          <p:nvPr>
            <p:ph idx="1"/>
          </p:nvPr>
        </p:nvSpPr>
        <p:spPr/>
        <p:txBody>
          <a:bodyPr>
            <a:normAutofit/>
          </a:bodyPr>
          <a:lstStyle/>
          <a:p>
            <a:pPr fontAlgn="base"/>
            <a:r>
              <a:rPr lang="en-IN" sz="2800" dirty="0"/>
              <a:t>Enable to treat functionality as a method argument, or code as data.</a:t>
            </a:r>
          </a:p>
          <a:p>
            <a:pPr fontAlgn="base"/>
            <a:r>
              <a:rPr lang="en-IN" sz="2800" dirty="0"/>
              <a:t>A function that can be created without belonging to any class.</a:t>
            </a:r>
          </a:p>
          <a:p>
            <a:pPr fontAlgn="base"/>
            <a:r>
              <a:rPr lang="en-IN" sz="2800" dirty="0"/>
              <a:t>A lambda expression can be passed around as if it was an object and executed on demand.</a:t>
            </a:r>
          </a:p>
          <a:p>
            <a:r>
              <a:rPr lang="en-IN" sz="2800" dirty="0" smtClean="0"/>
              <a:t>Fewer lines of code will be needed</a:t>
            </a:r>
          </a:p>
          <a:p>
            <a:r>
              <a:rPr lang="en-IN" sz="2800" dirty="0"/>
              <a:t>Sequential and Parallel execution support by passing </a:t>
            </a:r>
            <a:r>
              <a:rPr lang="en-IN" sz="2800" dirty="0" err="1" smtClean="0"/>
              <a:t>behavior</a:t>
            </a:r>
            <a:r>
              <a:rPr lang="en-IN" sz="2800" dirty="0" smtClean="0"/>
              <a:t> </a:t>
            </a:r>
            <a:r>
              <a:rPr lang="en-IN" sz="2800" dirty="0"/>
              <a:t>as an argument in methods</a:t>
            </a:r>
          </a:p>
        </p:txBody>
      </p:sp>
    </p:spTree>
    <p:extLst>
      <p:ext uri="{BB962C8B-B14F-4D97-AF65-F5344CB8AC3E}">
        <p14:creationId xmlns:p14="http://schemas.microsoft.com/office/powerpoint/2010/main" val="3999089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declare an interface?</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sz="2400" dirty="0" smtClean="0">
                <a:latin typeface="Times New Roman" pitchFamily="18" charset="0"/>
                <a:cs typeface="Times New Roman" pitchFamily="18" charset="0"/>
              </a:rPr>
              <a:t>An interface is declared by using the interface keyword. It provides abstraction; means most of the methods in an interface are declared with the empty body[except default and static methods], and all the fields are public, static and final by default. A class that implements an interface must implement all the methods declared in the interface.</a:t>
            </a:r>
          </a:p>
          <a:p>
            <a:pPr marL="0" indent="0" algn="just">
              <a:buNone/>
            </a:pPr>
            <a:r>
              <a:rPr lang="en-US" sz="2400" b="1" dirty="0" smtClean="0">
                <a:latin typeface="Times New Roman" pitchFamily="18" charset="0"/>
                <a:cs typeface="Times New Roman" pitchFamily="18" charset="0"/>
              </a:rPr>
              <a:t>Syntax :</a:t>
            </a:r>
          </a:p>
          <a:p>
            <a:pPr marL="0" indent="0" algn="just">
              <a:buNone/>
            </a:pPr>
            <a:r>
              <a:rPr lang="en-US" sz="2800" dirty="0" smtClean="0">
                <a:latin typeface="Times New Roman" pitchFamily="18" charset="0"/>
                <a:cs typeface="Times New Roman" pitchFamily="18" charset="0"/>
              </a:rPr>
              <a:t>interface &lt;</a:t>
            </a:r>
            <a:r>
              <a:rPr lang="en-US" sz="2800" dirty="0" err="1" smtClean="0">
                <a:latin typeface="Times New Roman" pitchFamily="18" charset="0"/>
                <a:cs typeface="Times New Roman" pitchFamily="18" charset="0"/>
              </a:rPr>
              <a:t>interface_name</a:t>
            </a:r>
            <a:r>
              <a:rPr lang="en-US" sz="2800" dirty="0" smtClean="0">
                <a:latin typeface="Times New Roman" pitchFamily="18" charset="0"/>
                <a:cs typeface="Times New Roman" pitchFamily="18" charset="0"/>
              </a:rPr>
              <a:t>&gt;{  </a:t>
            </a:r>
          </a:p>
          <a:p>
            <a:pPr marL="0" indent="0" algn="just">
              <a:buNone/>
            </a:pPr>
            <a:r>
              <a:rPr lang="en-US" sz="2800" dirty="0" smtClean="0">
                <a:latin typeface="Times New Roman" pitchFamily="18" charset="0"/>
                <a:cs typeface="Times New Roman" pitchFamily="18" charset="0"/>
              </a:rPr>
              <a:t>      </a:t>
            </a:r>
          </a:p>
          <a:p>
            <a:pPr marL="0" indent="0" algn="just">
              <a:buNone/>
            </a:pPr>
            <a:r>
              <a:rPr lang="en-US" sz="2800" dirty="0" smtClean="0">
                <a:latin typeface="Times New Roman" pitchFamily="18" charset="0"/>
                <a:cs typeface="Times New Roman" pitchFamily="18" charset="0"/>
              </a:rPr>
              <a:t>    // declare constant fields  </a:t>
            </a:r>
          </a:p>
          <a:p>
            <a:pPr marL="0" indent="0" algn="just">
              <a:buNone/>
            </a:pPr>
            <a:r>
              <a:rPr lang="en-US" sz="2800" dirty="0" smtClean="0">
                <a:latin typeface="Times New Roman" pitchFamily="18" charset="0"/>
                <a:cs typeface="Times New Roman" pitchFamily="18" charset="0"/>
              </a:rPr>
              <a:t>    // declare methods that abstract   </a:t>
            </a:r>
          </a:p>
          <a:p>
            <a:pPr marL="0" indent="0" algn="just">
              <a:buNone/>
            </a:pPr>
            <a:r>
              <a:rPr lang="en-US" sz="2800" dirty="0" smtClean="0">
                <a:latin typeface="Times New Roman" pitchFamily="18" charset="0"/>
                <a:cs typeface="Times New Roman" pitchFamily="18" charset="0"/>
              </a:rPr>
              <a:t>    // default/ or static methods</a:t>
            </a:r>
          </a:p>
          <a:p>
            <a:pPr marL="0" indent="0" algn="just">
              <a:buNone/>
            </a:pPr>
            <a:r>
              <a:rPr lang="en-US" sz="2800" dirty="0" smtClean="0">
                <a:latin typeface="Times New Roman" pitchFamily="18" charset="0"/>
                <a:cs typeface="Times New Roman" pitchFamily="18" charset="0"/>
              </a:rPr>
              <a:t>    // by default.  </a:t>
            </a:r>
          </a:p>
          <a:p>
            <a:pPr marL="0" indent="0" algn="just">
              <a:buNone/>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826175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Q1</a:t>
            </a:r>
            <a:endParaRPr lang="en-IN" dirty="0"/>
          </a:p>
        </p:txBody>
      </p:sp>
      <p:sp>
        <p:nvSpPr>
          <p:cNvPr id="3" name="Content Placeholder 2"/>
          <p:cNvSpPr>
            <a:spLocks noGrp="1"/>
          </p:cNvSpPr>
          <p:nvPr>
            <p:ph idx="1"/>
          </p:nvPr>
        </p:nvSpPr>
        <p:spPr/>
        <p:txBody>
          <a:bodyPr/>
          <a:lstStyle/>
          <a:p>
            <a:pPr marL="0" indent="0">
              <a:buNone/>
            </a:pPr>
            <a:r>
              <a:rPr lang="en-IN" dirty="0" smtClean="0"/>
              <a:t>Variables in interface are by default</a:t>
            </a:r>
          </a:p>
          <a:p>
            <a:pPr marL="514350" indent="-514350">
              <a:buAutoNum type="alphaUcPeriod"/>
            </a:pPr>
            <a:r>
              <a:rPr lang="en-IN" dirty="0" smtClean="0"/>
              <a:t>Non-static</a:t>
            </a:r>
          </a:p>
          <a:p>
            <a:pPr marL="514350" indent="-514350">
              <a:buAutoNum type="alphaUcPeriod"/>
            </a:pPr>
            <a:r>
              <a:rPr lang="en-IN" dirty="0"/>
              <a:t>s</a:t>
            </a:r>
            <a:r>
              <a:rPr lang="en-IN" dirty="0" smtClean="0"/>
              <a:t>tatic</a:t>
            </a:r>
          </a:p>
          <a:p>
            <a:pPr marL="514350" indent="-514350">
              <a:buAutoNum type="alphaUcPeriod"/>
            </a:pPr>
            <a:r>
              <a:rPr lang="en-IN" dirty="0"/>
              <a:t>f</a:t>
            </a:r>
            <a:r>
              <a:rPr lang="en-IN" dirty="0" smtClean="0"/>
              <a:t>inal</a:t>
            </a:r>
          </a:p>
          <a:p>
            <a:pPr marL="514350" indent="-514350">
              <a:buAutoNum type="alphaUcPeriod"/>
            </a:pPr>
            <a:r>
              <a:rPr lang="en-IN" dirty="0" smtClean="0"/>
              <a:t>Both static and final</a:t>
            </a:r>
            <a:endParaRPr lang="en-IN" dirty="0"/>
          </a:p>
        </p:txBody>
      </p:sp>
    </p:spTree>
    <p:extLst>
      <p:ext uri="{BB962C8B-B14F-4D97-AF65-F5344CB8AC3E}">
        <p14:creationId xmlns:p14="http://schemas.microsoft.com/office/powerpoint/2010/main" val="38738233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Q2</a:t>
            </a:r>
            <a:endParaRPr lang="en-IN" dirty="0"/>
          </a:p>
        </p:txBody>
      </p:sp>
      <p:sp>
        <p:nvSpPr>
          <p:cNvPr id="3" name="Content Placeholder 2"/>
          <p:cNvSpPr>
            <a:spLocks noGrp="1"/>
          </p:cNvSpPr>
          <p:nvPr>
            <p:ph idx="1"/>
          </p:nvPr>
        </p:nvSpPr>
        <p:spPr/>
        <p:txBody>
          <a:bodyPr/>
          <a:lstStyle/>
          <a:p>
            <a:pPr marL="0" indent="0">
              <a:buNone/>
            </a:pPr>
            <a:r>
              <a:rPr lang="en-IN" dirty="0" smtClean="0"/>
              <a:t>Methods in interface are by default</a:t>
            </a:r>
          </a:p>
          <a:p>
            <a:pPr marL="514350" indent="-514350">
              <a:buAutoNum type="alphaUcPeriod"/>
            </a:pPr>
            <a:r>
              <a:rPr lang="en-IN" dirty="0" smtClean="0"/>
              <a:t>Protected</a:t>
            </a:r>
          </a:p>
          <a:p>
            <a:pPr marL="514350" indent="-514350">
              <a:buAutoNum type="alphaUcPeriod"/>
            </a:pPr>
            <a:r>
              <a:rPr lang="en-IN" dirty="0" smtClean="0"/>
              <a:t>Public</a:t>
            </a:r>
          </a:p>
          <a:p>
            <a:pPr marL="514350" indent="-514350">
              <a:buAutoNum type="alphaUcPeriod"/>
            </a:pPr>
            <a:r>
              <a:rPr lang="en-IN" dirty="0" smtClean="0"/>
              <a:t>Private</a:t>
            </a:r>
          </a:p>
          <a:p>
            <a:pPr marL="514350" indent="-514350">
              <a:buAutoNum type="alphaUcPeriod"/>
            </a:pPr>
            <a:r>
              <a:rPr lang="en-IN" dirty="0" smtClean="0"/>
              <a:t>Non-static</a:t>
            </a:r>
            <a:endParaRPr lang="en-IN" dirty="0"/>
          </a:p>
        </p:txBody>
      </p:sp>
    </p:spTree>
    <p:extLst>
      <p:ext uri="{BB962C8B-B14F-4D97-AF65-F5344CB8AC3E}">
        <p14:creationId xmlns:p14="http://schemas.microsoft.com/office/powerpoint/2010/main" val="25738320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IN" dirty="0" smtClean="0"/>
              <a:t>Q3(Output??)</a:t>
            </a:r>
            <a:endParaRPr lang="en-IN" dirty="0"/>
          </a:p>
        </p:txBody>
      </p:sp>
      <p:sp>
        <p:nvSpPr>
          <p:cNvPr id="3" name="Content Placeholder 2"/>
          <p:cNvSpPr>
            <a:spLocks noGrp="1"/>
          </p:cNvSpPr>
          <p:nvPr>
            <p:ph idx="1"/>
          </p:nvPr>
        </p:nvSpPr>
        <p:spPr>
          <a:xfrm>
            <a:off x="609600" y="914400"/>
            <a:ext cx="8229600" cy="5486400"/>
          </a:xfrm>
        </p:spPr>
        <p:txBody>
          <a:bodyPr>
            <a:noAutofit/>
          </a:bodyPr>
          <a:lstStyle/>
          <a:p>
            <a:pPr marL="0" indent="0">
              <a:buNone/>
            </a:pPr>
            <a:r>
              <a:rPr lang="en-IN" sz="1600" dirty="0"/>
              <a:t>interface A {</a:t>
            </a:r>
          </a:p>
          <a:p>
            <a:pPr marL="0" indent="0">
              <a:buNone/>
            </a:pPr>
            <a:r>
              <a:rPr lang="en-IN" sz="1600" dirty="0"/>
              <a:t>void show();</a:t>
            </a:r>
          </a:p>
          <a:p>
            <a:pPr marL="0" indent="0">
              <a:buNone/>
            </a:pPr>
            <a:r>
              <a:rPr lang="en-IN" sz="1600" dirty="0"/>
              <a:t>}</a:t>
            </a:r>
          </a:p>
          <a:p>
            <a:pPr marL="0" indent="0">
              <a:buNone/>
            </a:pPr>
            <a:r>
              <a:rPr lang="en-IN" sz="1600" dirty="0"/>
              <a:t>public class Main implements A {</a:t>
            </a:r>
          </a:p>
          <a:p>
            <a:pPr marL="0" indent="0">
              <a:buNone/>
            </a:pPr>
            <a:r>
              <a:rPr lang="en-IN" sz="1600" dirty="0"/>
              <a:t>void show()</a:t>
            </a:r>
          </a:p>
          <a:p>
            <a:pPr marL="0" indent="0">
              <a:buNone/>
            </a:pPr>
            <a:r>
              <a:rPr lang="en-IN" sz="1600" dirty="0"/>
              <a:t>{</a:t>
            </a:r>
          </a:p>
          <a:p>
            <a:pPr marL="0" indent="0">
              <a:buNone/>
            </a:pPr>
            <a:r>
              <a:rPr lang="en-IN" sz="1600" dirty="0"/>
              <a:t>    </a:t>
            </a:r>
            <a:r>
              <a:rPr lang="en-IN" sz="1600" dirty="0" err="1"/>
              <a:t>System.out.println</a:t>
            </a:r>
            <a:r>
              <a:rPr lang="en-IN" sz="1600" dirty="0"/>
              <a:t>("Hello");</a:t>
            </a:r>
          </a:p>
          <a:p>
            <a:pPr marL="0" indent="0">
              <a:buNone/>
            </a:pPr>
            <a:r>
              <a:rPr lang="en-IN" sz="1600" dirty="0"/>
              <a:t>}</a:t>
            </a:r>
          </a:p>
          <a:p>
            <a:pPr marL="0" indent="0">
              <a:buNone/>
            </a:pPr>
            <a:r>
              <a:rPr lang="en-IN" sz="1600" dirty="0"/>
              <a:t>public static void main(String </a:t>
            </a:r>
            <a:r>
              <a:rPr lang="en-IN" sz="1600" dirty="0" err="1"/>
              <a:t>args</a:t>
            </a:r>
            <a:r>
              <a:rPr lang="en-IN" sz="1600" dirty="0"/>
              <a:t>[])</a:t>
            </a:r>
          </a:p>
          <a:p>
            <a:pPr marL="0" indent="0">
              <a:buNone/>
            </a:pPr>
            <a:r>
              <a:rPr lang="en-IN" sz="1600" dirty="0"/>
              <a:t>{</a:t>
            </a:r>
          </a:p>
          <a:p>
            <a:pPr marL="0" indent="0">
              <a:buNone/>
            </a:pPr>
            <a:r>
              <a:rPr lang="en-IN" sz="1600" dirty="0"/>
              <a:t>A ref=new Main();</a:t>
            </a:r>
          </a:p>
          <a:p>
            <a:pPr marL="0" indent="0">
              <a:buNone/>
            </a:pPr>
            <a:r>
              <a:rPr lang="en-IN" sz="1600" dirty="0" err="1"/>
              <a:t>ref.show</a:t>
            </a:r>
            <a:r>
              <a:rPr lang="en-IN" sz="1600" dirty="0"/>
              <a:t>();</a:t>
            </a:r>
          </a:p>
          <a:p>
            <a:pPr marL="0" indent="0">
              <a:buNone/>
            </a:pPr>
            <a:r>
              <a:rPr lang="en-IN" sz="1600" dirty="0"/>
              <a:t>}</a:t>
            </a:r>
          </a:p>
          <a:p>
            <a:pPr marL="0" indent="0">
              <a:buNone/>
            </a:pPr>
            <a:r>
              <a:rPr lang="en-IN" sz="1600" dirty="0" smtClean="0"/>
              <a:t>}</a:t>
            </a:r>
          </a:p>
          <a:p>
            <a:pPr marL="514350" indent="-514350">
              <a:buAutoNum type="alphaUcPeriod"/>
            </a:pPr>
            <a:r>
              <a:rPr lang="en-IN" sz="1600" dirty="0" smtClean="0"/>
              <a:t>Hello</a:t>
            </a:r>
          </a:p>
          <a:p>
            <a:pPr marL="514350" indent="-514350">
              <a:buAutoNum type="alphaUcPeriod"/>
            </a:pPr>
            <a:r>
              <a:rPr lang="en-IN" sz="1600" dirty="0" smtClean="0"/>
              <a:t>Blank output</a:t>
            </a:r>
          </a:p>
          <a:p>
            <a:pPr marL="514350" indent="-514350">
              <a:buAutoNum type="alphaUcPeriod"/>
            </a:pPr>
            <a:r>
              <a:rPr lang="en-IN" sz="1600" dirty="0" smtClean="0"/>
              <a:t>Compile time error</a:t>
            </a:r>
          </a:p>
          <a:p>
            <a:pPr marL="514350" indent="-514350">
              <a:buAutoNum type="alphaUcPeriod"/>
            </a:pPr>
            <a:r>
              <a:rPr lang="en-IN" sz="1600" dirty="0" smtClean="0"/>
              <a:t>Runtime error</a:t>
            </a:r>
            <a:endParaRPr lang="en-IN" sz="1600" dirty="0"/>
          </a:p>
        </p:txBody>
      </p:sp>
    </p:spTree>
    <p:extLst>
      <p:ext uri="{BB962C8B-B14F-4D97-AF65-F5344CB8AC3E}">
        <p14:creationId xmlns:p14="http://schemas.microsoft.com/office/powerpoint/2010/main" val="2842932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IN" sz="3200" dirty="0" smtClean="0"/>
              <a:t>Q4(Output??)</a:t>
            </a:r>
            <a:endParaRPr lang="en-IN" sz="3200" dirty="0"/>
          </a:p>
        </p:txBody>
      </p:sp>
      <p:sp>
        <p:nvSpPr>
          <p:cNvPr id="3" name="Content Placeholder 2"/>
          <p:cNvSpPr>
            <a:spLocks noGrp="1"/>
          </p:cNvSpPr>
          <p:nvPr>
            <p:ph idx="1"/>
          </p:nvPr>
        </p:nvSpPr>
        <p:spPr>
          <a:xfrm>
            <a:off x="457200" y="695325"/>
            <a:ext cx="8229600" cy="5791200"/>
          </a:xfrm>
        </p:spPr>
        <p:txBody>
          <a:bodyPr>
            <a:noAutofit/>
          </a:bodyPr>
          <a:lstStyle/>
          <a:p>
            <a:pPr marL="0" indent="0">
              <a:buNone/>
            </a:pPr>
            <a:r>
              <a:rPr lang="en-IN" sz="1600" dirty="0"/>
              <a:t>interface A {</a:t>
            </a:r>
          </a:p>
          <a:p>
            <a:pPr marL="0" indent="0">
              <a:buNone/>
            </a:pPr>
            <a:r>
              <a:rPr lang="en-IN" sz="1600" dirty="0"/>
              <a:t>void show();</a:t>
            </a:r>
          </a:p>
          <a:p>
            <a:pPr marL="0" indent="0">
              <a:buNone/>
            </a:pPr>
            <a:r>
              <a:rPr lang="en-IN" sz="1600" dirty="0"/>
              <a:t>}</a:t>
            </a:r>
          </a:p>
          <a:p>
            <a:pPr marL="0" indent="0">
              <a:buNone/>
            </a:pPr>
            <a:r>
              <a:rPr lang="en-IN" sz="1600" dirty="0"/>
              <a:t>interface B {</a:t>
            </a:r>
          </a:p>
          <a:p>
            <a:pPr marL="0" indent="0">
              <a:buNone/>
            </a:pPr>
            <a:r>
              <a:rPr lang="en-IN" sz="1600" dirty="0"/>
              <a:t>void show();</a:t>
            </a:r>
          </a:p>
          <a:p>
            <a:pPr marL="0" indent="0">
              <a:buNone/>
            </a:pPr>
            <a:r>
              <a:rPr lang="en-IN" sz="1600" dirty="0"/>
              <a:t>}</a:t>
            </a:r>
          </a:p>
          <a:p>
            <a:pPr marL="0" indent="0">
              <a:buNone/>
            </a:pPr>
            <a:r>
              <a:rPr lang="en-IN" sz="1600" dirty="0"/>
              <a:t>public class Main implements A,B {</a:t>
            </a:r>
          </a:p>
          <a:p>
            <a:pPr marL="0" indent="0">
              <a:buNone/>
            </a:pPr>
            <a:r>
              <a:rPr lang="en-IN" sz="1600" dirty="0"/>
              <a:t>public void show()</a:t>
            </a:r>
          </a:p>
          <a:p>
            <a:pPr marL="0" indent="0">
              <a:buNone/>
            </a:pPr>
            <a:r>
              <a:rPr lang="en-IN" sz="1600" dirty="0"/>
              <a:t>{</a:t>
            </a:r>
          </a:p>
          <a:p>
            <a:pPr marL="0" indent="0">
              <a:buNone/>
            </a:pPr>
            <a:r>
              <a:rPr lang="en-IN" sz="1600" dirty="0"/>
              <a:t>    </a:t>
            </a:r>
            <a:r>
              <a:rPr lang="en-IN" sz="1600" dirty="0" err="1"/>
              <a:t>System.out.println</a:t>
            </a:r>
            <a:r>
              <a:rPr lang="en-IN" sz="1600" dirty="0"/>
              <a:t>("Hello");</a:t>
            </a:r>
          </a:p>
          <a:p>
            <a:pPr marL="0" indent="0">
              <a:buNone/>
            </a:pPr>
            <a:r>
              <a:rPr lang="en-IN" sz="1600" dirty="0"/>
              <a:t>}</a:t>
            </a:r>
          </a:p>
          <a:p>
            <a:pPr marL="0" indent="0">
              <a:buNone/>
            </a:pPr>
            <a:r>
              <a:rPr lang="en-IN" sz="1600" dirty="0"/>
              <a:t>public static void main(String </a:t>
            </a:r>
            <a:r>
              <a:rPr lang="en-IN" sz="1600" dirty="0" err="1"/>
              <a:t>args</a:t>
            </a:r>
            <a:r>
              <a:rPr lang="en-IN" sz="1600" dirty="0"/>
              <a:t>[])</a:t>
            </a:r>
          </a:p>
          <a:p>
            <a:pPr marL="0" indent="0">
              <a:buNone/>
            </a:pPr>
            <a:r>
              <a:rPr lang="en-IN" sz="1600" dirty="0"/>
              <a:t>{</a:t>
            </a:r>
          </a:p>
          <a:p>
            <a:pPr marL="0" indent="0">
              <a:buNone/>
            </a:pPr>
            <a:r>
              <a:rPr lang="en-IN" sz="1600" dirty="0"/>
              <a:t>Main ref=new Main();</a:t>
            </a:r>
          </a:p>
          <a:p>
            <a:pPr marL="0" indent="0">
              <a:buNone/>
            </a:pPr>
            <a:r>
              <a:rPr lang="en-IN" sz="1600" dirty="0" err="1"/>
              <a:t>ref.show</a:t>
            </a:r>
            <a:r>
              <a:rPr lang="en-IN" sz="1600" dirty="0"/>
              <a:t>();</a:t>
            </a:r>
          </a:p>
          <a:p>
            <a:pPr marL="0" indent="0">
              <a:buNone/>
            </a:pPr>
            <a:r>
              <a:rPr lang="en-IN" sz="1600" dirty="0"/>
              <a:t>}</a:t>
            </a:r>
          </a:p>
          <a:p>
            <a:pPr marL="0" indent="0">
              <a:buNone/>
            </a:pPr>
            <a:r>
              <a:rPr lang="en-IN" sz="1600" dirty="0" smtClean="0"/>
              <a:t>}</a:t>
            </a:r>
          </a:p>
          <a:p>
            <a:pPr marL="514350" indent="-514350">
              <a:buAutoNum type="alphaUcPeriod"/>
            </a:pPr>
            <a:r>
              <a:rPr lang="en-IN" sz="1600" dirty="0" smtClean="0"/>
              <a:t>Hello</a:t>
            </a:r>
          </a:p>
          <a:p>
            <a:pPr marL="514350" indent="-514350">
              <a:buAutoNum type="alphaUcPeriod"/>
            </a:pPr>
            <a:r>
              <a:rPr lang="en-IN" sz="1600" dirty="0" smtClean="0"/>
              <a:t>Blank output</a:t>
            </a:r>
          </a:p>
          <a:p>
            <a:pPr marL="514350" indent="-514350">
              <a:buAutoNum type="alphaUcPeriod"/>
            </a:pPr>
            <a:r>
              <a:rPr lang="en-IN" sz="1600" dirty="0" smtClean="0"/>
              <a:t>Compile time error</a:t>
            </a:r>
          </a:p>
          <a:p>
            <a:pPr marL="514350" indent="-514350">
              <a:buAutoNum type="alphaUcPeriod"/>
            </a:pPr>
            <a:r>
              <a:rPr lang="en-IN" sz="1600" dirty="0" smtClean="0"/>
              <a:t>Runtime error</a:t>
            </a:r>
            <a:endParaRPr lang="en-IN" sz="1600" dirty="0"/>
          </a:p>
        </p:txBody>
      </p:sp>
    </p:spTree>
    <p:extLst>
      <p:ext uri="{BB962C8B-B14F-4D97-AF65-F5344CB8AC3E}">
        <p14:creationId xmlns:p14="http://schemas.microsoft.com/office/powerpoint/2010/main" val="697644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IN" dirty="0" smtClean="0"/>
              <a:t>Q5(Output??)</a:t>
            </a:r>
            <a:endParaRPr lang="en-IN" dirty="0"/>
          </a:p>
        </p:txBody>
      </p:sp>
      <p:sp>
        <p:nvSpPr>
          <p:cNvPr id="3" name="Content Placeholder 2"/>
          <p:cNvSpPr>
            <a:spLocks noGrp="1"/>
          </p:cNvSpPr>
          <p:nvPr>
            <p:ph idx="1"/>
          </p:nvPr>
        </p:nvSpPr>
        <p:spPr>
          <a:xfrm>
            <a:off x="457200" y="838200"/>
            <a:ext cx="8229600" cy="5287963"/>
          </a:xfrm>
        </p:spPr>
        <p:txBody>
          <a:bodyPr>
            <a:normAutofit fontScale="55000" lnSpcReduction="20000"/>
          </a:bodyPr>
          <a:lstStyle/>
          <a:p>
            <a:pPr marL="0" indent="0">
              <a:buNone/>
            </a:pPr>
            <a:r>
              <a:rPr lang="en-IN" dirty="0"/>
              <a:t>interface A {</a:t>
            </a:r>
          </a:p>
          <a:p>
            <a:pPr marL="0" indent="0">
              <a:buNone/>
            </a:pPr>
            <a:r>
              <a:rPr lang="en-IN" dirty="0"/>
              <a:t>void show();</a:t>
            </a:r>
          </a:p>
          <a:p>
            <a:pPr marL="0" indent="0">
              <a:buNone/>
            </a:pPr>
            <a:r>
              <a:rPr lang="en-IN" dirty="0"/>
              <a:t>void display(){ </a:t>
            </a:r>
            <a:r>
              <a:rPr lang="en-IN" dirty="0" err="1"/>
              <a:t>System.out.println</a:t>
            </a:r>
            <a:r>
              <a:rPr lang="en-IN" dirty="0"/>
              <a:t>("Welcome");}</a:t>
            </a:r>
          </a:p>
          <a:p>
            <a:pPr marL="0" indent="0">
              <a:buNone/>
            </a:pPr>
            <a:r>
              <a:rPr lang="en-IN" dirty="0"/>
              <a:t>}</a:t>
            </a:r>
          </a:p>
          <a:p>
            <a:pPr marL="0" indent="0">
              <a:buNone/>
            </a:pPr>
            <a:r>
              <a:rPr lang="en-IN" dirty="0"/>
              <a:t>public class Main implements A {</a:t>
            </a:r>
          </a:p>
          <a:p>
            <a:pPr marL="0" indent="0">
              <a:buNone/>
            </a:pPr>
            <a:r>
              <a:rPr lang="en-IN" dirty="0"/>
              <a:t>public void show()</a:t>
            </a:r>
          </a:p>
          <a:p>
            <a:pPr marL="0" indent="0">
              <a:buNone/>
            </a:pPr>
            <a:r>
              <a:rPr lang="en-IN" dirty="0"/>
              <a:t>{</a:t>
            </a:r>
          </a:p>
          <a:p>
            <a:pPr marL="0" indent="0">
              <a:buNone/>
            </a:pPr>
            <a:r>
              <a:rPr lang="en-IN" dirty="0"/>
              <a:t>    </a:t>
            </a:r>
            <a:r>
              <a:rPr lang="en-IN" dirty="0" err="1"/>
              <a:t>System.out.println</a:t>
            </a:r>
            <a:r>
              <a:rPr lang="en-IN" dirty="0"/>
              <a:t>("Hello");</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A ref=new Main();</a:t>
            </a:r>
          </a:p>
          <a:p>
            <a:pPr marL="0" indent="0">
              <a:buNone/>
            </a:pPr>
            <a:r>
              <a:rPr lang="en-IN" dirty="0" err="1"/>
              <a:t>ref.display</a:t>
            </a:r>
            <a:r>
              <a:rPr lang="en-IN" dirty="0"/>
              <a:t>();</a:t>
            </a:r>
          </a:p>
          <a:p>
            <a:pPr marL="0" indent="0">
              <a:buNone/>
            </a:pPr>
            <a:r>
              <a:rPr lang="en-IN" dirty="0"/>
              <a:t>}</a:t>
            </a:r>
          </a:p>
          <a:p>
            <a:pPr marL="0" indent="0">
              <a:buNone/>
            </a:pPr>
            <a:r>
              <a:rPr lang="en-IN" dirty="0" smtClean="0"/>
              <a:t>}</a:t>
            </a:r>
          </a:p>
          <a:p>
            <a:pPr marL="514350" indent="-514350">
              <a:buAutoNum type="alphaUcPeriod"/>
            </a:pPr>
            <a:r>
              <a:rPr lang="en-IN" dirty="0" smtClean="0"/>
              <a:t>Compile time error</a:t>
            </a:r>
          </a:p>
          <a:p>
            <a:pPr marL="514350" indent="-514350">
              <a:buAutoNum type="alphaUcPeriod"/>
            </a:pPr>
            <a:r>
              <a:rPr lang="en-IN" dirty="0" smtClean="0"/>
              <a:t>Hello</a:t>
            </a:r>
          </a:p>
          <a:p>
            <a:pPr marL="514350" indent="-514350">
              <a:buAutoNum type="alphaUcPeriod"/>
            </a:pPr>
            <a:r>
              <a:rPr lang="en-IN" dirty="0" smtClean="0"/>
              <a:t>Welcome</a:t>
            </a:r>
          </a:p>
          <a:p>
            <a:pPr marL="514350" indent="-514350">
              <a:buAutoNum type="alphaUcPeriod"/>
            </a:pPr>
            <a:r>
              <a:rPr lang="en-IN" dirty="0" smtClean="0"/>
              <a:t>Runtime error</a:t>
            </a:r>
          </a:p>
          <a:p>
            <a:pPr marL="514350" indent="-514350">
              <a:buAutoNum type="alphaUcPeriod"/>
            </a:pPr>
            <a:endParaRPr lang="en-IN" dirty="0"/>
          </a:p>
        </p:txBody>
      </p:sp>
    </p:spTree>
    <p:extLst>
      <p:ext uri="{BB962C8B-B14F-4D97-AF65-F5344CB8AC3E}">
        <p14:creationId xmlns:p14="http://schemas.microsoft.com/office/powerpoint/2010/main" val="32823549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IN" dirty="0" smtClean="0"/>
              <a:t>Q6(Output??)</a:t>
            </a:r>
            <a:endParaRPr lang="en-IN" dirty="0"/>
          </a:p>
        </p:txBody>
      </p:sp>
      <p:sp>
        <p:nvSpPr>
          <p:cNvPr id="3" name="Content Placeholder 2"/>
          <p:cNvSpPr>
            <a:spLocks noGrp="1"/>
          </p:cNvSpPr>
          <p:nvPr>
            <p:ph idx="1"/>
          </p:nvPr>
        </p:nvSpPr>
        <p:spPr>
          <a:xfrm>
            <a:off x="457200" y="914400"/>
            <a:ext cx="8229600" cy="5638800"/>
          </a:xfrm>
        </p:spPr>
        <p:txBody>
          <a:bodyPr>
            <a:normAutofit fontScale="55000" lnSpcReduction="20000"/>
          </a:bodyPr>
          <a:lstStyle/>
          <a:p>
            <a:pPr marL="0" indent="0">
              <a:buNone/>
            </a:pPr>
            <a:r>
              <a:rPr lang="en-IN" dirty="0"/>
              <a:t>interface A {</a:t>
            </a:r>
          </a:p>
          <a:p>
            <a:pPr marL="0" indent="0">
              <a:buNone/>
            </a:pPr>
            <a:r>
              <a:rPr lang="en-IN" dirty="0"/>
              <a:t>protected </a:t>
            </a:r>
            <a:r>
              <a:rPr lang="en-IN" dirty="0" err="1"/>
              <a:t>int</a:t>
            </a:r>
            <a:r>
              <a:rPr lang="en-IN" dirty="0"/>
              <a:t> x=12;</a:t>
            </a:r>
          </a:p>
          <a:p>
            <a:pPr marL="0" indent="0">
              <a:buNone/>
            </a:pPr>
            <a:r>
              <a:rPr lang="en-IN" dirty="0"/>
              <a:t>public void show();</a:t>
            </a:r>
          </a:p>
          <a:p>
            <a:pPr marL="0" indent="0">
              <a:buNone/>
            </a:pPr>
            <a:r>
              <a:rPr lang="en-IN" dirty="0"/>
              <a:t>}</a:t>
            </a:r>
          </a:p>
          <a:p>
            <a:pPr marL="0" indent="0">
              <a:buNone/>
            </a:pPr>
            <a:r>
              <a:rPr lang="en-IN" dirty="0"/>
              <a:t>public class Main implements A {</a:t>
            </a:r>
          </a:p>
          <a:p>
            <a:pPr marL="0" indent="0">
              <a:buNone/>
            </a:pPr>
            <a:r>
              <a:rPr lang="en-IN" dirty="0"/>
              <a:t>public void show()</a:t>
            </a:r>
          </a:p>
          <a:p>
            <a:pPr marL="0" indent="0">
              <a:buNone/>
            </a:pPr>
            <a:r>
              <a:rPr lang="en-IN" dirty="0"/>
              <a:t>{</a:t>
            </a:r>
          </a:p>
          <a:p>
            <a:pPr marL="0" indent="0">
              <a:buNone/>
            </a:pPr>
            <a:r>
              <a:rPr lang="en-IN" dirty="0"/>
              <a:t>    </a:t>
            </a:r>
            <a:r>
              <a:rPr lang="en-IN" dirty="0" err="1"/>
              <a:t>System.out.println</a:t>
            </a:r>
            <a:r>
              <a:rPr lang="en-IN" dirty="0"/>
              <a:t>(x);</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A ref=new Main();</a:t>
            </a:r>
          </a:p>
          <a:p>
            <a:pPr marL="0" indent="0">
              <a:buNone/>
            </a:pPr>
            <a:r>
              <a:rPr lang="en-IN" dirty="0" err="1"/>
              <a:t>ref.show</a:t>
            </a:r>
            <a:r>
              <a:rPr lang="en-IN" dirty="0"/>
              <a:t>();</a:t>
            </a:r>
          </a:p>
          <a:p>
            <a:pPr marL="0" indent="0">
              <a:buNone/>
            </a:pPr>
            <a:r>
              <a:rPr lang="en-IN" dirty="0"/>
              <a:t>}</a:t>
            </a:r>
          </a:p>
          <a:p>
            <a:pPr marL="0" indent="0">
              <a:buNone/>
            </a:pPr>
            <a:r>
              <a:rPr lang="en-IN" dirty="0" smtClean="0"/>
              <a:t>}</a:t>
            </a:r>
          </a:p>
          <a:p>
            <a:pPr marL="514350" indent="-514350">
              <a:buAutoNum type="alphaUcPeriod"/>
            </a:pPr>
            <a:r>
              <a:rPr lang="en-IN" dirty="0" smtClean="0"/>
              <a:t>12</a:t>
            </a:r>
          </a:p>
          <a:p>
            <a:pPr marL="514350" indent="-514350">
              <a:buAutoNum type="alphaUcPeriod"/>
            </a:pPr>
            <a:r>
              <a:rPr lang="en-IN" dirty="0" smtClean="0"/>
              <a:t>0</a:t>
            </a:r>
          </a:p>
          <a:p>
            <a:pPr marL="514350" indent="-514350">
              <a:buAutoNum type="alphaUcPeriod"/>
            </a:pPr>
            <a:r>
              <a:rPr lang="en-IN" dirty="0" smtClean="0"/>
              <a:t>Compile time error</a:t>
            </a:r>
          </a:p>
          <a:p>
            <a:pPr marL="514350" indent="-514350">
              <a:buAutoNum type="alphaUcPeriod"/>
            </a:pPr>
            <a:r>
              <a:rPr lang="en-IN" dirty="0" smtClean="0"/>
              <a:t>Runtime error</a:t>
            </a:r>
            <a:endParaRPr lang="en-IN" dirty="0"/>
          </a:p>
        </p:txBody>
      </p:sp>
    </p:spTree>
    <p:extLst>
      <p:ext uri="{BB962C8B-B14F-4D97-AF65-F5344CB8AC3E}">
        <p14:creationId xmlns:p14="http://schemas.microsoft.com/office/powerpoint/2010/main" val="23009744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IN" dirty="0" smtClean="0"/>
              <a:t>Q7(Output??)</a:t>
            </a:r>
            <a:endParaRPr lang="en-IN" dirty="0"/>
          </a:p>
        </p:txBody>
      </p:sp>
      <p:sp>
        <p:nvSpPr>
          <p:cNvPr id="3" name="Content Placeholder 2"/>
          <p:cNvSpPr>
            <a:spLocks noGrp="1"/>
          </p:cNvSpPr>
          <p:nvPr>
            <p:ph idx="1"/>
          </p:nvPr>
        </p:nvSpPr>
        <p:spPr>
          <a:xfrm>
            <a:off x="457200" y="838200"/>
            <a:ext cx="8229600" cy="5867400"/>
          </a:xfrm>
        </p:spPr>
        <p:txBody>
          <a:bodyPr>
            <a:normAutofit fontScale="55000" lnSpcReduction="20000"/>
          </a:bodyPr>
          <a:lstStyle/>
          <a:p>
            <a:pPr marL="0" indent="0">
              <a:buNone/>
            </a:pPr>
            <a:r>
              <a:rPr lang="en-IN" dirty="0"/>
              <a:t>interface A {</a:t>
            </a:r>
          </a:p>
          <a:p>
            <a:pPr marL="0" indent="0">
              <a:buNone/>
            </a:pPr>
            <a:r>
              <a:rPr lang="en-IN" dirty="0" err="1"/>
              <a:t>int</a:t>
            </a:r>
            <a:r>
              <a:rPr lang="en-IN" dirty="0"/>
              <a:t> x=12;</a:t>
            </a:r>
          </a:p>
          <a:p>
            <a:pPr marL="0" indent="0">
              <a:buNone/>
            </a:pPr>
            <a:r>
              <a:rPr lang="en-IN" dirty="0"/>
              <a:t>}</a:t>
            </a:r>
          </a:p>
          <a:p>
            <a:pPr marL="0" indent="0">
              <a:buNone/>
            </a:pPr>
            <a:r>
              <a:rPr lang="en-IN" dirty="0"/>
              <a:t>interface B {</a:t>
            </a:r>
          </a:p>
          <a:p>
            <a:pPr marL="0" indent="0">
              <a:buNone/>
            </a:pPr>
            <a:r>
              <a:rPr lang="en-IN" dirty="0" err="1"/>
              <a:t>int</a:t>
            </a:r>
            <a:r>
              <a:rPr lang="en-IN" dirty="0"/>
              <a:t> y=13;</a:t>
            </a:r>
          </a:p>
          <a:p>
            <a:pPr marL="0" indent="0">
              <a:buNone/>
            </a:pPr>
            <a:r>
              <a:rPr lang="en-IN" dirty="0"/>
              <a:t>}</a:t>
            </a:r>
          </a:p>
          <a:p>
            <a:pPr marL="0" indent="0">
              <a:buNone/>
            </a:pPr>
            <a:r>
              <a:rPr lang="en-IN" dirty="0"/>
              <a:t>interface C extends A,B </a:t>
            </a:r>
          </a:p>
          <a:p>
            <a:pPr marL="0" indent="0">
              <a:buNone/>
            </a:pPr>
            <a:r>
              <a:rPr lang="en-IN" dirty="0"/>
              <a:t>{</a:t>
            </a:r>
          </a:p>
          <a:p>
            <a:pPr marL="0" indent="0">
              <a:buNone/>
            </a:pPr>
            <a:r>
              <a:rPr lang="en-IN" dirty="0"/>
              <a:t>    static </a:t>
            </a:r>
            <a:r>
              <a:rPr lang="en-IN" dirty="0" err="1"/>
              <a:t>int</a:t>
            </a:r>
            <a:r>
              <a:rPr lang="en-IN" dirty="0"/>
              <a:t> sum(){ return </a:t>
            </a:r>
            <a:r>
              <a:rPr lang="en-IN" dirty="0" err="1"/>
              <a:t>x+y</a:t>
            </a:r>
            <a:r>
              <a:rPr lang="en-IN" dirty="0"/>
              <a:t>;}</a:t>
            </a:r>
          </a:p>
          <a:p>
            <a:pPr marL="0" indent="0">
              <a:buNone/>
            </a:pPr>
            <a:r>
              <a:rPr lang="en-IN" dirty="0"/>
              <a:t>}</a:t>
            </a:r>
          </a:p>
          <a:p>
            <a:pPr marL="0" indent="0">
              <a:buNone/>
            </a:pPr>
            <a:r>
              <a:rPr lang="en-IN" dirty="0"/>
              <a:t>public class Main implements C {</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err="1"/>
              <a:t>System.out.println</a:t>
            </a:r>
            <a:r>
              <a:rPr lang="en-IN" dirty="0"/>
              <a:t>(</a:t>
            </a:r>
            <a:r>
              <a:rPr lang="en-IN" dirty="0" err="1"/>
              <a:t>C.sum</a:t>
            </a:r>
            <a:r>
              <a:rPr lang="en-IN" dirty="0"/>
              <a:t>());</a:t>
            </a:r>
          </a:p>
          <a:p>
            <a:pPr marL="0" indent="0">
              <a:buNone/>
            </a:pPr>
            <a:r>
              <a:rPr lang="en-IN" dirty="0"/>
              <a:t>}</a:t>
            </a:r>
          </a:p>
          <a:p>
            <a:pPr marL="0" indent="0">
              <a:buNone/>
            </a:pPr>
            <a:r>
              <a:rPr lang="en-IN" dirty="0" smtClean="0"/>
              <a:t>}</a:t>
            </a:r>
          </a:p>
          <a:p>
            <a:pPr marL="514350" indent="-514350">
              <a:buAutoNum type="alphaUcPeriod"/>
            </a:pPr>
            <a:r>
              <a:rPr lang="en-IN" dirty="0" smtClean="0"/>
              <a:t>25</a:t>
            </a:r>
          </a:p>
          <a:p>
            <a:pPr marL="514350" indent="-514350">
              <a:buAutoNum type="alphaUcPeriod"/>
            </a:pPr>
            <a:r>
              <a:rPr lang="en-IN" dirty="0" smtClean="0"/>
              <a:t>Compile time error</a:t>
            </a:r>
          </a:p>
          <a:p>
            <a:pPr marL="514350" indent="-514350">
              <a:buAutoNum type="alphaUcPeriod"/>
            </a:pPr>
            <a:r>
              <a:rPr lang="en-IN" dirty="0" smtClean="0"/>
              <a:t>Runtime error</a:t>
            </a:r>
          </a:p>
          <a:p>
            <a:pPr marL="514350" indent="-514350">
              <a:buAutoNum type="alphaUcPeriod"/>
            </a:pPr>
            <a:r>
              <a:rPr lang="en-IN" dirty="0" smtClean="0"/>
              <a:t>Blank output</a:t>
            </a:r>
            <a:endParaRPr lang="en-IN" dirty="0"/>
          </a:p>
        </p:txBody>
      </p:sp>
    </p:spTree>
    <p:extLst>
      <p:ext uri="{BB962C8B-B14F-4D97-AF65-F5344CB8AC3E}">
        <p14:creationId xmlns:p14="http://schemas.microsoft.com/office/powerpoint/2010/main" val="1082056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IN" dirty="0" smtClean="0"/>
              <a:t>Q8(Output??)</a:t>
            </a:r>
            <a:endParaRPr lang="en-IN" dirty="0"/>
          </a:p>
        </p:txBody>
      </p:sp>
      <p:sp>
        <p:nvSpPr>
          <p:cNvPr id="3" name="Content Placeholder 2"/>
          <p:cNvSpPr>
            <a:spLocks noGrp="1"/>
          </p:cNvSpPr>
          <p:nvPr>
            <p:ph idx="1"/>
          </p:nvPr>
        </p:nvSpPr>
        <p:spPr>
          <a:xfrm>
            <a:off x="457200" y="762000"/>
            <a:ext cx="8229600" cy="5791200"/>
          </a:xfrm>
        </p:spPr>
        <p:txBody>
          <a:bodyPr>
            <a:normAutofit fontScale="62500" lnSpcReduction="20000"/>
          </a:bodyPr>
          <a:lstStyle/>
          <a:p>
            <a:pPr marL="0" indent="0">
              <a:buNone/>
            </a:pPr>
            <a:r>
              <a:rPr lang="en-IN" dirty="0"/>
              <a:t>interface A </a:t>
            </a:r>
          </a:p>
          <a:p>
            <a:pPr marL="0" indent="0">
              <a:buNone/>
            </a:pPr>
            <a:r>
              <a:rPr lang="en-IN" dirty="0"/>
              <a:t>{</a:t>
            </a:r>
          </a:p>
          <a:p>
            <a:pPr marL="0" indent="0">
              <a:buNone/>
            </a:pPr>
            <a:r>
              <a:rPr lang="en-IN" dirty="0"/>
              <a:t>    </a:t>
            </a:r>
            <a:r>
              <a:rPr lang="en-IN" dirty="0" err="1"/>
              <a:t>int</a:t>
            </a:r>
            <a:r>
              <a:rPr lang="en-IN" dirty="0"/>
              <a:t> x=10;</a:t>
            </a:r>
          </a:p>
          <a:p>
            <a:pPr marL="0" indent="0">
              <a:buNone/>
            </a:pPr>
            <a:r>
              <a:rPr lang="en-IN" dirty="0"/>
              <a:t>}</a:t>
            </a:r>
          </a:p>
          <a:p>
            <a:pPr marL="0" indent="0">
              <a:buNone/>
            </a:pPr>
            <a:r>
              <a:rPr lang="en-IN" dirty="0"/>
              <a:t>class B </a:t>
            </a:r>
          </a:p>
          <a:p>
            <a:pPr marL="0" indent="0">
              <a:buNone/>
            </a:pPr>
            <a:r>
              <a:rPr lang="en-IN" dirty="0"/>
              <a:t>{</a:t>
            </a:r>
          </a:p>
          <a:p>
            <a:pPr marL="0" indent="0">
              <a:buNone/>
            </a:pPr>
            <a:r>
              <a:rPr lang="en-IN" dirty="0"/>
              <a:t>    static </a:t>
            </a:r>
            <a:r>
              <a:rPr lang="en-IN" dirty="0" err="1"/>
              <a:t>int</a:t>
            </a:r>
            <a:r>
              <a:rPr lang="en-IN" dirty="0"/>
              <a:t> y=13;</a:t>
            </a:r>
          </a:p>
          <a:p>
            <a:pPr marL="0" indent="0">
              <a:buNone/>
            </a:pPr>
            <a:r>
              <a:rPr lang="en-IN" dirty="0"/>
              <a:t>}</a:t>
            </a:r>
          </a:p>
          <a:p>
            <a:pPr marL="0" indent="0">
              <a:buNone/>
            </a:pPr>
            <a:r>
              <a:rPr lang="en-IN" dirty="0"/>
              <a:t>public class Main extends B implements A {</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err="1"/>
              <a:t>System.out.println</a:t>
            </a:r>
            <a:r>
              <a:rPr lang="en-IN" dirty="0"/>
              <a:t>(</a:t>
            </a:r>
            <a:r>
              <a:rPr lang="en-IN" dirty="0" err="1"/>
              <a:t>x+B.y</a:t>
            </a:r>
            <a:r>
              <a:rPr lang="en-IN" dirty="0"/>
              <a:t>);</a:t>
            </a:r>
          </a:p>
          <a:p>
            <a:pPr marL="0" indent="0">
              <a:buNone/>
            </a:pPr>
            <a:r>
              <a:rPr lang="en-IN" dirty="0"/>
              <a:t>}</a:t>
            </a:r>
          </a:p>
          <a:p>
            <a:pPr marL="0" indent="0">
              <a:buNone/>
            </a:pPr>
            <a:r>
              <a:rPr lang="en-IN" dirty="0" smtClean="0"/>
              <a:t>}</a:t>
            </a:r>
          </a:p>
          <a:p>
            <a:pPr marL="514350" indent="-514350">
              <a:buAutoNum type="alphaUcPeriod"/>
            </a:pPr>
            <a:r>
              <a:rPr lang="en-IN" dirty="0" smtClean="0"/>
              <a:t>Compile time error</a:t>
            </a:r>
          </a:p>
          <a:p>
            <a:pPr marL="514350" indent="-514350">
              <a:buAutoNum type="alphaUcPeriod"/>
            </a:pPr>
            <a:r>
              <a:rPr lang="en-IN" dirty="0" smtClean="0"/>
              <a:t>10</a:t>
            </a:r>
          </a:p>
          <a:p>
            <a:pPr marL="514350" indent="-514350">
              <a:buAutoNum type="alphaUcPeriod"/>
            </a:pPr>
            <a:r>
              <a:rPr lang="en-IN" dirty="0" smtClean="0"/>
              <a:t>23</a:t>
            </a:r>
          </a:p>
          <a:p>
            <a:pPr marL="514350" indent="-514350">
              <a:buAutoNum type="alphaUcPeriod"/>
            </a:pPr>
            <a:r>
              <a:rPr lang="en-IN" dirty="0" smtClean="0"/>
              <a:t>Runtime error</a:t>
            </a:r>
            <a:endParaRPr lang="en-IN" dirty="0"/>
          </a:p>
        </p:txBody>
      </p:sp>
    </p:spTree>
    <p:extLst>
      <p:ext uri="{BB962C8B-B14F-4D97-AF65-F5344CB8AC3E}">
        <p14:creationId xmlns:p14="http://schemas.microsoft.com/office/powerpoint/2010/main" val="30581760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IN" dirty="0" smtClean="0"/>
              <a:t>Q9(Output??)</a:t>
            </a:r>
            <a:endParaRPr lang="en-IN" dirty="0"/>
          </a:p>
        </p:txBody>
      </p:sp>
      <p:sp>
        <p:nvSpPr>
          <p:cNvPr id="3" name="Content Placeholder 2"/>
          <p:cNvSpPr>
            <a:spLocks noGrp="1"/>
          </p:cNvSpPr>
          <p:nvPr>
            <p:ph idx="1"/>
          </p:nvPr>
        </p:nvSpPr>
        <p:spPr>
          <a:xfrm>
            <a:off x="447675" y="914400"/>
            <a:ext cx="8229600" cy="5257800"/>
          </a:xfrm>
        </p:spPr>
        <p:txBody>
          <a:bodyPr>
            <a:normAutofit fontScale="62500" lnSpcReduction="20000"/>
          </a:bodyPr>
          <a:lstStyle/>
          <a:p>
            <a:pPr marL="0" indent="0">
              <a:buNone/>
            </a:pPr>
            <a:r>
              <a:rPr lang="en-IN" dirty="0" smtClean="0"/>
              <a:t>Which of the following option is true regarding following code? </a:t>
            </a:r>
          </a:p>
          <a:p>
            <a:pPr marL="0" indent="0">
              <a:buNone/>
            </a:pPr>
            <a:r>
              <a:rPr lang="en-IN" dirty="0" smtClean="0"/>
              <a:t>interface </a:t>
            </a:r>
            <a:r>
              <a:rPr lang="en-IN" dirty="0"/>
              <a:t>A </a:t>
            </a:r>
          </a:p>
          <a:p>
            <a:pPr marL="0" indent="0">
              <a:buNone/>
            </a:pPr>
            <a:r>
              <a:rPr lang="en-IN" dirty="0"/>
              <a:t>{</a:t>
            </a:r>
          </a:p>
          <a:p>
            <a:pPr marL="0" indent="0">
              <a:buNone/>
            </a:pPr>
            <a:r>
              <a:rPr lang="en-IN" dirty="0"/>
              <a:t>    void show();</a:t>
            </a:r>
          </a:p>
          <a:p>
            <a:pPr marL="0" indent="0">
              <a:buNone/>
            </a:pPr>
            <a:r>
              <a:rPr lang="en-IN" dirty="0"/>
              <a:t>}</a:t>
            </a:r>
          </a:p>
          <a:p>
            <a:pPr marL="0" indent="0">
              <a:buNone/>
            </a:pPr>
            <a:r>
              <a:rPr lang="en-IN" dirty="0"/>
              <a:t>public class Main{</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A ref=()-&gt;</a:t>
            </a:r>
            <a:r>
              <a:rPr lang="en-IN" dirty="0" err="1"/>
              <a:t>System.out.println</a:t>
            </a:r>
            <a:r>
              <a:rPr lang="en-IN" dirty="0"/>
              <a:t>("Hello");</a:t>
            </a:r>
          </a:p>
          <a:p>
            <a:pPr marL="0" indent="0">
              <a:buNone/>
            </a:pPr>
            <a:r>
              <a:rPr lang="en-IN" dirty="0" err="1"/>
              <a:t>ref.show</a:t>
            </a:r>
            <a:r>
              <a:rPr lang="en-IN" dirty="0"/>
              <a:t>();</a:t>
            </a:r>
          </a:p>
          <a:p>
            <a:pPr marL="0" indent="0">
              <a:buNone/>
            </a:pPr>
            <a:r>
              <a:rPr lang="en-IN" dirty="0"/>
              <a:t>}</a:t>
            </a:r>
          </a:p>
          <a:p>
            <a:pPr marL="0" indent="0">
              <a:buNone/>
            </a:pPr>
            <a:r>
              <a:rPr lang="en-IN" dirty="0" smtClean="0"/>
              <a:t>}</a:t>
            </a:r>
          </a:p>
          <a:p>
            <a:pPr marL="514350" indent="-514350">
              <a:buAutoNum type="alphaUcPeriod"/>
            </a:pPr>
            <a:r>
              <a:rPr lang="en-IN" dirty="0" smtClean="0"/>
              <a:t>Given interface is functional interface</a:t>
            </a:r>
          </a:p>
          <a:p>
            <a:pPr marL="514350" indent="-514350">
              <a:buAutoNum type="alphaUcPeriod"/>
            </a:pPr>
            <a:r>
              <a:rPr lang="en-IN" dirty="0" smtClean="0"/>
              <a:t>Given interface may contain more than one abstract methods </a:t>
            </a:r>
          </a:p>
          <a:p>
            <a:pPr marL="514350" indent="-514350">
              <a:buAutoNum type="alphaUcPeriod"/>
            </a:pPr>
            <a:r>
              <a:rPr lang="en-IN" dirty="0" smtClean="0"/>
              <a:t>Given interface cannot have default and static methods </a:t>
            </a:r>
          </a:p>
          <a:p>
            <a:pPr marL="514350" indent="-514350">
              <a:buAutoNum type="alphaUcPeriod"/>
            </a:pPr>
            <a:r>
              <a:rPr lang="en-IN" dirty="0" smtClean="0"/>
              <a:t>Given interface can have concrete methods</a:t>
            </a:r>
          </a:p>
          <a:p>
            <a:pPr marL="0" indent="0">
              <a:buNone/>
            </a:pPr>
            <a:endParaRPr lang="en-IN" dirty="0"/>
          </a:p>
        </p:txBody>
      </p:sp>
    </p:spTree>
    <p:extLst>
      <p:ext uri="{BB962C8B-B14F-4D97-AF65-F5344CB8AC3E}">
        <p14:creationId xmlns:p14="http://schemas.microsoft.com/office/powerpoint/2010/main" val="1245495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Q10(Output??)</a:t>
            </a:r>
            <a:endParaRPr lang="en-IN" dirty="0"/>
          </a:p>
        </p:txBody>
      </p:sp>
      <p:sp>
        <p:nvSpPr>
          <p:cNvPr id="3" name="Content Placeholder 2"/>
          <p:cNvSpPr>
            <a:spLocks noGrp="1"/>
          </p:cNvSpPr>
          <p:nvPr>
            <p:ph idx="1"/>
          </p:nvPr>
        </p:nvSpPr>
        <p:spPr>
          <a:xfrm>
            <a:off x="457200" y="1600200"/>
            <a:ext cx="8229600" cy="4800600"/>
          </a:xfrm>
        </p:spPr>
        <p:txBody>
          <a:bodyPr>
            <a:normAutofit fontScale="62500" lnSpcReduction="20000"/>
          </a:bodyPr>
          <a:lstStyle/>
          <a:p>
            <a:pPr marL="0" indent="0">
              <a:buNone/>
            </a:pPr>
            <a:r>
              <a:rPr lang="en-IN" dirty="0"/>
              <a:t>interface A </a:t>
            </a:r>
          </a:p>
          <a:p>
            <a:pPr marL="0" indent="0">
              <a:buNone/>
            </a:pPr>
            <a:r>
              <a:rPr lang="en-IN" dirty="0"/>
              <a:t>{</a:t>
            </a:r>
          </a:p>
          <a:p>
            <a:pPr marL="0" indent="0">
              <a:buNone/>
            </a:pPr>
            <a:r>
              <a:rPr lang="en-IN" dirty="0"/>
              <a:t>    </a:t>
            </a:r>
            <a:r>
              <a:rPr lang="en-IN" dirty="0" err="1"/>
              <a:t>boolean</a:t>
            </a:r>
            <a:r>
              <a:rPr lang="en-IN" dirty="0"/>
              <a:t> task(</a:t>
            </a:r>
            <a:r>
              <a:rPr lang="en-IN" dirty="0" err="1"/>
              <a:t>int</a:t>
            </a:r>
            <a:r>
              <a:rPr lang="en-IN" dirty="0"/>
              <a:t> </a:t>
            </a:r>
            <a:r>
              <a:rPr lang="en-IN" dirty="0" err="1"/>
              <a:t>a,int</a:t>
            </a:r>
            <a:r>
              <a:rPr lang="en-IN" dirty="0"/>
              <a:t> b);</a:t>
            </a:r>
          </a:p>
          <a:p>
            <a:pPr marL="0" indent="0">
              <a:buNone/>
            </a:pPr>
            <a:r>
              <a:rPr lang="en-IN" dirty="0"/>
              <a:t>}</a:t>
            </a:r>
          </a:p>
          <a:p>
            <a:pPr marL="0" indent="0">
              <a:buNone/>
            </a:pPr>
            <a:r>
              <a:rPr lang="en-IN" dirty="0"/>
              <a:t>public class Main{</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A ref=(n1,n2)-&gt;n1+2==n2;</a:t>
            </a:r>
          </a:p>
          <a:p>
            <a:pPr marL="0" indent="0">
              <a:buNone/>
            </a:pPr>
            <a:r>
              <a:rPr lang="en-IN" dirty="0" err="1"/>
              <a:t>System.out.println</a:t>
            </a:r>
            <a:r>
              <a:rPr lang="en-IN" dirty="0"/>
              <a:t>(</a:t>
            </a:r>
            <a:r>
              <a:rPr lang="en-IN" dirty="0" err="1"/>
              <a:t>ref.task</a:t>
            </a:r>
            <a:r>
              <a:rPr lang="en-IN" dirty="0"/>
              <a:t>(1,3));</a:t>
            </a:r>
          </a:p>
          <a:p>
            <a:pPr marL="0" indent="0">
              <a:buNone/>
            </a:pPr>
            <a:r>
              <a:rPr lang="en-IN" dirty="0"/>
              <a:t>}</a:t>
            </a:r>
          </a:p>
          <a:p>
            <a:pPr marL="0" indent="0">
              <a:buNone/>
            </a:pPr>
            <a:r>
              <a:rPr lang="en-IN" dirty="0" smtClean="0"/>
              <a:t>}</a:t>
            </a:r>
          </a:p>
          <a:p>
            <a:pPr marL="514350" indent="-514350">
              <a:buAutoNum type="alphaUcPeriod"/>
            </a:pPr>
            <a:r>
              <a:rPr lang="en-IN" dirty="0"/>
              <a:t>f</a:t>
            </a:r>
            <a:r>
              <a:rPr lang="en-IN" dirty="0" smtClean="0"/>
              <a:t>alse</a:t>
            </a:r>
          </a:p>
          <a:p>
            <a:pPr marL="514350" indent="-514350">
              <a:buAutoNum type="alphaUcPeriod"/>
            </a:pPr>
            <a:r>
              <a:rPr lang="en-IN" dirty="0"/>
              <a:t>t</a:t>
            </a:r>
            <a:r>
              <a:rPr lang="en-IN" dirty="0" smtClean="0"/>
              <a:t>rue</a:t>
            </a:r>
          </a:p>
          <a:p>
            <a:pPr marL="514350" indent="-514350">
              <a:buAutoNum type="alphaUcPeriod"/>
            </a:pPr>
            <a:r>
              <a:rPr lang="en-IN" dirty="0" smtClean="0"/>
              <a:t>Compile time error</a:t>
            </a:r>
          </a:p>
          <a:p>
            <a:pPr marL="514350" indent="-514350">
              <a:buAutoNum type="alphaUcPeriod"/>
            </a:pPr>
            <a:r>
              <a:rPr lang="en-IN" dirty="0" smtClean="0"/>
              <a:t>Runtime error</a:t>
            </a:r>
            <a:endParaRPr lang="en-IN" dirty="0"/>
          </a:p>
        </p:txBody>
      </p:sp>
    </p:spTree>
    <p:extLst>
      <p:ext uri="{BB962C8B-B14F-4D97-AF65-F5344CB8AC3E}">
        <p14:creationId xmlns:p14="http://schemas.microsoft.com/office/powerpoint/2010/main" val="3712760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Times New Roman" pitchFamily="18" charset="0"/>
                <a:cs typeface="Times New Roman" pitchFamily="18" charset="0"/>
              </a:rPr>
              <a:t>The Java compiler adds public and abstract keywords before the interface method. Moreover, it adds public, static and final keywords before data members.</a:t>
            </a:r>
          </a:p>
          <a:p>
            <a:pPr marL="0" indent="0" algn="just">
              <a:buNone/>
            </a:pPr>
            <a:r>
              <a:rPr lang="en-US" sz="2400" dirty="0"/>
              <a:t>In other words, Interface fields are public, static and final by default, and the methods are public and abstract.</a:t>
            </a:r>
          </a:p>
          <a:p>
            <a:pPr marL="0" indent="0" algn="just">
              <a:buNone/>
            </a:pPr>
            <a:r>
              <a:rPr lang="en-US" sz="2400" dirty="0" smtClean="0"/>
              <a:t/>
            </a:r>
            <a:br>
              <a:rPr lang="en-US" sz="2400" dirty="0" smtClean="0"/>
            </a:br>
            <a:endParaRPr lang="en-US" sz="2400" dirty="0">
              <a:latin typeface="Times New Roman" pitchFamily="18" charset="0"/>
              <a:cs typeface="Times New Roman" pitchFamily="18" charset="0"/>
            </a:endParaRPr>
          </a:p>
        </p:txBody>
      </p:sp>
      <p:pic>
        <p:nvPicPr>
          <p:cNvPr id="1027" name="Picture 3" descr="C:\Users\AV\Desktop\interfa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031672"/>
            <a:ext cx="6629400" cy="1835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5949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Q11(Output??)</a:t>
            </a:r>
            <a:endParaRPr lang="en-IN" dirty="0"/>
          </a:p>
        </p:txBody>
      </p:sp>
      <p:sp>
        <p:nvSpPr>
          <p:cNvPr id="3" name="Content Placeholder 2"/>
          <p:cNvSpPr>
            <a:spLocks noGrp="1"/>
          </p:cNvSpPr>
          <p:nvPr>
            <p:ph idx="1"/>
          </p:nvPr>
        </p:nvSpPr>
        <p:spPr>
          <a:xfrm>
            <a:off x="457200" y="762000"/>
            <a:ext cx="8229600" cy="5364163"/>
          </a:xfrm>
        </p:spPr>
        <p:txBody>
          <a:bodyPr>
            <a:normAutofit fontScale="55000" lnSpcReduction="20000"/>
          </a:bodyPr>
          <a:lstStyle/>
          <a:p>
            <a:pPr marL="0" indent="0">
              <a:buNone/>
            </a:pPr>
            <a:r>
              <a:rPr lang="en-IN" dirty="0"/>
              <a:t>interface A </a:t>
            </a:r>
          </a:p>
          <a:p>
            <a:pPr marL="0" indent="0">
              <a:buNone/>
            </a:pPr>
            <a:r>
              <a:rPr lang="en-IN" dirty="0"/>
              <a:t>{</a:t>
            </a:r>
          </a:p>
          <a:p>
            <a:pPr marL="0" indent="0">
              <a:buNone/>
            </a:pPr>
            <a:r>
              <a:rPr lang="en-IN" dirty="0"/>
              <a:t>    </a:t>
            </a:r>
            <a:r>
              <a:rPr lang="en-IN" dirty="0" err="1"/>
              <a:t>int</a:t>
            </a:r>
            <a:r>
              <a:rPr lang="en-IN" dirty="0"/>
              <a:t> task(</a:t>
            </a:r>
            <a:r>
              <a:rPr lang="en-IN" dirty="0" err="1"/>
              <a:t>int</a:t>
            </a:r>
            <a:r>
              <a:rPr lang="en-IN" dirty="0"/>
              <a:t> </a:t>
            </a:r>
            <a:r>
              <a:rPr lang="en-IN" dirty="0" err="1"/>
              <a:t>a,int</a:t>
            </a:r>
            <a:r>
              <a:rPr lang="en-IN" dirty="0"/>
              <a:t> b);</a:t>
            </a:r>
          </a:p>
          <a:p>
            <a:pPr marL="0" indent="0">
              <a:buNone/>
            </a:pPr>
            <a:r>
              <a:rPr lang="en-IN" dirty="0"/>
              <a:t>}</a:t>
            </a:r>
          </a:p>
          <a:p>
            <a:pPr marL="0" indent="0">
              <a:buNone/>
            </a:pPr>
            <a:r>
              <a:rPr lang="en-IN" dirty="0"/>
              <a:t>public class Main{</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A ref=(n1,n2)-&gt;{</a:t>
            </a:r>
          </a:p>
          <a:p>
            <a:pPr marL="0" indent="0">
              <a:buNone/>
            </a:pPr>
            <a:r>
              <a:rPr lang="en-IN" dirty="0" err="1"/>
              <a:t>int</a:t>
            </a:r>
            <a:r>
              <a:rPr lang="en-IN" dirty="0"/>
              <a:t> x=n1+n2;</a:t>
            </a:r>
          </a:p>
          <a:p>
            <a:pPr marL="0" indent="0">
              <a:buNone/>
            </a:pPr>
            <a:r>
              <a:rPr lang="en-IN" dirty="0" err="1"/>
              <a:t>int</a:t>
            </a:r>
            <a:r>
              <a:rPr lang="en-IN" dirty="0"/>
              <a:t> y=n1-n2;</a:t>
            </a:r>
          </a:p>
          <a:p>
            <a:pPr marL="0" indent="0">
              <a:buNone/>
            </a:pPr>
            <a:r>
              <a:rPr lang="en-IN" dirty="0" err="1"/>
              <a:t>int</a:t>
            </a:r>
            <a:r>
              <a:rPr lang="en-IN" dirty="0"/>
              <a:t> z=</a:t>
            </a:r>
            <a:r>
              <a:rPr lang="en-IN" dirty="0" err="1"/>
              <a:t>x+y</a:t>
            </a:r>
            <a:r>
              <a:rPr lang="en-IN" dirty="0"/>
              <a:t>;</a:t>
            </a:r>
          </a:p>
          <a:p>
            <a:pPr marL="0" indent="0">
              <a:buNone/>
            </a:pPr>
            <a:r>
              <a:rPr lang="en-IN" dirty="0"/>
              <a:t>};</a:t>
            </a:r>
          </a:p>
          <a:p>
            <a:pPr marL="0" indent="0">
              <a:buNone/>
            </a:pPr>
            <a:r>
              <a:rPr lang="en-IN" dirty="0" err="1"/>
              <a:t>System.out.println</a:t>
            </a:r>
            <a:r>
              <a:rPr lang="en-IN" dirty="0"/>
              <a:t>(</a:t>
            </a:r>
            <a:r>
              <a:rPr lang="en-IN" dirty="0" err="1"/>
              <a:t>ref.task</a:t>
            </a:r>
            <a:r>
              <a:rPr lang="en-IN" dirty="0"/>
              <a:t>(4,3));</a:t>
            </a:r>
          </a:p>
          <a:p>
            <a:pPr marL="0" indent="0">
              <a:buNone/>
            </a:pPr>
            <a:r>
              <a:rPr lang="en-IN" dirty="0"/>
              <a:t>}</a:t>
            </a:r>
          </a:p>
          <a:p>
            <a:pPr marL="0" indent="0">
              <a:buNone/>
            </a:pPr>
            <a:r>
              <a:rPr lang="en-IN" dirty="0" smtClean="0"/>
              <a:t>}</a:t>
            </a:r>
          </a:p>
          <a:p>
            <a:pPr marL="514350" indent="-514350">
              <a:buAutoNum type="alphaUcPeriod"/>
            </a:pPr>
            <a:r>
              <a:rPr lang="en-IN" dirty="0" smtClean="0"/>
              <a:t>8</a:t>
            </a:r>
          </a:p>
          <a:p>
            <a:pPr marL="514350" indent="-514350">
              <a:buAutoNum type="alphaUcPeriod"/>
            </a:pPr>
            <a:r>
              <a:rPr lang="en-IN" dirty="0" smtClean="0"/>
              <a:t>0</a:t>
            </a:r>
          </a:p>
          <a:p>
            <a:pPr marL="514350" indent="-514350">
              <a:buAutoNum type="alphaUcPeriod"/>
            </a:pPr>
            <a:r>
              <a:rPr lang="en-IN" dirty="0" smtClean="0"/>
              <a:t>Compile time error</a:t>
            </a:r>
          </a:p>
          <a:p>
            <a:pPr marL="514350" indent="-514350">
              <a:buAutoNum type="alphaUcPeriod"/>
            </a:pPr>
            <a:r>
              <a:rPr lang="en-IN" dirty="0" smtClean="0"/>
              <a:t>Runtime error</a:t>
            </a:r>
            <a:endParaRPr lang="en-IN" dirty="0"/>
          </a:p>
        </p:txBody>
      </p:sp>
    </p:spTree>
    <p:extLst>
      <p:ext uri="{BB962C8B-B14F-4D97-AF65-F5344CB8AC3E}">
        <p14:creationId xmlns:p14="http://schemas.microsoft.com/office/powerpoint/2010/main" val="35673535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smtClean="0"/>
              <a:t>Q12(Output??)</a:t>
            </a:r>
            <a:endParaRPr lang="en-IN" dirty="0"/>
          </a:p>
        </p:txBody>
      </p:sp>
      <p:sp>
        <p:nvSpPr>
          <p:cNvPr id="3" name="Content Placeholder 2"/>
          <p:cNvSpPr>
            <a:spLocks noGrp="1"/>
          </p:cNvSpPr>
          <p:nvPr>
            <p:ph idx="1"/>
          </p:nvPr>
        </p:nvSpPr>
        <p:spPr>
          <a:xfrm>
            <a:off x="457200" y="1417638"/>
            <a:ext cx="8229600" cy="5211762"/>
          </a:xfrm>
        </p:spPr>
        <p:txBody>
          <a:bodyPr>
            <a:normAutofit fontScale="55000" lnSpcReduction="20000"/>
          </a:bodyPr>
          <a:lstStyle/>
          <a:p>
            <a:pPr marL="0" indent="0">
              <a:buNone/>
            </a:pPr>
            <a:r>
              <a:rPr lang="en-IN" dirty="0" smtClean="0"/>
              <a:t>Which of the following option is true regarding following code?</a:t>
            </a:r>
          </a:p>
          <a:p>
            <a:pPr marL="0" indent="0">
              <a:buNone/>
            </a:pPr>
            <a:r>
              <a:rPr lang="en-IN" dirty="0" smtClean="0"/>
              <a:t>interface </a:t>
            </a:r>
            <a:r>
              <a:rPr lang="en-IN" dirty="0"/>
              <a:t>A </a:t>
            </a:r>
          </a:p>
          <a:p>
            <a:pPr marL="0" indent="0">
              <a:buNone/>
            </a:pPr>
            <a:r>
              <a:rPr lang="en-IN" dirty="0"/>
              <a:t>{</a:t>
            </a:r>
          </a:p>
          <a:p>
            <a:pPr marL="0" indent="0">
              <a:buNone/>
            </a:pPr>
            <a:r>
              <a:rPr lang="en-IN" dirty="0"/>
              <a:t>    void show1();</a:t>
            </a:r>
          </a:p>
          <a:p>
            <a:pPr marL="0" indent="0">
              <a:buNone/>
            </a:pPr>
            <a:r>
              <a:rPr lang="en-IN" dirty="0"/>
              <a:t>    void show2();</a:t>
            </a:r>
          </a:p>
          <a:p>
            <a:pPr marL="0" indent="0">
              <a:buNone/>
            </a:pPr>
            <a:r>
              <a:rPr lang="en-IN" dirty="0"/>
              <a:t>}</a:t>
            </a:r>
          </a:p>
          <a:p>
            <a:pPr marL="0" indent="0">
              <a:buNone/>
            </a:pPr>
            <a:r>
              <a:rPr lang="en-IN" dirty="0"/>
              <a:t>public class Main implements A{</a:t>
            </a:r>
          </a:p>
          <a:p>
            <a:pPr marL="0" indent="0">
              <a:buNone/>
            </a:pPr>
            <a:r>
              <a:rPr lang="en-IN" dirty="0"/>
              <a:t>public void show1(){ </a:t>
            </a:r>
            <a:r>
              <a:rPr lang="en-IN" dirty="0" err="1"/>
              <a:t>System.out.println</a:t>
            </a:r>
            <a:r>
              <a:rPr lang="en-IN" dirty="0"/>
              <a:t>("Output 1"); }</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A ref=new Main();</a:t>
            </a:r>
          </a:p>
          <a:p>
            <a:pPr marL="0" indent="0">
              <a:buNone/>
            </a:pPr>
            <a:r>
              <a:rPr lang="en-IN" dirty="0"/>
              <a:t>ref.show1();</a:t>
            </a:r>
          </a:p>
          <a:p>
            <a:pPr marL="0" indent="0">
              <a:buNone/>
            </a:pPr>
            <a:r>
              <a:rPr lang="en-IN" dirty="0"/>
              <a:t>}</a:t>
            </a:r>
          </a:p>
          <a:p>
            <a:pPr marL="0" indent="0">
              <a:buNone/>
            </a:pPr>
            <a:r>
              <a:rPr lang="en-IN" dirty="0" smtClean="0"/>
              <a:t>}</a:t>
            </a:r>
          </a:p>
          <a:p>
            <a:pPr marL="514350" indent="-514350">
              <a:buAutoNum type="alphaUcPeriod"/>
            </a:pPr>
            <a:r>
              <a:rPr lang="en-IN" dirty="0" smtClean="0"/>
              <a:t>It is not possible to have two abstract methods in A</a:t>
            </a:r>
          </a:p>
          <a:p>
            <a:pPr marL="514350" indent="-514350">
              <a:buAutoNum type="alphaUcPeriod"/>
            </a:pPr>
            <a:r>
              <a:rPr lang="en-IN" dirty="0" smtClean="0"/>
              <a:t>Main class is abstract in nature as it is not overriding show2()</a:t>
            </a:r>
          </a:p>
          <a:p>
            <a:pPr marL="514350" indent="-514350">
              <a:buAutoNum type="alphaUcPeriod"/>
            </a:pPr>
            <a:r>
              <a:rPr lang="en-IN" dirty="0"/>
              <a:t>s</a:t>
            </a:r>
            <a:r>
              <a:rPr lang="en-IN" dirty="0" smtClean="0"/>
              <a:t>how1() is non-abstract method</a:t>
            </a:r>
          </a:p>
          <a:p>
            <a:pPr marL="514350" indent="-514350">
              <a:buAutoNum type="alphaUcPeriod"/>
            </a:pPr>
            <a:r>
              <a:rPr lang="en-IN" dirty="0" smtClean="0"/>
              <a:t>Program will run and Output 1 will come on screen</a:t>
            </a:r>
            <a:endParaRPr lang="en-IN" dirty="0"/>
          </a:p>
        </p:txBody>
      </p:sp>
    </p:spTree>
    <p:extLst>
      <p:ext uri="{BB962C8B-B14F-4D97-AF65-F5344CB8AC3E}">
        <p14:creationId xmlns:p14="http://schemas.microsoft.com/office/powerpoint/2010/main" val="3663945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Autofit/>
          </a:bodyPr>
          <a:lstStyle/>
          <a:p>
            <a:r>
              <a:rPr lang="en-IN" sz="3200" dirty="0" smtClean="0"/>
              <a:t>Q13(Output??)</a:t>
            </a:r>
            <a:endParaRPr lang="en-IN" sz="3200" dirty="0"/>
          </a:p>
        </p:txBody>
      </p:sp>
      <p:sp>
        <p:nvSpPr>
          <p:cNvPr id="3" name="Content Placeholder 2"/>
          <p:cNvSpPr>
            <a:spLocks noGrp="1"/>
          </p:cNvSpPr>
          <p:nvPr>
            <p:ph idx="1"/>
          </p:nvPr>
        </p:nvSpPr>
        <p:spPr>
          <a:xfrm>
            <a:off x="457200" y="533400"/>
            <a:ext cx="8229600" cy="6096000"/>
          </a:xfrm>
        </p:spPr>
        <p:txBody>
          <a:bodyPr>
            <a:normAutofit fontScale="47500" lnSpcReduction="20000"/>
          </a:bodyPr>
          <a:lstStyle/>
          <a:p>
            <a:pPr marL="0" indent="0">
              <a:buNone/>
            </a:pPr>
            <a:r>
              <a:rPr lang="en-IN" dirty="0"/>
              <a:t>//What will be the output of following code?</a:t>
            </a:r>
          </a:p>
          <a:p>
            <a:pPr marL="0" indent="0">
              <a:buNone/>
            </a:pPr>
            <a:r>
              <a:rPr lang="en-IN" dirty="0"/>
              <a:t>interface A</a:t>
            </a:r>
          </a:p>
          <a:p>
            <a:pPr marL="0" indent="0">
              <a:buNone/>
            </a:pPr>
            <a:r>
              <a:rPr lang="en-IN" dirty="0"/>
              <a:t>{</a:t>
            </a:r>
          </a:p>
          <a:p>
            <a:pPr marL="0" indent="0">
              <a:buNone/>
            </a:pPr>
            <a:r>
              <a:rPr lang="en-IN" dirty="0"/>
              <a:t>    </a:t>
            </a:r>
            <a:r>
              <a:rPr lang="en-IN" dirty="0" err="1"/>
              <a:t>int</a:t>
            </a:r>
            <a:r>
              <a:rPr lang="en-IN" dirty="0"/>
              <a:t> </a:t>
            </a:r>
            <a:r>
              <a:rPr lang="en-IN" dirty="0" err="1"/>
              <a:t>i</a:t>
            </a:r>
            <a:r>
              <a:rPr lang="en-IN" dirty="0"/>
              <a:t> = 111;</a:t>
            </a:r>
          </a:p>
          <a:p>
            <a:pPr marL="0" indent="0">
              <a:buNone/>
            </a:pPr>
            <a:r>
              <a:rPr lang="en-IN" dirty="0"/>
              <a:t>}</a:t>
            </a:r>
          </a:p>
          <a:p>
            <a:pPr marL="0" indent="0">
              <a:buNone/>
            </a:pPr>
            <a:r>
              <a:rPr lang="en-IN" dirty="0"/>
              <a:t>class B implements A </a:t>
            </a:r>
          </a:p>
          <a:p>
            <a:pPr marL="0" indent="0">
              <a:buNone/>
            </a:pPr>
            <a:r>
              <a:rPr lang="en-IN" dirty="0"/>
              <a:t>{</a:t>
            </a:r>
          </a:p>
          <a:p>
            <a:pPr marL="0" indent="0">
              <a:buNone/>
            </a:pPr>
            <a:r>
              <a:rPr lang="en-IN" dirty="0"/>
              <a:t>    void </a:t>
            </a:r>
            <a:r>
              <a:rPr lang="en-IN" dirty="0" err="1"/>
              <a:t>methodB</a:t>
            </a:r>
            <a:r>
              <a:rPr lang="en-IN" dirty="0"/>
              <a:t>()</a:t>
            </a:r>
          </a:p>
          <a:p>
            <a:pPr marL="0" indent="0">
              <a:buNone/>
            </a:pPr>
            <a:r>
              <a:rPr lang="en-IN" dirty="0"/>
              <a:t>    {</a:t>
            </a:r>
          </a:p>
          <a:p>
            <a:pPr marL="0" indent="0">
              <a:buNone/>
            </a:pPr>
            <a:r>
              <a:rPr lang="en-IN" dirty="0"/>
              <a:t>        </a:t>
            </a:r>
            <a:r>
              <a:rPr lang="en-IN" dirty="0" err="1"/>
              <a:t>i</a:t>
            </a:r>
            <a:r>
              <a:rPr lang="en-IN" dirty="0"/>
              <a:t> = 222;</a:t>
            </a:r>
          </a:p>
          <a:p>
            <a:pPr marL="0" indent="0">
              <a:buNone/>
            </a:pPr>
            <a:r>
              <a:rPr lang="en-IN" dirty="0"/>
              <a:t>    }</a:t>
            </a:r>
          </a:p>
          <a:p>
            <a:pPr marL="0" indent="0">
              <a:buNone/>
            </a:pPr>
            <a:r>
              <a:rPr lang="en-IN" dirty="0"/>
              <a:t>}</a:t>
            </a:r>
          </a:p>
          <a:p>
            <a:pPr marL="0" indent="0">
              <a:buNone/>
            </a:pPr>
            <a:r>
              <a:rPr lang="en-IN" dirty="0"/>
              <a:t>public class Main</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    B ref=new B();</a:t>
            </a:r>
          </a:p>
          <a:p>
            <a:pPr marL="0" indent="0">
              <a:buNone/>
            </a:pPr>
            <a:r>
              <a:rPr lang="en-IN" dirty="0"/>
              <a:t>    </a:t>
            </a:r>
            <a:r>
              <a:rPr lang="en-IN" dirty="0" err="1"/>
              <a:t>ref.methodB</a:t>
            </a:r>
            <a:r>
              <a:rPr lang="en-IN" dirty="0"/>
              <a:t>();</a:t>
            </a:r>
          </a:p>
          <a:p>
            <a:pPr marL="0" indent="0">
              <a:buNone/>
            </a:pPr>
            <a:r>
              <a:rPr lang="en-IN" dirty="0"/>
              <a:t>}</a:t>
            </a:r>
          </a:p>
          <a:p>
            <a:pPr marL="0" indent="0">
              <a:buNone/>
            </a:pPr>
            <a:r>
              <a:rPr lang="en-IN" dirty="0" smtClean="0"/>
              <a:t>}</a:t>
            </a:r>
          </a:p>
          <a:p>
            <a:pPr marL="514350" indent="-514350">
              <a:buAutoNum type="alphaUcPeriod"/>
            </a:pPr>
            <a:r>
              <a:rPr lang="en-IN" dirty="0" smtClean="0"/>
              <a:t>222</a:t>
            </a:r>
          </a:p>
          <a:p>
            <a:pPr marL="514350" indent="-514350">
              <a:buAutoNum type="alphaUcPeriod"/>
            </a:pPr>
            <a:r>
              <a:rPr lang="en-IN" dirty="0" smtClean="0"/>
              <a:t>111</a:t>
            </a:r>
          </a:p>
          <a:p>
            <a:pPr marL="514350" indent="-514350">
              <a:buAutoNum type="alphaUcPeriod"/>
            </a:pPr>
            <a:r>
              <a:rPr lang="en-IN" dirty="0" smtClean="0"/>
              <a:t>Compile time error</a:t>
            </a:r>
          </a:p>
          <a:p>
            <a:pPr marL="514350" indent="-514350">
              <a:buAutoNum type="alphaUcPeriod"/>
            </a:pPr>
            <a:r>
              <a:rPr lang="en-IN" dirty="0" smtClean="0"/>
              <a:t>Runtime error</a:t>
            </a:r>
            <a:endParaRPr lang="en-IN" dirty="0"/>
          </a:p>
        </p:txBody>
      </p:sp>
    </p:spTree>
    <p:extLst>
      <p:ext uri="{BB962C8B-B14F-4D97-AF65-F5344CB8AC3E}">
        <p14:creationId xmlns:p14="http://schemas.microsoft.com/office/powerpoint/2010/main" val="8518214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Q14</a:t>
            </a:r>
            <a:endParaRPr lang="en-IN" dirty="0"/>
          </a:p>
        </p:txBody>
      </p:sp>
      <p:sp>
        <p:nvSpPr>
          <p:cNvPr id="3" name="Content Placeholder 2"/>
          <p:cNvSpPr>
            <a:spLocks noGrp="1"/>
          </p:cNvSpPr>
          <p:nvPr>
            <p:ph idx="1"/>
          </p:nvPr>
        </p:nvSpPr>
        <p:spPr/>
        <p:txBody>
          <a:bodyPr>
            <a:normAutofit/>
          </a:bodyPr>
          <a:lstStyle/>
          <a:p>
            <a:pPr marL="0" indent="0">
              <a:buNone/>
            </a:pPr>
            <a:r>
              <a:rPr lang="en-IN" sz="2400" dirty="0"/>
              <a:t>Which of the following is a true statement about the functional interface?</a:t>
            </a:r>
          </a:p>
          <a:p>
            <a:pPr marL="0" indent="0">
              <a:buNone/>
            </a:pPr>
            <a:r>
              <a:rPr lang="en-IN" sz="2400" dirty="0"/>
              <a:t>A. It has exactly one method and it must be abstract.</a:t>
            </a:r>
          </a:p>
          <a:p>
            <a:pPr marL="0" indent="0">
              <a:buNone/>
            </a:pPr>
            <a:r>
              <a:rPr lang="en-IN" sz="2400" dirty="0"/>
              <a:t>B. It has exactly one method and it may or may not be abstract.</a:t>
            </a:r>
          </a:p>
          <a:p>
            <a:pPr marL="0" indent="0">
              <a:buNone/>
            </a:pPr>
            <a:r>
              <a:rPr lang="en-IN" sz="2400" dirty="0"/>
              <a:t>C. It must have exactly one abstract method and may have any number of default or static methods.</a:t>
            </a:r>
          </a:p>
          <a:p>
            <a:pPr marL="0" indent="0">
              <a:buNone/>
            </a:pPr>
            <a:r>
              <a:rPr lang="en-IN" sz="2400" dirty="0"/>
              <a:t>D. It must have exactly one default method and may have any number of abstract or static methods.</a:t>
            </a:r>
          </a:p>
        </p:txBody>
      </p:sp>
    </p:spTree>
    <p:extLst>
      <p:ext uri="{BB962C8B-B14F-4D97-AF65-F5344CB8AC3E}">
        <p14:creationId xmlns:p14="http://schemas.microsoft.com/office/powerpoint/2010/main" val="12052659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Q15</a:t>
            </a:r>
            <a:endParaRPr lang="en-IN" dirty="0"/>
          </a:p>
        </p:txBody>
      </p:sp>
      <p:sp>
        <p:nvSpPr>
          <p:cNvPr id="3" name="Content Placeholder 2"/>
          <p:cNvSpPr>
            <a:spLocks noGrp="1"/>
          </p:cNvSpPr>
          <p:nvPr>
            <p:ph idx="1"/>
          </p:nvPr>
        </p:nvSpPr>
        <p:spPr/>
        <p:txBody>
          <a:bodyPr/>
          <a:lstStyle/>
          <a:p>
            <a:pPr marL="0" indent="0">
              <a:buNone/>
            </a:pPr>
            <a:r>
              <a:rPr lang="en-IN" dirty="0"/>
              <a:t>interface My { double sum(</a:t>
            </a:r>
            <a:r>
              <a:rPr lang="en-IN" dirty="0" err="1"/>
              <a:t>int</a:t>
            </a:r>
            <a:r>
              <a:rPr lang="en-IN" dirty="0"/>
              <a:t> x, double b); }</a:t>
            </a:r>
            <a:r>
              <a:rPr lang="en-IN" dirty="0"/>
              <a:t/>
            </a:r>
            <a:br>
              <a:rPr lang="en-IN" dirty="0"/>
            </a:br>
            <a:r>
              <a:rPr lang="en-IN" dirty="0"/>
              <a:t>Which of the following statement is correct?</a:t>
            </a:r>
            <a:r>
              <a:rPr lang="en-IN" dirty="0"/>
              <a:t/>
            </a:r>
            <a:br>
              <a:rPr lang="en-IN" dirty="0"/>
            </a:br>
            <a:r>
              <a:rPr lang="en-IN" dirty="0"/>
              <a:t/>
            </a:r>
            <a:br>
              <a:rPr lang="en-IN" dirty="0"/>
            </a:br>
            <a:r>
              <a:rPr lang="en-IN" dirty="0"/>
              <a:t>A. My x1 = (x, y) -&gt; return </a:t>
            </a:r>
            <a:r>
              <a:rPr lang="en-IN" dirty="0" err="1"/>
              <a:t>x+y</a:t>
            </a:r>
            <a:r>
              <a:rPr lang="en-IN" dirty="0"/>
              <a:t>;</a:t>
            </a:r>
            <a:r>
              <a:rPr lang="en-IN" dirty="0"/>
              <a:t/>
            </a:r>
            <a:br>
              <a:rPr lang="en-IN" dirty="0"/>
            </a:br>
            <a:r>
              <a:rPr lang="en-IN" dirty="0"/>
              <a:t>B. My x1 = (</a:t>
            </a:r>
            <a:r>
              <a:rPr lang="en-IN" dirty="0" err="1"/>
              <a:t>int</a:t>
            </a:r>
            <a:r>
              <a:rPr lang="en-IN" dirty="0"/>
              <a:t> x, double y) -&gt; </a:t>
            </a:r>
            <a:r>
              <a:rPr lang="en-IN" dirty="0" err="1"/>
              <a:t>x+y</a:t>
            </a:r>
            <a:r>
              <a:rPr lang="en-IN" dirty="0"/>
              <a:t>;</a:t>
            </a:r>
            <a:r>
              <a:rPr lang="en-IN" dirty="0"/>
              <a:t/>
            </a:r>
            <a:br>
              <a:rPr lang="en-IN" dirty="0"/>
            </a:br>
            <a:r>
              <a:rPr lang="en-IN" dirty="0"/>
              <a:t>C. My x1 = (double x, </a:t>
            </a:r>
            <a:r>
              <a:rPr lang="en-IN" dirty="0" err="1"/>
              <a:t>int</a:t>
            </a:r>
            <a:r>
              <a:rPr lang="en-IN" dirty="0"/>
              <a:t> y) -&gt; return </a:t>
            </a:r>
            <a:r>
              <a:rPr lang="en-IN" dirty="0" err="1"/>
              <a:t>x+y</a:t>
            </a:r>
            <a:r>
              <a:rPr lang="en-IN" dirty="0"/>
              <a:t>;</a:t>
            </a:r>
            <a:r>
              <a:rPr lang="en-IN" dirty="0"/>
              <a:t/>
            </a:r>
            <a:br>
              <a:rPr lang="en-IN" dirty="0"/>
            </a:br>
            <a:r>
              <a:rPr lang="en-IN" dirty="0"/>
              <a:t>D. None of These</a:t>
            </a:r>
            <a:endParaRPr lang="en-IN" dirty="0"/>
          </a:p>
        </p:txBody>
      </p:sp>
    </p:spTree>
    <p:extLst>
      <p:ext uri="{BB962C8B-B14F-4D97-AF65-F5344CB8AC3E}">
        <p14:creationId xmlns:p14="http://schemas.microsoft.com/office/powerpoint/2010/main" val="32057078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Q16</a:t>
            </a:r>
            <a:endParaRPr lang="en-IN" dirty="0"/>
          </a:p>
        </p:txBody>
      </p:sp>
      <p:sp>
        <p:nvSpPr>
          <p:cNvPr id="3" name="Content Placeholder 2"/>
          <p:cNvSpPr>
            <a:spLocks noGrp="1"/>
          </p:cNvSpPr>
          <p:nvPr>
            <p:ph idx="1"/>
          </p:nvPr>
        </p:nvSpPr>
        <p:spPr>
          <a:xfrm>
            <a:off x="228600" y="1600200"/>
            <a:ext cx="8686800" cy="4525963"/>
          </a:xfrm>
        </p:spPr>
        <p:txBody>
          <a:bodyPr>
            <a:normAutofit/>
          </a:bodyPr>
          <a:lstStyle/>
          <a:p>
            <a:pPr marL="0" indent="0">
              <a:buNone/>
            </a:pPr>
            <a:r>
              <a:rPr lang="en-IN" sz="2800" dirty="0"/>
              <a:t>Which of the following is FALSE about lambda expression?</a:t>
            </a:r>
            <a:r>
              <a:rPr lang="en-IN" sz="2800" dirty="0"/>
              <a:t/>
            </a:r>
            <a:br>
              <a:rPr lang="en-IN" sz="2800" dirty="0"/>
            </a:br>
            <a:r>
              <a:rPr lang="en-IN" sz="2800" dirty="0"/>
              <a:t>A. Curly braces in expression body is optional if the body contains a single statement.</a:t>
            </a:r>
            <a:r>
              <a:rPr lang="en-IN" sz="2800" dirty="0"/>
              <a:t/>
            </a:r>
            <a:br>
              <a:rPr lang="en-IN" sz="2800" dirty="0"/>
            </a:br>
            <a:r>
              <a:rPr lang="en-IN" sz="2800" dirty="0"/>
              <a:t>B. return keyword is optional if the body has a single expression to return the value.</a:t>
            </a:r>
            <a:r>
              <a:rPr lang="en-IN" sz="2800" dirty="0"/>
              <a:t/>
            </a:r>
            <a:br>
              <a:rPr lang="en-IN" sz="2800" dirty="0"/>
            </a:br>
            <a:r>
              <a:rPr lang="en-IN" sz="2800" dirty="0"/>
              <a:t>C. type declaration of all parameters is always compulsory.</a:t>
            </a:r>
            <a:r>
              <a:rPr lang="en-IN" sz="2800" dirty="0"/>
              <a:t/>
            </a:r>
            <a:br>
              <a:rPr lang="en-IN" sz="2800" dirty="0"/>
            </a:br>
            <a:r>
              <a:rPr lang="en-IN" sz="2800" dirty="0"/>
              <a:t>D. Both B &amp; C</a:t>
            </a:r>
            <a:endParaRPr lang="en-IN" sz="2800" dirty="0"/>
          </a:p>
        </p:txBody>
      </p:sp>
    </p:spTree>
    <p:extLst>
      <p:ext uri="{BB962C8B-B14F-4D97-AF65-F5344CB8AC3E}">
        <p14:creationId xmlns:p14="http://schemas.microsoft.com/office/powerpoint/2010/main" val="29100672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Q17</a:t>
            </a:r>
            <a:endParaRPr lang="en-IN" dirty="0"/>
          </a:p>
        </p:txBody>
      </p:sp>
      <p:sp>
        <p:nvSpPr>
          <p:cNvPr id="3" name="Content Placeholder 2"/>
          <p:cNvSpPr>
            <a:spLocks noGrp="1"/>
          </p:cNvSpPr>
          <p:nvPr>
            <p:ph idx="1"/>
          </p:nvPr>
        </p:nvSpPr>
        <p:spPr>
          <a:xfrm>
            <a:off x="228600" y="1600200"/>
            <a:ext cx="8686800" cy="4525963"/>
          </a:xfrm>
        </p:spPr>
        <p:txBody>
          <a:bodyPr>
            <a:normAutofit/>
          </a:bodyPr>
          <a:lstStyle/>
          <a:p>
            <a:pPr marL="0" indent="0">
              <a:buNone/>
            </a:pPr>
            <a:r>
              <a:rPr lang="en-IN" sz="2800" dirty="0"/>
              <a:t>Which of the following is FALSE about interfaces in java.</a:t>
            </a:r>
          </a:p>
          <a:p>
            <a:pPr marL="0" indent="0">
              <a:buNone/>
            </a:pPr>
            <a:r>
              <a:rPr lang="en-IN" sz="2800" dirty="0"/>
              <a:t>A. Interfaces can have constructors and abstract methods.</a:t>
            </a:r>
          </a:p>
          <a:p>
            <a:pPr marL="0" indent="0">
              <a:buNone/>
            </a:pPr>
            <a:r>
              <a:rPr lang="en-IN" sz="2800" dirty="0"/>
              <a:t>B. An instance of interface can not be created.</a:t>
            </a:r>
          </a:p>
          <a:p>
            <a:pPr marL="0" indent="0">
              <a:buNone/>
            </a:pPr>
            <a:r>
              <a:rPr lang="en-IN" sz="2800" dirty="0"/>
              <a:t>C. An interface can contain default and static methods with bodies.</a:t>
            </a:r>
          </a:p>
          <a:p>
            <a:pPr marL="0" indent="0">
              <a:buNone/>
            </a:pPr>
            <a:r>
              <a:rPr lang="en-IN" sz="2800" dirty="0"/>
              <a:t>D. An interface can inherit multiple interfaces.</a:t>
            </a:r>
          </a:p>
        </p:txBody>
      </p:sp>
    </p:spTree>
    <p:extLst>
      <p:ext uri="{BB962C8B-B14F-4D97-AF65-F5344CB8AC3E}">
        <p14:creationId xmlns:p14="http://schemas.microsoft.com/office/powerpoint/2010/main" val="11616944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Q18</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dirty="0"/>
              <a:t>Given, abstract class A{}</a:t>
            </a:r>
          </a:p>
          <a:p>
            <a:pPr marL="0" indent="0">
              <a:buNone/>
            </a:pPr>
            <a:r>
              <a:rPr lang="en-IN" dirty="0"/>
              <a:t>      class B extends A{</a:t>
            </a:r>
          </a:p>
          <a:p>
            <a:pPr marL="0" indent="0">
              <a:buNone/>
            </a:pPr>
            <a:r>
              <a:rPr lang="en-IN" dirty="0"/>
              <a:t>                B(</a:t>
            </a:r>
            <a:r>
              <a:rPr lang="en-IN" dirty="0" err="1"/>
              <a:t>int</a:t>
            </a:r>
            <a:r>
              <a:rPr lang="en-IN" dirty="0"/>
              <a:t> a){}</a:t>
            </a:r>
          </a:p>
          <a:p>
            <a:pPr marL="0" indent="0">
              <a:buNone/>
            </a:pPr>
            <a:r>
              <a:rPr lang="en-IN" dirty="0"/>
              <a:t>               }</a:t>
            </a:r>
          </a:p>
          <a:p>
            <a:pPr marL="0" indent="0">
              <a:buNone/>
            </a:pPr>
            <a:endParaRPr lang="en-IN" dirty="0"/>
          </a:p>
          <a:p>
            <a:pPr marL="0" indent="0">
              <a:buNone/>
            </a:pPr>
            <a:r>
              <a:rPr lang="en-IN" dirty="0"/>
              <a:t>Which of the following is INCORRECT?</a:t>
            </a:r>
          </a:p>
          <a:p>
            <a:pPr marL="0" indent="0">
              <a:buNone/>
            </a:pPr>
            <a:r>
              <a:rPr lang="en-IN" dirty="0"/>
              <a:t>A. A </a:t>
            </a:r>
            <a:r>
              <a:rPr lang="en-IN" dirty="0" err="1"/>
              <a:t>a</a:t>
            </a:r>
            <a:r>
              <a:rPr lang="en-IN" dirty="0"/>
              <a:t> = new A();</a:t>
            </a:r>
          </a:p>
          <a:p>
            <a:pPr marL="0" indent="0">
              <a:buNone/>
            </a:pPr>
            <a:r>
              <a:rPr lang="en-IN" dirty="0"/>
              <a:t>B. A </a:t>
            </a:r>
            <a:r>
              <a:rPr lang="en-IN" dirty="0" err="1"/>
              <a:t>a</a:t>
            </a:r>
            <a:r>
              <a:rPr lang="en-IN" dirty="0"/>
              <a:t> = new B(1);</a:t>
            </a:r>
          </a:p>
          <a:p>
            <a:pPr marL="0" indent="0">
              <a:buNone/>
            </a:pPr>
            <a:r>
              <a:rPr lang="en-IN" dirty="0"/>
              <a:t>C. B </a:t>
            </a:r>
            <a:r>
              <a:rPr lang="en-IN" dirty="0" err="1"/>
              <a:t>b</a:t>
            </a:r>
            <a:r>
              <a:rPr lang="en-IN" dirty="0"/>
              <a:t> = new A();</a:t>
            </a:r>
          </a:p>
          <a:p>
            <a:pPr marL="0" indent="0">
              <a:buNone/>
            </a:pPr>
            <a:r>
              <a:rPr lang="en-IN" dirty="0"/>
              <a:t>D. Both A &amp; C</a:t>
            </a:r>
          </a:p>
        </p:txBody>
      </p:sp>
    </p:spTree>
    <p:extLst>
      <p:ext uri="{BB962C8B-B14F-4D97-AF65-F5344CB8AC3E}">
        <p14:creationId xmlns:p14="http://schemas.microsoft.com/office/powerpoint/2010/main" val="29774957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Q19</a:t>
            </a:r>
            <a:endParaRPr lang="en-IN" dirty="0"/>
          </a:p>
        </p:txBody>
      </p:sp>
      <p:sp>
        <p:nvSpPr>
          <p:cNvPr id="3" name="Content Placeholder 2"/>
          <p:cNvSpPr>
            <a:spLocks noGrp="1"/>
          </p:cNvSpPr>
          <p:nvPr>
            <p:ph idx="1"/>
          </p:nvPr>
        </p:nvSpPr>
        <p:spPr/>
        <p:txBody>
          <a:bodyPr>
            <a:normAutofit fontScale="85000" lnSpcReduction="10000"/>
          </a:bodyPr>
          <a:lstStyle/>
          <a:p>
            <a:pPr marL="0" indent="0">
              <a:buNone/>
            </a:pPr>
            <a:r>
              <a:rPr lang="en-IN" dirty="0"/>
              <a:t>What should be the minimum changes in code given below to correct it?</a:t>
            </a:r>
          </a:p>
          <a:p>
            <a:pPr marL="0" indent="0">
              <a:buNone/>
            </a:pPr>
            <a:r>
              <a:rPr lang="en-IN" dirty="0"/>
              <a:t>public class Car    //Line 1</a:t>
            </a:r>
          </a:p>
          <a:p>
            <a:pPr marL="0" indent="0">
              <a:buNone/>
            </a:pPr>
            <a:r>
              <a:rPr lang="en-IN" dirty="0"/>
              <a:t>{</a:t>
            </a:r>
          </a:p>
          <a:p>
            <a:pPr marL="0" indent="0">
              <a:buNone/>
            </a:pPr>
            <a:r>
              <a:rPr lang="en-IN" dirty="0"/>
              <a:t>   public abstract void </a:t>
            </a:r>
            <a:r>
              <a:rPr lang="en-IN" dirty="0" err="1"/>
              <a:t>addFuel</a:t>
            </a:r>
            <a:r>
              <a:rPr lang="en-IN" dirty="0"/>
              <a:t>(); //Line2</a:t>
            </a:r>
          </a:p>
          <a:p>
            <a:pPr marL="0" indent="0">
              <a:buNone/>
            </a:pPr>
            <a:r>
              <a:rPr lang="en-IN" dirty="0"/>
              <a:t>}</a:t>
            </a:r>
          </a:p>
          <a:p>
            <a:pPr marL="0" indent="0">
              <a:buNone/>
            </a:pPr>
            <a:r>
              <a:rPr lang="en-IN" dirty="0"/>
              <a:t>A. Line 1 should be written as abstract public class Car</a:t>
            </a:r>
          </a:p>
          <a:p>
            <a:pPr marL="0" indent="0">
              <a:buNone/>
            </a:pPr>
            <a:r>
              <a:rPr lang="en-IN" dirty="0"/>
              <a:t>B. Line 2 should be written as public void </a:t>
            </a:r>
            <a:r>
              <a:rPr lang="en-IN" dirty="0" err="1"/>
              <a:t>addFuel</a:t>
            </a:r>
            <a:r>
              <a:rPr lang="en-IN" dirty="0"/>
              <a:t>(){}</a:t>
            </a:r>
          </a:p>
          <a:p>
            <a:pPr marL="0" indent="0">
              <a:buNone/>
            </a:pPr>
            <a:r>
              <a:rPr lang="en-IN" dirty="0"/>
              <a:t>C. Line 2 should be written as public void </a:t>
            </a:r>
            <a:r>
              <a:rPr lang="en-IN" dirty="0" err="1"/>
              <a:t>addFuel</a:t>
            </a:r>
            <a:r>
              <a:rPr lang="en-IN" dirty="0"/>
              <a:t>();</a:t>
            </a:r>
          </a:p>
          <a:p>
            <a:pPr marL="0" indent="0">
              <a:buNone/>
            </a:pPr>
            <a:r>
              <a:rPr lang="en-IN" dirty="0"/>
              <a:t>D. Either A or B</a:t>
            </a:r>
          </a:p>
        </p:txBody>
      </p:sp>
    </p:spTree>
    <p:extLst>
      <p:ext uri="{BB962C8B-B14F-4D97-AF65-F5344CB8AC3E}">
        <p14:creationId xmlns:p14="http://schemas.microsoft.com/office/powerpoint/2010/main" val="41361398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Q20(Output??)</a:t>
            </a:r>
            <a:endParaRPr lang="en-IN" dirty="0"/>
          </a:p>
        </p:txBody>
      </p:sp>
      <p:sp>
        <p:nvSpPr>
          <p:cNvPr id="3" name="Content Placeholder 2"/>
          <p:cNvSpPr>
            <a:spLocks noGrp="1"/>
          </p:cNvSpPr>
          <p:nvPr>
            <p:ph idx="1"/>
          </p:nvPr>
        </p:nvSpPr>
        <p:spPr>
          <a:xfrm>
            <a:off x="457200" y="1600200"/>
            <a:ext cx="8229600" cy="4953000"/>
          </a:xfrm>
        </p:spPr>
        <p:txBody>
          <a:bodyPr>
            <a:normAutofit fontScale="55000" lnSpcReduction="20000"/>
          </a:bodyPr>
          <a:lstStyle/>
          <a:p>
            <a:pPr marL="0" indent="0">
              <a:buNone/>
            </a:pPr>
            <a:r>
              <a:rPr lang="en-IN" dirty="0"/>
              <a:t>@</a:t>
            </a:r>
            <a:r>
              <a:rPr lang="en-IN" dirty="0" err="1"/>
              <a:t>FunctionalInterface</a:t>
            </a:r>
            <a:endParaRPr lang="en-IN" dirty="0"/>
          </a:p>
          <a:p>
            <a:pPr marL="0" indent="0">
              <a:buNone/>
            </a:pPr>
            <a:r>
              <a:rPr lang="en-IN" dirty="0"/>
              <a:t>interface A </a:t>
            </a:r>
          </a:p>
          <a:p>
            <a:pPr marL="0" indent="0">
              <a:buNone/>
            </a:pPr>
            <a:r>
              <a:rPr lang="en-IN" dirty="0"/>
              <a:t>{</a:t>
            </a:r>
          </a:p>
          <a:p>
            <a:pPr marL="0" indent="0">
              <a:buNone/>
            </a:pPr>
            <a:r>
              <a:rPr lang="en-IN" dirty="0"/>
              <a:t>    </a:t>
            </a:r>
            <a:r>
              <a:rPr lang="en-IN" dirty="0" err="1"/>
              <a:t>int</a:t>
            </a:r>
            <a:r>
              <a:rPr lang="en-IN" dirty="0"/>
              <a:t> value(</a:t>
            </a:r>
            <a:r>
              <a:rPr lang="en-IN" dirty="0" err="1"/>
              <a:t>int</a:t>
            </a:r>
            <a:r>
              <a:rPr lang="en-IN" dirty="0"/>
              <a:t> x);</a:t>
            </a:r>
          </a:p>
          <a:p>
            <a:pPr marL="0" indent="0">
              <a:buNone/>
            </a:pPr>
            <a:r>
              <a:rPr lang="en-IN" dirty="0"/>
              <a:t>}</a:t>
            </a:r>
          </a:p>
          <a:p>
            <a:pPr marL="0" indent="0">
              <a:buNone/>
            </a:pPr>
            <a:r>
              <a:rPr lang="en-IN" dirty="0"/>
              <a:t>public class Main </a:t>
            </a:r>
          </a:p>
          <a:p>
            <a:pPr marL="0" indent="0">
              <a:buNone/>
            </a:pPr>
            <a:r>
              <a:rPr lang="en-IN" dirty="0"/>
              <a:t>{</a:t>
            </a:r>
          </a:p>
          <a:p>
            <a:pPr marL="0" indent="0">
              <a:buNone/>
            </a:pPr>
            <a:r>
              <a:rPr lang="en-IN" dirty="0"/>
              <a:t>    public static void main(String[] </a:t>
            </a:r>
            <a:r>
              <a:rPr lang="en-IN" dirty="0" err="1"/>
              <a:t>args</a:t>
            </a:r>
            <a:r>
              <a:rPr lang="en-IN" dirty="0"/>
              <a:t>)</a:t>
            </a:r>
          </a:p>
          <a:p>
            <a:pPr marL="0" indent="0">
              <a:buNone/>
            </a:pPr>
            <a:r>
              <a:rPr lang="en-IN" dirty="0"/>
              <a:t>    {</a:t>
            </a:r>
          </a:p>
          <a:p>
            <a:pPr marL="0" indent="0">
              <a:buNone/>
            </a:pPr>
            <a:r>
              <a:rPr lang="en-IN" dirty="0"/>
              <a:t>    A ref=(n)-&gt;{</a:t>
            </a:r>
            <a:r>
              <a:rPr lang="en-IN" dirty="0" err="1"/>
              <a:t>int</a:t>
            </a:r>
            <a:r>
              <a:rPr lang="en-IN" dirty="0"/>
              <a:t> x=</a:t>
            </a:r>
            <a:r>
              <a:rPr lang="en-IN" dirty="0" err="1"/>
              <a:t>n;return</a:t>
            </a:r>
            <a:r>
              <a:rPr lang="en-IN" dirty="0"/>
              <a:t> x;};</a:t>
            </a:r>
          </a:p>
          <a:p>
            <a:pPr marL="0" indent="0">
              <a:buNone/>
            </a:pPr>
            <a:r>
              <a:rPr lang="en-IN" dirty="0"/>
              <a:t>    </a:t>
            </a:r>
            <a:r>
              <a:rPr lang="en-IN" dirty="0" err="1"/>
              <a:t>System.out.println</a:t>
            </a:r>
            <a:r>
              <a:rPr lang="en-IN" dirty="0"/>
              <a:t>(</a:t>
            </a:r>
            <a:r>
              <a:rPr lang="en-IN" dirty="0" err="1"/>
              <a:t>ref.value</a:t>
            </a:r>
            <a:r>
              <a:rPr lang="en-IN" dirty="0"/>
              <a:t>(2));    </a:t>
            </a:r>
          </a:p>
          <a:p>
            <a:pPr marL="0" indent="0">
              <a:buNone/>
            </a:pPr>
            <a:r>
              <a:rPr lang="en-IN" dirty="0"/>
              <a:t>    }</a:t>
            </a:r>
          </a:p>
          <a:p>
            <a:pPr marL="0" indent="0">
              <a:buNone/>
            </a:pPr>
            <a:r>
              <a:rPr lang="en-IN" dirty="0" smtClean="0"/>
              <a:t>}</a:t>
            </a:r>
          </a:p>
          <a:p>
            <a:pPr marL="514350" indent="-514350">
              <a:buAutoNum type="alphaUcPeriod"/>
            </a:pPr>
            <a:r>
              <a:rPr lang="en-IN" dirty="0" smtClean="0"/>
              <a:t>2</a:t>
            </a:r>
          </a:p>
          <a:p>
            <a:pPr marL="514350" indent="-514350">
              <a:buAutoNum type="alphaUcPeriod"/>
            </a:pPr>
            <a:r>
              <a:rPr lang="en-IN" dirty="0" smtClean="0"/>
              <a:t>0</a:t>
            </a:r>
          </a:p>
          <a:p>
            <a:pPr marL="514350" indent="-514350">
              <a:buAutoNum type="alphaUcPeriod"/>
            </a:pPr>
            <a:r>
              <a:rPr lang="en-IN" dirty="0" smtClean="0"/>
              <a:t>Compile time error</a:t>
            </a:r>
          </a:p>
          <a:p>
            <a:pPr marL="514350" indent="-514350">
              <a:buAutoNum type="alphaUcPeriod"/>
            </a:pPr>
            <a:r>
              <a:rPr lang="en-IN" dirty="0" smtClean="0"/>
              <a:t>Runtime error</a:t>
            </a:r>
            <a:endParaRPr lang="en-IN" dirty="0"/>
          </a:p>
        </p:txBody>
      </p:sp>
    </p:spTree>
    <p:extLst>
      <p:ext uri="{BB962C8B-B14F-4D97-AF65-F5344CB8AC3E}">
        <p14:creationId xmlns:p14="http://schemas.microsoft.com/office/powerpoint/2010/main" val="2541078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an interface</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pPr>
              <a:buFont typeface="Wingdings 3" pitchFamily="18" charset="2"/>
              <a:buNone/>
            </a:pPr>
            <a:r>
              <a:rPr lang="en-US" sz="2400" dirty="0" smtClean="0">
                <a:solidFill>
                  <a:srgbClr val="002060"/>
                </a:solidFill>
                <a:latin typeface="Times New Roman" pitchFamily="18" charset="0"/>
                <a:cs typeface="Times New Roman" pitchFamily="18" charset="0"/>
              </a:rPr>
              <a:t>interface My</a:t>
            </a:r>
          </a:p>
          <a:p>
            <a:pPr>
              <a:buFont typeface="Wingdings 3" pitchFamily="18" charset="2"/>
              <a:buNone/>
            </a:pPr>
            <a:r>
              <a:rPr lang="en-US" sz="2400" dirty="0" smtClean="0">
                <a:solidFill>
                  <a:srgbClr val="002060"/>
                </a:solidFill>
                <a:latin typeface="Times New Roman" pitchFamily="18" charset="0"/>
                <a:cs typeface="Times New Roman" pitchFamily="18" charset="0"/>
              </a:rPr>
              <a:t>	{ </a:t>
            </a:r>
          </a:p>
          <a:p>
            <a:pPr>
              <a:buFont typeface="Wingdings 3" pitchFamily="18" charset="2"/>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int</a:t>
            </a:r>
            <a:r>
              <a:rPr lang="en-US" sz="2400" dirty="0" smtClean="0">
                <a:solidFill>
                  <a:srgbClr val="002060"/>
                </a:solidFill>
                <a:latin typeface="Times New Roman" pitchFamily="18" charset="0"/>
                <a:cs typeface="Times New Roman" pitchFamily="18" charset="0"/>
              </a:rPr>
              <a:t> x = 10;		</a:t>
            </a:r>
            <a:r>
              <a:rPr lang="en-US" sz="2400" dirty="0" smtClean="0">
                <a:solidFill>
                  <a:srgbClr val="0070C0"/>
                </a:solidFill>
                <a:latin typeface="Times New Roman" pitchFamily="18" charset="0"/>
                <a:cs typeface="Times New Roman" pitchFamily="18" charset="0"/>
              </a:rPr>
              <a:t>// by default public static and final </a:t>
            </a:r>
          </a:p>
          <a:p>
            <a:pPr>
              <a:buFont typeface="Wingdings 3" pitchFamily="18" charset="2"/>
              <a:buNone/>
            </a:pPr>
            <a:r>
              <a:rPr lang="en-US" sz="2400" dirty="0" smtClean="0">
                <a:solidFill>
                  <a:srgbClr val="002060"/>
                </a:solidFill>
                <a:latin typeface="Times New Roman" pitchFamily="18" charset="0"/>
                <a:cs typeface="Times New Roman" pitchFamily="18" charset="0"/>
              </a:rPr>
              <a:t>		void demo();		</a:t>
            </a:r>
            <a:r>
              <a:rPr lang="en-US" sz="2400" dirty="0" smtClean="0">
                <a:solidFill>
                  <a:srgbClr val="0070C0"/>
                </a:solidFill>
                <a:latin typeface="Times New Roman" pitchFamily="18" charset="0"/>
                <a:cs typeface="Times New Roman" pitchFamily="18" charset="0"/>
              </a:rPr>
              <a:t>// by default public and abstract</a:t>
            </a:r>
          </a:p>
          <a:p>
            <a:pPr>
              <a:buFont typeface="Wingdings 3" pitchFamily="18" charset="2"/>
              <a:buNone/>
            </a:pPr>
            <a:r>
              <a:rPr lang="en-US" sz="2400" dirty="0" smtClean="0">
                <a:solidFill>
                  <a:srgbClr val="002060"/>
                </a:solidFill>
                <a:latin typeface="Times New Roman" pitchFamily="18" charset="0"/>
                <a:cs typeface="Times New Roman" pitchFamily="18" charset="0"/>
              </a:rPr>
              <a:t>		default void show()	{…}</a:t>
            </a:r>
            <a:r>
              <a:rPr lang="en-US" sz="2400" dirty="0" smtClean="0">
                <a:solidFill>
                  <a:srgbClr val="0070C0"/>
                </a:solidFill>
                <a:latin typeface="Times New Roman" pitchFamily="18" charset="0"/>
                <a:cs typeface="Times New Roman" pitchFamily="18" charset="0"/>
              </a:rPr>
              <a:t>// default method, public </a:t>
            </a:r>
          </a:p>
          <a:p>
            <a:pPr>
              <a:buFont typeface="Wingdings 3" pitchFamily="18" charset="2"/>
              <a:buNone/>
            </a:pPr>
            <a:r>
              <a:rPr lang="en-US" sz="2400" dirty="0" smtClean="0">
                <a:solidFill>
                  <a:srgbClr val="002060"/>
                </a:solidFill>
                <a:latin typeface="Times New Roman" pitchFamily="18" charset="0"/>
                <a:cs typeface="Times New Roman" pitchFamily="18" charset="0"/>
              </a:rPr>
              <a:t>		static void test()          {…}  </a:t>
            </a:r>
            <a:r>
              <a:rPr lang="en-US" sz="2400" dirty="0" smtClean="0">
                <a:solidFill>
                  <a:srgbClr val="0070C0"/>
                </a:solidFill>
                <a:latin typeface="Times New Roman" pitchFamily="18" charset="0"/>
                <a:cs typeface="Times New Roman" pitchFamily="18" charset="0"/>
              </a:rPr>
              <a:t>// static method, public</a:t>
            </a:r>
          </a:p>
          <a:p>
            <a:pPr>
              <a:buFont typeface="Wingdings 3" pitchFamily="18" charset="2"/>
              <a:buNone/>
            </a:pPr>
            <a:r>
              <a:rPr lang="en-US" sz="2400" dirty="0" smtClean="0">
                <a:solidFill>
                  <a:srgbClr val="002060"/>
                </a:solidFill>
                <a:latin typeface="Times New Roman" pitchFamily="18" charset="0"/>
                <a:cs typeface="Times New Roman" pitchFamily="18" charset="0"/>
              </a:rPr>
              <a:t>   	}</a:t>
            </a:r>
          </a:p>
          <a:p>
            <a:pPr marL="0" indent="0">
              <a:buNone/>
            </a:pPr>
            <a:endParaRPr lang="en-US" sz="2400" dirty="0"/>
          </a:p>
        </p:txBody>
      </p:sp>
    </p:spTree>
    <p:extLst>
      <p:ext uri="{BB962C8B-B14F-4D97-AF65-F5344CB8AC3E}">
        <p14:creationId xmlns:p14="http://schemas.microsoft.com/office/powerpoint/2010/main" val="1598644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The relationship between classes and interfaces</a:t>
            </a:r>
            <a:br>
              <a:rPr lang="en-US" dirty="0" smtClean="0"/>
            </a:b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smtClean="0"/>
              <a:t>As shown in the figure given below, a class extends another class, an interface extends another interface, but a class implements an interface.</a:t>
            </a:r>
          </a:p>
          <a:p>
            <a:pPr marL="0" indent="0" algn="just">
              <a:buNone/>
            </a:pPr>
            <a:endParaRPr lang="en-US" sz="2400" dirty="0" smtClean="0"/>
          </a:p>
          <a:p>
            <a:pPr marL="0" indent="0" algn="just">
              <a:buNone/>
            </a:pPr>
            <a:endParaRPr lang="en-US" sz="2400" dirty="0"/>
          </a:p>
        </p:txBody>
      </p:sp>
      <p:pic>
        <p:nvPicPr>
          <p:cNvPr id="2050" name="Picture 2" descr="C:\Users\AV\Desktop\interfacerel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971800"/>
            <a:ext cx="693420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54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methods in interfaces</a:t>
            </a:r>
            <a:endParaRPr lang="en-US"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smtClean="0"/>
              <a:t>We can have three types of methods in an interface:</a:t>
            </a:r>
          </a:p>
          <a:p>
            <a:pPr marL="0" indent="0" algn="just">
              <a:buNone/>
            </a:pPr>
            <a:endParaRPr lang="en-US" dirty="0" smtClean="0"/>
          </a:p>
          <a:p>
            <a:pPr marL="0" indent="0" algn="just">
              <a:buNone/>
            </a:pPr>
            <a:r>
              <a:rPr lang="en-US" b="1" dirty="0" smtClean="0"/>
              <a:t>Abstract methods: </a:t>
            </a:r>
            <a:r>
              <a:rPr lang="en-US" dirty="0" smtClean="0"/>
              <a:t>Method without body and qualified with abstract keyword</a:t>
            </a:r>
          </a:p>
          <a:p>
            <a:pPr marL="0" indent="0" algn="just">
              <a:buNone/>
            </a:pPr>
            <a:endParaRPr lang="en-US" dirty="0" smtClean="0"/>
          </a:p>
          <a:p>
            <a:pPr marL="0" indent="0" algn="just">
              <a:buNone/>
            </a:pPr>
            <a:r>
              <a:rPr lang="en-US" b="1" dirty="0" smtClean="0"/>
              <a:t>static methods: </a:t>
            </a:r>
            <a:r>
              <a:rPr lang="en-US" dirty="0" smtClean="0"/>
              <a:t>Method with body and qualified with static keyword</a:t>
            </a:r>
          </a:p>
          <a:p>
            <a:pPr marL="0" indent="0" algn="just">
              <a:buNone/>
            </a:pPr>
            <a:endParaRPr lang="en-US" dirty="0" smtClean="0"/>
          </a:p>
          <a:p>
            <a:pPr marL="0" indent="0" algn="just">
              <a:buNone/>
            </a:pPr>
            <a:r>
              <a:rPr lang="en-US" b="1" dirty="0" smtClean="0"/>
              <a:t>default method: </a:t>
            </a:r>
            <a:r>
              <a:rPr lang="en-US" dirty="0" smtClean="0"/>
              <a:t>Method with body and qualified with default keyword </a:t>
            </a:r>
          </a:p>
          <a:p>
            <a:pPr marL="0" indent="0" algn="just">
              <a:buNone/>
            </a:pPr>
            <a:r>
              <a:rPr lang="en-US" dirty="0" smtClean="0">
                <a:solidFill>
                  <a:srgbClr val="FF0000"/>
                </a:solidFill>
              </a:rPr>
              <a:t>But we cannot have concrete methods in interfaces like abstract classes.</a:t>
            </a:r>
          </a:p>
          <a:p>
            <a:pPr marL="0" indent="0" algn="just">
              <a:buNone/>
            </a:pPr>
            <a:endParaRPr lang="en-US" dirty="0"/>
          </a:p>
        </p:txBody>
      </p:sp>
    </p:spTree>
    <p:extLst>
      <p:ext uri="{BB962C8B-B14F-4D97-AF65-F5344CB8AC3E}">
        <p14:creationId xmlns:p14="http://schemas.microsoft.com/office/powerpoint/2010/main" val="2329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
            <a:ext cx="8229600" cy="411162"/>
          </a:xfrm>
        </p:spPr>
        <p:txBody>
          <a:bodyPr>
            <a:normAutofit fontScale="90000"/>
          </a:bodyPr>
          <a:lstStyle/>
          <a:p>
            <a:r>
              <a:rPr lang="en-US" sz="1800" b="1" dirty="0" smtClean="0"/>
              <a:t>Basic Example of interface[Interfaces can also help to show the polymorphic behavior]</a:t>
            </a:r>
            <a:endParaRPr lang="en-US" sz="1800" b="1" dirty="0"/>
          </a:p>
        </p:txBody>
      </p:sp>
      <p:sp>
        <p:nvSpPr>
          <p:cNvPr id="3" name="Content Placeholder 2"/>
          <p:cNvSpPr>
            <a:spLocks noGrp="1"/>
          </p:cNvSpPr>
          <p:nvPr>
            <p:ph sz="half" idx="1"/>
          </p:nvPr>
        </p:nvSpPr>
        <p:spPr>
          <a:xfrm>
            <a:off x="28575" y="439736"/>
            <a:ext cx="4038600" cy="5486400"/>
          </a:xfrm>
        </p:spPr>
        <p:txBody>
          <a:bodyPr>
            <a:noAutofit/>
          </a:bodyPr>
          <a:lstStyle/>
          <a:p>
            <a:pPr marL="0" indent="0">
              <a:spcBef>
                <a:spcPts val="0"/>
              </a:spcBef>
              <a:buNone/>
            </a:pPr>
            <a:r>
              <a:rPr lang="en-US" sz="1600" dirty="0" smtClean="0"/>
              <a:t>interface Shape</a:t>
            </a:r>
          </a:p>
          <a:p>
            <a:pPr marL="0" indent="0">
              <a:spcBef>
                <a:spcPts val="0"/>
              </a:spcBef>
              <a:buNone/>
            </a:pPr>
            <a:r>
              <a:rPr lang="en-US" sz="1600" dirty="0" smtClean="0"/>
              <a:t>{</a:t>
            </a:r>
          </a:p>
          <a:p>
            <a:pPr marL="0" indent="0">
              <a:spcBef>
                <a:spcPts val="0"/>
              </a:spcBef>
              <a:buNone/>
            </a:pPr>
            <a:r>
              <a:rPr lang="en-US" sz="1600" dirty="0" smtClean="0"/>
              <a:t>    </a:t>
            </a:r>
            <a:r>
              <a:rPr lang="en-US" sz="1600" dirty="0" err="1" smtClean="0"/>
              <a:t>int</a:t>
            </a:r>
            <a:r>
              <a:rPr lang="en-US" sz="1600" dirty="0" smtClean="0"/>
              <a:t> l=12,b=34;</a:t>
            </a:r>
          </a:p>
          <a:p>
            <a:pPr marL="0" indent="0">
              <a:spcBef>
                <a:spcPts val="0"/>
              </a:spcBef>
              <a:buNone/>
            </a:pPr>
            <a:r>
              <a:rPr lang="en-US" sz="1600" dirty="0" smtClean="0"/>
              <a:t>    void area();</a:t>
            </a:r>
          </a:p>
          <a:p>
            <a:pPr marL="0" indent="0">
              <a:spcBef>
                <a:spcPts val="0"/>
              </a:spcBef>
              <a:buNone/>
            </a:pPr>
            <a:r>
              <a:rPr lang="en-US" sz="1600" dirty="0" smtClean="0"/>
              <a:t>    default void </a:t>
            </a:r>
            <a:r>
              <a:rPr lang="en-US" sz="1600" dirty="0" err="1" smtClean="0"/>
              <a:t>msg</a:t>
            </a:r>
            <a:r>
              <a:rPr lang="en-US" sz="1600" dirty="0" smtClean="0"/>
              <a:t>()</a:t>
            </a:r>
          </a:p>
          <a:p>
            <a:pPr marL="0" indent="0">
              <a:spcBef>
                <a:spcPts val="0"/>
              </a:spcBef>
              <a:buNone/>
            </a:pPr>
            <a:r>
              <a:rPr lang="en-US" sz="1600" dirty="0" smtClean="0"/>
              <a:t>    {</a:t>
            </a:r>
          </a:p>
          <a:p>
            <a:pPr marL="0" indent="0">
              <a:spcBef>
                <a:spcPts val="0"/>
              </a:spcBef>
              <a:buNone/>
            </a:pPr>
            <a:r>
              <a:rPr lang="en-US" sz="1600" dirty="0" smtClean="0"/>
              <a:t>   </a:t>
            </a:r>
            <a:r>
              <a:rPr lang="en-US" sz="1600" dirty="0" err="1" smtClean="0"/>
              <a:t>System.out.println</a:t>
            </a:r>
            <a:r>
              <a:rPr lang="en-US" sz="1600" dirty="0" smtClean="0"/>
              <a:t>("Welcome to interfaces");</a:t>
            </a:r>
          </a:p>
          <a:p>
            <a:pPr marL="0" indent="0">
              <a:spcBef>
                <a:spcPts val="0"/>
              </a:spcBef>
              <a:buNone/>
            </a:pPr>
            <a:r>
              <a:rPr lang="en-US" sz="1600" dirty="0" smtClean="0"/>
              <a:t>    }</a:t>
            </a:r>
          </a:p>
          <a:p>
            <a:pPr marL="0" indent="0">
              <a:spcBef>
                <a:spcPts val="0"/>
              </a:spcBef>
              <a:buNone/>
            </a:pPr>
            <a:r>
              <a:rPr lang="en-US" sz="1600" dirty="0" smtClean="0"/>
              <a:t>}</a:t>
            </a:r>
          </a:p>
          <a:p>
            <a:pPr marL="0" indent="0">
              <a:spcBef>
                <a:spcPts val="0"/>
              </a:spcBef>
              <a:buNone/>
            </a:pPr>
            <a:r>
              <a:rPr lang="en-US" sz="1600" dirty="0" smtClean="0"/>
              <a:t>class Rectangle implements Shape</a:t>
            </a:r>
          </a:p>
          <a:p>
            <a:pPr marL="0" indent="0">
              <a:spcBef>
                <a:spcPts val="0"/>
              </a:spcBef>
              <a:buNone/>
            </a:pPr>
            <a:r>
              <a:rPr lang="en-US" sz="1600" dirty="0" smtClean="0"/>
              <a:t>{</a:t>
            </a:r>
          </a:p>
          <a:p>
            <a:pPr marL="0" indent="0">
              <a:spcBef>
                <a:spcPts val="0"/>
              </a:spcBef>
              <a:buNone/>
            </a:pPr>
            <a:r>
              <a:rPr lang="en-US" sz="1600" dirty="0" smtClean="0"/>
              <a:t>    </a:t>
            </a:r>
          </a:p>
          <a:p>
            <a:pPr marL="0" indent="0">
              <a:spcBef>
                <a:spcPts val="0"/>
              </a:spcBef>
              <a:buNone/>
            </a:pPr>
            <a:r>
              <a:rPr lang="en-US" sz="1600" dirty="0" smtClean="0"/>
              <a:t> public void area()  </a:t>
            </a:r>
          </a:p>
          <a:p>
            <a:pPr marL="0" indent="0">
              <a:spcBef>
                <a:spcPts val="0"/>
              </a:spcBef>
              <a:buNone/>
            </a:pPr>
            <a:r>
              <a:rPr lang="en-US" sz="1600" dirty="0" smtClean="0"/>
              <a:t>    {</a:t>
            </a:r>
          </a:p>
          <a:p>
            <a:pPr marL="0" indent="0">
              <a:spcBef>
                <a:spcPts val="0"/>
              </a:spcBef>
              <a:buNone/>
            </a:pPr>
            <a:r>
              <a:rPr lang="en-US" sz="1600" dirty="0" smtClean="0"/>
              <a:t>        </a:t>
            </a:r>
            <a:r>
              <a:rPr lang="en-US" sz="1600" dirty="0" err="1" smtClean="0"/>
              <a:t>System.out.println</a:t>
            </a:r>
            <a:r>
              <a:rPr lang="en-US" sz="1600" dirty="0" smtClean="0"/>
              <a:t>("Area of rec is "+ l*b);</a:t>
            </a:r>
          </a:p>
          <a:p>
            <a:pPr marL="0" indent="0">
              <a:spcBef>
                <a:spcPts val="0"/>
              </a:spcBef>
              <a:buNone/>
            </a:pPr>
            <a:r>
              <a:rPr lang="en-US" sz="1600" dirty="0" smtClean="0"/>
              <a:t>    }</a:t>
            </a:r>
          </a:p>
          <a:p>
            <a:pPr marL="0" indent="0">
              <a:spcBef>
                <a:spcPts val="0"/>
              </a:spcBef>
              <a:buNone/>
            </a:pPr>
            <a:r>
              <a:rPr lang="en-US" sz="1600" dirty="0" smtClean="0"/>
              <a:t>}</a:t>
            </a:r>
          </a:p>
          <a:p>
            <a:pPr marL="0" indent="0">
              <a:spcBef>
                <a:spcPts val="0"/>
              </a:spcBef>
              <a:buNone/>
            </a:pPr>
            <a:r>
              <a:rPr lang="en-US" sz="1600" dirty="0" smtClean="0"/>
              <a:t>class Circle implements Shape</a:t>
            </a:r>
          </a:p>
          <a:p>
            <a:pPr marL="0" indent="0">
              <a:spcBef>
                <a:spcPts val="0"/>
              </a:spcBef>
              <a:buNone/>
            </a:pPr>
            <a:r>
              <a:rPr lang="en-US" sz="1600" dirty="0" smtClean="0"/>
              <a:t>{</a:t>
            </a:r>
          </a:p>
          <a:p>
            <a:pPr marL="0" indent="0">
              <a:spcBef>
                <a:spcPts val="0"/>
              </a:spcBef>
              <a:buNone/>
            </a:pPr>
            <a:r>
              <a:rPr lang="en-US" sz="1600" dirty="0" smtClean="0"/>
              <a:t>    float r;</a:t>
            </a:r>
          </a:p>
          <a:p>
            <a:pPr marL="0" indent="0">
              <a:spcBef>
                <a:spcPts val="0"/>
              </a:spcBef>
              <a:buNone/>
            </a:pPr>
            <a:r>
              <a:rPr lang="en-US" sz="1600" dirty="0" smtClean="0"/>
              <a:t>    Circle(float r)</a:t>
            </a:r>
          </a:p>
          <a:p>
            <a:pPr marL="0" indent="0">
              <a:spcBef>
                <a:spcPts val="0"/>
              </a:spcBef>
              <a:buNone/>
            </a:pPr>
            <a:r>
              <a:rPr lang="en-US" sz="1600" dirty="0" smtClean="0"/>
              <a:t>    {</a:t>
            </a:r>
          </a:p>
          <a:p>
            <a:pPr marL="0" indent="0">
              <a:spcBef>
                <a:spcPts val="0"/>
              </a:spcBef>
              <a:buNone/>
            </a:pPr>
            <a:r>
              <a:rPr lang="en-US" sz="1600" dirty="0" smtClean="0"/>
              <a:t>        </a:t>
            </a:r>
            <a:r>
              <a:rPr lang="en-US" sz="1600" dirty="0" err="1" smtClean="0"/>
              <a:t>this.r</a:t>
            </a:r>
            <a:r>
              <a:rPr lang="en-US" sz="1600" dirty="0" smtClean="0"/>
              <a:t>=r;</a:t>
            </a:r>
          </a:p>
          <a:p>
            <a:pPr marL="0" indent="0">
              <a:spcBef>
                <a:spcPts val="0"/>
              </a:spcBef>
              <a:buNone/>
            </a:pPr>
            <a:r>
              <a:rPr lang="en-US" sz="1600" dirty="0" smtClean="0"/>
              <a:t>    }</a:t>
            </a:r>
          </a:p>
          <a:p>
            <a:pPr marL="0" indent="0">
              <a:spcBef>
                <a:spcPts val="0"/>
              </a:spcBef>
              <a:buNone/>
            </a:pPr>
            <a:endParaRPr lang="en-US" sz="1600" dirty="0"/>
          </a:p>
        </p:txBody>
      </p:sp>
      <p:sp>
        <p:nvSpPr>
          <p:cNvPr id="4" name="Content Placeholder 3"/>
          <p:cNvSpPr>
            <a:spLocks noGrp="1"/>
          </p:cNvSpPr>
          <p:nvPr>
            <p:ph sz="half" idx="2"/>
          </p:nvPr>
        </p:nvSpPr>
        <p:spPr>
          <a:xfrm>
            <a:off x="4067175" y="609600"/>
            <a:ext cx="5062537" cy="4983163"/>
          </a:xfrm>
        </p:spPr>
        <p:txBody>
          <a:bodyPr>
            <a:noAutofit/>
          </a:bodyPr>
          <a:lstStyle/>
          <a:p>
            <a:pPr marL="0" indent="0">
              <a:buNone/>
            </a:pPr>
            <a:r>
              <a:rPr lang="en-US" sz="1800" dirty="0" smtClean="0"/>
              <a:t>public void area() </a:t>
            </a:r>
          </a:p>
          <a:p>
            <a:pPr marL="0" indent="0">
              <a:buNone/>
            </a:pPr>
            <a:r>
              <a:rPr lang="en-US" sz="1800" dirty="0" smtClean="0"/>
              <a:t>    {</a:t>
            </a:r>
          </a:p>
          <a:p>
            <a:pPr marL="0" indent="0">
              <a:buNone/>
            </a:pPr>
            <a:r>
              <a:rPr lang="en-US" sz="1800" dirty="0" smtClean="0"/>
              <a:t>        </a:t>
            </a:r>
            <a:r>
              <a:rPr lang="en-US" sz="1800" dirty="0" err="1" smtClean="0"/>
              <a:t>System.out.println</a:t>
            </a:r>
            <a:r>
              <a:rPr lang="en-US" sz="1800" dirty="0" smtClean="0"/>
              <a:t>("Area of rec is "+ 3.14*r*r);</a:t>
            </a:r>
          </a:p>
          <a:p>
            <a:pPr marL="0" indent="0">
              <a:buNone/>
            </a:pPr>
            <a:r>
              <a:rPr lang="en-US" sz="1800" dirty="0" smtClean="0"/>
              <a:t>    }</a:t>
            </a:r>
          </a:p>
          <a:p>
            <a:pPr marL="0" indent="0">
              <a:buNone/>
            </a:pPr>
            <a:r>
              <a:rPr lang="en-US" sz="1800" dirty="0" smtClean="0"/>
              <a:t>}</a:t>
            </a:r>
          </a:p>
          <a:p>
            <a:pPr marL="0" indent="0">
              <a:buNone/>
            </a:pPr>
            <a:r>
              <a:rPr lang="en-US" sz="1800" dirty="0" smtClean="0"/>
              <a:t>public class Main</a:t>
            </a:r>
          </a:p>
          <a:p>
            <a:pPr marL="0" indent="0">
              <a:buNone/>
            </a:pPr>
            <a:r>
              <a:rPr lang="en-US" sz="1800" dirty="0" smtClean="0"/>
              <a:t>{</a:t>
            </a:r>
          </a:p>
          <a:p>
            <a:pPr marL="0" indent="0">
              <a:buNone/>
            </a:pPr>
            <a:r>
              <a:rPr lang="en-US" sz="1800" dirty="0" smtClean="0"/>
              <a:t>	public static void main(String[] </a:t>
            </a:r>
            <a:r>
              <a:rPr lang="en-US" sz="1800" dirty="0" err="1" smtClean="0"/>
              <a:t>args</a:t>
            </a:r>
            <a:r>
              <a:rPr lang="en-US" sz="1800" dirty="0" smtClean="0"/>
              <a:t>) </a:t>
            </a:r>
          </a:p>
          <a:p>
            <a:pPr marL="0" indent="0">
              <a:buNone/>
            </a:pPr>
            <a:r>
              <a:rPr lang="en-US" sz="1800" dirty="0" smtClean="0"/>
              <a:t>	{</a:t>
            </a:r>
          </a:p>
          <a:p>
            <a:pPr marL="0" indent="0">
              <a:buNone/>
            </a:pPr>
            <a:r>
              <a:rPr lang="en-US" sz="1800" dirty="0" smtClean="0"/>
              <a:t>		Shape r = new Rectangle();</a:t>
            </a:r>
          </a:p>
          <a:p>
            <a:pPr marL="0" indent="0">
              <a:buNone/>
            </a:pPr>
            <a:r>
              <a:rPr lang="en-US" sz="1800" dirty="0" smtClean="0"/>
              <a:t>		r.msg();//calling default method</a:t>
            </a:r>
          </a:p>
          <a:p>
            <a:pPr marL="0" indent="0">
              <a:buNone/>
            </a:pPr>
            <a:r>
              <a:rPr lang="en-US" sz="1800" dirty="0" smtClean="0"/>
              <a:t>		</a:t>
            </a:r>
            <a:r>
              <a:rPr lang="en-US" sz="1800" dirty="0" err="1" smtClean="0"/>
              <a:t>r.area</a:t>
            </a:r>
            <a:r>
              <a:rPr lang="en-US" sz="1800" dirty="0" smtClean="0"/>
              <a:t>();</a:t>
            </a:r>
          </a:p>
          <a:p>
            <a:pPr marL="0" indent="0">
              <a:buNone/>
            </a:pPr>
            <a:r>
              <a:rPr lang="en-US" sz="1800" dirty="0" smtClean="0"/>
              <a:t>		r= new Circle(2.34f);</a:t>
            </a:r>
          </a:p>
          <a:p>
            <a:pPr marL="0" indent="0">
              <a:buNone/>
            </a:pPr>
            <a:r>
              <a:rPr lang="en-US" sz="1800" dirty="0" smtClean="0"/>
              <a:t>		</a:t>
            </a:r>
            <a:r>
              <a:rPr lang="en-US" sz="1800" dirty="0" err="1" smtClean="0"/>
              <a:t>r.area</a:t>
            </a:r>
            <a:r>
              <a:rPr lang="en-US" sz="1800" dirty="0" smtClean="0"/>
              <a:t>();</a:t>
            </a:r>
          </a:p>
          <a:p>
            <a:pPr marL="0" indent="0">
              <a:buNone/>
            </a:pPr>
            <a:r>
              <a:rPr lang="en-US" sz="1800" dirty="0" smtClean="0"/>
              <a:t>	}</a:t>
            </a:r>
          </a:p>
          <a:p>
            <a:pPr marL="0" indent="0">
              <a:buNone/>
            </a:pPr>
            <a:r>
              <a:rPr lang="en-US" sz="1800" dirty="0" smtClean="0"/>
              <a:t>}</a:t>
            </a:r>
          </a:p>
          <a:p>
            <a:endParaRPr lang="en-US" sz="1800" dirty="0"/>
          </a:p>
        </p:txBody>
      </p:sp>
    </p:spTree>
    <p:extLst>
      <p:ext uri="{BB962C8B-B14F-4D97-AF65-F5344CB8AC3E}">
        <p14:creationId xmlns:p14="http://schemas.microsoft.com/office/powerpoint/2010/main" val="2955799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743</TotalTime>
  <Words>3263</Words>
  <Application>Microsoft Office PowerPoint</Application>
  <PresentationFormat>On-screen Show (4:3)</PresentationFormat>
  <Paragraphs>764</Paragraphs>
  <Slides>59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Times New Roman</vt:lpstr>
      <vt:lpstr>Wingdings</vt:lpstr>
      <vt:lpstr>Wingdings 3</vt:lpstr>
      <vt:lpstr>Office Theme</vt:lpstr>
      <vt:lpstr>Interfaces in Java Lambda Expressions in Java</vt:lpstr>
      <vt:lpstr>Interfaces</vt:lpstr>
      <vt:lpstr>Why use Java interface?</vt:lpstr>
      <vt:lpstr>How to declare an interface? </vt:lpstr>
      <vt:lpstr>PowerPoint Presentation</vt:lpstr>
      <vt:lpstr>Example of an interface</vt:lpstr>
      <vt:lpstr> The relationship between classes and interfaces </vt:lpstr>
      <vt:lpstr>Types of methods in interfaces</vt:lpstr>
      <vt:lpstr>Basic Example of interface[Interfaces can also help to show the polymorphic behavior]</vt:lpstr>
      <vt:lpstr>Explanation</vt:lpstr>
      <vt:lpstr> Multiple inheritance in Java by interface </vt:lpstr>
      <vt:lpstr>Example</vt:lpstr>
      <vt:lpstr>Multiple inheritance when default method with same signatures is available in two interfaces</vt:lpstr>
      <vt:lpstr>Key point from the last program</vt:lpstr>
      <vt:lpstr>Abstract class vs Interface </vt:lpstr>
      <vt:lpstr>Default Method in Interface</vt:lpstr>
      <vt:lpstr>Static Method in Interface</vt:lpstr>
      <vt:lpstr>Functional Interfaces In Java </vt:lpstr>
      <vt:lpstr>Important Points in abstract class and interfaces</vt:lpstr>
      <vt:lpstr>PowerPoint Presentation</vt:lpstr>
      <vt:lpstr>Extends vs Implements</vt:lpstr>
      <vt:lpstr>Lambda Expression</vt:lpstr>
      <vt:lpstr>PowerPoint Presentation</vt:lpstr>
      <vt:lpstr>PowerPoint Presentation</vt:lpstr>
      <vt:lpstr>Body of a lambda expression </vt:lpstr>
      <vt:lpstr>Example</vt:lpstr>
      <vt:lpstr>Structure of a lambda expression</vt:lpstr>
      <vt:lpstr>PowerPoint Presentation</vt:lpstr>
      <vt:lpstr>Characteristics of Lambda Expressions</vt:lpstr>
      <vt:lpstr>Example 1 of lambda Expression</vt:lpstr>
      <vt:lpstr>Example 2 of lambda Expression</vt:lpstr>
      <vt:lpstr>Example 3 of lambda Expression</vt:lpstr>
      <vt:lpstr>Example 4 of lambda Expression Lambda Expression can be used to implement multiple operations</vt:lpstr>
      <vt:lpstr>Example 5 of lambda expression</vt:lpstr>
      <vt:lpstr>Example 6(Block lambda)</vt:lpstr>
      <vt:lpstr>Example 7(Using lambda expression to create thread)</vt:lpstr>
      <vt:lpstr>ArrayList forEach() method in Java </vt:lpstr>
      <vt:lpstr>Example</vt:lpstr>
      <vt:lpstr>Advantages of lambda expressions</vt:lpstr>
      <vt:lpstr>Q1</vt:lpstr>
      <vt:lpstr>Q2</vt:lpstr>
      <vt:lpstr>Q3(Output??)</vt:lpstr>
      <vt:lpstr>Q4(Output??)</vt:lpstr>
      <vt:lpstr>Q5(Output??)</vt:lpstr>
      <vt:lpstr>Q6(Output??)</vt:lpstr>
      <vt:lpstr>Q7(Output??)</vt:lpstr>
      <vt:lpstr>Q8(Output??)</vt:lpstr>
      <vt:lpstr>Q9(Output??)</vt:lpstr>
      <vt:lpstr>Q10(Output??)</vt:lpstr>
      <vt:lpstr>Q11(Output??)</vt:lpstr>
      <vt:lpstr>Q12(Output??)</vt:lpstr>
      <vt:lpstr>Q13(Output??)</vt:lpstr>
      <vt:lpstr>Q14</vt:lpstr>
      <vt:lpstr>Q15</vt:lpstr>
      <vt:lpstr>Q16</vt:lpstr>
      <vt:lpstr>Q17</vt:lpstr>
      <vt:lpstr>Q18</vt:lpstr>
      <vt:lpstr>Q19</vt:lpstr>
      <vt:lpstr>Q20(Output??)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Interfaces in Java</dc:title>
  <dc:creator>AV</dc:creator>
  <cp:lastModifiedBy>Salil</cp:lastModifiedBy>
  <cp:revision>73</cp:revision>
  <dcterms:created xsi:type="dcterms:W3CDTF">2021-02-27T10:12:38Z</dcterms:created>
  <dcterms:modified xsi:type="dcterms:W3CDTF">2021-03-12T15:41:28Z</dcterms:modified>
</cp:coreProperties>
</file>