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83" r:id="rId9"/>
    <p:sldId id="263" r:id="rId10"/>
    <p:sldId id="264" r:id="rId11"/>
    <p:sldId id="265" r:id="rId12"/>
    <p:sldId id="266" r:id="rId13"/>
    <p:sldId id="267" r:id="rId14"/>
    <p:sldId id="268" r:id="rId15"/>
    <p:sldId id="269"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C4E5C-1595-4704-B290-3FEF3CE96832}" type="datetimeFigureOut">
              <a:rPr lang="en-US" smtClean="0"/>
              <a:t>4/19/2021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7508D-DD97-463C-91CD-8DCA95967B02}" type="slidenum">
              <a:rPr lang="en-US" smtClean="0"/>
              <a:t>‹#›</a:t>
            </a:fld>
            <a:endParaRPr lang="en-US"/>
          </a:p>
        </p:txBody>
      </p:sp>
    </p:spTree>
    <p:extLst>
      <p:ext uri="{BB962C8B-B14F-4D97-AF65-F5344CB8AC3E}">
        <p14:creationId xmlns:p14="http://schemas.microsoft.com/office/powerpoint/2010/main" val="85015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Generics in 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606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a:t>Generics Types Differ Based on Their Type Arguments:</a:t>
            </a:r>
            <a:br>
              <a:rPr lang="en-US" sz="2800" dirty="0"/>
            </a:br>
            <a:endParaRPr lang="en-US" sz="2800" dirty="0"/>
          </a:p>
        </p:txBody>
      </p:sp>
      <p:sp>
        <p:nvSpPr>
          <p:cNvPr id="3" name="Content Placeholder 2"/>
          <p:cNvSpPr>
            <a:spLocks noGrp="1"/>
          </p:cNvSpPr>
          <p:nvPr>
            <p:ph idx="1"/>
          </p:nvPr>
        </p:nvSpPr>
        <p:spPr>
          <a:xfrm>
            <a:off x="457200" y="533400"/>
            <a:ext cx="8229600" cy="6324600"/>
          </a:xfrm>
        </p:spPr>
        <p:txBody>
          <a:bodyPr>
            <a:noAutofit/>
          </a:bodyPr>
          <a:lstStyle/>
          <a:p>
            <a:pPr marL="0" indent="0">
              <a:spcBef>
                <a:spcPts val="0"/>
              </a:spcBef>
              <a:buNone/>
            </a:pPr>
            <a:r>
              <a:rPr lang="en-US" sz="1400" dirty="0"/>
              <a:t>// A Simple Java program to show working</a:t>
            </a:r>
          </a:p>
          <a:p>
            <a:pPr marL="0" indent="0">
              <a:spcBef>
                <a:spcPts val="0"/>
              </a:spcBef>
              <a:buNone/>
            </a:pPr>
            <a:r>
              <a:rPr lang="en-US" sz="1400" dirty="0"/>
              <a:t>// of user-defined Generic classes</a:t>
            </a:r>
          </a:p>
          <a:p>
            <a:pPr marL="0" indent="0">
              <a:spcBef>
                <a:spcPts val="0"/>
              </a:spcBef>
              <a:buNone/>
            </a:pPr>
            <a:endParaRPr lang="en-US" sz="1400" dirty="0"/>
          </a:p>
          <a:p>
            <a:pPr marL="0" indent="0">
              <a:spcBef>
                <a:spcPts val="0"/>
              </a:spcBef>
              <a:buNone/>
            </a:pPr>
            <a:r>
              <a:rPr lang="en-US" sz="1400" dirty="0"/>
              <a:t>// We use &lt; &gt; to specify Parameter type</a:t>
            </a:r>
          </a:p>
          <a:p>
            <a:pPr marL="0" indent="0">
              <a:spcBef>
                <a:spcPts val="0"/>
              </a:spcBef>
              <a:buNone/>
            </a:pPr>
            <a:r>
              <a:rPr lang="en-US" sz="1400" dirty="0"/>
              <a:t>class Test&lt;T&gt;</a:t>
            </a:r>
          </a:p>
          <a:p>
            <a:pPr marL="0" indent="0">
              <a:spcBef>
                <a:spcPts val="0"/>
              </a:spcBef>
              <a:buNone/>
            </a:pPr>
            <a:r>
              <a:rPr lang="en-US" sz="1400" dirty="0"/>
              <a:t>{</a:t>
            </a:r>
          </a:p>
          <a:p>
            <a:pPr marL="0" indent="0">
              <a:spcBef>
                <a:spcPts val="0"/>
              </a:spcBef>
              <a:buNone/>
            </a:pPr>
            <a:r>
              <a:rPr lang="en-US" sz="1400" dirty="0"/>
              <a:t>	// An object of type T is declared</a:t>
            </a:r>
          </a:p>
          <a:p>
            <a:pPr marL="0" indent="0">
              <a:spcBef>
                <a:spcPts val="0"/>
              </a:spcBef>
              <a:buNone/>
            </a:pPr>
            <a:r>
              <a:rPr lang="en-US" sz="1400" dirty="0"/>
              <a:t>	T </a:t>
            </a:r>
            <a:r>
              <a:rPr lang="en-US" sz="1400" dirty="0" err="1"/>
              <a:t>obj</a:t>
            </a:r>
            <a:r>
              <a:rPr lang="en-US" sz="1400" dirty="0"/>
              <a:t>;</a:t>
            </a:r>
          </a:p>
          <a:p>
            <a:pPr marL="0" indent="0">
              <a:spcBef>
                <a:spcPts val="0"/>
              </a:spcBef>
              <a:buNone/>
            </a:pPr>
            <a:r>
              <a:rPr lang="en-US" sz="1400" dirty="0"/>
              <a:t>	Test(T </a:t>
            </a:r>
            <a:r>
              <a:rPr lang="en-US" sz="1400" dirty="0" err="1"/>
              <a:t>obj</a:t>
            </a:r>
            <a:r>
              <a:rPr lang="en-US" sz="1400" dirty="0"/>
              <a:t>) { this.obj = </a:t>
            </a:r>
            <a:r>
              <a:rPr lang="en-US" sz="1400" dirty="0" err="1"/>
              <a:t>obj</a:t>
            </a:r>
            <a:r>
              <a:rPr lang="en-US" sz="1400" dirty="0"/>
              <a:t>; } // constructor</a:t>
            </a:r>
          </a:p>
          <a:p>
            <a:pPr marL="0" indent="0">
              <a:spcBef>
                <a:spcPts val="0"/>
              </a:spcBef>
              <a:buNone/>
            </a:pPr>
            <a:r>
              <a:rPr lang="en-US" sz="1400" dirty="0"/>
              <a:t>	public T </a:t>
            </a:r>
            <a:r>
              <a:rPr lang="en-US" sz="1400" dirty="0" err="1"/>
              <a:t>getObject</a:t>
            </a:r>
            <a:r>
              <a:rPr lang="en-US" sz="1400" dirty="0"/>
              <a:t>() { return this.obj; }</a:t>
            </a:r>
          </a:p>
          <a:p>
            <a:pPr marL="0" indent="0">
              <a:spcBef>
                <a:spcPts val="0"/>
              </a:spcBef>
              <a:buNone/>
            </a:pPr>
            <a:r>
              <a:rPr lang="en-US" sz="1400" dirty="0"/>
              <a:t>}</a:t>
            </a:r>
          </a:p>
          <a:p>
            <a:pPr marL="0" indent="0">
              <a:spcBef>
                <a:spcPts val="0"/>
              </a:spcBef>
              <a:buNone/>
            </a:pPr>
            <a:endParaRPr lang="en-US" sz="1400" dirty="0"/>
          </a:p>
          <a:p>
            <a:pPr marL="0" indent="0">
              <a:spcBef>
                <a:spcPts val="0"/>
              </a:spcBef>
              <a:buNone/>
            </a:pPr>
            <a:r>
              <a:rPr lang="en-US" sz="1400" dirty="0"/>
              <a:t>// Driver class to test above</a:t>
            </a:r>
          </a:p>
          <a:p>
            <a:pPr marL="0" indent="0">
              <a:spcBef>
                <a:spcPts val="0"/>
              </a:spcBef>
              <a:buNone/>
            </a:pPr>
            <a:r>
              <a:rPr lang="en-US" sz="1400" dirty="0"/>
              <a:t>class Main</a:t>
            </a:r>
          </a:p>
          <a:p>
            <a:pPr marL="0" indent="0">
              <a:spcBef>
                <a:spcPts val="0"/>
              </a:spcBef>
              <a:buNone/>
            </a:pPr>
            <a:r>
              <a:rPr lang="en-US" sz="1400" dirty="0"/>
              <a:t>{</a:t>
            </a:r>
          </a:p>
          <a:p>
            <a:pPr marL="0" indent="0">
              <a:spcBef>
                <a:spcPts val="0"/>
              </a:spcBef>
              <a:buNone/>
            </a:pPr>
            <a:r>
              <a:rPr lang="en-US" sz="1400" dirty="0"/>
              <a:t>	public static void main (String[] </a:t>
            </a:r>
            <a:r>
              <a:rPr lang="en-US" sz="1400" dirty="0" err="1"/>
              <a:t>args</a:t>
            </a:r>
            <a:r>
              <a:rPr lang="en-US" sz="1400" dirty="0"/>
              <a:t>)</a:t>
            </a:r>
          </a:p>
          <a:p>
            <a:pPr marL="0" indent="0">
              <a:spcBef>
                <a:spcPts val="0"/>
              </a:spcBef>
              <a:buNone/>
            </a:pPr>
            <a:r>
              <a:rPr lang="en-US" sz="1400" dirty="0"/>
              <a:t>	{</a:t>
            </a:r>
          </a:p>
          <a:p>
            <a:pPr marL="0" indent="0">
              <a:spcBef>
                <a:spcPts val="0"/>
              </a:spcBef>
              <a:buNone/>
            </a:pPr>
            <a:r>
              <a:rPr lang="en-US" sz="1400" dirty="0"/>
              <a:t>		// instance of Integer type</a:t>
            </a:r>
          </a:p>
          <a:p>
            <a:pPr marL="0" indent="0">
              <a:spcBef>
                <a:spcPts val="0"/>
              </a:spcBef>
              <a:buNone/>
            </a:pPr>
            <a:r>
              <a:rPr lang="en-US" sz="1400" dirty="0"/>
              <a:t>		Test &lt;Integer&gt; </a:t>
            </a:r>
            <a:r>
              <a:rPr lang="en-US" sz="1400" dirty="0" err="1"/>
              <a:t>iObj</a:t>
            </a:r>
            <a:r>
              <a:rPr lang="en-US" sz="1400" dirty="0"/>
              <a:t> = new Test&lt;Integer&gt;(15);</a:t>
            </a:r>
          </a:p>
          <a:p>
            <a:pPr marL="0" indent="0">
              <a:spcBef>
                <a:spcPts val="0"/>
              </a:spcBef>
              <a:buNone/>
            </a:pPr>
            <a:r>
              <a:rPr lang="en-US" sz="1400" dirty="0"/>
              <a:t>		</a:t>
            </a:r>
            <a:r>
              <a:rPr lang="en-US" sz="1400" dirty="0" err="1"/>
              <a:t>System.out.println</a:t>
            </a:r>
            <a:r>
              <a:rPr lang="en-US" sz="1400" dirty="0"/>
              <a:t>(</a:t>
            </a:r>
            <a:r>
              <a:rPr lang="en-US" sz="1400" dirty="0" err="1"/>
              <a:t>iObj.getObject</a:t>
            </a:r>
            <a:r>
              <a:rPr lang="en-US" sz="1400" dirty="0"/>
              <a:t>());</a:t>
            </a:r>
          </a:p>
          <a:p>
            <a:pPr marL="0" indent="0">
              <a:spcBef>
                <a:spcPts val="0"/>
              </a:spcBef>
              <a:buNone/>
            </a:pPr>
            <a:endParaRPr lang="en-US" sz="1400" dirty="0"/>
          </a:p>
          <a:p>
            <a:pPr marL="0" indent="0">
              <a:spcBef>
                <a:spcPts val="0"/>
              </a:spcBef>
              <a:buNone/>
            </a:pPr>
            <a:r>
              <a:rPr lang="en-US" sz="1400" dirty="0"/>
              <a:t>		// instance of String type</a:t>
            </a:r>
          </a:p>
          <a:p>
            <a:pPr marL="0" indent="0">
              <a:spcBef>
                <a:spcPts val="0"/>
              </a:spcBef>
              <a:buNone/>
            </a:pPr>
            <a:r>
              <a:rPr lang="en-US" sz="1400" dirty="0"/>
              <a:t>		Test &lt;String&gt; </a:t>
            </a:r>
            <a:r>
              <a:rPr lang="en-US" sz="1400" dirty="0" err="1"/>
              <a:t>sObj</a:t>
            </a:r>
            <a:r>
              <a:rPr lang="en-US" sz="1400" dirty="0"/>
              <a:t> </a:t>
            </a:r>
            <a:r>
              <a:rPr lang="en-US" sz="1400" dirty="0" smtClean="0"/>
              <a:t>=new </a:t>
            </a:r>
            <a:r>
              <a:rPr lang="en-US" sz="1400" dirty="0"/>
              <a:t>Test&lt;String&gt;("</a:t>
            </a:r>
            <a:r>
              <a:rPr lang="en-US" sz="1400" dirty="0" err="1"/>
              <a:t>GeeksForGeeks</a:t>
            </a:r>
            <a:r>
              <a:rPr lang="en-US" sz="1400" dirty="0"/>
              <a:t>");</a:t>
            </a:r>
          </a:p>
          <a:p>
            <a:pPr marL="0" indent="0">
              <a:spcBef>
                <a:spcPts val="0"/>
              </a:spcBef>
              <a:buNone/>
            </a:pPr>
            <a:r>
              <a:rPr lang="en-US" sz="1400" dirty="0"/>
              <a:t>		</a:t>
            </a:r>
            <a:r>
              <a:rPr lang="en-US" sz="1400" dirty="0" err="1"/>
              <a:t>System.out.println</a:t>
            </a:r>
            <a:r>
              <a:rPr lang="en-US" sz="1400" dirty="0"/>
              <a:t>(</a:t>
            </a:r>
            <a:r>
              <a:rPr lang="en-US" sz="1400" dirty="0" err="1"/>
              <a:t>sObj.getObject</a:t>
            </a:r>
            <a:r>
              <a:rPr lang="en-US" sz="1400" dirty="0"/>
              <a:t>());</a:t>
            </a:r>
          </a:p>
          <a:p>
            <a:pPr marL="0" indent="0">
              <a:spcBef>
                <a:spcPts val="0"/>
              </a:spcBef>
              <a:buNone/>
            </a:pPr>
            <a:r>
              <a:rPr lang="en-US" sz="1400" dirty="0"/>
              <a:t>		</a:t>
            </a:r>
            <a:r>
              <a:rPr lang="en-US" sz="1400" dirty="0" err="1"/>
              <a:t>iObj</a:t>
            </a:r>
            <a:r>
              <a:rPr lang="en-US" sz="1400" dirty="0"/>
              <a:t> = </a:t>
            </a:r>
            <a:r>
              <a:rPr lang="en-US" sz="1400" dirty="0" err="1"/>
              <a:t>sObj</a:t>
            </a:r>
            <a:r>
              <a:rPr lang="en-US" sz="1400" dirty="0"/>
              <a:t>; //This results an error</a:t>
            </a:r>
          </a:p>
          <a:p>
            <a:pPr marL="0" indent="0">
              <a:spcBef>
                <a:spcPts val="0"/>
              </a:spcBef>
              <a:buNone/>
            </a:pPr>
            <a:r>
              <a:rPr lang="en-US" sz="1400" dirty="0"/>
              <a:t>	}</a:t>
            </a:r>
          </a:p>
          <a:p>
            <a:pPr marL="0" indent="0">
              <a:spcBef>
                <a:spcPts val="0"/>
              </a:spcBef>
              <a:buNone/>
            </a:pPr>
            <a:r>
              <a:rPr lang="en-US" sz="1400" dirty="0"/>
              <a:t>}</a:t>
            </a:r>
          </a:p>
          <a:p>
            <a:pPr marL="0" indent="0">
              <a:spcBef>
                <a:spcPts val="0"/>
              </a:spcBef>
              <a:buNone/>
            </a:pPr>
            <a:endParaRPr lang="en-US" sz="1400" dirty="0"/>
          </a:p>
        </p:txBody>
      </p:sp>
      <p:sp>
        <p:nvSpPr>
          <p:cNvPr id="4" name="Rectangle 3"/>
          <p:cNvSpPr/>
          <p:nvPr/>
        </p:nvSpPr>
        <p:spPr>
          <a:xfrm>
            <a:off x="4343400" y="1371600"/>
            <a:ext cx="4572000" cy="923330"/>
          </a:xfrm>
          <a:prstGeom prst="rect">
            <a:avLst/>
          </a:prstGeom>
        </p:spPr>
        <p:txBody>
          <a:bodyPr>
            <a:spAutoFit/>
          </a:bodyPr>
          <a:lstStyle/>
          <a:p>
            <a:r>
              <a:rPr lang="en-US" dirty="0"/>
              <a:t>error:</a:t>
            </a:r>
          </a:p>
          <a:p>
            <a:r>
              <a:rPr lang="en-US" dirty="0"/>
              <a:t> incompatible types:</a:t>
            </a:r>
          </a:p>
          <a:p>
            <a:r>
              <a:rPr lang="en-US" dirty="0"/>
              <a:t> Test cannot be converted to Test </a:t>
            </a:r>
          </a:p>
        </p:txBody>
      </p:sp>
    </p:spTree>
    <p:extLst>
      <p:ext uri="{BB962C8B-B14F-4D97-AF65-F5344CB8AC3E}">
        <p14:creationId xmlns:p14="http://schemas.microsoft.com/office/powerpoint/2010/main" val="136481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Even though </a:t>
            </a:r>
            <a:r>
              <a:rPr lang="en-US" dirty="0" err="1"/>
              <a:t>iObj</a:t>
            </a:r>
            <a:r>
              <a:rPr lang="en-US" dirty="0"/>
              <a:t> and </a:t>
            </a:r>
            <a:r>
              <a:rPr lang="en-US" dirty="0" err="1"/>
              <a:t>sObj</a:t>
            </a:r>
            <a:r>
              <a:rPr lang="en-US" dirty="0"/>
              <a:t> are of type Test, they are the references to different types because their type parameters differ. Generics add type safety through this and prevent errors.</a:t>
            </a:r>
          </a:p>
        </p:txBody>
      </p:sp>
    </p:spTree>
    <p:extLst>
      <p:ext uri="{BB962C8B-B14F-4D97-AF65-F5344CB8AC3E}">
        <p14:creationId xmlns:p14="http://schemas.microsoft.com/office/powerpoint/2010/main" val="19191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Generics:</a:t>
            </a:r>
            <a:br>
              <a:rPr lang="en-US" dirty="0"/>
            </a:br>
            <a:endParaRPr lang="en-US" dirty="0"/>
          </a:p>
        </p:txBody>
      </p:sp>
      <p:sp>
        <p:nvSpPr>
          <p:cNvPr id="3" name="Content Placeholder 2"/>
          <p:cNvSpPr>
            <a:spLocks noGrp="1"/>
          </p:cNvSpPr>
          <p:nvPr>
            <p:ph idx="1"/>
          </p:nvPr>
        </p:nvSpPr>
        <p:spPr/>
        <p:txBody>
          <a:bodyPr>
            <a:normAutofit/>
          </a:bodyPr>
          <a:lstStyle/>
          <a:p>
            <a:pPr marL="457200" indent="-457200" algn="just">
              <a:buAutoNum type="arabicPeriod"/>
            </a:pPr>
            <a:r>
              <a:rPr lang="en-US" sz="2000" dirty="0" smtClean="0">
                <a:latin typeface="Times New Roman" pitchFamily="18" charset="0"/>
                <a:cs typeface="Times New Roman" pitchFamily="18" charset="0"/>
              </a:rPr>
              <a:t>Code </a:t>
            </a:r>
            <a:r>
              <a:rPr lang="en-US" sz="2000" dirty="0">
                <a:latin typeface="Times New Roman" pitchFamily="18" charset="0"/>
                <a:cs typeface="Times New Roman" pitchFamily="18" charset="0"/>
              </a:rPr>
              <a:t>Reuse: We can write a method/class/interface once and use for any type we want</a:t>
            </a:r>
            <a:r>
              <a:rPr lang="en-US" sz="2000" dirty="0" smtClean="0">
                <a:latin typeface="Times New Roman" pitchFamily="18" charset="0"/>
                <a:cs typeface="Times New Roman" pitchFamily="18" charset="0"/>
              </a:rPr>
              <a:t>.</a:t>
            </a:r>
          </a:p>
          <a:p>
            <a:pPr marL="457200" indent="-457200" algn="just">
              <a:buAutoNum type="arabicPeriod"/>
            </a:pPr>
            <a:r>
              <a:rPr lang="en-US" sz="2000" dirty="0"/>
              <a:t>Type Safety : Generics make errors to appear compile time than at run time (It’s always better to know problems in your code at compile time rather than making your code fail at run time). Suppose you want to create an </a:t>
            </a:r>
            <a:r>
              <a:rPr lang="en-US" sz="2000" dirty="0" err="1"/>
              <a:t>ArrayList</a:t>
            </a:r>
            <a:r>
              <a:rPr lang="en-US" sz="2000" dirty="0"/>
              <a:t> that store name of students and if by mistake programmer adds an integer object instead of string, compiler allows it. But, when we retrieve this data from </a:t>
            </a:r>
            <a:r>
              <a:rPr lang="en-US" sz="2000" dirty="0" err="1"/>
              <a:t>ArrayList</a:t>
            </a:r>
            <a:r>
              <a:rPr lang="en-US" sz="2000" dirty="0"/>
              <a:t>, it causes problems at runtime</a:t>
            </a:r>
            <a:r>
              <a:rPr lang="en-US" sz="2000" dirty="0" smtClean="0"/>
              <a:t>. Consider example on next slide</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743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Autofit/>
          </a:bodyPr>
          <a:lstStyle/>
          <a:p>
            <a:pPr marL="0" indent="0">
              <a:spcBef>
                <a:spcPts val="0"/>
              </a:spcBef>
              <a:buNone/>
            </a:pPr>
            <a:r>
              <a:rPr lang="en-US" sz="1400" dirty="0"/>
              <a:t>// A Simple Java program to demonstrate that NOT using</a:t>
            </a:r>
          </a:p>
          <a:p>
            <a:pPr marL="0" indent="0">
              <a:spcBef>
                <a:spcPts val="0"/>
              </a:spcBef>
              <a:buNone/>
            </a:pPr>
            <a:r>
              <a:rPr lang="en-US" sz="1400" dirty="0"/>
              <a:t>// generics can cause run time exceptions</a:t>
            </a:r>
          </a:p>
          <a:p>
            <a:pPr marL="0" indent="0">
              <a:spcBef>
                <a:spcPts val="0"/>
              </a:spcBef>
              <a:buNone/>
            </a:pPr>
            <a:r>
              <a:rPr lang="en-US" sz="1400" dirty="0"/>
              <a:t>import </a:t>
            </a:r>
            <a:r>
              <a:rPr lang="en-US" sz="1400" dirty="0" err="1"/>
              <a:t>java.util</a:t>
            </a:r>
            <a:r>
              <a:rPr lang="en-US" sz="1400" dirty="0"/>
              <a:t>.*;</a:t>
            </a:r>
          </a:p>
          <a:p>
            <a:pPr marL="0" indent="0">
              <a:spcBef>
                <a:spcPts val="0"/>
              </a:spcBef>
              <a:buNone/>
            </a:pPr>
            <a:endParaRPr lang="en-US" sz="1400" dirty="0"/>
          </a:p>
          <a:p>
            <a:pPr marL="0" indent="0">
              <a:spcBef>
                <a:spcPts val="0"/>
              </a:spcBef>
              <a:buNone/>
            </a:pPr>
            <a:r>
              <a:rPr lang="en-US" sz="1400" dirty="0"/>
              <a:t>class Test</a:t>
            </a:r>
          </a:p>
          <a:p>
            <a:pPr marL="0" indent="0">
              <a:spcBef>
                <a:spcPts val="0"/>
              </a:spcBef>
              <a:buNone/>
            </a:pPr>
            <a:r>
              <a:rPr lang="en-US" sz="1400" dirty="0"/>
              <a:t>{</a:t>
            </a:r>
          </a:p>
          <a:p>
            <a:pPr marL="0" indent="0">
              <a:spcBef>
                <a:spcPts val="0"/>
              </a:spcBef>
              <a:buNone/>
            </a:pPr>
            <a:r>
              <a:rPr lang="en-US" sz="1400" dirty="0"/>
              <a:t>	public static void main(String[] </a:t>
            </a:r>
            <a:r>
              <a:rPr lang="en-US" sz="1400" dirty="0" err="1"/>
              <a:t>args</a:t>
            </a:r>
            <a:r>
              <a:rPr lang="en-US" sz="1400" dirty="0"/>
              <a:t>)</a:t>
            </a:r>
          </a:p>
          <a:p>
            <a:pPr marL="0" indent="0">
              <a:spcBef>
                <a:spcPts val="0"/>
              </a:spcBef>
              <a:buNone/>
            </a:pPr>
            <a:r>
              <a:rPr lang="en-US" sz="1400" dirty="0"/>
              <a:t>	{</a:t>
            </a:r>
          </a:p>
          <a:p>
            <a:pPr marL="0" indent="0">
              <a:spcBef>
                <a:spcPts val="0"/>
              </a:spcBef>
              <a:buNone/>
            </a:pPr>
            <a:r>
              <a:rPr lang="en-US" sz="1400" dirty="0"/>
              <a:t>		// </a:t>
            </a:r>
            <a:r>
              <a:rPr lang="en-US" sz="1400" dirty="0" err="1"/>
              <a:t>Creatinga</a:t>
            </a:r>
            <a:r>
              <a:rPr lang="en-US" sz="1400" dirty="0"/>
              <a:t> an </a:t>
            </a:r>
            <a:r>
              <a:rPr lang="en-US" sz="1400" dirty="0" err="1"/>
              <a:t>ArrayList</a:t>
            </a:r>
            <a:r>
              <a:rPr lang="en-US" sz="1400" dirty="0"/>
              <a:t> without any type specified</a:t>
            </a:r>
          </a:p>
          <a:p>
            <a:pPr marL="0" indent="0">
              <a:spcBef>
                <a:spcPts val="0"/>
              </a:spcBef>
              <a:buNone/>
            </a:pPr>
            <a:r>
              <a:rPr lang="en-US" sz="1400" dirty="0"/>
              <a:t>		</a:t>
            </a:r>
            <a:r>
              <a:rPr lang="en-US" sz="1400" dirty="0" err="1"/>
              <a:t>ArrayList</a:t>
            </a:r>
            <a:r>
              <a:rPr lang="en-US" sz="1400" dirty="0"/>
              <a:t> al = new </a:t>
            </a:r>
            <a:r>
              <a:rPr lang="en-US" sz="1400" dirty="0" err="1"/>
              <a:t>ArrayList</a:t>
            </a:r>
            <a:r>
              <a:rPr lang="en-US" sz="1400" dirty="0"/>
              <a:t>();</a:t>
            </a:r>
          </a:p>
          <a:p>
            <a:pPr marL="0" indent="0">
              <a:spcBef>
                <a:spcPts val="0"/>
              </a:spcBef>
              <a:buNone/>
            </a:pPr>
            <a:endParaRPr lang="en-US" sz="1400" dirty="0"/>
          </a:p>
          <a:p>
            <a:pPr marL="0" indent="0">
              <a:spcBef>
                <a:spcPts val="0"/>
              </a:spcBef>
              <a:buNone/>
            </a:pPr>
            <a:r>
              <a:rPr lang="en-US" sz="1400" dirty="0"/>
              <a:t>		</a:t>
            </a:r>
            <a:r>
              <a:rPr lang="en-US" sz="1400" dirty="0" err="1"/>
              <a:t>al.add</a:t>
            </a:r>
            <a:r>
              <a:rPr lang="en-US" sz="1400" dirty="0"/>
              <a:t>("</a:t>
            </a:r>
            <a:r>
              <a:rPr lang="en-US" sz="1400" dirty="0" err="1"/>
              <a:t>Sachin</a:t>
            </a:r>
            <a:r>
              <a:rPr lang="en-US" sz="1400" dirty="0"/>
              <a:t>");</a:t>
            </a:r>
          </a:p>
          <a:p>
            <a:pPr marL="0" indent="0">
              <a:spcBef>
                <a:spcPts val="0"/>
              </a:spcBef>
              <a:buNone/>
            </a:pPr>
            <a:r>
              <a:rPr lang="en-US" sz="1400" dirty="0"/>
              <a:t>		</a:t>
            </a:r>
            <a:r>
              <a:rPr lang="en-US" sz="1400" dirty="0" err="1"/>
              <a:t>al.add</a:t>
            </a:r>
            <a:r>
              <a:rPr lang="en-US" sz="1400" dirty="0"/>
              <a:t>("Rahul");</a:t>
            </a:r>
          </a:p>
          <a:p>
            <a:pPr marL="0" indent="0">
              <a:spcBef>
                <a:spcPts val="0"/>
              </a:spcBef>
              <a:buNone/>
            </a:pPr>
            <a:r>
              <a:rPr lang="en-US" sz="1400" dirty="0"/>
              <a:t>		</a:t>
            </a:r>
            <a:r>
              <a:rPr lang="en-US" sz="1400" dirty="0" err="1"/>
              <a:t>al.add</a:t>
            </a:r>
            <a:r>
              <a:rPr lang="en-US" sz="1400" dirty="0"/>
              <a:t>(10); // Compiler allows this</a:t>
            </a:r>
          </a:p>
          <a:p>
            <a:pPr marL="0" indent="0">
              <a:spcBef>
                <a:spcPts val="0"/>
              </a:spcBef>
              <a:buNone/>
            </a:pPr>
            <a:endParaRPr lang="en-US" sz="1400" dirty="0"/>
          </a:p>
          <a:p>
            <a:pPr marL="0" indent="0">
              <a:spcBef>
                <a:spcPts val="0"/>
              </a:spcBef>
              <a:buNone/>
            </a:pPr>
            <a:r>
              <a:rPr lang="en-US" sz="1400" dirty="0" smtClean="0"/>
              <a:t>		String s1 = (String)</a:t>
            </a:r>
            <a:r>
              <a:rPr lang="en-US" sz="1400" dirty="0" err="1" smtClean="0"/>
              <a:t>al.get</a:t>
            </a:r>
            <a:r>
              <a:rPr lang="en-US" sz="1400" dirty="0" smtClean="0"/>
              <a:t>(0);</a:t>
            </a:r>
          </a:p>
          <a:p>
            <a:pPr marL="0" indent="0">
              <a:spcBef>
                <a:spcPts val="0"/>
              </a:spcBef>
              <a:buNone/>
            </a:pPr>
            <a:r>
              <a:rPr lang="en-US" sz="1400" dirty="0"/>
              <a:t>		String s2 = (String)</a:t>
            </a:r>
            <a:r>
              <a:rPr lang="en-US" sz="1400" dirty="0" err="1"/>
              <a:t>al.get</a:t>
            </a:r>
            <a:r>
              <a:rPr lang="en-US" sz="1400" dirty="0"/>
              <a:t>(1);</a:t>
            </a:r>
          </a:p>
          <a:p>
            <a:pPr marL="0" indent="0">
              <a:spcBef>
                <a:spcPts val="0"/>
              </a:spcBef>
              <a:buNone/>
            </a:pPr>
            <a:endParaRPr lang="en-US" sz="1400" dirty="0"/>
          </a:p>
          <a:p>
            <a:pPr marL="0" indent="0">
              <a:spcBef>
                <a:spcPts val="0"/>
              </a:spcBef>
              <a:buNone/>
            </a:pPr>
            <a:r>
              <a:rPr lang="en-US" sz="1400" dirty="0"/>
              <a:t>		// Causes Runtime Exception</a:t>
            </a:r>
          </a:p>
          <a:p>
            <a:pPr marL="0" indent="0">
              <a:spcBef>
                <a:spcPts val="0"/>
              </a:spcBef>
              <a:buNone/>
            </a:pPr>
            <a:r>
              <a:rPr lang="en-US" sz="1400" dirty="0"/>
              <a:t>		String s3 = (String)</a:t>
            </a:r>
            <a:r>
              <a:rPr lang="en-US" sz="1400" dirty="0" err="1"/>
              <a:t>al.get</a:t>
            </a:r>
            <a:r>
              <a:rPr lang="en-US" sz="1400" dirty="0"/>
              <a:t>(2);</a:t>
            </a:r>
          </a:p>
          <a:p>
            <a:pPr marL="0" indent="0">
              <a:spcBef>
                <a:spcPts val="0"/>
              </a:spcBef>
              <a:buNone/>
            </a:pPr>
            <a:r>
              <a:rPr lang="en-US" sz="1400" dirty="0"/>
              <a:t>	}</a:t>
            </a:r>
          </a:p>
          <a:p>
            <a:pPr marL="0" indent="0">
              <a:spcBef>
                <a:spcPts val="0"/>
              </a:spcBef>
              <a:buNone/>
            </a:pPr>
            <a:r>
              <a:rPr lang="en-US" sz="1400" dirty="0" smtClean="0"/>
              <a:t>}</a:t>
            </a:r>
          </a:p>
          <a:p>
            <a:pPr marL="0" indent="0">
              <a:spcBef>
                <a:spcPts val="0"/>
              </a:spcBef>
              <a:buNone/>
            </a:pPr>
            <a:r>
              <a:rPr lang="en-US" sz="1400" b="1" dirty="0" smtClean="0"/>
              <a:t>Program will  throw runtime exception</a:t>
            </a:r>
            <a:endParaRPr lang="en-US" sz="1400" b="1" dirty="0"/>
          </a:p>
          <a:p>
            <a:pPr marL="0" indent="0">
              <a:spcBef>
                <a:spcPts val="0"/>
              </a:spcBef>
              <a:buNone/>
            </a:pPr>
            <a:r>
              <a:rPr lang="en-US" sz="1400" dirty="0"/>
              <a:t>Exception in thread "main" </a:t>
            </a:r>
            <a:r>
              <a:rPr lang="en-US" sz="1400" dirty="0" err="1"/>
              <a:t>java.lang.ClassCastException</a:t>
            </a:r>
            <a:r>
              <a:rPr lang="en-US" sz="1400" dirty="0"/>
              <a:t>: </a:t>
            </a:r>
            <a:r>
              <a:rPr lang="en-US" sz="1400" dirty="0" err="1"/>
              <a:t>java.lang.Integer</a:t>
            </a:r>
            <a:r>
              <a:rPr lang="en-US" sz="1400" dirty="0"/>
              <a:t> cannot be cast to </a:t>
            </a:r>
            <a:r>
              <a:rPr lang="en-US" sz="1400" dirty="0" err="1"/>
              <a:t>java.lang.String</a:t>
            </a:r>
            <a:r>
              <a:rPr lang="en-US" sz="1400" dirty="0"/>
              <a:t>                 </a:t>
            </a:r>
          </a:p>
          <a:p>
            <a:pPr marL="0" indent="0">
              <a:spcBef>
                <a:spcPts val="0"/>
              </a:spcBef>
              <a:buNone/>
            </a:pPr>
            <a:r>
              <a:rPr lang="en-US" sz="1400" dirty="0"/>
              <a:t>        at </a:t>
            </a:r>
            <a:r>
              <a:rPr lang="en-US" sz="1400" dirty="0" err="1"/>
              <a:t>Main.main</a:t>
            </a:r>
            <a:r>
              <a:rPr lang="en-US" sz="1400" dirty="0"/>
              <a:t>(Main.java:17) </a:t>
            </a:r>
          </a:p>
        </p:txBody>
      </p:sp>
    </p:spTree>
    <p:extLst>
      <p:ext uri="{BB962C8B-B14F-4D97-AF65-F5344CB8AC3E}">
        <p14:creationId xmlns:p14="http://schemas.microsoft.com/office/powerpoint/2010/main" val="196875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How generics solve this problem?</a:t>
            </a:r>
            <a:r>
              <a:rPr lang="en-US" sz="2400" dirty="0"/>
              <a:t/>
            </a:r>
            <a:br>
              <a:rPr lang="en-US" sz="2400" dirty="0"/>
            </a:br>
            <a:r>
              <a:rPr lang="en-US" sz="2000" dirty="0"/>
              <a:t>At the time of defining </a:t>
            </a:r>
            <a:r>
              <a:rPr lang="en-US" sz="2000" dirty="0" err="1"/>
              <a:t>ArrayList</a:t>
            </a:r>
            <a:r>
              <a:rPr lang="en-US" sz="2000" dirty="0"/>
              <a:t>, we can specify that this list can take only String objects.</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 Using generics converts run time exceptions into</a:t>
            </a:r>
          </a:p>
          <a:p>
            <a:pPr marL="0" indent="0">
              <a:buNone/>
            </a:pPr>
            <a:r>
              <a:rPr lang="en-US" dirty="0"/>
              <a:t>// compile time exception.</a:t>
            </a:r>
          </a:p>
          <a:p>
            <a:pPr marL="0" indent="0">
              <a:buNone/>
            </a:pPr>
            <a:r>
              <a:rPr lang="en-US" dirty="0"/>
              <a:t>import </a:t>
            </a:r>
            <a:r>
              <a:rPr lang="en-US" dirty="0" err="1"/>
              <a:t>java.util</a:t>
            </a:r>
            <a:r>
              <a:rPr lang="en-US" dirty="0"/>
              <a:t>.*;</a:t>
            </a:r>
          </a:p>
          <a:p>
            <a:pPr marL="0" indent="0">
              <a:buNone/>
            </a:pPr>
            <a:endParaRPr lang="en-US" dirty="0"/>
          </a:p>
          <a:p>
            <a:pPr marL="0" indent="0">
              <a:buNone/>
            </a:pPr>
            <a:r>
              <a:rPr lang="en-US" dirty="0"/>
              <a:t>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 Creating a an </a:t>
            </a:r>
            <a:r>
              <a:rPr lang="en-US" dirty="0" err="1"/>
              <a:t>ArrayList</a:t>
            </a:r>
            <a:r>
              <a:rPr lang="en-US" dirty="0"/>
              <a:t> with String specified</a:t>
            </a:r>
          </a:p>
          <a:p>
            <a:pPr marL="0" indent="0">
              <a:buNone/>
            </a:pPr>
            <a:r>
              <a:rPr lang="en-US" dirty="0"/>
              <a:t>		</a:t>
            </a:r>
            <a:r>
              <a:rPr lang="en-US" dirty="0" err="1"/>
              <a:t>ArrayList</a:t>
            </a:r>
            <a:r>
              <a:rPr lang="en-US" dirty="0"/>
              <a:t> &lt;String&gt; al = new </a:t>
            </a:r>
            <a:r>
              <a:rPr lang="en-US" dirty="0" err="1"/>
              <a:t>ArrayList</a:t>
            </a:r>
            <a:r>
              <a:rPr lang="en-US" dirty="0"/>
              <a:t>&lt;String&gt; ();</a:t>
            </a:r>
          </a:p>
          <a:p>
            <a:pPr marL="0" indent="0">
              <a:buNone/>
            </a:pPr>
            <a:endParaRPr lang="en-US" dirty="0"/>
          </a:p>
          <a:p>
            <a:pPr marL="0" indent="0">
              <a:buNone/>
            </a:pPr>
            <a:r>
              <a:rPr lang="en-US" dirty="0"/>
              <a:t>		</a:t>
            </a:r>
            <a:r>
              <a:rPr lang="en-US" dirty="0" err="1"/>
              <a:t>al.add</a:t>
            </a:r>
            <a:r>
              <a:rPr lang="en-US" dirty="0"/>
              <a:t>("</a:t>
            </a:r>
            <a:r>
              <a:rPr lang="en-US" dirty="0" err="1"/>
              <a:t>Sachin</a:t>
            </a:r>
            <a:r>
              <a:rPr lang="en-US" dirty="0"/>
              <a:t>");</a:t>
            </a:r>
          </a:p>
          <a:p>
            <a:pPr marL="0" indent="0">
              <a:buNone/>
            </a:pPr>
            <a:r>
              <a:rPr lang="en-US" dirty="0"/>
              <a:t>		</a:t>
            </a:r>
            <a:r>
              <a:rPr lang="en-US" dirty="0" err="1"/>
              <a:t>al.add</a:t>
            </a:r>
            <a:r>
              <a:rPr lang="en-US" dirty="0"/>
              <a:t>("Rahul");</a:t>
            </a:r>
          </a:p>
          <a:p>
            <a:pPr marL="0" indent="0">
              <a:buNone/>
            </a:pPr>
            <a:endParaRPr lang="en-US" dirty="0"/>
          </a:p>
          <a:p>
            <a:pPr marL="0" indent="0">
              <a:buNone/>
            </a:pPr>
            <a:r>
              <a:rPr lang="en-US" dirty="0"/>
              <a:t>		// Now Compiler doesn't allow this</a:t>
            </a:r>
          </a:p>
          <a:p>
            <a:pPr marL="0" indent="0">
              <a:buNone/>
            </a:pPr>
            <a:r>
              <a:rPr lang="en-US" dirty="0"/>
              <a:t>		</a:t>
            </a:r>
            <a:r>
              <a:rPr lang="en-US" dirty="0" smtClean="0"/>
              <a:t>//</a:t>
            </a:r>
            <a:r>
              <a:rPr lang="en-US" dirty="0" err="1" smtClean="0"/>
              <a:t>al.add</a:t>
            </a:r>
            <a:r>
              <a:rPr lang="en-US" dirty="0" smtClean="0"/>
              <a:t>(10</a:t>
            </a:r>
            <a:r>
              <a:rPr lang="en-US" dirty="0"/>
              <a:t>);</a:t>
            </a:r>
          </a:p>
          <a:p>
            <a:pPr marL="0" indent="0">
              <a:buNone/>
            </a:pPr>
            <a:endParaRPr lang="en-US" dirty="0"/>
          </a:p>
          <a:p>
            <a:pPr marL="0" indent="0">
              <a:buNone/>
            </a:pPr>
            <a:r>
              <a:rPr lang="en-US" dirty="0"/>
              <a:t>		String s1 = (String)</a:t>
            </a:r>
            <a:r>
              <a:rPr lang="en-US" dirty="0" err="1"/>
              <a:t>al.get</a:t>
            </a:r>
            <a:r>
              <a:rPr lang="en-US" dirty="0"/>
              <a:t>(0);</a:t>
            </a:r>
          </a:p>
          <a:p>
            <a:pPr marL="0" indent="0">
              <a:buNone/>
            </a:pPr>
            <a:r>
              <a:rPr lang="en-US" dirty="0"/>
              <a:t>		String s2 = (String)</a:t>
            </a:r>
            <a:r>
              <a:rPr lang="en-US" dirty="0" err="1"/>
              <a:t>al.get</a:t>
            </a:r>
            <a:r>
              <a:rPr lang="en-US" dirty="0"/>
              <a:t>(1);</a:t>
            </a:r>
          </a:p>
          <a:p>
            <a:pPr marL="0" indent="0">
              <a:buNone/>
            </a:pPr>
            <a:r>
              <a:rPr lang="en-US" dirty="0"/>
              <a:t>		String s3 = (String)</a:t>
            </a:r>
            <a:r>
              <a:rPr lang="en-US" dirty="0" err="1"/>
              <a:t>al.get</a:t>
            </a:r>
            <a:r>
              <a:rPr lang="en-US" dirty="0"/>
              <a:t>(2);</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76894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fontAlgn="base">
              <a:buNone/>
            </a:pPr>
            <a:r>
              <a:rPr lang="en-US" dirty="0" smtClean="0"/>
              <a:t>3. </a:t>
            </a:r>
            <a:r>
              <a:rPr lang="en-US" dirty="0"/>
              <a:t>Implementing generic algorithms: By using generics, we can implement algorithms that work on different types of objects and at the same they are type safe too.</a:t>
            </a:r>
          </a:p>
          <a:p>
            <a:pPr marL="0" indent="0" algn="just">
              <a:buNone/>
            </a:pPr>
            <a:endParaRPr lang="en-US" dirty="0"/>
          </a:p>
        </p:txBody>
      </p:sp>
    </p:spTree>
    <p:extLst>
      <p:ext uri="{BB962C8B-B14F-4D97-AF65-F5344CB8AC3E}">
        <p14:creationId xmlns:p14="http://schemas.microsoft.com/office/powerpoint/2010/main" val="7576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562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Generics means parameterized types. The idea is to allow type (Integer, String, … </a:t>
            </a:r>
            <a:r>
              <a:rPr lang="en-US" sz="2400" dirty="0" err="1">
                <a:latin typeface="Times New Roman" pitchFamily="18" charset="0"/>
                <a:cs typeface="Times New Roman" pitchFamily="18" charset="0"/>
              </a:rPr>
              <a:t>etc</a:t>
            </a:r>
            <a:r>
              <a:rPr lang="en-US" sz="2400" dirty="0">
                <a:latin typeface="Times New Roman" pitchFamily="18" charset="0"/>
                <a:cs typeface="Times New Roman" pitchFamily="18" charset="0"/>
              </a:rPr>
              <a:t>, and user-defined types) to be a parameter to methods, classes, and interfaces. Using Generics, it is possible to create classes that work with different data types</a:t>
            </a:r>
            <a:r>
              <a:rPr lang="en-US" sz="2400" dirty="0" smtClean="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entity such as class, interface, or method that operates on a parameterized type is called generic entity.</a:t>
            </a:r>
          </a:p>
        </p:txBody>
      </p:sp>
    </p:spTree>
    <p:extLst>
      <p:ext uri="{BB962C8B-B14F-4D97-AF65-F5344CB8AC3E}">
        <p14:creationId xmlns:p14="http://schemas.microsoft.com/office/powerpoint/2010/main" val="221588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 Class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Like C++, we use &lt;&gt; to specify parameter types in generic class creation. To create objects of generic class, we use following syntax.</a:t>
            </a:r>
          </a:p>
          <a:p>
            <a:pPr marL="0" indent="0" algn="just">
              <a:buNone/>
            </a:pPr>
            <a:endParaRPr lang="en-US" dirty="0"/>
          </a:p>
          <a:p>
            <a:pPr marL="0" indent="0" algn="just">
              <a:buNone/>
            </a:pPr>
            <a:r>
              <a:rPr lang="en-US" dirty="0"/>
              <a:t>// To create an instance of generic class </a:t>
            </a:r>
          </a:p>
          <a:p>
            <a:pPr marL="0" indent="0" algn="just">
              <a:buNone/>
            </a:pPr>
            <a:r>
              <a:rPr lang="en-US" dirty="0" err="1"/>
              <a:t>BaseType</a:t>
            </a:r>
            <a:r>
              <a:rPr lang="en-US" dirty="0"/>
              <a:t> &lt;Type&gt; </a:t>
            </a:r>
            <a:r>
              <a:rPr lang="en-US" dirty="0" err="1"/>
              <a:t>obj</a:t>
            </a:r>
            <a:r>
              <a:rPr lang="en-US" dirty="0"/>
              <a:t> = new </a:t>
            </a:r>
            <a:r>
              <a:rPr lang="en-US" dirty="0" err="1"/>
              <a:t>BaseType</a:t>
            </a:r>
            <a:r>
              <a:rPr lang="en-US" dirty="0"/>
              <a:t> &lt;Type&gt;()</a:t>
            </a:r>
          </a:p>
          <a:p>
            <a:pPr marL="0" indent="0" algn="just">
              <a:buNone/>
            </a:pPr>
            <a:endParaRPr lang="en-US" dirty="0"/>
          </a:p>
          <a:p>
            <a:pPr marL="0" indent="0" algn="just">
              <a:buNone/>
            </a:pPr>
            <a:r>
              <a:rPr lang="en-US" dirty="0"/>
              <a:t>Note: In Parameter type we can not use primitives like  </a:t>
            </a:r>
            <a:r>
              <a:rPr lang="en-US" dirty="0" smtClean="0"/>
              <a:t>'</a:t>
            </a:r>
            <a:r>
              <a:rPr lang="en-US" dirty="0" err="1" smtClean="0"/>
              <a:t>int</a:t>
            </a:r>
            <a:r>
              <a:rPr lang="en-US" dirty="0"/>
              <a:t>','char' or 'double'.</a:t>
            </a:r>
          </a:p>
        </p:txBody>
      </p:sp>
    </p:spTree>
    <p:extLst>
      <p:ext uri="{BB962C8B-B14F-4D97-AF65-F5344CB8AC3E}">
        <p14:creationId xmlns:p14="http://schemas.microsoft.com/office/powerpoint/2010/main" val="121471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Autofit/>
          </a:bodyPr>
          <a:lstStyle/>
          <a:p>
            <a:pPr marL="0" indent="0">
              <a:buNone/>
            </a:pPr>
            <a:r>
              <a:rPr lang="en-US" sz="1600" dirty="0">
                <a:latin typeface="Times New Roman" pitchFamily="18" charset="0"/>
                <a:cs typeface="Times New Roman" pitchFamily="18" charset="0"/>
              </a:rPr>
              <a:t>// A Simple Java program to show working of user defined</a:t>
            </a:r>
          </a:p>
          <a:p>
            <a:pPr marL="0" indent="0">
              <a:buNone/>
            </a:pPr>
            <a:r>
              <a:rPr lang="en-US" sz="1600" dirty="0">
                <a:latin typeface="Times New Roman" pitchFamily="18" charset="0"/>
                <a:cs typeface="Times New Roman" pitchFamily="18" charset="0"/>
              </a:rPr>
              <a:t>// Generic </a:t>
            </a:r>
            <a:r>
              <a:rPr lang="en-US" sz="1600" dirty="0" smtClean="0">
                <a:latin typeface="Times New Roman" pitchFamily="18" charset="0"/>
                <a:cs typeface="Times New Roman" pitchFamily="18" charset="0"/>
              </a:rPr>
              <a:t>classes</a:t>
            </a:r>
          </a:p>
          <a:p>
            <a:pPr marL="0" indent="0">
              <a:buNone/>
            </a:pPr>
            <a:r>
              <a:rPr lang="en-US" sz="1600" dirty="0" smtClean="0">
                <a:latin typeface="Times New Roman" pitchFamily="18" charset="0"/>
                <a:cs typeface="Times New Roman" pitchFamily="18" charset="0"/>
              </a:rPr>
              <a:t>class </a:t>
            </a:r>
            <a:r>
              <a:rPr lang="en-US" sz="1600" dirty="0">
                <a:latin typeface="Times New Roman" pitchFamily="18" charset="0"/>
                <a:cs typeface="Times New Roman" pitchFamily="18" charset="0"/>
              </a:rPr>
              <a:t>Test&lt;T&gt;</a:t>
            </a:r>
          </a:p>
          <a:p>
            <a:pPr marL="0" indent="0">
              <a:buNone/>
            </a:pP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T </a:t>
            </a:r>
            <a:r>
              <a:rPr lang="en-US" sz="1600" dirty="0" err="1">
                <a:latin typeface="Times New Roman" pitchFamily="18" charset="0"/>
                <a:cs typeface="Times New Roman" pitchFamily="18" charset="0"/>
              </a:rPr>
              <a:t>obj</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Test(T </a:t>
            </a:r>
            <a:r>
              <a:rPr lang="en-US" sz="1600" dirty="0" err="1">
                <a:latin typeface="Times New Roman" pitchFamily="18" charset="0"/>
                <a:cs typeface="Times New Roman" pitchFamily="18" charset="0"/>
              </a:rPr>
              <a:t>obj</a:t>
            </a:r>
            <a:r>
              <a:rPr lang="en-US" sz="1600" dirty="0">
                <a:latin typeface="Times New Roman" pitchFamily="18" charset="0"/>
                <a:cs typeface="Times New Roman" pitchFamily="18" charset="0"/>
              </a:rPr>
              <a:t>) { this.obj = </a:t>
            </a:r>
            <a:r>
              <a:rPr lang="en-US" sz="1600" dirty="0" err="1">
                <a:latin typeface="Times New Roman" pitchFamily="18" charset="0"/>
                <a:cs typeface="Times New Roman" pitchFamily="18" charset="0"/>
              </a:rPr>
              <a:t>obj</a:t>
            </a:r>
            <a:r>
              <a:rPr lang="en-US" sz="1600" dirty="0">
                <a:latin typeface="Times New Roman" pitchFamily="18" charset="0"/>
                <a:cs typeface="Times New Roman" pitchFamily="18" charset="0"/>
              </a:rPr>
              <a:t>; } 	</a:t>
            </a:r>
            <a:endParaRPr lang="en-US" sz="1600" dirty="0" smtClean="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public </a:t>
            </a:r>
            <a:r>
              <a:rPr lang="en-US" sz="1600" dirty="0">
                <a:latin typeface="Times New Roman" pitchFamily="18" charset="0"/>
                <a:cs typeface="Times New Roman" pitchFamily="18" charset="0"/>
              </a:rPr>
              <a:t>T </a:t>
            </a:r>
            <a:r>
              <a:rPr lang="en-US" sz="1600" dirty="0" err="1">
                <a:latin typeface="Times New Roman" pitchFamily="18" charset="0"/>
                <a:cs typeface="Times New Roman" pitchFamily="18" charset="0"/>
              </a:rPr>
              <a:t>getObject</a:t>
            </a:r>
            <a:r>
              <a:rPr lang="en-US" sz="1600" dirty="0">
                <a:latin typeface="Times New Roman" pitchFamily="18" charset="0"/>
                <a:cs typeface="Times New Roman" pitchFamily="18" charset="0"/>
              </a:rPr>
              <a:t>() { return this.obj; }</a:t>
            </a:r>
          </a:p>
          <a:p>
            <a:pPr marL="0" indent="0">
              <a:buNone/>
            </a:pPr>
            <a:r>
              <a:rPr lang="en-US" sz="1600" dirty="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class </a:t>
            </a:r>
            <a:r>
              <a:rPr lang="en-US" sz="1600" dirty="0">
                <a:latin typeface="Times New Roman" pitchFamily="18" charset="0"/>
                <a:cs typeface="Times New Roman" pitchFamily="18" charset="0"/>
              </a:rPr>
              <a:t>Main</a:t>
            </a:r>
          </a:p>
          <a:p>
            <a:pPr marL="0" indent="0">
              <a:buNone/>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public static void main (String[]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 instance of Integer type</a:t>
            </a:r>
          </a:p>
          <a:p>
            <a:pPr marL="0" indent="0">
              <a:buNone/>
            </a:pPr>
            <a:r>
              <a:rPr lang="en-US" sz="1600" dirty="0">
                <a:latin typeface="Times New Roman" pitchFamily="18" charset="0"/>
                <a:cs typeface="Times New Roman" pitchFamily="18" charset="0"/>
              </a:rPr>
              <a:t>		Test &lt;Integer&gt;  </a:t>
            </a:r>
            <a:r>
              <a:rPr lang="en-US" sz="1600" dirty="0" err="1" smtClean="0">
                <a:latin typeface="Times New Roman" pitchFamily="18" charset="0"/>
                <a:cs typeface="Times New Roman" pitchFamily="18" charset="0"/>
              </a:rPr>
              <a:t>obj</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new Test&lt;Integer&gt;(15);</a:t>
            </a:r>
          </a:p>
          <a:p>
            <a:pPr marL="0" indent="0">
              <a:buNone/>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obj.getObject</a:t>
            </a:r>
            <a:r>
              <a:rPr lang="en-US" sz="1600" dirty="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 instance of String type</a:t>
            </a:r>
          </a:p>
          <a:p>
            <a:pPr marL="0" indent="0">
              <a:buNone/>
            </a:pPr>
            <a:r>
              <a:rPr lang="en-US" sz="1600" dirty="0">
                <a:latin typeface="Times New Roman" pitchFamily="18" charset="0"/>
                <a:cs typeface="Times New Roman" pitchFamily="18" charset="0"/>
              </a:rPr>
              <a:t>		Test &lt;String&gt; </a:t>
            </a:r>
            <a:r>
              <a:rPr lang="en-US" sz="1600" dirty="0" err="1">
                <a:latin typeface="Times New Roman" pitchFamily="18" charset="0"/>
                <a:cs typeface="Times New Roman" pitchFamily="18" charset="0"/>
              </a:rPr>
              <a:t>sObj</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new </a:t>
            </a:r>
            <a:r>
              <a:rPr lang="en-US" sz="1600" dirty="0">
                <a:latin typeface="Times New Roman" pitchFamily="18" charset="0"/>
                <a:cs typeface="Times New Roman" pitchFamily="18" charset="0"/>
              </a:rPr>
              <a:t>Test&lt;String</a:t>
            </a:r>
            <a:r>
              <a:rPr lang="en-US" sz="1600" dirty="0" smtClean="0">
                <a:latin typeface="Times New Roman" pitchFamily="18" charset="0"/>
                <a:cs typeface="Times New Roman" pitchFamily="18" charset="0"/>
              </a:rPr>
              <a:t>&gt;(“Hello");</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sObj.getObject</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66319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200" dirty="0" smtClean="0"/>
              <a:t/>
            </a:r>
            <a:br>
              <a:rPr lang="en-US" sz="2200" dirty="0" smtClean="0"/>
            </a:br>
            <a:r>
              <a:rPr lang="en-US" sz="2200" dirty="0"/>
              <a:t/>
            </a:r>
            <a:br>
              <a:rPr lang="en-US" sz="2200" dirty="0"/>
            </a:br>
            <a:r>
              <a:rPr lang="en-US" sz="2200" dirty="0" smtClean="0"/>
              <a:t>We </a:t>
            </a:r>
            <a:r>
              <a:rPr lang="en-US" sz="2200" dirty="0"/>
              <a:t>can also pass multiple Type parameters in Generic classes.</a:t>
            </a:r>
            <a:br>
              <a:rPr lang="en-US" sz="2200" dirty="0"/>
            </a:br>
            <a:r>
              <a:rPr lang="en-US" sz="2200" dirty="0"/>
              <a:t/>
            </a:r>
            <a:br>
              <a:rPr lang="en-US" sz="2200" dirty="0"/>
            </a:br>
            <a:endParaRPr lang="en-US" sz="2200" dirty="0"/>
          </a:p>
        </p:txBody>
      </p:sp>
      <p:sp>
        <p:nvSpPr>
          <p:cNvPr id="3" name="Content Placeholder 2"/>
          <p:cNvSpPr>
            <a:spLocks noGrp="1"/>
          </p:cNvSpPr>
          <p:nvPr>
            <p:ph sz="half" idx="1"/>
          </p:nvPr>
        </p:nvSpPr>
        <p:spPr>
          <a:xfrm>
            <a:off x="304800" y="685800"/>
            <a:ext cx="3810000" cy="5867400"/>
          </a:xfrm>
        </p:spPr>
        <p:txBody>
          <a:bodyPr>
            <a:noAutofit/>
          </a:bodyPr>
          <a:lstStyle/>
          <a:p>
            <a:pPr marL="0" indent="0">
              <a:buNone/>
            </a:pPr>
            <a:r>
              <a:rPr lang="en-US" sz="1400" dirty="0" smtClean="0"/>
              <a:t>class </a:t>
            </a:r>
            <a:r>
              <a:rPr lang="en-US" sz="1400" dirty="0"/>
              <a:t>Test&lt;T, U&gt;</a:t>
            </a:r>
          </a:p>
          <a:p>
            <a:pPr marL="0" indent="0">
              <a:buNone/>
            </a:pPr>
            <a:r>
              <a:rPr lang="en-US" sz="1400" dirty="0"/>
              <a:t>{</a:t>
            </a:r>
          </a:p>
          <a:p>
            <a:pPr marL="0" indent="0">
              <a:buNone/>
            </a:pPr>
            <a:r>
              <a:rPr lang="en-US" sz="1400" dirty="0"/>
              <a:t>	T obj1; // An object of type T</a:t>
            </a:r>
          </a:p>
          <a:p>
            <a:pPr marL="0" indent="0">
              <a:buNone/>
            </a:pPr>
            <a:r>
              <a:rPr lang="en-US" sz="1400" dirty="0"/>
              <a:t>	U obj2; // An object of type U</a:t>
            </a:r>
          </a:p>
          <a:p>
            <a:pPr marL="0" indent="0">
              <a:buNone/>
            </a:pPr>
            <a:endParaRPr lang="en-US" sz="1400" dirty="0"/>
          </a:p>
          <a:p>
            <a:pPr marL="0" indent="0">
              <a:buNone/>
            </a:pPr>
            <a:r>
              <a:rPr lang="en-US" sz="1400" dirty="0"/>
              <a:t>	// constructor</a:t>
            </a:r>
          </a:p>
          <a:p>
            <a:pPr marL="0" indent="0">
              <a:buNone/>
            </a:pPr>
            <a:r>
              <a:rPr lang="en-US" sz="1400" dirty="0"/>
              <a:t>	Test(T obj1, U obj2)</a:t>
            </a:r>
          </a:p>
          <a:p>
            <a:pPr marL="0" indent="0">
              <a:buNone/>
            </a:pPr>
            <a:r>
              <a:rPr lang="en-US" sz="1400" dirty="0"/>
              <a:t>	{</a:t>
            </a:r>
          </a:p>
          <a:p>
            <a:pPr marL="0" indent="0">
              <a:buNone/>
            </a:pPr>
            <a:r>
              <a:rPr lang="en-US" sz="1400" dirty="0"/>
              <a:t>		this.obj1 = obj1;</a:t>
            </a:r>
          </a:p>
          <a:p>
            <a:pPr marL="0" indent="0">
              <a:buNone/>
            </a:pPr>
            <a:r>
              <a:rPr lang="en-US" sz="1400" dirty="0"/>
              <a:t>		this.obj2 = obj2;</a:t>
            </a:r>
          </a:p>
          <a:p>
            <a:pPr marL="0" indent="0">
              <a:buNone/>
            </a:pPr>
            <a:r>
              <a:rPr lang="en-US" sz="1400" dirty="0"/>
              <a:t>	}</a:t>
            </a:r>
          </a:p>
          <a:p>
            <a:pPr marL="0" indent="0">
              <a:buNone/>
            </a:pPr>
            <a:endParaRPr lang="en-US" sz="1400" dirty="0"/>
          </a:p>
          <a:p>
            <a:pPr marL="0" indent="0">
              <a:buNone/>
            </a:pPr>
            <a:r>
              <a:rPr lang="en-US" sz="1400" dirty="0"/>
              <a:t>	// To print objects of T and U</a:t>
            </a:r>
          </a:p>
          <a:p>
            <a:pPr marL="0" indent="0">
              <a:buNone/>
            </a:pPr>
            <a:r>
              <a:rPr lang="en-US" sz="1400" dirty="0"/>
              <a:t>	public void print()</a:t>
            </a:r>
          </a:p>
          <a:p>
            <a:pPr marL="0" indent="0">
              <a:buNone/>
            </a:pPr>
            <a:r>
              <a:rPr lang="en-US" sz="1400" dirty="0"/>
              <a:t>	{</a:t>
            </a:r>
          </a:p>
          <a:p>
            <a:pPr marL="0" indent="0">
              <a:buNone/>
            </a:pPr>
            <a:r>
              <a:rPr lang="en-US" sz="1400" dirty="0"/>
              <a:t>		</a:t>
            </a:r>
            <a:r>
              <a:rPr lang="en-US" sz="1400" dirty="0" err="1"/>
              <a:t>System.out.println</a:t>
            </a:r>
            <a:r>
              <a:rPr lang="en-US" sz="1400" dirty="0"/>
              <a:t>(obj1);</a:t>
            </a:r>
          </a:p>
          <a:p>
            <a:pPr marL="0" indent="0">
              <a:buNone/>
            </a:pPr>
            <a:r>
              <a:rPr lang="en-US" sz="1400" dirty="0"/>
              <a:t>		</a:t>
            </a:r>
            <a:r>
              <a:rPr lang="en-US" sz="1400" dirty="0" err="1"/>
              <a:t>System.out.println</a:t>
            </a:r>
            <a:r>
              <a:rPr lang="en-US" sz="1400" dirty="0"/>
              <a:t>(obj2);</a:t>
            </a:r>
          </a:p>
          <a:p>
            <a:pPr marL="0" indent="0">
              <a:buNone/>
            </a:pPr>
            <a:r>
              <a:rPr lang="en-US" sz="1400" dirty="0"/>
              <a:t>	}</a:t>
            </a:r>
          </a:p>
          <a:p>
            <a:pPr marL="0" indent="0">
              <a:buNone/>
            </a:pPr>
            <a:r>
              <a:rPr lang="en-US" sz="1400" dirty="0"/>
              <a:t>}</a:t>
            </a:r>
          </a:p>
          <a:p>
            <a:pPr marL="0" indent="0">
              <a:buNone/>
            </a:pPr>
            <a:endParaRPr lang="en-US" sz="1400" dirty="0"/>
          </a:p>
        </p:txBody>
      </p:sp>
      <p:sp>
        <p:nvSpPr>
          <p:cNvPr id="4" name="Content Placeholder 3"/>
          <p:cNvSpPr>
            <a:spLocks noGrp="1"/>
          </p:cNvSpPr>
          <p:nvPr>
            <p:ph sz="half" idx="2"/>
          </p:nvPr>
        </p:nvSpPr>
        <p:spPr>
          <a:xfrm>
            <a:off x="4191000" y="1600200"/>
            <a:ext cx="4495800" cy="4525963"/>
          </a:xfrm>
        </p:spPr>
        <p:txBody>
          <a:bodyPr>
            <a:normAutofit/>
          </a:bodyPr>
          <a:lstStyle/>
          <a:p>
            <a:pPr marL="0" indent="0">
              <a:buNone/>
            </a:pPr>
            <a:r>
              <a:rPr lang="en-US" sz="1800" dirty="0"/>
              <a:t>class Main</a:t>
            </a:r>
          </a:p>
          <a:p>
            <a:pPr marL="0" indent="0">
              <a:buNone/>
            </a:pPr>
            <a:r>
              <a:rPr lang="en-US" sz="1800" dirty="0"/>
              <a:t>{</a:t>
            </a:r>
          </a:p>
          <a:p>
            <a:pPr marL="0" indent="0">
              <a:buNone/>
            </a:pPr>
            <a:r>
              <a:rPr lang="en-US" sz="1800" dirty="0"/>
              <a:t>	public static void main (String[] </a:t>
            </a:r>
            <a:r>
              <a:rPr lang="en-US" sz="1800" dirty="0" err="1"/>
              <a:t>args</a:t>
            </a:r>
            <a:r>
              <a:rPr lang="en-US" sz="1800" dirty="0"/>
              <a:t>)</a:t>
            </a:r>
          </a:p>
          <a:p>
            <a:pPr marL="0" indent="0">
              <a:buNone/>
            </a:pPr>
            <a:r>
              <a:rPr lang="en-US" sz="1800" dirty="0"/>
              <a:t>	{</a:t>
            </a:r>
          </a:p>
          <a:p>
            <a:pPr marL="0" indent="0">
              <a:buNone/>
            </a:pPr>
            <a:r>
              <a:rPr lang="en-US" sz="1800" dirty="0" smtClean="0"/>
              <a:t>Test </a:t>
            </a:r>
            <a:r>
              <a:rPr lang="en-US" sz="1800" dirty="0"/>
              <a:t>&lt;String, Integer&gt; </a:t>
            </a:r>
            <a:r>
              <a:rPr lang="en-US" sz="1800" dirty="0" err="1"/>
              <a:t>obj</a:t>
            </a:r>
            <a:r>
              <a:rPr lang="en-US" sz="1800" dirty="0"/>
              <a:t> </a:t>
            </a:r>
            <a:r>
              <a:rPr lang="en-US" sz="1800" dirty="0" smtClean="0"/>
              <a:t>=new Test&lt;String, Integer&gt;(“Hello", </a:t>
            </a:r>
            <a:r>
              <a:rPr lang="en-US" sz="1800" dirty="0"/>
              <a:t>15);</a:t>
            </a:r>
          </a:p>
          <a:p>
            <a:pPr marL="0" indent="0">
              <a:buNone/>
            </a:pPr>
            <a:r>
              <a:rPr lang="en-US" sz="1800" dirty="0" err="1" smtClean="0"/>
              <a:t>obj.print</a:t>
            </a:r>
            <a:r>
              <a:rPr lang="en-US" sz="1800" dirty="0"/>
              <a:t>();</a:t>
            </a:r>
          </a:p>
          <a:p>
            <a:pPr marL="0" indent="0">
              <a:buNone/>
            </a:pPr>
            <a:r>
              <a:rPr lang="en-US" sz="1800" dirty="0"/>
              <a:t>	}</a:t>
            </a:r>
          </a:p>
          <a:p>
            <a:pPr marL="0" indent="0">
              <a:buNone/>
            </a:pPr>
            <a:r>
              <a:rPr lang="en-US" sz="1800" dirty="0"/>
              <a:t>}</a:t>
            </a:r>
          </a:p>
          <a:p>
            <a:pPr marL="0" indent="0">
              <a:buNone/>
            </a:pPr>
            <a:endParaRPr lang="en-US" sz="1800" dirty="0"/>
          </a:p>
        </p:txBody>
      </p:sp>
    </p:spTree>
    <p:extLst>
      <p:ext uri="{BB962C8B-B14F-4D97-AF65-F5344CB8AC3E}">
        <p14:creationId xmlns:p14="http://schemas.microsoft.com/office/powerpoint/2010/main" val="138056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 Functions:</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a:t>We can also write generic functions that can be called with different types of arguments based on the type of arguments passed to generic method, the compiler handles each method.</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404628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943599"/>
          </a:xfrm>
        </p:spPr>
        <p:txBody>
          <a:bodyPr>
            <a:normAutofit fontScale="62500" lnSpcReduction="20000"/>
          </a:bodyPr>
          <a:lstStyle/>
          <a:p>
            <a:pPr marL="0" indent="0">
              <a:buNone/>
            </a:pPr>
            <a:r>
              <a:rPr lang="en-US" dirty="0"/>
              <a:t>// A Simple Java program to show working of user defined</a:t>
            </a:r>
          </a:p>
          <a:p>
            <a:pPr marL="0" indent="0">
              <a:buNone/>
            </a:pPr>
            <a:r>
              <a:rPr lang="en-US" dirty="0"/>
              <a:t>// Generic </a:t>
            </a:r>
            <a:r>
              <a:rPr lang="en-US" dirty="0" smtClean="0"/>
              <a:t>functions</a:t>
            </a:r>
            <a:endParaRPr lang="en-US" dirty="0"/>
          </a:p>
          <a:p>
            <a:pPr marL="0" indent="0">
              <a:buNone/>
            </a:pPr>
            <a:r>
              <a:rPr lang="en-US" dirty="0"/>
              <a:t>class Test</a:t>
            </a:r>
          </a:p>
          <a:p>
            <a:pPr marL="0" indent="0">
              <a:buNone/>
            </a:pPr>
            <a:r>
              <a:rPr lang="en-US" dirty="0" smtClean="0"/>
              <a:t>{</a:t>
            </a:r>
            <a:r>
              <a:rPr lang="en-US" dirty="0"/>
              <a:t>	static &lt;T&gt; void </a:t>
            </a:r>
            <a:r>
              <a:rPr lang="en-US" dirty="0" err="1"/>
              <a:t>genericDisplay</a:t>
            </a:r>
            <a:r>
              <a:rPr lang="en-US" dirty="0"/>
              <a:t> (T element)</a:t>
            </a:r>
          </a:p>
          <a:p>
            <a:pPr marL="0" indent="0">
              <a:buNone/>
            </a:pPr>
            <a:r>
              <a:rPr lang="en-US" dirty="0"/>
              <a:t>	{</a:t>
            </a:r>
          </a:p>
          <a:p>
            <a:pPr marL="0" indent="0">
              <a:buNone/>
            </a:pPr>
            <a:r>
              <a:rPr lang="en-US" dirty="0"/>
              <a:t>	</a:t>
            </a:r>
            <a:r>
              <a:rPr lang="en-US" dirty="0" err="1" smtClean="0"/>
              <a:t>System.out.println</a:t>
            </a:r>
            <a:r>
              <a:rPr lang="en-US" dirty="0" smtClean="0"/>
              <a:t>(</a:t>
            </a:r>
            <a:r>
              <a:rPr lang="en-US" dirty="0" err="1" smtClean="0"/>
              <a:t>element.getClass</a:t>
            </a:r>
            <a:r>
              <a:rPr lang="en-US" dirty="0"/>
              <a:t>().</a:t>
            </a:r>
            <a:r>
              <a:rPr lang="en-US" dirty="0" err="1"/>
              <a:t>getName</a:t>
            </a:r>
            <a:r>
              <a:rPr lang="en-US" dirty="0"/>
              <a:t>() </a:t>
            </a:r>
            <a:r>
              <a:rPr lang="en-US" dirty="0" smtClean="0"/>
              <a:t>+" </a:t>
            </a:r>
            <a:r>
              <a:rPr lang="en-US" dirty="0"/>
              <a:t>= " + element);</a:t>
            </a:r>
          </a:p>
          <a:p>
            <a:pPr marL="0" indent="0">
              <a:buNone/>
            </a:pP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 Calling generic method with Integer argument</a:t>
            </a:r>
          </a:p>
          <a:p>
            <a:pPr marL="0" indent="0">
              <a:buNone/>
            </a:pPr>
            <a:r>
              <a:rPr lang="en-US" dirty="0"/>
              <a:t>		</a:t>
            </a:r>
            <a:r>
              <a:rPr lang="en-US" dirty="0" err="1"/>
              <a:t>genericDisplay</a:t>
            </a:r>
            <a:r>
              <a:rPr lang="en-US" dirty="0"/>
              <a:t>(11);</a:t>
            </a:r>
          </a:p>
          <a:p>
            <a:pPr marL="0" indent="0">
              <a:buNone/>
            </a:pPr>
            <a:endParaRPr lang="en-US" dirty="0"/>
          </a:p>
          <a:p>
            <a:pPr marL="0" indent="0">
              <a:buNone/>
            </a:pPr>
            <a:r>
              <a:rPr lang="en-US" dirty="0"/>
              <a:t>		// Calling generic method with String argument</a:t>
            </a:r>
          </a:p>
          <a:p>
            <a:pPr marL="0" indent="0">
              <a:buNone/>
            </a:pPr>
            <a:r>
              <a:rPr lang="en-US" dirty="0"/>
              <a:t>		</a:t>
            </a:r>
            <a:r>
              <a:rPr lang="en-US" dirty="0" err="1"/>
              <a:t>genericDisplay</a:t>
            </a:r>
            <a:r>
              <a:rPr lang="en-US" dirty="0" smtClean="0"/>
              <a:t>(“Hello");</a:t>
            </a:r>
            <a:endParaRPr lang="en-US" dirty="0"/>
          </a:p>
          <a:p>
            <a:pPr marL="0" indent="0">
              <a:buNone/>
            </a:pPr>
            <a:endParaRPr lang="en-US" dirty="0"/>
          </a:p>
          <a:p>
            <a:pPr marL="0" indent="0">
              <a:buNone/>
            </a:pPr>
            <a:r>
              <a:rPr lang="en-US" dirty="0"/>
              <a:t>		// Calling generic method with double argument</a:t>
            </a:r>
          </a:p>
          <a:p>
            <a:pPr marL="0" indent="0">
              <a:buNone/>
            </a:pPr>
            <a:r>
              <a:rPr lang="en-US" dirty="0"/>
              <a:t>		</a:t>
            </a:r>
            <a:r>
              <a:rPr lang="en-US" dirty="0" err="1"/>
              <a:t>genericDisplay</a:t>
            </a:r>
            <a:r>
              <a:rPr lang="en-US" dirty="0"/>
              <a:t>(1.0);</a:t>
            </a:r>
          </a:p>
          <a:p>
            <a:pPr marL="0" indent="0">
              <a:buNone/>
            </a:pPr>
            <a:r>
              <a:rPr lang="en-US" dirty="0"/>
              <a:t>	}</a:t>
            </a:r>
          </a:p>
          <a:p>
            <a:pPr marL="0" indent="0">
              <a:buNone/>
            </a:pPr>
            <a:r>
              <a:rPr lang="en-US" dirty="0"/>
              <a:t>}</a:t>
            </a:r>
          </a:p>
          <a:p>
            <a:pPr marL="0" indent="0">
              <a:buNone/>
            </a:pPr>
            <a:endParaRPr lang="en-US" dirty="0"/>
          </a:p>
        </p:txBody>
      </p:sp>
      <p:sp>
        <p:nvSpPr>
          <p:cNvPr id="4" name="Rectangle 3"/>
          <p:cNvSpPr/>
          <p:nvPr/>
        </p:nvSpPr>
        <p:spPr>
          <a:xfrm>
            <a:off x="4800600" y="5334000"/>
            <a:ext cx="3810000" cy="1200329"/>
          </a:xfrm>
          <a:prstGeom prst="rect">
            <a:avLst/>
          </a:prstGeom>
        </p:spPr>
        <p:txBody>
          <a:bodyPr wrap="square">
            <a:spAutoFit/>
          </a:bodyPr>
          <a:lstStyle/>
          <a:p>
            <a:r>
              <a:rPr lang="en-US" b="1" dirty="0" smtClean="0"/>
              <a:t>Output</a:t>
            </a:r>
          </a:p>
          <a:p>
            <a:r>
              <a:rPr lang="en-US" dirty="0" err="1" smtClean="0"/>
              <a:t>java.lang.Integer</a:t>
            </a:r>
            <a:r>
              <a:rPr lang="en-US" dirty="0" smtClean="0"/>
              <a:t> </a:t>
            </a:r>
            <a:r>
              <a:rPr lang="en-US" dirty="0"/>
              <a:t>= 11</a:t>
            </a:r>
          </a:p>
          <a:p>
            <a:r>
              <a:rPr lang="en-US" dirty="0" err="1"/>
              <a:t>java.lang.String</a:t>
            </a:r>
            <a:r>
              <a:rPr lang="en-US" dirty="0"/>
              <a:t> = </a:t>
            </a:r>
            <a:r>
              <a:rPr lang="en-US" dirty="0" smtClean="0"/>
              <a:t>Hello</a:t>
            </a:r>
          </a:p>
          <a:p>
            <a:r>
              <a:rPr lang="en-US" dirty="0" err="1" smtClean="0"/>
              <a:t>java.lang.Double</a:t>
            </a:r>
            <a:r>
              <a:rPr lang="en-US" dirty="0" smtClean="0"/>
              <a:t> = 1.0</a:t>
            </a:r>
            <a:endParaRPr lang="en-US" dirty="0"/>
          </a:p>
        </p:txBody>
      </p:sp>
    </p:spTree>
    <p:extLst>
      <p:ext uri="{BB962C8B-B14F-4D97-AF65-F5344CB8AC3E}">
        <p14:creationId xmlns:p14="http://schemas.microsoft.com/office/powerpoint/2010/main" val="340632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Exercise</a:t>
            </a:r>
            <a:endParaRPr lang="en-US" dirty="0"/>
          </a:p>
        </p:txBody>
      </p:sp>
      <p:sp>
        <p:nvSpPr>
          <p:cNvPr id="3" name="Content Placeholder 2"/>
          <p:cNvSpPr>
            <a:spLocks noGrp="1"/>
          </p:cNvSpPr>
          <p:nvPr>
            <p:ph idx="1"/>
          </p:nvPr>
        </p:nvSpPr>
        <p:spPr/>
        <p:txBody>
          <a:bodyPr/>
          <a:lstStyle/>
          <a:p>
            <a:pPr algn="just"/>
            <a:r>
              <a:rPr lang="en-US" dirty="0" smtClean="0"/>
              <a:t>Write a program to create a generic method which will allow us to swap object two Integers, two Floats and Two Characters wrapper classes.</a:t>
            </a:r>
            <a:endParaRPr lang="en-US" dirty="0"/>
          </a:p>
        </p:txBody>
      </p:sp>
    </p:spTree>
    <p:extLst>
      <p:ext uri="{BB962C8B-B14F-4D97-AF65-F5344CB8AC3E}">
        <p14:creationId xmlns:p14="http://schemas.microsoft.com/office/powerpoint/2010/main" val="29052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Generics work only with Reference Types:</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When we declare an instance of generic type, the type argument passed to the type parameter must be a reference type. We cannot use primitive data types like </a:t>
            </a:r>
            <a:r>
              <a:rPr lang="en-US" sz="2400" dirty="0" err="1"/>
              <a:t>int,char</a:t>
            </a:r>
            <a:r>
              <a:rPr lang="en-US" sz="2400" dirty="0" smtClean="0"/>
              <a:t>..,</a:t>
            </a:r>
          </a:p>
          <a:p>
            <a:pPr marL="0" indent="0" algn="just">
              <a:buNone/>
            </a:pPr>
            <a:r>
              <a:rPr lang="en-US" sz="2400" dirty="0"/>
              <a:t>Test&lt;</a:t>
            </a:r>
            <a:r>
              <a:rPr lang="en-US" sz="2400" dirty="0" err="1"/>
              <a:t>int</a:t>
            </a:r>
            <a:r>
              <a:rPr lang="en-US" sz="2400" dirty="0"/>
              <a:t>&gt; </a:t>
            </a:r>
            <a:r>
              <a:rPr lang="en-US" sz="2400" dirty="0" err="1"/>
              <a:t>obj</a:t>
            </a:r>
            <a:r>
              <a:rPr lang="en-US" sz="2400" dirty="0"/>
              <a:t> = new Test&lt;</a:t>
            </a:r>
            <a:r>
              <a:rPr lang="en-US" sz="2400" dirty="0" err="1"/>
              <a:t>int</a:t>
            </a:r>
            <a:r>
              <a:rPr lang="en-US" sz="2400" dirty="0"/>
              <a:t>&gt;(20);</a:t>
            </a:r>
          </a:p>
          <a:p>
            <a:pPr marL="0" indent="0" algn="just">
              <a:buNone/>
            </a:pPr>
            <a:r>
              <a:rPr lang="en-US" sz="2400" dirty="0"/>
              <a:t>The above line results in a compile-time error, that can be resolved by using type wrappers to encapsulate a primitive type.</a:t>
            </a:r>
          </a:p>
          <a:p>
            <a:pPr marL="0" indent="0" algn="just">
              <a:buNone/>
            </a:pPr>
            <a:endParaRPr lang="en-US" sz="2400" dirty="0"/>
          </a:p>
          <a:p>
            <a:pPr marL="0" indent="0" algn="just">
              <a:buNone/>
            </a:pPr>
            <a:endParaRPr lang="en-US" sz="2400" dirty="0"/>
          </a:p>
        </p:txBody>
      </p:sp>
    </p:spTree>
    <p:extLst>
      <p:ext uri="{BB962C8B-B14F-4D97-AF65-F5344CB8AC3E}">
        <p14:creationId xmlns:p14="http://schemas.microsoft.com/office/powerpoint/2010/main" val="1713775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597</Words>
  <Application>Microsoft Office PowerPoint</Application>
  <PresentationFormat>On-screen Show (4:3)</PresentationFormat>
  <Paragraphs>174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Generics in java</vt:lpstr>
      <vt:lpstr>PowerPoint Presentation</vt:lpstr>
      <vt:lpstr>Generic Class </vt:lpstr>
      <vt:lpstr>PowerPoint Presentation</vt:lpstr>
      <vt:lpstr>  We can also pass multiple Type parameters in Generic classes.  </vt:lpstr>
      <vt:lpstr>Generic Functions: </vt:lpstr>
      <vt:lpstr>PowerPoint Presentation</vt:lpstr>
      <vt:lpstr>Programming Exercise</vt:lpstr>
      <vt:lpstr>Generics work only with Reference Types: </vt:lpstr>
      <vt:lpstr>Generics Types Differ Based on Their Type Arguments: </vt:lpstr>
      <vt:lpstr>PowerPoint Presentation</vt:lpstr>
      <vt:lpstr>Advantages of Generics: </vt:lpstr>
      <vt:lpstr>PowerPoint Presentation</vt:lpstr>
      <vt:lpstr>How generics solve this problem? At the time of defining ArrayList, we can specify that this list can take only String objects.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dc:creator>
  <cp:lastModifiedBy>Salil</cp:lastModifiedBy>
  <cp:revision>28</cp:revision>
  <dcterms:created xsi:type="dcterms:W3CDTF">2006-08-16T00:00:00Z</dcterms:created>
  <dcterms:modified xsi:type="dcterms:W3CDTF">2021-04-19T15:29:34Z</dcterms:modified>
</cp:coreProperties>
</file>