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0" r:id="rId27"/>
    <p:sldId id="284" r:id="rId28"/>
    <p:sldId id="285" r:id="rId29"/>
    <p:sldId id="286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14BB-3D45-4B6F-9A6A-5A5C04D26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038B4-3875-430A-B01A-C82EFE671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48F1D-B93C-4558-BB38-804A0BC2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F743-3028-4661-9D89-C890F82D26F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C418C-784A-4BDF-AA2B-7E64676A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4915C-53F3-47D2-A58A-05EF5AD2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9FF7-1692-4B1B-AC36-4CD1ADBB0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F636-0862-45C7-945B-D93F6327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572B-6EBE-440D-BAB2-38E7660E1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AABCF-06D3-4721-A995-9EA0FC0C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F743-3028-4661-9D89-C890F82D26F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0A999-A325-4BEE-81E9-8B11AA8C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FAA6D-DFCF-4B16-AEBF-D326478F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9FF7-1692-4B1B-AC36-4CD1ADBB0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66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0B53CB-B19C-4A2F-BE6F-F91501499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AA8D8-2203-4E30-9CE1-F9B1F2AD4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7CBAC-1F44-44C2-9E77-D45DF208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F743-3028-4661-9D89-C890F82D26F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0EBCE-86AD-4268-BBBA-A17B45CB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1EDDD-883C-4CA8-8B6C-A6340FDB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9FF7-1692-4B1B-AC36-4CD1ADBB0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54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B792-3E11-412D-BF0F-03C69B76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EA28B-C6F3-4652-BBBE-D443A7D06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0F393-2A2C-4F95-81B4-46D46B09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F743-3028-4661-9D89-C890F82D26F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F5497-7AF9-4154-BAE3-DCCCB015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4D8EF-33E6-4C9A-9E62-9DF96EC8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9FF7-1692-4B1B-AC36-4CD1ADBB0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22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57FB-A8D6-466B-9F9A-EA2247BB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F3C8B-776C-4F42-BE54-5824DA64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81045-A9FF-4FB0-BD69-6D6B7E84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F743-3028-4661-9D89-C890F82D26F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14AD7-F01D-434A-81D4-A293720D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16E00-0BD8-4931-B771-47B06CFF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9FF7-1692-4B1B-AC36-4CD1ADBB0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54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D9C3-9D38-454B-BABE-56EB3041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7374-42AC-4228-9C33-1BA8C7527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23A91-5C11-4D3E-A94F-4FF9A93CD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A4E53-7D2F-409E-8920-1FB2CF11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F743-3028-4661-9D89-C890F82D26F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86319-210C-459F-AB84-598B1B1C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AE5C7-0FFF-4F4D-9611-C8EA2A35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9FF7-1692-4B1B-AC36-4CD1ADBB0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50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C145-C740-4798-BB3D-17655625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EDC4A-C3DE-41FE-A5FC-CA7CDDA40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E2C9C-9049-489E-9BD7-73B33A36E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71B24-7C5F-4820-81DF-9B2FAED26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032D1-B577-4BCE-B2F1-4240F1D2B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47A6D-702E-4DDB-8673-79E776D4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F743-3028-4661-9D89-C890F82D26F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0349A-56E4-4177-B1E1-FFAD0B1C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F086A0-73A2-4163-B514-0EF511F9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9FF7-1692-4B1B-AC36-4CD1ADBB0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79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586E-6320-49E3-9345-5B0033ED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32D79-9FEA-4CC1-845F-AE223429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F743-3028-4661-9D89-C890F82D26F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036CD-6392-409D-A787-8A869559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80BDD-1326-4E13-AB29-6E6EFC4D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9FF7-1692-4B1B-AC36-4CD1ADBB0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05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EC6960-51FF-43D1-A2A5-966904D4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F743-3028-4661-9D89-C890F82D26F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7B52F-618C-44B0-9E59-FBC1657F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887BA-F6F6-4BFC-85C5-4569544D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9FF7-1692-4B1B-AC36-4CD1ADBB0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03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3A5D-D784-4273-9F39-4DDAEBF5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82BA3-D2B9-47A7-9B7F-C2870E0EF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1F75E-52A0-4C83-BE7F-DE5D7027B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6D8AF-CADC-465D-BED6-972C637F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F743-3028-4661-9D89-C890F82D26F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6C727-DE0C-453E-9210-741F5A9E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4B17A-38FD-4762-B37D-4B92FBE6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9FF7-1692-4B1B-AC36-4CD1ADBB0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77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46D2-DDA2-4B94-8DFE-02E19C5B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87596-A42D-4B7F-B83E-F5A753754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C86E2-6AD9-4715-AB5E-4BECFDB50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324D1-15DB-4B2E-BA98-F8704C0F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F743-3028-4661-9D89-C890F82D26F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5F13E-28C0-4F2D-A56F-7CAC60DA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C0E23-454D-4C1B-9155-ED06D65F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9FF7-1692-4B1B-AC36-4CD1ADBB0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0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ED87A-C927-4633-BD4E-7C4E68D6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E0A20-9BF4-4E6B-935B-6925958A7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3D2A3-E5DD-431E-A32A-F9876315D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3F743-3028-4661-9D89-C890F82D26F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20D77-27B0-453C-80D6-CA5299E18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65232-10C0-4D94-916E-EF3C07356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F9FF7-1692-4B1B-AC36-4CD1ADBB0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16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E959-9816-4F1B-9E24-1A391094A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-3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5ED8E-CB4E-4EC2-B917-862D881F8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  <a:p>
            <a:r>
              <a:rPr lang="en-US" dirty="0"/>
              <a:t>Data Input and Output in 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799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F62E-9462-452A-8D11-EAF6CF4F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CSV File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FF2B96-E335-4C79-9D7F-083EC52F1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225" y="1825625"/>
            <a:ext cx="9086850" cy="4351338"/>
          </a:xfrm>
        </p:spPr>
      </p:pic>
    </p:spTree>
    <p:extLst>
      <p:ext uri="{BB962C8B-B14F-4D97-AF65-F5344CB8AC3E}">
        <p14:creationId xmlns:p14="http://schemas.microsoft.com/office/powerpoint/2010/main" val="808121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A449-5583-460D-929F-A1F1C24C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some predefined functions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CD5205-246F-460B-BC7C-D5FCCCDD2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325" y="2143125"/>
            <a:ext cx="8020050" cy="3067844"/>
          </a:xfrm>
        </p:spPr>
      </p:pic>
    </p:spTree>
    <p:extLst>
      <p:ext uri="{BB962C8B-B14F-4D97-AF65-F5344CB8AC3E}">
        <p14:creationId xmlns:p14="http://schemas.microsoft.com/office/powerpoint/2010/main" val="224799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25AE-46F3-4CB0-9E8B-E53AB023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034367-7F5D-448A-A0B7-61A4536C5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212" y="2171700"/>
            <a:ext cx="7267575" cy="3267869"/>
          </a:xfrm>
        </p:spPr>
      </p:pic>
    </p:spTree>
    <p:extLst>
      <p:ext uri="{BB962C8B-B14F-4D97-AF65-F5344CB8AC3E}">
        <p14:creationId xmlns:p14="http://schemas.microsoft.com/office/powerpoint/2010/main" val="1144736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F578-47FA-422E-AC00-F953E11D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3D9E85-E18E-43F5-92DC-38EEF35D7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793" y="1825625"/>
            <a:ext cx="7104413" cy="4351338"/>
          </a:xfrm>
        </p:spPr>
      </p:pic>
    </p:spTree>
    <p:extLst>
      <p:ext uri="{BB962C8B-B14F-4D97-AF65-F5344CB8AC3E}">
        <p14:creationId xmlns:p14="http://schemas.microsoft.com/office/powerpoint/2010/main" val="3838398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B8D6-2BE2-4F00-A5D6-5ACB0471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63D91E-293A-4010-A82C-EE621ABCD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887" y="1848644"/>
            <a:ext cx="8658225" cy="4305300"/>
          </a:xfrm>
        </p:spPr>
      </p:pic>
    </p:spTree>
    <p:extLst>
      <p:ext uri="{BB962C8B-B14F-4D97-AF65-F5344CB8AC3E}">
        <p14:creationId xmlns:p14="http://schemas.microsoft.com/office/powerpoint/2010/main" val="3108859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1A8F-971E-491D-B2F1-742CD981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3557EF-D7EC-4A57-8B30-60EF888D8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490" y="1825625"/>
            <a:ext cx="8045020" cy="4351338"/>
          </a:xfrm>
        </p:spPr>
      </p:pic>
    </p:spTree>
    <p:extLst>
      <p:ext uri="{BB962C8B-B14F-4D97-AF65-F5344CB8AC3E}">
        <p14:creationId xmlns:p14="http://schemas.microsoft.com/office/powerpoint/2010/main" val="4177716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DEBE-46DD-4F28-9F60-041049AA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Writing into a CSV File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9521CD-7923-44C9-8420-3245AFF7E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302" y="1825625"/>
            <a:ext cx="6843396" cy="4351338"/>
          </a:xfrm>
        </p:spPr>
      </p:pic>
    </p:spTree>
    <p:extLst>
      <p:ext uri="{BB962C8B-B14F-4D97-AF65-F5344CB8AC3E}">
        <p14:creationId xmlns:p14="http://schemas.microsoft.com/office/powerpoint/2010/main" val="850402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B448-3607-4637-9FD8-9BCA4897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4D3068-F7BE-4595-AA46-3577D819D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663" y="1825625"/>
            <a:ext cx="6352674" cy="4351338"/>
          </a:xfrm>
        </p:spPr>
      </p:pic>
    </p:spTree>
    <p:extLst>
      <p:ext uri="{BB962C8B-B14F-4D97-AF65-F5344CB8AC3E}">
        <p14:creationId xmlns:p14="http://schemas.microsoft.com/office/powerpoint/2010/main" val="1259129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Build-in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atasets in R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To see the list of build-in datasets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data()</a:t>
            </a:r>
          </a:p>
          <a:p>
            <a:pPr marL="0" indent="0">
              <a:buNone/>
            </a:pPr>
            <a:r>
              <a:rPr lang="en-US" dirty="0" smtClean="0"/>
              <a:t>Lists the build-in datasets in all the currently installed packages:</a:t>
            </a:r>
          </a:p>
          <a:p>
            <a:pPr marL="0" indent="0" algn="ctr">
              <a:buNone/>
            </a:pPr>
            <a:r>
              <a:rPr lang="en-US" dirty="0" smtClean="0"/>
              <a:t>        data(package </a:t>
            </a:r>
            <a:r>
              <a:rPr lang="en-US" dirty="0"/>
              <a:t>= .packages(</a:t>
            </a:r>
            <a:r>
              <a:rPr lang="en-US" dirty="0" err="1"/>
              <a:t>all.available</a:t>
            </a:r>
            <a:r>
              <a:rPr lang="en-US" dirty="0"/>
              <a:t> = TRUE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To access a particular dataset</a:t>
            </a:r>
          </a:p>
          <a:p>
            <a:pPr marL="0" indent="0" algn="ctr">
              <a:buNone/>
            </a:pPr>
            <a:r>
              <a:rPr lang="en-US" dirty="0" smtClean="0"/>
              <a:t>		data(</a:t>
            </a:r>
            <a:r>
              <a:rPr lang="en-US" dirty="0" err="1" smtClean="0"/>
              <a:t>name_dataset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 smtClean="0"/>
              <a:t>ata(iris)</a:t>
            </a:r>
          </a:p>
          <a:p>
            <a:pPr marL="0" indent="0" algn="ctr">
              <a:buNone/>
            </a:pPr>
            <a:r>
              <a:rPr lang="en-US" dirty="0" smtClean="0"/>
              <a:t>iris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165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Excel file in 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258"/>
            <a:ext cx="10515600" cy="55267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err="1" smtClean="0"/>
              <a:t>install.packages</a:t>
            </a:r>
            <a:r>
              <a:rPr lang="en-IN" dirty="0"/>
              <a:t>("</a:t>
            </a:r>
            <a:r>
              <a:rPr lang="en-IN" dirty="0" err="1"/>
              <a:t>readxl</a:t>
            </a:r>
            <a:r>
              <a:rPr lang="en-IN" dirty="0" smtClean="0"/>
              <a:t>")</a:t>
            </a:r>
          </a:p>
          <a:p>
            <a:pPr marL="0" indent="0">
              <a:buNone/>
            </a:pPr>
            <a:r>
              <a:rPr lang="en-IN" dirty="0"/>
              <a:t>library(</a:t>
            </a:r>
            <a:r>
              <a:rPr lang="en-IN" dirty="0" err="1"/>
              <a:t>readxl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d1=</a:t>
            </a:r>
            <a:r>
              <a:rPr lang="en-IN" dirty="0" err="1"/>
              <a:t>read_excel</a:t>
            </a:r>
            <a:r>
              <a:rPr lang="en-IN" dirty="0"/>
              <a:t>(</a:t>
            </a:r>
            <a:r>
              <a:rPr lang="en-IN" dirty="0" err="1"/>
              <a:t>file.choose</a:t>
            </a:r>
            <a:r>
              <a:rPr lang="en-IN" dirty="0" smtClean="0"/>
              <a:t>())</a:t>
            </a:r>
          </a:p>
          <a:p>
            <a:pPr marL="0" indent="0">
              <a:buNone/>
            </a:pPr>
            <a:r>
              <a:rPr lang="en-IN" dirty="0"/>
              <a:t># A </a:t>
            </a:r>
            <a:r>
              <a:rPr lang="en-IN" dirty="0" err="1"/>
              <a:t>tibble</a:t>
            </a:r>
            <a:r>
              <a:rPr lang="en-IN" dirty="0"/>
              <a:t>: 8 x 5</a:t>
            </a:r>
          </a:p>
          <a:p>
            <a:pPr marL="0" indent="0">
              <a:buNone/>
            </a:pPr>
            <a:r>
              <a:rPr lang="en-IN" dirty="0"/>
              <a:t>     id </a:t>
            </a:r>
            <a:r>
              <a:rPr lang="en-IN" dirty="0" smtClean="0"/>
              <a:t>   name     </a:t>
            </a:r>
            <a:r>
              <a:rPr lang="en-IN" dirty="0"/>
              <a:t>salary </a:t>
            </a:r>
            <a:r>
              <a:rPr lang="en-IN" dirty="0" smtClean="0"/>
              <a:t>   </a:t>
            </a:r>
            <a:r>
              <a:rPr lang="en-IN" dirty="0" err="1" smtClean="0"/>
              <a:t>start_date</a:t>
            </a:r>
            <a:r>
              <a:rPr lang="en-IN" dirty="0" smtClean="0"/>
              <a:t>          </a:t>
            </a:r>
            <a:r>
              <a:rPr lang="en-IN" dirty="0" err="1"/>
              <a:t>dept</a:t>
            </a:r>
            <a:r>
              <a:rPr lang="en-IN" dirty="0"/>
              <a:t>      </a:t>
            </a:r>
          </a:p>
          <a:p>
            <a:pPr marL="0" indent="0">
              <a:buNone/>
            </a:pPr>
            <a:r>
              <a:rPr lang="en-IN" dirty="0"/>
              <a:t>  &lt;</a:t>
            </a:r>
            <a:r>
              <a:rPr lang="en-IN" dirty="0" err="1"/>
              <a:t>dbl</a:t>
            </a:r>
            <a:r>
              <a:rPr lang="en-IN" dirty="0"/>
              <a:t>&gt; &lt;</a:t>
            </a:r>
            <a:r>
              <a:rPr lang="en-IN" dirty="0" err="1"/>
              <a:t>chr</a:t>
            </a:r>
            <a:r>
              <a:rPr lang="en-IN" dirty="0"/>
              <a:t>&gt;     &lt;</a:t>
            </a:r>
            <a:r>
              <a:rPr lang="en-IN" dirty="0" err="1"/>
              <a:t>dbl</a:t>
            </a:r>
            <a:r>
              <a:rPr lang="en-IN" dirty="0"/>
              <a:t>&gt; </a:t>
            </a:r>
            <a:r>
              <a:rPr lang="en-IN" dirty="0" smtClean="0"/>
              <a:t>    &lt;</a:t>
            </a:r>
            <a:r>
              <a:rPr lang="en-IN" dirty="0" err="1"/>
              <a:t>dttm</a:t>
            </a:r>
            <a:r>
              <a:rPr lang="en-IN" dirty="0"/>
              <a:t>&gt;              &lt;</a:t>
            </a:r>
            <a:r>
              <a:rPr lang="en-IN" dirty="0" err="1"/>
              <a:t>chr</a:t>
            </a:r>
            <a:r>
              <a:rPr lang="en-IN" dirty="0"/>
              <a:t>&gt;     </a:t>
            </a:r>
          </a:p>
          <a:p>
            <a:pPr marL="0" indent="0">
              <a:buNone/>
            </a:pPr>
            <a:r>
              <a:rPr lang="en-IN" dirty="0"/>
              <a:t>1     1 Rick       623. 2012-01-01 00:00:00 IT        </a:t>
            </a:r>
          </a:p>
          <a:p>
            <a:pPr marL="0" indent="0">
              <a:buNone/>
            </a:pPr>
            <a:r>
              <a:rPr lang="en-IN" dirty="0"/>
              <a:t>2     2 Dan        515. 2013-09-23 00:00:00 Operations</a:t>
            </a:r>
          </a:p>
          <a:p>
            <a:pPr marL="0" indent="0">
              <a:buNone/>
            </a:pPr>
            <a:r>
              <a:rPr lang="en-IN" dirty="0"/>
              <a:t>3     3 Michelle   611  2014-11-15 00:00:00 IT        </a:t>
            </a:r>
          </a:p>
          <a:p>
            <a:pPr marL="0" indent="0">
              <a:buNone/>
            </a:pPr>
            <a:r>
              <a:rPr lang="en-IN" dirty="0"/>
              <a:t>4     4 Ryan       729  2014-05-11 00:00:00 HR        </a:t>
            </a:r>
          </a:p>
          <a:p>
            <a:pPr marL="0" indent="0">
              <a:buNone/>
            </a:pPr>
            <a:r>
              <a:rPr lang="en-IN" dirty="0"/>
              <a:t>5     5 Gary       843. 2015-03-27 00:00:00 Finance   </a:t>
            </a:r>
          </a:p>
          <a:p>
            <a:pPr marL="0" indent="0">
              <a:buNone/>
            </a:pPr>
            <a:r>
              <a:rPr lang="en-IN" dirty="0"/>
              <a:t>6     6 Nina       578  2013-05-21 00:00:00 IT        </a:t>
            </a:r>
          </a:p>
          <a:p>
            <a:pPr marL="0" indent="0">
              <a:buNone/>
            </a:pPr>
            <a:r>
              <a:rPr lang="en-IN" dirty="0"/>
              <a:t>7     7 Simon      633. 2013-07-30 00:00:00 Operations</a:t>
            </a:r>
          </a:p>
          <a:p>
            <a:pPr marL="0" indent="0">
              <a:buNone/>
            </a:pPr>
            <a:r>
              <a:rPr lang="en-IN" dirty="0"/>
              <a:t>8     8 Guru       722. 2014-06-17 00:00:00 Finance </a:t>
            </a:r>
          </a:p>
        </p:txBody>
      </p:sp>
    </p:spTree>
    <p:extLst>
      <p:ext uri="{BB962C8B-B14F-4D97-AF65-F5344CB8AC3E}">
        <p14:creationId xmlns:p14="http://schemas.microsoft.com/office/powerpoint/2010/main" val="359754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B494-BD92-4D9E-BE17-81A317F2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92DC8-642A-4918-8E8F-F52503E86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 packages are a collection of R functions, complied code and sample data. They are stored under a directory called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"library"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 the R environment. By default, R installs a set of packages during installation. More packages are added later, when they are needed for some specific purpose. When we start the R console, only the default packages are available by default. Other packages which are already installed have to be loaded explicitly to be used by the R program that is going to use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59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View(d1)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Output:in</a:t>
            </a:r>
            <a:r>
              <a:rPr lang="en-US" dirty="0" smtClean="0"/>
              <a:t> the tabular format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24097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1411940"/>
            <a:ext cx="11192435" cy="54460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500" dirty="0" err="1"/>
              <a:t>df</a:t>
            </a:r>
            <a:r>
              <a:rPr lang="en-IN" sz="3500" dirty="0"/>
              <a:t>=read.csv("input.csv</a:t>
            </a:r>
            <a:r>
              <a:rPr lang="en-IN" sz="3500" dirty="0" smtClean="0"/>
              <a:t>")</a:t>
            </a:r>
          </a:p>
          <a:p>
            <a:pPr marL="0" indent="0">
              <a:buNone/>
            </a:pPr>
            <a:r>
              <a:rPr lang="en-IN" sz="3500" dirty="0" err="1" smtClean="0"/>
              <a:t>df</a:t>
            </a:r>
            <a:endParaRPr lang="en-IN" sz="35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IN" dirty="0"/>
              <a:t> id     name salary </a:t>
            </a:r>
            <a:r>
              <a:rPr lang="en-IN" dirty="0" err="1"/>
              <a:t>start_date</a:t>
            </a:r>
            <a:r>
              <a:rPr lang="en-IN" dirty="0"/>
              <a:t>       </a:t>
            </a:r>
            <a:r>
              <a:rPr lang="en-IN" dirty="0" err="1"/>
              <a:t>dept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1  1     Rick 623.30 2012-01-01         IT</a:t>
            </a:r>
          </a:p>
          <a:p>
            <a:pPr marL="0" indent="0">
              <a:buNone/>
            </a:pPr>
            <a:r>
              <a:rPr lang="en-IN" dirty="0"/>
              <a:t>2  2      Dan 515.20 2013-09-23 Operations</a:t>
            </a:r>
          </a:p>
          <a:p>
            <a:pPr marL="0" indent="0">
              <a:buNone/>
            </a:pPr>
            <a:r>
              <a:rPr lang="en-IN" dirty="0"/>
              <a:t>3  3 Michelle 611.00 2014-11-15         IT</a:t>
            </a:r>
          </a:p>
          <a:p>
            <a:pPr marL="0" indent="0">
              <a:buNone/>
            </a:pPr>
            <a:r>
              <a:rPr lang="en-IN" dirty="0"/>
              <a:t>4  4     Ryan 729.00 2014-05-11         HR</a:t>
            </a:r>
          </a:p>
          <a:p>
            <a:pPr marL="0" indent="0">
              <a:buNone/>
            </a:pPr>
            <a:r>
              <a:rPr lang="en-IN" dirty="0"/>
              <a:t>5  5     Gary 843.25 2015-03-27    Finance</a:t>
            </a:r>
          </a:p>
          <a:p>
            <a:pPr marL="0" indent="0">
              <a:buNone/>
            </a:pPr>
            <a:r>
              <a:rPr lang="en-IN" dirty="0"/>
              <a:t>6  6     Nina 578.00 2013-05-21         IT</a:t>
            </a:r>
          </a:p>
          <a:p>
            <a:pPr marL="0" indent="0">
              <a:buNone/>
            </a:pPr>
            <a:r>
              <a:rPr lang="en-IN" dirty="0"/>
              <a:t>7  7    Simon 632.80 2013-07-30 Operations</a:t>
            </a:r>
          </a:p>
          <a:p>
            <a:pPr marL="0" indent="0">
              <a:buNone/>
            </a:pPr>
            <a:r>
              <a:rPr lang="en-IN" dirty="0"/>
              <a:t>8  8     Guru 722.50 2014-06-17    Finance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2093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IN" dirty="0"/>
              <a:t>&gt;</a:t>
            </a:r>
            <a:r>
              <a:rPr lang="en-IN" dirty="0" err="1"/>
              <a:t>sqldf</a:t>
            </a:r>
            <a:r>
              <a:rPr lang="en-IN" dirty="0"/>
              <a:t>("select * from </a:t>
            </a:r>
            <a:r>
              <a:rPr lang="en-IN" dirty="0" err="1"/>
              <a:t>df</a:t>
            </a:r>
            <a:r>
              <a:rPr lang="en-IN" dirty="0"/>
              <a:t>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id     </a:t>
            </a:r>
            <a:r>
              <a:rPr lang="en-IN" dirty="0"/>
              <a:t>name salary </a:t>
            </a:r>
            <a:r>
              <a:rPr lang="en-IN" dirty="0" err="1"/>
              <a:t>start_date</a:t>
            </a:r>
            <a:r>
              <a:rPr lang="en-IN" dirty="0"/>
              <a:t>       </a:t>
            </a:r>
            <a:r>
              <a:rPr lang="en-IN" dirty="0" err="1"/>
              <a:t>dept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1  1     Rick 623.30 2012-01-01         IT</a:t>
            </a:r>
          </a:p>
          <a:p>
            <a:pPr marL="0" indent="0">
              <a:buNone/>
            </a:pPr>
            <a:r>
              <a:rPr lang="en-IN" dirty="0"/>
              <a:t>2  2      Dan 515.20 2013-09-23 Operations</a:t>
            </a:r>
          </a:p>
          <a:p>
            <a:pPr marL="0" indent="0">
              <a:buNone/>
            </a:pPr>
            <a:r>
              <a:rPr lang="en-IN" dirty="0"/>
              <a:t>3  3 Michelle 611.00 2014-11-15         IT</a:t>
            </a:r>
          </a:p>
          <a:p>
            <a:pPr marL="0" indent="0">
              <a:buNone/>
            </a:pPr>
            <a:r>
              <a:rPr lang="en-IN" dirty="0"/>
              <a:t>4  4     Ryan 729.00 2014-05-11         HR</a:t>
            </a:r>
          </a:p>
          <a:p>
            <a:pPr marL="0" indent="0">
              <a:buNone/>
            </a:pPr>
            <a:r>
              <a:rPr lang="en-IN" dirty="0"/>
              <a:t>5  5     Gary 843.25 2015-03-27    Finance</a:t>
            </a:r>
          </a:p>
          <a:p>
            <a:pPr marL="0" indent="0">
              <a:buNone/>
            </a:pPr>
            <a:r>
              <a:rPr lang="en-IN" dirty="0"/>
              <a:t>6  6     Nina 578.00 2013-05-21         IT</a:t>
            </a:r>
          </a:p>
          <a:p>
            <a:pPr marL="0" indent="0">
              <a:buNone/>
            </a:pPr>
            <a:r>
              <a:rPr lang="en-IN" dirty="0"/>
              <a:t>7  7    Simon 632.80 2013-07-30 Operations</a:t>
            </a:r>
          </a:p>
          <a:p>
            <a:pPr marL="0" indent="0">
              <a:buNone/>
            </a:pPr>
            <a:r>
              <a:rPr lang="en-IN" dirty="0"/>
              <a:t>8  8     Guru 722.50 2014-06-17    Finance</a:t>
            </a:r>
          </a:p>
        </p:txBody>
      </p:sp>
    </p:spTree>
    <p:extLst>
      <p:ext uri="{BB962C8B-B14F-4D97-AF65-F5344CB8AC3E}">
        <p14:creationId xmlns:p14="http://schemas.microsoft.com/office/powerpoint/2010/main" val="4123893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&gt; </a:t>
            </a:r>
            <a:r>
              <a:rPr lang="en-IN" dirty="0" err="1"/>
              <a:t>sqldf</a:t>
            </a:r>
            <a:r>
              <a:rPr lang="en-IN" dirty="0"/>
              <a:t>("select [name],[salary] from </a:t>
            </a:r>
            <a:r>
              <a:rPr lang="en-IN" dirty="0" err="1"/>
              <a:t>df</a:t>
            </a:r>
            <a:r>
              <a:rPr lang="en-IN" dirty="0"/>
              <a:t>")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7506"/>
            <a:ext cx="10515600" cy="52894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name </a:t>
            </a:r>
            <a:r>
              <a:rPr lang="en-IN" dirty="0"/>
              <a:t>salary</a:t>
            </a:r>
          </a:p>
          <a:p>
            <a:pPr marL="0" indent="0">
              <a:buNone/>
            </a:pPr>
            <a:r>
              <a:rPr lang="en-IN" dirty="0"/>
              <a:t>1     Rick 623.30</a:t>
            </a:r>
          </a:p>
          <a:p>
            <a:pPr marL="0" indent="0">
              <a:buNone/>
            </a:pPr>
            <a:r>
              <a:rPr lang="en-IN" dirty="0"/>
              <a:t>2      Dan 515.20</a:t>
            </a:r>
          </a:p>
          <a:p>
            <a:pPr marL="0" indent="0">
              <a:buNone/>
            </a:pPr>
            <a:r>
              <a:rPr lang="en-IN" dirty="0"/>
              <a:t>3 Michelle 611.00</a:t>
            </a:r>
          </a:p>
          <a:p>
            <a:pPr marL="0" indent="0">
              <a:buNone/>
            </a:pPr>
            <a:r>
              <a:rPr lang="en-IN" dirty="0"/>
              <a:t>4     Ryan 729.00</a:t>
            </a:r>
          </a:p>
          <a:p>
            <a:pPr marL="0" indent="0">
              <a:buNone/>
            </a:pPr>
            <a:r>
              <a:rPr lang="en-IN" dirty="0"/>
              <a:t>5     Gary 843.25</a:t>
            </a:r>
          </a:p>
          <a:p>
            <a:pPr marL="0" indent="0">
              <a:buNone/>
            </a:pPr>
            <a:r>
              <a:rPr lang="en-IN" dirty="0"/>
              <a:t>6     Nina 578.00</a:t>
            </a:r>
          </a:p>
          <a:p>
            <a:pPr marL="0" indent="0">
              <a:buNone/>
            </a:pPr>
            <a:r>
              <a:rPr lang="en-IN" dirty="0"/>
              <a:t>7    Simon 632.80</a:t>
            </a:r>
          </a:p>
          <a:p>
            <a:pPr marL="0" indent="0">
              <a:buNone/>
            </a:pPr>
            <a:r>
              <a:rPr lang="en-IN" dirty="0"/>
              <a:t>8     Guru 722.50</a:t>
            </a:r>
          </a:p>
        </p:txBody>
      </p:sp>
    </p:spTree>
    <p:extLst>
      <p:ext uri="{BB962C8B-B14F-4D97-AF65-F5344CB8AC3E}">
        <p14:creationId xmlns:p14="http://schemas.microsoft.com/office/powerpoint/2010/main" val="3506099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&gt; </a:t>
            </a:r>
            <a:r>
              <a:rPr lang="en-IN" dirty="0" err="1"/>
              <a:t>sqldf</a:t>
            </a:r>
            <a:r>
              <a:rPr lang="en-IN" dirty="0"/>
              <a:t>("select * from </a:t>
            </a:r>
            <a:r>
              <a:rPr lang="en-IN" dirty="0" err="1"/>
              <a:t>df</a:t>
            </a:r>
            <a:r>
              <a:rPr lang="en-IN" dirty="0"/>
              <a:t> order by salary")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id     </a:t>
            </a:r>
            <a:r>
              <a:rPr lang="en-IN" dirty="0"/>
              <a:t>name </a:t>
            </a:r>
            <a:r>
              <a:rPr lang="en-IN" dirty="0" smtClean="0"/>
              <a:t>  salary    </a:t>
            </a:r>
            <a:r>
              <a:rPr lang="en-IN" dirty="0" err="1"/>
              <a:t>start_date</a:t>
            </a:r>
            <a:r>
              <a:rPr lang="en-IN" dirty="0"/>
              <a:t>       </a:t>
            </a:r>
            <a:r>
              <a:rPr lang="en-IN" dirty="0" err="1"/>
              <a:t>dept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1  2      Dan 515.20 2013-09-23 </a:t>
            </a:r>
            <a:r>
              <a:rPr lang="en-IN" dirty="0" smtClean="0"/>
              <a:t>   Operations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2  6     Nina 578.00 2013-05-21         IT</a:t>
            </a:r>
          </a:p>
          <a:p>
            <a:pPr marL="0" indent="0">
              <a:buNone/>
            </a:pPr>
            <a:r>
              <a:rPr lang="en-IN" dirty="0"/>
              <a:t>3  3 Michelle 611.00 2014-11-15         IT</a:t>
            </a:r>
          </a:p>
          <a:p>
            <a:pPr marL="0" indent="0">
              <a:buNone/>
            </a:pPr>
            <a:r>
              <a:rPr lang="en-IN" dirty="0"/>
              <a:t>4  1     Rick 623.30 2012-01-01         IT</a:t>
            </a:r>
          </a:p>
          <a:p>
            <a:pPr marL="0" indent="0">
              <a:buNone/>
            </a:pPr>
            <a:r>
              <a:rPr lang="en-IN" dirty="0"/>
              <a:t>5  7    Simon 632.80 2013-07-30 Operations</a:t>
            </a:r>
          </a:p>
          <a:p>
            <a:pPr marL="0" indent="0">
              <a:buNone/>
            </a:pPr>
            <a:r>
              <a:rPr lang="en-IN" dirty="0"/>
              <a:t>6  8     Guru 722.50 2014-06-17    Finance</a:t>
            </a:r>
          </a:p>
          <a:p>
            <a:pPr marL="0" indent="0">
              <a:buNone/>
            </a:pPr>
            <a:r>
              <a:rPr lang="en-IN" dirty="0"/>
              <a:t>7  4     Ryan 729.00 2014-05-11         HR</a:t>
            </a:r>
          </a:p>
          <a:p>
            <a:pPr marL="0" indent="0">
              <a:buNone/>
            </a:pPr>
            <a:r>
              <a:rPr lang="en-IN" dirty="0"/>
              <a:t>8  5     Gary 843.25 2015-03-27    Finance</a:t>
            </a:r>
          </a:p>
        </p:txBody>
      </p:sp>
    </p:spTree>
    <p:extLst>
      <p:ext uri="{BB962C8B-B14F-4D97-AF65-F5344CB8AC3E}">
        <p14:creationId xmlns:p14="http://schemas.microsoft.com/office/powerpoint/2010/main" val="653654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IN" dirty="0"/>
              <a:t>&gt; </a:t>
            </a:r>
            <a:r>
              <a:rPr lang="en-IN" dirty="0" err="1"/>
              <a:t>sqldf</a:t>
            </a:r>
            <a:r>
              <a:rPr lang="en-IN" dirty="0"/>
              <a:t>('select * from </a:t>
            </a:r>
            <a:r>
              <a:rPr lang="en-IN" dirty="0" err="1"/>
              <a:t>df</a:t>
            </a:r>
            <a:r>
              <a:rPr lang="en-IN" dirty="0"/>
              <a:t> limit 5')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 smtClean="0"/>
              <a:t>id     </a:t>
            </a:r>
            <a:r>
              <a:rPr lang="en-IN" sz="3600" dirty="0"/>
              <a:t>name salary </a:t>
            </a:r>
            <a:r>
              <a:rPr lang="en-IN" sz="3600" dirty="0" err="1"/>
              <a:t>start_date</a:t>
            </a:r>
            <a:r>
              <a:rPr lang="en-IN" sz="3600" dirty="0"/>
              <a:t>       </a:t>
            </a:r>
            <a:r>
              <a:rPr lang="en-IN" sz="3600" dirty="0" err="1"/>
              <a:t>dept</a:t>
            </a:r>
            <a:endParaRPr lang="en-IN" sz="3600" dirty="0"/>
          </a:p>
          <a:p>
            <a:pPr marL="0" indent="0">
              <a:buNone/>
            </a:pPr>
            <a:r>
              <a:rPr lang="en-IN" sz="3600" dirty="0"/>
              <a:t>1  1     Rick 623.30 2012-01-01         IT</a:t>
            </a:r>
          </a:p>
          <a:p>
            <a:pPr marL="0" indent="0">
              <a:buNone/>
            </a:pPr>
            <a:r>
              <a:rPr lang="en-IN" sz="3600" dirty="0"/>
              <a:t>2  2      Dan 515.20 2013-09-23 Operations</a:t>
            </a:r>
          </a:p>
          <a:p>
            <a:pPr marL="0" indent="0">
              <a:buNone/>
            </a:pPr>
            <a:r>
              <a:rPr lang="en-IN" sz="3600" dirty="0"/>
              <a:t>3  3 Michelle 611.00 2014-11-15         IT</a:t>
            </a:r>
          </a:p>
          <a:p>
            <a:pPr marL="0" indent="0">
              <a:buNone/>
            </a:pPr>
            <a:r>
              <a:rPr lang="en-IN" sz="3600" dirty="0"/>
              <a:t>4  4     Ryan 729.00 2014-05-11         HR</a:t>
            </a:r>
          </a:p>
          <a:p>
            <a:pPr marL="0" indent="0">
              <a:buNone/>
            </a:pPr>
            <a:r>
              <a:rPr lang="en-IN" sz="3600" dirty="0"/>
              <a:t>5  5     Gary 843.25 2015-03-27    Finance</a:t>
            </a:r>
          </a:p>
        </p:txBody>
      </p:sp>
    </p:spTree>
    <p:extLst>
      <p:ext uri="{BB962C8B-B14F-4D97-AF65-F5344CB8AC3E}">
        <p14:creationId xmlns:p14="http://schemas.microsoft.com/office/powerpoint/2010/main" val="1091661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&gt; </a:t>
            </a:r>
            <a:r>
              <a:rPr lang="en-IN" dirty="0" err="1"/>
              <a:t>sqldf</a:t>
            </a:r>
            <a:r>
              <a:rPr lang="en-IN" dirty="0"/>
              <a:t>("select max(salary) from </a:t>
            </a:r>
            <a:r>
              <a:rPr lang="en-IN" dirty="0" err="1"/>
              <a:t>df</a:t>
            </a:r>
            <a:r>
              <a:rPr lang="en-IN" dirty="0"/>
              <a:t>")</a:t>
            </a:r>
          </a:p>
          <a:p>
            <a:pPr marL="0" indent="0">
              <a:buNone/>
            </a:pPr>
            <a:r>
              <a:rPr lang="en-IN" dirty="0"/>
              <a:t>  max(salary)</a:t>
            </a:r>
          </a:p>
          <a:p>
            <a:pPr marL="0" indent="0">
              <a:buNone/>
            </a:pPr>
            <a:r>
              <a:rPr lang="en-IN" dirty="0"/>
              <a:t>1      </a:t>
            </a:r>
            <a:r>
              <a:rPr lang="en-IN" dirty="0" smtClean="0"/>
              <a:t>843.25</a:t>
            </a:r>
          </a:p>
          <a:p>
            <a:pPr marL="0" indent="0">
              <a:buNone/>
            </a:pPr>
            <a:r>
              <a:rPr lang="en-IN" dirty="0" smtClean="0"/>
              <a:t>&gt; </a:t>
            </a:r>
            <a:r>
              <a:rPr lang="en-IN" dirty="0" err="1"/>
              <a:t>sqldf</a:t>
            </a:r>
            <a:r>
              <a:rPr lang="en-IN" dirty="0"/>
              <a:t>("select min(salary) from </a:t>
            </a:r>
            <a:r>
              <a:rPr lang="en-IN" dirty="0" err="1"/>
              <a:t>df</a:t>
            </a:r>
            <a:r>
              <a:rPr lang="en-IN" dirty="0"/>
              <a:t>")</a:t>
            </a:r>
          </a:p>
          <a:p>
            <a:pPr marL="0" indent="0">
              <a:buNone/>
            </a:pPr>
            <a:r>
              <a:rPr lang="en-IN" dirty="0"/>
              <a:t>  min(salary)</a:t>
            </a:r>
          </a:p>
          <a:p>
            <a:pPr marL="514350" indent="-514350">
              <a:buAutoNum type="arabicPlain"/>
            </a:pPr>
            <a:r>
              <a:rPr lang="en-IN" dirty="0" smtClean="0"/>
              <a:t>515.2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&gt; </a:t>
            </a:r>
            <a:r>
              <a:rPr lang="en-IN" dirty="0" err="1"/>
              <a:t>sqldf</a:t>
            </a:r>
            <a:r>
              <a:rPr lang="en-IN" dirty="0"/>
              <a:t>("select </a:t>
            </a:r>
            <a:r>
              <a:rPr lang="en-IN" dirty="0" err="1"/>
              <a:t>avg</a:t>
            </a:r>
            <a:r>
              <a:rPr lang="en-IN" dirty="0"/>
              <a:t>(salary)from </a:t>
            </a:r>
            <a:r>
              <a:rPr lang="en-IN" dirty="0" err="1"/>
              <a:t>df</a:t>
            </a:r>
            <a:r>
              <a:rPr lang="en-IN" dirty="0"/>
              <a:t>")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avg</a:t>
            </a:r>
            <a:r>
              <a:rPr lang="en-IN" dirty="0"/>
              <a:t>(salary)</a:t>
            </a:r>
          </a:p>
          <a:p>
            <a:pPr marL="0" indent="0">
              <a:buNone/>
            </a:pPr>
            <a:r>
              <a:rPr lang="en-IN" dirty="0"/>
              <a:t>1    656.8813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598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&gt; </a:t>
            </a:r>
            <a:r>
              <a:rPr lang="en-IN" dirty="0" err="1"/>
              <a:t>sqldf</a:t>
            </a:r>
            <a:r>
              <a:rPr lang="en-IN" dirty="0"/>
              <a:t>('select name from </a:t>
            </a:r>
            <a:r>
              <a:rPr lang="en-IN" dirty="0" err="1"/>
              <a:t>df</a:t>
            </a:r>
            <a:r>
              <a:rPr lang="en-IN" dirty="0"/>
              <a:t> where salary&lt;600')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600" dirty="0"/>
              <a:t>name</a:t>
            </a:r>
            <a:br>
              <a:rPr lang="en-IN" sz="3600" dirty="0"/>
            </a:br>
            <a:r>
              <a:rPr lang="en-IN" sz="3600" dirty="0"/>
              <a:t>1  Dan</a:t>
            </a:r>
            <a:br>
              <a:rPr lang="en-IN" sz="3600" dirty="0"/>
            </a:br>
            <a:r>
              <a:rPr lang="en-IN" sz="3600" dirty="0"/>
              <a:t>2 Nina</a:t>
            </a:r>
          </a:p>
        </p:txBody>
      </p:sp>
    </p:spTree>
    <p:extLst>
      <p:ext uri="{BB962C8B-B14F-4D97-AF65-F5344CB8AC3E}">
        <p14:creationId xmlns:p14="http://schemas.microsoft.com/office/powerpoint/2010/main" val="2695338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smtClean="0"/>
              <a:t>id </a:t>
            </a:r>
            <a:r>
              <a:rPr lang="en-IN" sz="3200" dirty="0"/>
              <a:t>name salary </a:t>
            </a:r>
            <a:r>
              <a:rPr lang="en-IN" sz="3200" dirty="0" err="1"/>
              <a:t>start_date</a:t>
            </a:r>
            <a:r>
              <a:rPr lang="en-IN" sz="3200" dirty="0"/>
              <a:t> </a:t>
            </a:r>
            <a:r>
              <a:rPr lang="en-IN" sz="3200" dirty="0" err="1"/>
              <a:t>dept</a:t>
            </a:r>
            <a:endParaRPr lang="en-IN" sz="3200" dirty="0"/>
          </a:p>
          <a:p>
            <a:pPr marL="0" indent="0">
              <a:buNone/>
            </a:pPr>
            <a:r>
              <a:rPr lang="en-IN" sz="3200" dirty="0"/>
              <a:t>1  1 Rick  623.3 2012-01-01   IT</a:t>
            </a:r>
          </a:p>
          <a:p>
            <a:pPr marL="0" indent="0">
              <a:buNone/>
            </a:pPr>
            <a:r>
              <a:rPr lang="en-IN" sz="3200" dirty="0"/>
              <a:t>2  6 Nina  578.0 2013-05-21   IT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 flipH="1">
            <a:off x="1422399" y="845319"/>
            <a:ext cx="9486900" cy="4431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/>
            <a:r>
              <a:rPr lang="en-IN" sz="3200" dirty="0"/>
              <a:t>&gt; </a:t>
            </a:r>
            <a:r>
              <a:rPr lang="en-IN" sz="3200" dirty="0" err="1"/>
              <a:t>sqldf</a:t>
            </a:r>
            <a:r>
              <a:rPr lang="en-IN" sz="3200" dirty="0"/>
              <a:t>('select * from </a:t>
            </a:r>
            <a:r>
              <a:rPr lang="en-IN" sz="3200" dirty="0" err="1"/>
              <a:t>df</a:t>
            </a:r>
            <a:r>
              <a:rPr lang="en-IN" sz="3200" dirty="0"/>
              <a:t> where name IN("</a:t>
            </a:r>
            <a:r>
              <a:rPr lang="en-IN" sz="3200" dirty="0" err="1"/>
              <a:t>Rick","Nina</a:t>
            </a:r>
            <a:r>
              <a:rPr lang="en-IN" sz="3200" dirty="0"/>
              <a:t>")')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75627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9500"/>
            <a:ext cx="10515600" cy="5097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&gt; </a:t>
            </a:r>
            <a:r>
              <a:rPr lang="en-IN" sz="3200" dirty="0" err="1"/>
              <a:t>sqldf</a:t>
            </a:r>
            <a:r>
              <a:rPr lang="en-IN" sz="3200" dirty="0"/>
              <a:t>('select * from </a:t>
            </a:r>
            <a:r>
              <a:rPr lang="en-IN" sz="3200" dirty="0" err="1"/>
              <a:t>df</a:t>
            </a:r>
            <a:r>
              <a:rPr lang="en-IN" sz="3200" dirty="0"/>
              <a:t> where name </a:t>
            </a:r>
            <a:r>
              <a:rPr lang="en-IN" sz="3200" dirty="0" err="1"/>
              <a:t>like"%a</a:t>
            </a:r>
            <a:r>
              <a:rPr lang="en-IN" sz="3200" dirty="0"/>
              <a:t>"')</a:t>
            </a:r>
            <a:endParaRPr lang="en-IN" sz="3200" dirty="0" smtClean="0"/>
          </a:p>
          <a:p>
            <a:pPr marL="0" indent="0">
              <a:buNone/>
            </a:pPr>
            <a:r>
              <a:rPr lang="en-IN" sz="3200" dirty="0" smtClean="0"/>
              <a:t>id </a:t>
            </a:r>
            <a:r>
              <a:rPr lang="en-IN" sz="3200" dirty="0"/>
              <a:t>name salary </a:t>
            </a:r>
            <a:r>
              <a:rPr lang="en-IN" sz="3200" dirty="0" err="1"/>
              <a:t>start_date</a:t>
            </a:r>
            <a:r>
              <a:rPr lang="en-IN" sz="3200" dirty="0"/>
              <a:t> </a:t>
            </a:r>
            <a:r>
              <a:rPr lang="en-IN" sz="3200" dirty="0" err="1"/>
              <a:t>dept</a:t>
            </a:r>
            <a:endParaRPr lang="en-IN" sz="3200" dirty="0"/>
          </a:p>
          <a:p>
            <a:pPr marL="514350" indent="-514350">
              <a:buAutoNum type="arabicPlain"/>
            </a:pPr>
            <a:r>
              <a:rPr lang="en-IN" sz="3200" dirty="0" smtClean="0"/>
              <a:t>6 </a:t>
            </a:r>
            <a:r>
              <a:rPr lang="en-IN" sz="3200" dirty="0"/>
              <a:t>Nina    578 2013-05-21   </a:t>
            </a:r>
            <a:r>
              <a:rPr lang="en-IN" sz="3200" dirty="0" smtClean="0"/>
              <a:t>IT</a:t>
            </a:r>
          </a:p>
          <a:p>
            <a:pPr marL="514350" indent="-514350">
              <a:buAutoNum type="arabicPlain"/>
            </a:pPr>
            <a:endParaRPr lang="en-US" sz="3200" dirty="0"/>
          </a:p>
          <a:p>
            <a:pPr marL="0" indent="0">
              <a:buNone/>
            </a:pPr>
            <a:r>
              <a:rPr lang="en-IN" sz="3200" dirty="0"/>
              <a:t>&gt; </a:t>
            </a:r>
            <a:r>
              <a:rPr lang="en-IN" sz="3200" dirty="0" err="1"/>
              <a:t>sqldf</a:t>
            </a:r>
            <a:r>
              <a:rPr lang="en-IN" sz="3200" dirty="0"/>
              <a:t>('select * from </a:t>
            </a:r>
            <a:r>
              <a:rPr lang="en-IN" sz="3200" dirty="0" err="1"/>
              <a:t>df</a:t>
            </a:r>
            <a:r>
              <a:rPr lang="en-IN" sz="3200" dirty="0"/>
              <a:t> where name </a:t>
            </a:r>
            <a:r>
              <a:rPr lang="en-IN" sz="3200" dirty="0" err="1"/>
              <a:t>like"R</a:t>
            </a:r>
            <a:r>
              <a:rPr lang="en-IN" sz="3200" dirty="0"/>
              <a:t>%"')</a:t>
            </a:r>
          </a:p>
          <a:p>
            <a:pPr marL="0" indent="0">
              <a:buNone/>
            </a:pPr>
            <a:r>
              <a:rPr lang="en-IN" sz="3200" dirty="0"/>
              <a:t>  id name salary </a:t>
            </a:r>
            <a:r>
              <a:rPr lang="en-IN" sz="3200" dirty="0" err="1"/>
              <a:t>start_date</a:t>
            </a:r>
            <a:r>
              <a:rPr lang="en-IN" sz="3200" dirty="0"/>
              <a:t> </a:t>
            </a:r>
            <a:r>
              <a:rPr lang="en-IN" sz="3200" dirty="0" err="1"/>
              <a:t>dept</a:t>
            </a:r>
            <a:endParaRPr lang="en-IN" sz="3200" dirty="0"/>
          </a:p>
          <a:p>
            <a:pPr marL="0" indent="0">
              <a:buNone/>
            </a:pPr>
            <a:r>
              <a:rPr lang="en-IN" sz="3200" dirty="0"/>
              <a:t>1  1 Rick  623.3 2012-01-01   IT</a:t>
            </a:r>
          </a:p>
          <a:p>
            <a:pPr marL="0" indent="0">
              <a:buNone/>
            </a:pPr>
            <a:r>
              <a:rPr lang="en-IN" sz="3200" dirty="0"/>
              <a:t>2  4 Ryan  729.0 2014-05-11   HR</a:t>
            </a:r>
          </a:p>
        </p:txBody>
      </p:sp>
    </p:spTree>
    <p:extLst>
      <p:ext uri="{BB962C8B-B14F-4D97-AF65-F5344CB8AC3E}">
        <p14:creationId xmlns:p14="http://schemas.microsoft.com/office/powerpoint/2010/main" val="329155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7E89-1CA2-44C8-8D01-E92DF26B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D32AB-7C7F-4A88-90EE-4A7D9D38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 library locations containing R packages:-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</a:t>
            </a:r>
            <a:r>
              <a:rPr lang="en-IN" dirty="0" err="1"/>
              <a:t>libPaths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Get the list of all the packages installed</a:t>
            </a:r>
          </a:p>
          <a:p>
            <a:pPr marL="0" indent="0">
              <a:buNone/>
            </a:pPr>
            <a:r>
              <a:rPr lang="en-IN" dirty="0"/>
              <a:t>                  library()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528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&gt; </a:t>
            </a:r>
            <a:r>
              <a:rPr lang="en-IN" dirty="0" err="1"/>
              <a:t>sqldf</a:t>
            </a:r>
            <a:r>
              <a:rPr lang="en-IN" dirty="0"/>
              <a:t>(c("delete from </a:t>
            </a:r>
            <a:r>
              <a:rPr lang="en-IN" dirty="0" err="1"/>
              <a:t>df</a:t>
            </a:r>
            <a:r>
              <a:rPr lang="en-IN" dirty="0"/>
              <a:t> where name='</a:t>
            </a:r>
            <a:r>
              <a:rPr lang="en-IN" dirty="0" err="1"/>
              <a:t>Rick'","select</a:t>
            </a:r>
            <a:r>
              <a:rPr lang="en-IN" dirty="0"/>
              <a:t> * from </a:t>
            </a:r>
            <a:r>
              <a:rPr lang="en-IN" dirty="0" err="1"/>
              <a:t>df</a:t>
            </a:r>
            <a:r>
              <a:rPr lang="en-IN" dirty="0"/>
              <a:t>"))</a:t>
            </a:r>
          </a:p>
          <a:p>
            <a:pPr marL="0" indent="0">
              <a:buNone/>
            </a:pPr>
            <a:r>
              <a:rPr lang="en-IN" dirty="0"/>
              <a:t>  id     name salary </a:t>
            </a:r>
            <a:r>
              <a:rPr lang="en-IN" dirty="0" err="1"/>
              <a:t>start_date</a:t>
            </a:r>
            <a:r>
              <a:rPr lang="en-IN" dirty="0"/>
              <a:t>       </a:t>
            </a:r>
            <a:r>
              <a:rPr lang="en-IN" dirty="0" err="1"/>
              <a:t>dept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1  2      Dan 515.20 2013-09-23 Operations</a:t>
            </a:r>
          </a:p>
          <a:p>
            <a:pPr marL="0" indent="0">
              <a:buNone/>
            </a:pPr>
            <a:r>
              <a:rPr lang="en-IN" dirty="0"/>
              <a:t>2  3 Michelle 611.00 2014-11-15         IT</a:t>
            </a:r>
          </a:p>
          <a:p>
            <a:pPr marL="0" indent="0">
              <a:buNone/>
            </a:pPr>
            <a:r>
              <a:rPr lang="en-IN" dirty="0"/>
              <a:t>3  4     Ryan 729.00 2014-05-11         HR</a:t>
            </a:r>
          </a:p>
          <a:p>
            <a:pPr marL="0" indent="0">
              <a:buNone/>
            </a:pPr>
            <a:r>
              <a:rPr lang="en-IN" dirty="0"/>
              <a:t>4  5     Gary 843.25 2015-03-27    Finance</a:t>
            </a:r>
          </a:p>
          <a:p>
            <a:pPr marL="0" indent="0">
              <a:buNone/>
            </a:pPr>
            <a:r>
              <a:rPr lang="en-IN" dirty="0"/>
              <a:t>5  6     Nina 578.00 2013-05-21         IT</a:t>
            </a:r>
          </a:p>
          <a:p>
            <a:pPr marL="0" indent="0">
              <a:buNone/>
            </a:pPr>
            <a:r>
              <a:rPr lang="en-IN" dirty="0"/>
              <a:t>6  7    Simon 632.80 2013-07-30 Operations</a:t>
            </a:r>
          </a:p>
          <a:p>
            <a:pPr marL="0" indent="0">
              <a:buNone/>
            </a:pPr>
            <a:r>
              <a:rPr lang="en-IN" dirty="0"/>
              <a:t>7  8     Guru 722.50 2014-06-17    Finance</a:t>
            </a:r>
          </a:p>
        </p:txBody>
      </p:sp>
    </p:spTree>
    <p:extLst>
      <p:ext uri="{BB962C8B-B14F-4D97-AF65-F5344CB8AC3E}">
        <p14:creationId xmlns:p14="http://schemas.microsoft.com/office/powerpoint/2010/main" val="3219485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err="1" smtClean="0"/>
              <a:t>df</a:t>
            </a:r>
            <a:r>
              <a:rPr lang="en-IN" dirty="0" smtClean="0"/>
              <a:t> </a:t>
            </a:r>
            <a:r>
              <a:rPr lang="en-IN" dirty="0"/>
              <a:t>&lt;- </a:t>
            </a:r>
            <a:r>
              <a:rPr lang="en-IN" dirty="0" err="1"/>
              <a:t>sqldf</a:t>
            </a:r>
            <a:r>
              <a:rPr lang="en-IN" dirty="0"/>
              <a:t>(c("update </a:t>
            </a:r>
            <a:r>
              <a:rPr lang="en-IN" dirty="0" err="1"/>
              <a:t>df</a:t>
            </a:r>
            <a:r>
              <a:rPr lang="en-IN" dirty="0"/>
              <a:t> set name='</a:t>
            </a:r>
            <a:r>
              <a:rPr lang="en-IN" dirty="0" err="1"/>
              <a:t>Rish</a:t>
            </a:r>
            <a:r>
              <a:rPr lang="en-IN" dirty="0"/>
              <a:t>' where name='Dan'", "select * from </a:t>
            </a:r>
            <a:r>
              <a:rPr lang="en-IN" dirty="0" err="1"/>
              <a:t>df</a:t>
            </a:r>
            <a:r>
              <a:rPr lang="en-IN" dirty="0" smtClean="0"/>
              <a:t>"))</a:t>
            </a:r>
          </a:p>
          <a:p>
            <a:pPr marL="0" indent="0">
              <a:buNone/>
            </a:pPr>
            <a:r>
              <a:rPr lang="en-IN" dirty="0"/>
              <a:t>&gt; </a:t>
            </a:r>
            <a:r>
              <a:rPr lang="en-IN" dirty="0" err="1"/>
              <a:t>sqldf</a:t>
            </a:r>
            <a:r>
              <a:rPr lang="en-IN" dirty="0"/>
              <a:t>("select * from </a:t>
            </a:r>
            <a:r>
              <a:rPr lang="en-IN" dirty="0" err="1"/>
              <a:t>df</a:t>
            </a:r>
            <a:r>
              <a:rPr lang="en-IN" dirty="0"/>
              <a:t>")</a:t>
            </a:r>
          </a:p>
          <a:p>
            <a:pPr marL="0" indent="0">
              <a:buNone/>
            </a:pPr>
            <a:r>
              <a:rPr lang="en-IN" dirty="0"/>
              <a:t>  id     name salary </a:t>
            </a:r>
            <a:r>
              <a:rPr lang="en-IN" dirty="0" err="1"/>
              <a:t>start_date</a:t>
            </a:r>
            <a:r>
              <a:rPr lang="en-IN" dirty="0"/>
              <a:t>       </a:t>
            </a:r>
            <a:r>
              <a:rPr lang="en-IN" dirty="0" err="1"/>
              <a:t>dept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1  1     Rick 623.30 2012-01-01         IT</a:t>
            </a:r>
          </a:p>
          <a:p>
            <a:pPr marL="0" indent="0">
              <a:buNone/>
            </a:pPr>
            <a:r>
              <a:rPr lang="en-IN" dirty="0"/>
              <a:t>2  2     </a:t>
            </a:r>
            <a:r>
              <a:rPr lang="en-IN" dirty="0" err="1"/>
              <a:t>Rish</a:t>
            </a:r>
            <a:r>
              <a:rPr lang="en-IN" dirty="0"/>
              <a:t> 515.20 2013-09-23 Operations</a:t>
            </a:r>
          </a:p>
          <a:p>
            <a:pPr marL="0" indent="0">
              <a:buNone/>
            </a:pPr>
            <a:r>
              <a:rPr lang="en-IN" dirty="0"/>
              <a:t>3  3 Michelle 611.00 2014-11-15         IT</a:t>
            </a:r>
          </a:p>
          <a:p>
            <a:pPr marL="0" indent="0">
              <a:buNone/>
            </a:pPr>
            <a:r>
              <a:rPr lang="en-IN" dirty="0"/>
              <a:t>4  4     Ryan 729.00 2014-05-11         HR</a:t>
            </a:r>
          </a:p>
          <a:p>
            <a:pPr marL="0" indent="0">
              <a:buNone/>
            </a:pPr>
            <a:r>
              <a:rPr lang="en-IN" dirty="0"/>
              <a:t>5  5     Gary 843.25 2015-03-27    Finance</a:t>
            </a:r>
          </a:p>
          <a:p>
            <a:pPr marL="0" indent="0">
              <a:buNone/>
            </a:pPr>
            <a:r>
              <a:rPr lang="en-IN" dirty="0"/>
              <a:t>6  6     Nina 578.00 2013-05-21         IT</a:t>
            </a:r>
          </a:p>
          <a:p>
            <a:pPr marL="0" indent="0">
              <a:buNone/>
            </a:pPr>
            <a:r>
              <a:rPr lang="en-IN" dirty="0"/>
              <a:t>7  7    Simon 632.80 2013-07-30 Operations</a:t>
            </a:r>
          </a:p>
          <a:p>
            <a:pPr marL="0" indent="0">
              <a:buNone/>
            </a:pPr>
            <a:r>
              <a:rPr lang="en-IN" dirty="0"/>
              <a:t>8  8     Guru 722.50 2014-06-17    Finance</a:t>
            </a:r>
          </a:p>
        </p:txBody>
      </p:sp>
    </p:spTree>
    <p:extLst>
      <p:ext uri="{BB962C8B-B14F-4D97-AF65-F5344CB8AC3E}">
        <p14:creationId xmlns:p14="http://schemas.microsoft.com/office/powerpoint/2010/main" val="271564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A590-34E0-4740-A7CE-21E5C54C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load a New Package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1DF56-BE65-47A2-960C-CFC073812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0" i="0" u="sng" dirty="0">
                <a:effectLst/>
                <a:latin typeface="Arial" panose="020B0604020202020204" pitchFamily="34" charset="0"/>
              </a:rPr>
              <a:t>Install directly from CRAN</a:t>
            </a:r>
          </a:p>
          <a:p>
            <a:r>
              <a:rPr lang="en-IN" b="0" i="0" dirty="0" err="1">
                <a:effectLst/>
                <a:latin typeface="Arial" panose="020B0604020202020204" pitchFamily="34" charset="0"/>
              </a:rPr>
              <a:t>Install.pa</a:t>
            </a:r>
            <a:r>
              <a:rPr lang="en-IN" dirty="0" err="1">
                <a:latin typeface="Arial" panose="020B0604020202020204" pitchFamily="34" charset="0"/>
              </a:rPr>
              <a:t>ckages</a:t>
            </a:r>
            <a:r>
              <a:rPr lang="en-IN" dirty="0">
                <a:latin typeface="Arial" panose="020B0604020202020204" pitchFamily="34" charset="0"/>
              </a:rPr>
              <a:t>(“Package Name”)</a:t>
            </a:r>
          </a:p>
          <a:p>
            <a:r>
              <a:rPr lang="en-IN" b="0" i="0" dirty="0" err="1">
                <a:effectLst/>
                <a:latin typeface="Arial" panose="020B0604020202020204" pitchFamily="34" charset="0"/>
              </a:rPr>
              <a:t>Eg</a:t>
            </a:r>
            <a:r>
              <a:rPr lang="en-IN" b="0" i="0" dirty="0">
                <a:effectLst/>
                <a:latin typeface="Arial" panose="020B0604020202020204" pitchFamily="34" charset="0"/>
              </a:rPr>
              <a:t>:-</a:t>
            </a:r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lang="en-IN" dirty="0" err="1"/>
              <a:t>install.packages</a:t>
            </a:r>
            <a:r>
              <a:rPr lang="en-IN" dirty="0"/>
              <a:t>("XML")</a:t>
            </a:r>
          </a:p>
          <a:p>
            <a:r>
              <a:rPr lang="en-IN" u="sng" dirty="0">
                <a:latin typeface="Arial" panose="020B0604020202020204" pitchFamily="34" charset="0"/>
                <a:cs typeface="Arial" panose="020B0604020202020204" pitchFamily="34" charset="0"/>
              </a:rPr>
              <a:t>Install package manually 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Go to install option in the packages and then write the name of the package you want to install.</a:t>
            </a:r>
          </a:p>
          <a:p>
            <a:r>
              <a:rPr lang="en-IN" u="sng" dirty="0">
                <a:latin typeface="Arial" panose="020B0604020202020204" pitchFamily="34" charset="0"/>
                <a:cs typeface="Arial" panose="020B0604020202020204" pitchFamily="34" charset="0"/>
              </a:rPr>
              <a:t>Loading the package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library(package name)</a:t>
            </a:r>
          </a:p>
        </p:txBody>
      </p:sp>
    </p:spTree>
    <p:extLst>
      <p:ext uri="{BB962C8B-B14F-4D97-AF65-F5344CB8AC3E}">
        <p14:creationId xmlns:p14="http://schemas.microsoft.com/office/powerpoint/2010/main" val="397013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the packages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view complete list of packages available in the R library:</a:t>
            </a:r>
          </a:p>
          <a:p>
            <a:pPr marL="0" indent="0">
              <a:buNone/>
            </a:pPr>
            <a:r>
              <a:rPr lang="en-US" dirty="0" err="1" smtClean="0"/>
              <a:t>Installed.packages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Perform the following steps to install packages in R</a:t>
            </a:r>
          </a:p>
          <a:p>
            <a:pPr marL="514350" indent="-514350">
              <a:buAutoNum type="arabicPeriod"/>
            </a:pPr>
            <a:r>
              <a:rPr lang="en-US" dirty="0" smtClean="0"/>
              <a:t>Open the </a:t>
            </a:r>
            <a:r>
              <a:rPr lang="en-US" dirty="0" err="1" smtClean="0"/>
              <a:t>RGui</a:t>
            </a:r>
            <a:r>
              <a:rPr lang="en-US" dirty="0" smtClean="0"/>
              <a:t> and select the Packages tab</a:t>
            </a:r>
          </a:p>
          <a:p>
            <a:pPr marL="514350" indent="-514350">
              <a:buAutoNum type="arabicPeriod"/>
            </a:pPr>
            <a:r>
              <a:rPr lang="en-US" dirty="0" smtClean="0"/>
              <a:t>Select the Install package(s) option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Select the country of your choice and click ok</a:t>
            </a:r>
          </a:p>
          <a:p>
            <a:pPr marL="514350" indent="-514350">
              <a:buAutoNum type="arabicPeriod"/>
            </a:pPr>
            <a:r>
              <a:rPr lang="en-US" dirty="0" smtClean="0"/>
              <a:t>Packages dialog box appears</a:t>
            </a:r>
          </a:p>
          <a:p>
            <a:pPr marL="514350" indent="-514350">
              <a:buAutoNum type="arabicPeriod"/>
            </a:pPr>
            <a:r>
              <a:rPr lang="en-US" dirty="0" smtClean="0"/>
              <a:t>Select the packages that you want to include in your R library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4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can load the package in R script by using library() function. </a:t>
            </a:r>
          </a:p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library(“</a:t>
            </a:r>
            <a:r>
              <a:rPr lang="en-US" dirty="0" err="1" smtClean="0"/>
              <a:t>package_name</a:t>
            </a:r>
            <a:r>
              <a:rPr lang="en-US" dirty="0" smtClean="0"/>
              <a:t>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6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5DA60-B997-4D3A-9082-DDE5DB57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 in 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183E9-9E3D-42F4-8B6D-9927206CB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R, we can read data from files stored outside the R environment. We can also write data into files which will be stored and accessed by the operating system. R can read and write into various file formats like csv, excel, xml etc.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this chapter we will learn to read data from a csv file and then write data into a csv file. The file should be present in current working directory so that R can read it.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To get the working directory, execute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getwd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Example: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getwd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[1] "C:/Users/sameera/Documents"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765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DF39-A7EA-4297-9454-FD0929D5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Input as CSV File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B3080-57A0-4AC2-A200-403216D3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csv file is a text file in which the values in the columns are separated by a comma. 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this file in the notepad and save it in the working directory with Save as All files option as .csv file</a:t>
            </a:r>
          </a:p>
          <a:p>
            <a:r>
              <a:rPr lang="en-US" dirty="0" err="1"/>
              <a:t>id,name,salary,start_date,dept</a:t>
            </a:r>
            <a:endParaRPr lang="en-US" dirty="0"/>
          </a:p>
          <a:p>
            <a:r>
              <a:rPr lang="en-US" dirty="0"/>
              <a:t>1,Rick,623.3,2012-01-01,IT</a:t>
            </a:r>
          </a:p>
          <a:p>
            <a:r>
              <a:rPr lang="en-US" dirty="0"/>
              <a:t>2,Dan,515.2,2013-09-23,Operations</a:t>
            </a:r>
          </a:p>
          <a:p>
            <a:r>
              <a:rPr lang="en-US" dirty="0"/>
              <a:t>3,Michelle,611,2014-11-15,IT</a:t>
            </a:r>
          </a:p>
          <a:p>
            <a:r>
              <a:rPr lang="en-US" dirty="0"/>
              <a:t>4,Ryan,729,2014-05-11,HR</a:t>
            </a:r>
          </a:p>
          <a:p>
            <a:r>
              <a:rPr lang="en-US" dirty="0"/>
              <a:t>5,Gary,843.25,2015-03-27,Finance</a:t>
            </a:r>
          </a:p>
          <a:p>
            <a:r>
              <a:rPr lang="en-US" dirty="0"/>
              <a:t>6,Nina,578,2013-05-21,IT</a:t>
            </a:r>
          </a:p>
          <a:p>
            <a:r>
              <a:rPr lang="en-US" dirty="0"/>
              <a:t>7,Simon,632.8,2013-07-30,Operations</a:t>
            </a:r>
          </a:p>
          <a:p>
            <a:r>
              <a:rPr lang="en-US" dirty="0"/>
              <a:t>8,Guru,722.5,2014-06-17,Finance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65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DCBA-4AFE-4190-A248-5E76C7DF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CSV File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F93895-4C3E-4C55-A175-3F0272679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046" y="1597025"/>
            <a:ext cx="6929908" cy="4351338"/>
          </a:xfrm>
        </p:spPr>
      </p:pic>
    </p:spTree>
    <p:extLst>
      <p:ext uri="{BB962C8B-B14F-4D97-AF65-F5344CB8AC3E}">
        <p14:creationId xmlns:p14="http://schemas.microsoft.com/office/powerpoint/2010/main" val="293181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1185</Words>
  <Application>Microsoft Office PowerPoint</Application>
  <PresentationFormat>Widescreen</PresentationFormat>
  <Paragraphs>184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Wingdings</vt:lpstr>
      <vt:lpstr>Office Theme</vt:lpstr>
      <vt:lpstr>Unit -3</vt:lpstr>
      <vt:lpstr>Packages</vt:lpstr>
      <vt:lpstr>PowerPoint Presentation</vt:lpstr>
      <vt:lpstr>Install and load a New Package</vt:lpstr>
      <vt:lpstr>Working with the packages</vt:lpstr>
      <vt:lpstr>PowerPoint Presentation</vt:lpstr>
      <vt:lpstr>Input and Output in R</vt:lpstr>
      <vt:lpstr>Input as CSV File </vt:lpstr>
      <vt:lpstr>Reading a CSV File</vt:lpstr>
      <vt:lpstr>Analyzing CSV File</vt:lpstr>
      <vt:lpstr>Use of some predefined functions</vt:lpstr>
      <vt:lpstr>PowerPoint Presentation</vt:lpstr>
      <vt:lpstr>PowerPoint Presentation</vt:lpstr>
      <vt:lpstr>PowerPoint Presentation</vt:lpstr>
      <vt:lpstr>PowerPoint Presentation</vt:lpstr>
      <vt:lpstr>Writing into a CSV File</vt:lpstr>
      <vt:lpstr>PowerPoint Presentation</vt:lpstr>
      <vt:lpstr>Using Build-in Datasets in R</vt:lpstr>
      <vt:lpstr>Read Excel file in R</vt:lpstr>
      <vt:lpstr>PowerPoint Presentation</vt:lpstr>
      <vt:lpstr>SQL Commands</vt:lpstr>
      <vt:lpstr>&gt;sqldf("select * from df")</vt:lpstr>
      <vt:lpstr>&gt; sqldf("select [name],[salary] from df") </vt:lpstr>
      <vt:lpstr>&gt; sqldf("select * from df order by salary") </vt:lpstr>
      <vt:lpstr>&gt; sqldf('select * from df limit 5')</vt:lpstr>
      <vt:lpstr>PowerPoint Presentation</vt:lpstr>
      <vt:lpstr> &gt; sqldf('select name from df where salary&lt;600') </vt:lpstr>
      <vt:lpstr>&gt; sqldf('select * from df where name IN("Rick","Nina")')</vt:lpstr>
      <vt:lpstr>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-3</dc:title>
  <dc:creator>Tanima Thakur</dc:creator>
  <cp:lastModifiedBy>sameera</cp:lastModifiedBy>
  <cp:revision>30</cp:revision>
  <dcterms:created xsi:type="dcterms:W3CDTF">2022-03-05T06:58:37Z</dcterms:created>
  <dcterms:modified xsi:type="dcterms:W3CDTF">2023-03-28T05:01:25Z</dcterms:modified>
</cp:coreProperties>
</file>