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sldIdLst>
    <p:sldId id="294" r:id="rId2"/>
    <p:sldId id="256" r:id="rId3"/>
    <p:sldId id="257" r:id="rId4"/>
    <p:sldId id="258" r:id="rId5"/>
    <p:sldId id="259" r:id="rId6"/>
    <p:sldId id="275" r:id="rId7"/>
    <p:sldId id="296" r:id="rId8"/>
    <p:sldId id="297" r:id="rId9"/>
    <p:sldId id="324" r:id="rId10"/>
    <p:sldId id="295" r:id="rId11"/>
    <p:sldId id="323" r:id="rId12"/>
    <p:sldId id="260" r:id="rId13"/>
    <p:sldId id="276" r:id="rId14"/>
    <p:sldId id="277" r:id="rId15"/>
    <p:sldId id="261" r:id="rId16"/>
    <p:sldId id="279" r:id="rId17"/>
    <p:sldId id="280" r:id="rId18"/>
    <p:sldId id="262" r:id="rId19"/>
    <p:sldId id="299" r:id="rId20"/>
    <p:sldId id="300" r:id="rId21"/>
    <p:sldId id="281" r:id="rId22"/>
    <p:sldId id="301" r:id="rId23"/>
    <p:sldId id="322" r:id="rId24"/>
    <p:sldId id="302" r:id="rId25"/>
    <p:sldId id="303" r:id="rId26"/>
    <p:sldId id="304" r:id="rId27"/>
    <p:sldId id="283" r:id="rId28"/>
    <p:sldId id="284" r:id="rId29"/>
    <p:sldId id="285" r:id="rId30"/>
    <p:sldId id="286" r:id="rId31"/>
    <p:sldId id="287" r:id="rId32"/>
    <p:sldId id="306" r:id="rId33"/>
    <p:sldId id="292" r:id="rId34"/>
    <p:sldId id="313" r:id="rId35"/>
    <p:sldId id="288" r:id="rId36"/>
    <p:sldId id="289" r:id="rId37"/>
    <p:sldId id="305" r:id="rId38"/>
    <p:sldId id="293" r:id="rId39"/>
    <p:sldId id="290" r:id="rId40"/>
    <p:sldId id="291" r:id="rId41"/>
    <p:sldId id="263" r:id="rId42"/>
    <p:sldId id="266" r:id="rId43"/>
    <p:sldId id="267" r:id="rId44"/>
    <p:sldId id="268" r:id="rId45"/>
    <p:sldId id="269" r:id="rId46"/>
    <p:sldId id="307" r:id="rId47"/>
    <p:sldId id="308" r:id="rId48"/>
    <p:sldId id="270" r:id="rId49"/>
    <p:sldId id="271" r:id="rId50"/>
    <p:sldId id="272" r:id="rId51"/>
    <p:sldId id="273" r:id="rId52"/>
    <p:sldId id="327" r:id="rId53"/>
    <p:sldId id="328" r:id="rId54"/>
    <p:sldId id="329" r:id="rId55"/>
    <p:sldId id="330" r:id="rId56"/>
    <p:sldId id="309" r:id="rId57"/>
    <p:sldId id="310" r:id="rId58"/>
    <p:sldId id="311" r:id="rId59"/>
    <p:sldId id="312" r:id="rId60"/>
    <p:sldId id="314" r:id="rId61"/>
    <p:sldId id="315" r:id="rId62"/>
    <p:sldId id="316" r:id="rId63"/>
    <p:sldId id="317" r:id="rId64"/>
    <p:sldId id="318" r:id="rId65"/>
    <p:sldId id="319" r:id="rId66"/>
    <p:sldId id="320" r:id="rId67"/>
    <p:sldId id="321" r:id="rId68"/>
    <p:sldId id="325" r:id="rId69"/>
    <p:sldId id="326" r:id="rId7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392"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57CA9C-6078-470D-BF26-E3D60DC7F3A1}" type="datetimeFigureOut">
              <a:rPr lang="en-IN" smtClean="0"/>
              <a:t>22-03-2021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0BE3EA-783D-4161-B130-C0C8F1600A0E}" type="slidenum">
              <a:rPr lang="en-IN" smtClean="0"/>
              <a:t>‹#›</a:t>
            </a:fld>
            <a:endParaRPr lang="en-IN"/>
          </a:p>
        </p:txBody>
      </p:sp>
    </p:spTree>
    <p:extLst>
      <p:ext uri="{BB962C8B-B14F-4D97-AF65-F5344CB8AC3E}">
        <p14:creationId xmlns:p14="http://schemas.microsoft.com/office/powerpoint/2010/main" val="3687020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C(In Java only </a:t>
            </a:r>
            <a:r>
              <a:rPr lang="en-IN" dirty="0" err="1" smtClean="0"/>
              <a:t>throwable</a:t>
            </a:r>
            <a:r>
              <a:rPr lang="en-IN" dirty="0" smtClean="0"/>
              <a:t> objects (</a:t>
            </a:r>
            <a:r>
              <a:rPr lang="en-IN" dirty="0" err="1" smtClean="0"/>
              <a:t>Throwable</a:t>
            </a:r>
            <a:r>
              <a:rPr lang="en-IN" dirty="0" smtClean="0"/>
              <a:t> objects are instances of any subclass of the </a:t>
            </a:r>
            <a:r>
              <a:rPr lang="en-IN" dirty="0" err="1" smtClean="0"/>
              <a:t>Throwable</a:t>
            </a:r>
            <a:r>
              <a:rPr lang="en-IN" dirty="0" smtClean="0"/>
              <a:t> class) can be thrown as exception. So basic data type can no be thrown at all)</a:t>
            </a:r>
            <a:endParaRPr lang="en-IN" dirty="0"/>
          </a:p>
        </p:txBody>
      </p:sp>
      <p:sp>
        <p:nvSpPr>
          <p:cNvPr id="4" name="Slide Number Placeholder 3"/>
          <p:cNvSpPr>
            <a:spLocks noGrp="1"/>
          </p:cNvSpPr>
          <p:nvPr>
            <p:ph type="sldNum" sz="quarter" idx="10"/>
          </p:nvPr>
        </p:nvSpPr>
        <p:spPr/>
        <p:txBody>
          <a:bodyPr/>
          <a:lstStyle/>
          <a:p>
            <a:fld id="{8F0BE3EA-783D-4161-B130-C0C8F1600A0E}" type="slidenum">
              <a:rPr lang="en-IN" smtClean="0"/>
              <a:t>56</a:t>
            </a:fld>
            <a:endParaRPr lang="en-IN"/>
          </a:p>
        </p:txBody>
      </p:sp>
    </p:spTree>
    <p:extLst>
      <p:ext uri="{BB962C8B-B14F-4D97-AF65-F5344CB8AC3E}">
        <p14:creationId xmlns:p14="http://schemas.microsoft.com/office/powerpoint/2010/main" val="18366386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C</a:t>
            </a:r>
            <a:endParaRPr lang="en-IN" dirty="0"/>
          </a:p>
        </p:txBody>
      </p:sp>
      <p:sp>
        <p:nvSpPr>
          <p:cNvPr id="4" name="Slide Number Placeholder 3"/>
          <p:cNvSpPr>
            <a:spLocks noGrp="1"/>
          </p:cNvSpPr>
          <p:nvPr>
            <p:ph type="sldNum" sz="quarter" idx="10"/>
          </p:nvPr>
        </p:nvSpPr>
        <p:spPr/>
        <p:txBody>
          <a:bodyPr/>
          <a:lstStyle/>
          <a:p>
            <a:fld id="{8F0BE3EA-783D-4161-B130-C0C8F1600A0E}" type="slidenum">
              <a:rPr lang="en-IN" smtClean="0"/>
              <a:t>65</a:t>
            </a:fld>
            <a:endParaRPr lang="en-IN"/>
          </a:p>
        </p:txBody>
      </p:sp>
    </p:spTree>
    <p:extLst>
      <p:ext uri="{BB962C8B-B14F-4D97-AF65-F5344CB8AC3E}">
        <p14:creationId xmlns:p14="http://schemas.microsoft.com/office/powerpoint/2010/main" val="36089980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d</a:t>
            </a:r>
            <a:endParaRPr lang="en-IN" dirty="0"/>
          </a:p>
        </p:txBody>
      </p:sp>
      <p:sp>
        <p:nvSpPr>
          <p:cNvPr id="4" name="Slide Number Placeholder 3"/>
          <p:cNvSpPr>
            <a:spLocks noGrp="1"/>
          </p:cNvSpPr>
          <p:nvPr>
            <p:ph type="sldNum" sz="quarter" idx="10"/>
          </p:nvPr>
        </p:nvSpPr>
        <p:spPr/>
        <p:txBody>
          <a:bodyPr/>
          <a:lstStyle/>
          <a:p>
            <a:fld id="{8F0BE3EA-783D-4161-B130-C0C8F1600A0E}" type="slidenum">
              <a:rPr lang="en-IN" smtClean="0"/>
              <a:t>66</a:t>
            </a:fld>
            <a:endParaRPr lang="en-IN"/>
          </a:p>
        </p:txBody>
      </p:sp>
    </p:spTree>
    <p:extLst>
      <p:ext uri="{BB962C8B-B14F-4D97-AF65-F5344CB8AC3E}">
        <p14:creationId xmlns:p14="http://schemas.microsoft.com/office/powerpoint/2010/main" val="4197709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mtClean="0"/>
              <a:t>b</a:t>
            </a:r>
            <a:endParaRPr lang="en-IN"/>
          </a:p>
        </p:txBody>
      </p:sp>
      <p:sp>
        <p:nvSpPr>
          <p:cNvPr id="4" name="Slide Number Placeholder 3"/>
          <p:cNvSpPr>
            <a:spLocks noGrp="1"/>
          </p:cNvSpPr>
          <p:nvPr>
            <p:ph type="sldNum" sz="quarter" idx="10"/>
          </p:nvPr>
        </p:nvSpPr>
        <p:spPr/>
        <p:txBody>
          <a:bodyPr/>
          <a:lstStyle/>
          <a:p>
            <a:fld id="{8F0BE3EA-783D-4161-B130-C0C8F1600A0E}" type="slidenum">
              <a:rPr lang="en-IN" smtClean="0"/>
              <a:t>67</a:t>
            </a:fld>
            <a:endParaRPr lang="en-IN"/>
          </a:p>
        </p:txBody>
      </p:sp>
    </p:spTree>
    <p:extLst>
      <p:ext uri="{BB962C8B-B14F-4D97-AF65-F5344CB8AC3E}">
        <p14:creationId xmlns:p14="http://schemas.microsoft.com/office/powerpoint/2010/main" val="14392691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a:t>
            </a:r>
            <a:endParaRPr lang="en-IN" dirty="0"/>
          </a:p>
        </p:txBody>
      </p:sp>
      <p:sp>
        <p:nvSpPr>
          <p:cNvPr id="4" name="Slide Number Placeholder 3"/>
          <p:cNvSpPr>
            <a:spLocks noGrp="1"/>
          </p:cNvSpPr>
          <p:nvPr>
            <p:ph type="sldNum" sz="quarter" idx="10"/>
          </p:nvPr>
        </p:nvSpPr>
        <p:spPr/>
        <p:txBody>
          <a:bodyPr/>
          <a:lstStyle/>
          <a:p>
            <a:fld id="{8F0BE3EA-783D-4161-B130-C0C8F1600A0E}" type="slidenum">
              <a:rPr lang="en-IN" smtClean="0"/>
              <a:t>68</a:t>
            </a:fld>
            <a:endParaRPr lang="en-IN"/>
          </a:p>
        </p:txBody>
      </p:sp>
    </p:spTree>
    <p:extLst>
      <p:ext uri="{BB962C8B-B14F-4D97-AF65-F5344CB8AC3E}">
        <p14:creationId xmlns:p14="http://schemas.microsoft.com/office/powerpoint/2010/main" val="32204857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a:t>
            </a:r>
            <a:endParaRPr lang="en-IN" dirty="0"/>
          </a:p>
        </p:txBody>
      </p:sp>
      <p:sp>
        <p:nvSpPr>
          <p:cNvPr id="4" name="Slide Number Placeholder 3"/>
          <p:cNvSpPr>
            <a:spLocks noGrp="1"/>
          </p:cNvSpPr>
          <p:nvPr>
            <p:ph type="sldNum" sz="quarter" idx="10"/>
          </p:nvPr>
        </p:nvSpPr>
        <p:spPr/>
        <p:txBody>
          <a:bodyPr/>
          <a:lstStyle/>
          <a:p>
            <a:fld id="{8F0BE3EA-783D-4161-B130-C0C8F1600A0E}" type="slidenum">
              <a:rPr lang="en-IN" smtClean="0"/>
              <a:t>69</a:t>
            </a:fld>
            <a:endParaRPr lang="en-IN"/>
          </a:p>
        </p:txBody>
      </p:sp>
    </p:spTree>
    <p:extLst>
      <p:ext uri="{BB962C8B-B14F-4D97-AF65-F5344CB8AC3E}">
        <p14:creationId xmlns:p14="http://schemas.microsoft.com/office/powerpoint/2010/main" val="2943768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a:t>
            </a:r>
            <a:endParaRPr lang="en-IN" dirty="0"/>
          </a:p>
        </p:txBody>
      </p:sp>
      <p:sp>
        <p:nvSpPr>
          <p:cNvPr id="4" name="Slide Number Placeholder 3"/>
          <p:cNvSpPr>
            <a:spLocks noGrp="1"/>
          </p:cNvSpPr>
          <p:nvPr>
            <p:ph type="sldNum" sz="quarter" idx="10"/>
          </p:nvPr>
        </p:nvSpPr>
        <p:spPr/>
        <p:txBody>
          <a:bodyPr/>
          <a:lstStyle/>
          <a:p>
            <a:fld id="{8F0BE3EA-783D-4161-B130-C0C8F1600A0E}" type="slidenum">
              <a:rPr lang="en-IN" smtClean="0"/>
              <a:t>57</a:t>
            </a:fld>
            <a:endParaRPr lang="en-IN"/>
          </a:p>
        </p:txBody>
      </p:sp>
    </p:spTree>
    <p:extLst>
      <p:ext uri="{BB962C8B-B14F-4D97-AF65-F5344CB8AC3E}">
        <p14:creationId xmlns:p14="http://schemas.microsoft.com/office/powerpoint/2010/main" val="1017313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C</a:t>
            </a:r>
            <a:endParaRPr lang="en-IN" dirty="0"/>
          </a:p>
        </p:txBody>
      </p:sp>
      <p:sp>
        <p:nvSpPr>
          <p:cNvPr id="4" name="Slide Number Placeholder 3"/>
          <p:cNvSpPr>
            <a:spLocks noGrp="1"/>
          </p:cNvSpPr>
          <p:nvPr>
            <p:ph type="sldNum" sz="quarter" idx="10"/>
          </p:nvPr>
        </p:nvSpPr>
        <p:spPr/>
        <p:txBody>
          <a:bodyPr/>
          <a:lstStyle/>
          <a:p>
            <a:fld id="{8F0BE3EA-783D-4161-B130-C0C8F1600A0E}" type="slidenum">
              <a:rPr lang="en-IN" smtClean="0"/>
              <a:t>58</a:t>
            </a:fld>
            <a:endParaRPr lang="en-IN"/>
          </a:p>
        </p:txBody>
      </p:sp>
    </p:spTree>
    <p:extLst>
      <p:ext uri="{BB962C8B-B14F-4D97-AF65-F5344CB8AC3E}">
        <p14:creationId xmlns:p14="http://schemas.microsoft.com/office/powerpoint/2010/main" val="26186463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C</a:t>
            </a:r>
            <a:endParaRPr lang="en-IN" dirty="0"/>
          </a:p>
        </p:txBody>
      </p:sp>
      <p:sp>
        <p:nvSpPr>
          <p:cNvPr id="4" name="Slide Number Placeholder 3"/>
          <p:cNvSpPr>
            <a:spLocks noGrp="1"/>
          </p:cNvSpPr>
          <p:nvPr>
            <p:ph type="sldNum" sz="quarter" idx="10"/>
          </p:nvPr>
        </p:nvSpPr>
        <p:spPr/>
        <p:txBody>
          <a:bodyPr/>
          <a:lstStyle/>
          <a:p>
            <a:fld id="{8F0BE3EA-783D-4161-B130-C0C8F1600A0E}" type="slidenum">
              <a:rPr lang="en-IN" smtClean="0"/>
              <a:t>59</a:t>
            </a:fld>
            <a:endParaRPr lang="en-IN"/>
          </a:p>
        </p:txBody>
      </p:sp>
    </p:spTree>
    <p:extLst>
      <p:ext uri="{BB962C8B-B14F-4D97-AF65-F5344CB8AC3E}">
        <p14:creationId xmlns:p14="http://schemas.microsoft.com/office/powerpoint/2010/main" val="2161186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a:t>
            </a:r>
            <a:endParaRPr lang="en-IN" dirty="0"/>
          </a:p>
        </p:txBody>
      </p:sp>
      <p:sp>
        <p:nvSpPr>
          <p:cNvPr id="4" name="Slide Number Placeholder 3"/>
          <p:cNvSpPr>
            <a:spLocks noGrp="1"/>
          </p:cNvSpPr>
          <p:nvPr>
            <p:ph type="sldNum" sz="quarter" idx="10"/>
          </p:nvPr>
        </p:nvSpPr>
        <p:spPr/>
        <p:txBody>
          <a:bodyPr/>
          <a:lstStyle/>
          <a:p>
            <a:fld id="{8F0BE3EA-783D-4161-B130-C0C8F1600A0E}" type="slidenum">
              <a:rPr lang="en-IN" smtClean="0"/>
              <a:t>60</a:t>
            </a:fld>
            <a:endParaRPr lang="en-IN"/>
          </a:p>
        </p:txBody>
      </p:sp>
    </p:spTree>
    <p:extLst>
      <p:ext uri="{BB962C8B-B14F-4D97-AF65-F5344CB8AC3E}">
        <p14:creationId xmlns:p14="http://schemas.microsoft.com/office/powerpoint/2010/main" val="1117411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a:t>
            </a:r>
            <a:endParaRPr lang="en-IN" dirty="0"/>
          </a:p>
        </p:txBody>
      </p:sp>
      <p:sp>
        <p:nvSpPr>
          <p:cNvPr id="4" name="Slide Number Placeholder 3"/>
          <p:cNvSpPr>
            <a:spLocks noGrp="1"/>
          </p:cNvSpPr>
          <p:nvPr>
            <p:ph type="sldNum" sz="quarter" idx="10"/>
          </p:nvPr>
        </p:nvSpPr>
        <p:spPr/>
        <p:txBody>
          <a:bodyPr/>
          <a:lstStyle/>
          <a:p>
            <a:fld id="{8F0BE3EA-783D-4161-B130-C0C8F1600A0E}" type="slidenum">
              <a:rPr lang="en-IN" smtClean="0"/>
              <a:t>61</a:t>
            </a:fld>
            <a:endParaRPr lang="en-IN"/>
          </a:p>
        </p:txBody>
      </p:sp>
    </p:spTree>
    <p:extLst>
      <p:ext uri="{BB962C8B-B14F-4D97-AF65-F5344CB8AC3E}">
        <p14:creationId xmlns:p14="http://schemas.microsoft.com/office/powerpoint/2010/main" val="3995001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a:t>
            </a:r>
            <a:endParaRPr lang="en-IN" dirty="0"/>
          </a:p>
        </p:txBody>
      </p:sp>
      <p:sp>
        <p:nvSpPr>
          <p:cNvPr id="4" name="Slide Number Placeholder 3"/>
          <p:cNvSpPr>
            <a:spLocks noGrp="1"/>
          </p:cNvSpPr>
          <p:nvPr>
            <p:ph type="sldNum" sz="quarter" idx="10"/>
          </p:nvPr>
        </p:nvSpPr>
        <p:spPr/>
        <p:txBody>
          <a:bodyPr/>
          <a:lstStyle/>
          <a:p>
            <a:fld id="{8F0BE3EA-783D-4161-B130-C0C8F1600A0E}" type="slidenum">
              <a:rPr lang="en-IN" smtClean="0"/>
              <a:t>62</a:t>
            </a:fld>
            <a:endParaRPr lang="en-IN"/>
          </a:p>
        </p:txBody>
      </p:sp>
    </p:spTree>
    <p:extLst>
      <p:ext uri="{BB962C8B-B14F-4D97-AF65-F5344CB8AC3E}">
        <p14:creationId xmlns:p14="http://schemas.microsoft.com/office/powerpoint/2010/main" val="33685416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d</a:t>
            </a:r>
            <a:endParaRPr lang="en-IN" dirty="0"/>
          </a:p>
        </p:txBody>
      </p:sp>
      <p:sp>
        <p:nvSpPr>
          <p:cNvPr id="4" name="Slide Number Placeholder 3"/>
          <p:cNvSpPr>
            <a:spLocks noGrp="1"/>
          </p:cNvSpPr>
          <p:nvPr>
            <p:ph type="sldNum" sz="quarter" idx="10"/>
          </p:nvPr>
        </p:nvSpPr>
        <p:spPr/>
        <p:txBody>
          <a:bodyPr/>
          <a:lstStyle/>
          <a:p>
            <a:fld id="{8F0BE3EA-783D-4161-B130-C0C8F1600A0E}" type="slidenum">
              <a:rPr lang="en-IN" smtClean="0"/>
              <a:t>63</a:t>
            </a:fld>
            <a:endParaRPr lang="en-IN"/>
          </a:p>
        </p:txBody>
      </p:sp>
    </p:spTree>
    <p:extLst>
      <p:ext uri="{BB962C8B-B14F-4D97-AF65-F5344CB8AC3E}">
        <p14:creationId xmlns:p14="http://schemas.microsoft.com/office/powerpoint/2010/main" val="1277718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a:t>
            </a:r>
            <a:endParaRPr lang="en-IN" dirty="0"/>
          </a:p>
        </p:txBody>
      </p:sp>
      <p:sp>
        <p:nvSpPr>
          <p:cNvPr id="4" name="Slide Number Placeholder 3"/>
          <p:cNvSpPr>
            <a:spLocks noGrp="1"/>
          </p:cNvSpPr>
          <p:nvPr>
            <p:ph type="sldNum" sz="quarter" idx="10"/>
          </p:nvPr>
        </p:nvSpPr>
        <p:spPr/>
        <p:txBody>
          <a:bodyPr/>
          <a:lstStyle/>
          <a:p>
            <a:fld id="{8F0BE3EA-783D-4161-B130-C0C8F1600A0E}" type="slidenum">
              <a:rPr lang="en-IN" smtClean="0"/>
              <a:t>64</a:t>
            </a:fld>
            <a:endParaRPr lang="en-IN"/>
          </a:p>
        </p:txBody>
      </p:sp>
    </p:spTree>
    <p:extLst>
      <p:ext uri="{BB962C8B-B14F-4D97-AF65-F5344CB8AC3E}">
        <p14:creationId xmlns:p14="http://schemas.microsoft.com/office/powerpoint/2010/main" val="3780684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2BFF7AA-CC8D-48E5-99FD-A52EC7D42595}"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3E9674-499E-4796-B44A-78A2988C8C0B}" type="slidenum">
              <a:rPr lang="en-US" smtClean="0"/>
              <a:t>‹#›</a:t>
            </a:fld>
            <a:endParaRPr lang="en-US"/>
          </a:p>
        </p:txBody>
      </p:sp>
    </p:spTree>
    <p:extLst>
      <p:ext uri="{BB962C8B-B14F-4D97-AF65-F5344CB8AC3E}">
        <p14:creationId xmlns:p14="http://schemas.microsoft.com/office/powerpoint/2010/main" val="796504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BFF7AA-CC8D-48E5-99FD-A52EC7D42595}"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3E9674-499E-4796-B44A-78A2988C8C0B}" type="slidenum">
              <a:rPr lang="en-US" smtClean="0"/>
              <a:t>‹#›</a:t>
            </a:fld>
            <a:endParaRPr lang="en-US"/>
          </a:p>
        </p:txBody>
      </p:sp>
    </p:spTree>
    <p:extLst>
      <p:ext uri="{BB962C8B-B14F-4D97-AF65-F5344CB8AC3E}">
        <p14:creationId xmlns:p14="http://schemas.microsoft.com/office/powerpoint/2010/main" val="2894128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BFF7AA-CC8D-48E5-99FD-A52EC7D42595}"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3E9674-499E-4796-B44A-78A2988C8C0B}" type="slidenum">
              <a:rPr lang="en-US" smtClean="0"/>
              <a:t>‹#›</a:t>
            </a:fld>
            <a:endParaRPr lang="en-US"/>
          </a:p>
        </p:txBody>
      </p:sp>
    </p:spTree>
    <p:extLst>
      <p:ext uri="{BB962C8B-B14F-4D97-AF65-F5344CB8AC3E}">
        <p14:creationId xmlns:p14="http://schemas.microsoft.com/office/powerpoint/2010/main" val="4245154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BFF7AA-CC8D-48E5-99FD-A52EC7D42595}"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3E9674-499E-4796-B44A-78A2988C8C0B}" type="slidenum">
              <a:rPr lang="en-US" smtClean="0"/>
              <a:t>‹#›</a:t>
            </a:fld>
            <a:endParaRPr lang="en-US"/>
          </a:p>
        </p:txBody>
      </p:sp>
    </p:spTree>
    <p:extLst>
      <p:ext uri="{BB962C8B-B14F-4D97-AF65-F5344CB8AC3E}">
        <p14:creationId xmlns:p14="http://schemas.microsoft.com/office/powerpoint/2010/main" val="1549792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BFF7AA-CC8D-48E5-99FD-A52EC7D42595}"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3E9674-499E-4796-B44A-78A2988C8C0B}" type="slidenum">
              <a:rPr lang="en-US" smtClean="0"/>
              <a:t>‹#›</a:t>
            </a:fld>
            <a:endParaRPr lang="en-US"/>
          </a:p>
        </p:txBody>
      </p:sp>
    </p:spTree>
    <p:extLst>
      <p:ext uri="{BB962C8B-B14F-4D97-AF65-F5344CB8AC3E}">
        <p14:creationId xmlns:p14="http://schemas.microsoft.com/office/powerpoint/2010/main" val="2223955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2BFF7AA-CC8D-48E5-99FD-A52EC7D42595}" type="datetimeFigureOut">
              <a:rPr lang="en-US" smtClean="0"/>
              <a:t>3/22/2021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3E9674-499E-4796-B44A-78A2988C8C0B}" type="slidenum">
              <a:rPr lang="en-US" smtClean="0"/>
              <a:t>‹#›</a:t>
            </a:fld>
            <a:endParaRPr lang="en-US"/>
          </a:p>
        </p:txBody>
      </p:sp>
    </p:spTree>
    <p:extLst>
      <p:ext uri="{BB962C8B-B14F-4D97-AF65-F5344CB8AC3E}">
        <p14:creationId xmlns:p14="http://schemas.microsoft.com/office/powerpoint/2010/main" val="2961076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2BFF7AA-CC8D-48E5-99FD-A52EC7D42595}" type="datetimeFigureOut">
              <a:rPr lang="en-US" smtClean="0"/>
              <a:t>3/22/2021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3E9674-499E-4796-B44A-78A2988C8C0B}" type="slidenum">
              <a:rPr lang="en-US" smtClean="0"/>
              <a:t>‹#›</a:t>
            </a:fld>
            <a:endParaRPr lang="en-US"/>
          </a:p>
        </p:txBody>
      </p:sp>
    </p:spTree>
    <p:extLst>
      <p:ext uri="{BB962C8B-B14F-4D97-AF65-F5344CB8AC3E}">
        <p14:creationId xmlns:p14="http://schemas.microsoft.com/office/powerpoint/2010/main" val="3819431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2BFF7AA-CC8D-48E5-99FD-A52EC7D42595}" type="datetimeFigureOut">
              <a:rPr lang="en-US" smtClean="0"/>
              <a:t>3/22/2021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3E9674-499E-4796-B44A-78A2988C8C0B}" type="slidenum">
              <a:rPr lang="en-US" smtClean="0"/>
              <a:t>‹#›</a:t>
            </a:fld>
            <a:endParaRPr lang="en-US"/>
          </a:p>
        </p:txBody>
      </p:sp>
    </p:spTree>
    <p:extLst>
      <p:ext uri="{BB962C8B-B14F-4D97-AF65-F5344CB8AC3E}">
        <p14:creationId xmlns:p14="http://schemas.microsoft.com/office/powerpoint/2010/main" val="2705308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BFF7AA-CC8D-48E5-99FD-A52EC7D42595}" type="datetimeFigureOut">
              <a:rPr lang="en-US" smtClean="0"/>
              <a:t>3/22/2021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3E9674-499E-4796-B44A-78A2988C8C0B}" type="slidenum">
              <a:rPr lang="en-US" smtClean="0"/>
              <a:t>‹#›</a:t>
            </a:fld>
            <a:endParaRPr lang="en-US"/>
          </a:p>
        </p:txBody>
      </p:sp>
    </p:spTree>
    <p:extLst>
      <p:ext uri="{BB962C8B-B14F-4D97-AF65-F5344CB8AC3E}">
        <p14:creationId xmlns:p14="http://schemas.microsoft.com/office/powerpoint/2010/main" val="3394565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BFF7AA-CC8D-48E5-99FD-A52EC7D42595}" type="datetimeFigureOut">
              <a:rPr lang="en-US" smtClean="0"/>
              <a:t>3/22/2021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3E9674-499E-4796-B44A-78A2988C8C0B}" type="slidenum">
              <a:rPr lang="en-US" smtClean="0"/>
              <a:t>‹#›</a:t>
            </a:fld>
            <a:endParaRPr lang="en-US"/>
          </a:p>
        </p:txBody>
      </p:sp>
    </p:spTree>
    <p:extLst>
      <p:ext uri="{BB962C8B-B14F-4D97-AF65-F5344CB8AC3E}">
        <p14:creationId xmlns:p14="http://schemas.microsoft.com/office/powerpoint/2010/main" val="556644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BFF7AA-CC8D-48E5-99FD-A52EC7D42595}" type="datetimeFigureOut">
              <a:rPr lang="en-US" smtClean="0"/>
              <a:t>3/22/2021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3E9674-499E-4796-B44A-78A2988C8C0B}" type="slidenum">
              <a:rPr lang="en-US" smtClean="0"/>
              <a:t>‹#›</a:t>
            </a:fld>
            <a:endParaRPr lang="en-US"/>
          </a:p>
        </p:txBody>
      </p:sp>
    </p:spTree>
    <p:extLst>
      <p:ext uri="{BB962C8B-B14F-4D97-AF65-F5344CB8AC3E}">
        <p14:creationId xmlns:p14="http://schemas.microsoft.com/office/powerpoint/2010/main" val="2836587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BFF7AA-CC8D-48E5-99FD-A52EC7D42595}" type="datetimeFigureOut">
              <a:rPr lang="en-US" smtClean="0"/>
              <a:t>3/22/2021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3E9674-499E-4796-B44A-78A2988C8C0B}" type="slidenum">
              <a:rPr lang="en-US" smtClean="0"/>
              <a:t>‹#›</a:t>
            </a:fld>
            <a:endParaRPr lang="en-US"/>
          </a:p>
        </p:txBody>
      </p:sp>
    </p:spTree>
    <p:extLst>
      <p:ext uri="{BB962C8B-B14F-4D97-AF65-F5344CB8AC3E}">
        <p14:creationId xmlns:p14="http://schemas.microsoft.com/office/powerpoint/2010/main" val="19064709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Exception Handling</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466062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IN" dirty="0" smtClean="0"/>
              <a:t>Unchecked Exceptions</a:t>
            </a:r>
            <a:endParaRPr lang="en-IN" dirty="0"/>
          </a:p>
        </p:txBody>
      </p:sp>
      <p:sp>
        <p:nvSpPr>
          <p:cNvPr id="3" name="Content Placeholder 2"/>
          <p:cNvSpPr>
            <a:spLocks noGrp="1"/>
          </p:cNvSpPr>
          <p:nvPr>
            <p:ph idx="1"/>
          </p:nvPr>
        </p:nvSpPr>
        <p:spPr>
          <a:xfrm>
            <a:off x="457200" y="914400"/>
            <a:ext cx="8229600" cy="5211763"/>
          </a:xfrm>
        </p:spPr>
        <p:txBody>
          <a:bodyPr>
            <a:normAutofit fontScale="85000" lnSpcReduction="10000"/>
          </a:bodyPr>
          <a:lstStyle/>
          <a:p>
            <a:pPr>
              <a:buNone/>
            </a:pPr>
            <a:endParaRPr lang="en-US" sz="3600" dirty="0">
              <a:solidFill>
                <a:srgbClr val="C00000"/>
              </a:solidFill>
              <a:latin typeface="Times New Roman" pitchFamily="18" charset="0"/>
              <a:cs typeface="Times New Roman" pitchFamily="18" charset="0"/>
            </a:endParaRPr>
          </a:p>
          <a:p>
            <a:pPr algn="just"/>
            <a:r>
              <a:rPr lang="en-US" sz="2800" dirty="0">
                <a:cs typeface="Times New Roman" pitchFamily="18" charset="0"/>
              </a:rPr>
              <a:t>Unchecked Exceptions are those that are not forced by the compiler either to be caught or to be thrown</a:t>
            </a:r>
            <a:r>
              <a:rPr lang="en-US" sz="2800" dirty="0" smtClean="0">
                <a:cs typeface="Times New Roman" pitchFamily="18" charset="0"/>
              </a:rPr>
              <a:t>.</a:t>
            </a:r>
          </a:p>
          <a:p>
            <a:pPr algn="just"/>
            <a:r>
              <a:rPr lang="en-IN" sz="2800" dirty="0"/>
              <a:t>Unchecked exceptions are not checked at compile time. It means if your program is throwing an unchecked exception and even if you didn’t handle/declare that exception, the program won’t give a compilation error. </a:t>
            </a:r>
            <a:endParaRPr lang="en-IN" sz="2800" dirty="0" smtClean="0"/>
          </a:p>
          <a:p>
            <a:pPr algn="just"/>
            <a:r>
              <a:rPr lang="en-IN" sz="2800" dirty="0" smtClean="0"/>
              <a:t>Most </a:t>
            </a:r>
            <a:r>
              <a:rPr lang="en-IN" sz="2800" dirty="0"/>
              <a:t>of the times these exception occurs due to the bad data provided by user during the user-program interaction. It is up to the programmer to judge the conditions in advance, that can cause such exceptions and handle them appropriately. </a:t>
            </a:r>
            <a:endParaRPr lang="en-US" sz="2800" dirty="0">
              <a:cs typeface="Times New Roman" pitchFamily="18" charset="0"/>
            </a:endParaRPr>
          </a:p>
          <a:p>
            <a:r>
              <a:rPr lang="en-IN" sz="2800" dirty="0" smtClean="0"/>
              <a:t>In Java exceptions/or classes under  </a:t>
            </a:r>
            <a:r>
              <a:rPr lang="en-IN" sz="2800" i="1" dirty="0" smtClean="0"/>
              <a:t>Error</a:t>
            </a:r>
            <a:r>
              <a:rPr lang="en-IN" sz="2800" i="1" dirty="0"/>
              <a:t> </a:t>
            </a:r>
            <a:r>
              <a:rPr lang="en-IN" sz="2800" dirty="0"/>
              <a:t>and </a:t>
            </a:r>
            <a:r>
              <a:rPr lang="en-IN" sz="2800" i="1" dirty="0" err="1"/>
              <a:t>RuntimeException</a:t>
            </a:r>
            <a:r>
              <a:rPr lang="en-IN" sz="2800" i="1" dirty="0"/>
              <a:t> </a:t>
            </a:r>
            <a:r>
              <a:rPr lang="en-IN" sz="2800" dirty="0"/>
              <a:t>classes are unchecked </a:t>
            </a:r>
            <a:r>
              <a:rPr lang="en-IN" sz="2800" dirty="0" smtClean="0"/>
              <a:t>exceptions</a:t>
            </a:r>
            <a:endParaRPr lang="en-US" sz="2800" dirty="0">
              <a:cs typeface="Times New Roman" pitchFamily="18" charset="0"/>
            </a:endParaRPr>
          </a:p>
        </p:txBody>
      </p:sp>
    </p:spTree>
    <p:extLst>
      <p:ext uri="{BB962C8B-B14F-4D97-AF65-F5344CB8AC3E}">
        <p14:creationId xmlns:p14="http://schemas.microsoft.com/office/powerpoint/2010/main" val="2941330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r>
              <a:rPr lang="en-IN" sz="2400" dirty="0" smtClean="0"/>
              <a:t>Unchecked Exceptions[Subclasses of </a:t>
            </a:r>
            <a:r>
              <a:rPr lang="en-IN" sz="2400" dirty="0" err="1" smtClean="0"/>
              <a:t>RuntimeException</a:t>
            </a:r>
            <a:r>
              <a:rPr lang="en-IN" sz="2400" dirty="0" smtClean="0"/>
              <a:t> class defined in </a:t>
            </a:r>
            <a:r>
              <a:rPr lang="en-IN" sz="2400" dirty="0" err="1" smtClean="0"/>
              <a:t>java.lang</a:t>
            </a:r>
            <a:r>
              <a:rPr lang="en-IN" sz="2400" dirty="0" smtClean="0"/>
              <a:t> package</a:t>
            </a:r>
            <a:endParaRPr lang="en-IN" sz="2400" dirty="0"/>
          </a:p>
        </p:txBody>
      </p:sp>
      <p:pic>
        <p:nvPicPr>
          <p:cNvPr id="4" name="Content Placeholder 3"/>
          <p:cNvPicPr>
            <a:picLocks noGrp="1" noChangeAspect="1"/>
          </p:cNvPicPr>
          <p:nvPr>
            <p:ph idx="1"/>
          </p:nvPr>
        </p:nvPicPr>
        <p:blipFill>
          <a:blip r:embed="rId2"/>
          <a:stretch>
            <a:fillRect/>
          </a:stretch>
        </p:blipFill>
        <p:spPr>
          <a:xfrm>
            <a:off x="0" y="1219200"/>
            <a:ext cx="9144000" cy="5638800"/>
          </a:xfrm>
          <a:prstGeom prst="rect">
            <a:avLst/>
          </a:prstGeom>
        </p:spPr>
      </p:pic>
    </p:spTree>
    <p:extLst>
      <p:ext uri="{BB962C8B-B14F-4D97-AF65-F5344CB8AC3E}">
        <p14:creationId xmlns:p14="http://schemas.microsoft.com/office/powerpoint/2010/main" val="3103855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387" y="80665"/>
            <a:ext cx="8229600" cy="1143000"/>
          </a:xfrm>
        </p:spPr>
        <p:txBody>
          <a:bodyPr>
            <a:noAutofit/>
          </a:bodyPr>
          <a:lstStyle/>
          <a:p>
            <a:pPr algn="just"/>
            <a:r>
              <a:rPr lang="en-US" sz="2000" b="1" i="1" dirty="0" smtClean="0"/>
              <a:t>How a default exception is thrown by JVM??</a:t>
            </a:r>
            <a:r>
              <a:rPr lang="en-US" sz="2000" b="1" i="1" dirty="0"/>
              <a:t> </a:t>
            </a:r>
            <a:r>
              <a:rPr lang="en-US" sz="2000" dirty="0"/>
              <a:t/>
            </a:r>
            <a:br>
              <a:rPr lang="en-US" sz="2000" dirty="0"/>
            </a:br>
            <a:r>
              <a:rPr lang="en-IN" sz="2000" dirty="0" smtClean="0"/>
              <a:t>Consider </a:t>
            </a:r>
            <a:r>
              <a:rPr lang="en-IN" sz="2000" dirty="0"/>
              <a:t>the following Java program. It compiles fine, but it throws </a:t>
            </a:r>
            <a:r>
              <a:rPr lang="en-IN" sz="2000" i="1" dirty="0" err="1"/>
              <a:t>ArithmeticException</a:t>
            </a:r>
            <a:r>
              <a:rPr lang="en-IN" sz="2000" dirty="0"/>
              <a:t> when run. The compiler allows it to compile, because </a:t>
            </a:r>
            <a:r>
              <a:rPr lang="en-IN" sz="2000" i="1" dirty="0" err="1"/>
              <a:t>ArithmeticException</a:t>
            </a:r>
            <a:r>
              <a:rPr lang="en-IN" sz="2000" dirty="0"/>
              <a:t> is an unchecked exception.</a:t>
            </a:r>
            <a:endParaRPr lang="en-US" sz="2000" dirty="0"/>
          </a:p>
        </p:txBody>
      </p:sp>
      <p:sp>
        <p:nvSpPr>
          <p:cNvPr id="3" name="Content Placeholder 2"/>
          <p:cNvSpPr>
            <a:spLocks noGrp="1"/>
          </p:cNvSpPr>
          <p:nvPr>
            <p:ph idx="1"/>
          </p:nvPr>
        </p:nvSpPr>
        <p:spPr>
          <a:xfrm>
            <a:off x="333375" y="5033227"/>
            <a:ext cx="8229600" cy="4525963"/>
          </a:xfrm>
        </p:spPr>
        <p:txBody>
          <a:bodyPr>
            <a:normAutofit/>
          </a:bodyPr>
          <a:lstStyle/>
          <a:p>
            <a:pPr marL="0" indent="0">
              <a:buNone/>
            </a:pPr>
            <a:endParaRPr lang="en-US" sz="1800" dirty="0" smtClean="0"/>
          </a:p>
          <a:p>
            <a:pPr marL="0" indent="0">
              <a:buNone/>
            </a:pPr>
            <a:r>
              <a:rPr lang="en-US" sz="1800" dirty="0" smtClean="0"/>
              <a:t> </a:t>
            </a:r>
          </a:p>
          <a:p>
            <a:pPr marL="0" indent="0">
              <a:buNone/>
            </a:pPr>
            <a:endParaRPr lang="en-US" sz="18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033227"/>
            <a:ext cx="9144000" cy="1215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609600" y="1469608"/>
            <a:ext cx="6781800" cy="2585323"/>
          </a:xfrm>
          <a:prstGeom prst="rect">
            <a:avLst/>
          </a:prstGeom>
        </p:spPr>
        <p:txBody>
          <a:bodyPr wrap="square">
            <a:spAutoFit/>
          </a:bodyPr>
          <a:lstStyle/>
          <a:p>
            <a:r>
              <a:rPr lang="en-IN" dirty="0"/>
              <a:t>p</a:t>
            </a:r>
            <a:r>
              <a:rPr lang="en-IN" dirty="0" smtClean="0"/>
              <a:t>ublic class </a:t>
            </a:r>
            <a:r>
              <a:rPr lang="en-IN" dirty="0"/>
              <a:t>Main { </a:t>
            </a:r>
          </a:p>
          <a:p>
            <a:r>
              <a:rPr lang="en-IN" dirty="0"/>
              <a:t>public static void main(String </a:t>
            </a:r>
            <a:r>
              <a:rPr lang="en-IN" dirty="0" err="1"/>
              <a:t>args</a:t>
            </a:r>
            <a:r>
              <a:rPr lang="en-IN" dirty="0"/>
              <a:t>[]) { </a:t>
            </a:r>
          </a:p>
          <a:p>
            <a:r>
              <a:rPr lang="en-IN" dirty="0"/>
              <a:t>	</a:t>
            </a:r>
            <a:r>
              <a:rPr lang="en-IN" dirty="0" err="1"/>
              <a:t>int</a:t>
            </a:r>
            <a:r>
              <a:rPr lang="en-IN" dirty="0"/>
              <a:t> x = 0; </a:t>
            </a:r>
          </a:p>
          <a:p>
            <a:r>
              <a:rPr lang="en-IN" dirty="0"/>
              <a:t>	</a:t>
            </a:r>
            <a:r>
              <a:rPr lang="en-IN" dirty="0" err="1"/>
              <a:t>int</a:t>
            </a:r>
            <a:r>
              <a:rPr lang="en-IN" dirty="0"/>
              <a:t> y = 10; </a:t>
            </a:r>
          </a:p>
          <a:p>
            <a:r>
              <a:rPr lang="en-IN" dirty="0"/>
              <a:t>	</a:t>
            </a:r>
            <a:r>
              <a:rPr lang="en-IN" dirty="0" err="1"/>
              <a:t>int</a:t>
            </a:r>
            <a:r>
              <a:rPr lang="en-IN" dirty="0"/>
              <a:t> z = y/x; </a:t>
            </a:r>
          </a:p>
          <a:p>
            <a:r>
              <a:rPr lang="en-IN" dirty="0"/>
              <a:t>} </a:t>
            </a:r>
          </a:p>
          <a:p>
            <a:r>
              <a:rPr lang="en-IN" dirty="0"/>
              <a:t>} </a:t>
            </a:r>
            <a:endParaRPr lang="en-IN" dirty="0" smtClean="0"/>
          </a:p>
          <a:p>
            <a:r>
              <a:rPr lang="en-IN" b="1" u="sng" dirty="0" smtClean="0"/>
              <a:t>Output:</a:t>
            </a:r>
          </a:p>
          <a:p>
            <a:endParaRPr lang="en-IN" dirty="0"/>
          </a:p>
        </p:txBody>
      </p:sp>
      <p:sp>
        <p:nvSpPr>
          <p:cNvPr id="6" name="Rectangle 1"/>
          <p:cNvSpPr>
            <a:spLocks noChangeArrowheads="1"/>
          </p:cNvSpPr>
          <p:nvPr/>
        </p:nvSpPr>
        <p:spPr bwMode="auto">
          <a:xfrm>
            <a:off x="28575" y="37952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Exception in thread "main" </a:t>
            </a:r>
            <a:r>
              <a:rPr kumimoji="0" lang="en-US" altLang="en-US" sz="1200" b="0" i="0" u="none" strike="noStrike" cap="none" normalizeH="0" baseline="0" dirty="0" err="1" smtClean="0">
                <a:ln>
                  <a:noFill/>
                </a:ln>
                <a:solidFill>
                  <a:schemeClr val="tx1"/>
                </a:solidFill>
                <a:effectLst/>
                <a:latin typeface="Consolas" panose="020B0609020204030204" pitchFamily="49" charset="0"/>
                <a:cs typeface="Consolas" panose="020B0609020204030204" pitchFamily="49" charset="0"/>
              </a:rPr>
              <a:t>java.lang.ArithmeticException</a:t>
            </a:r>
            <a:r>
              <a:rPr kumimoji="0" lang="en-US" altLang="en-US" sz="12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 / by zero at </a:t>
            </a:r>
            <a:r>
              <a:rPr kumimoji="0" lang="en-US" altLang="en-US" sz="1200" b="0" i="0" u="none" strike="noStrike" cap="none" normalizeH="0" baseline="0" dirty="0" err="1" smtClean="0">
                <a:ln>
                  <a:noFill/>
                </a:ln>
                <a:solidFill>
                  <a:schemeClr val="tx1"/>
                </a:solidFill>
                <a:effectLst/>
                <a:latin typeface="Consolas" panose="020B0609020204030204" pitchFamily="49" charset="0"/>
                <a:cs typeface="Consolas" panose="020B0609020204030204" pitchFamily="49" charset="0"/>
              </a:rPr>
              <a:t>Main.main</a:t>
            </a:r>
            <a:r>
              <a:rPr kumimoji="0" lang="en-US" altLang="en-US" sz="12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(Main.java:5) Java Result: 1</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67616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Key points from the previous example</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a:latin typeface="Times New Roman" pitchFamily="18" charset="0"/>
                <a:cs typeface="Times New Roman" pitchFamily="18" charset="0"/>
              </a:rPr>
              <a:t>In the previous example, we haven’t supplied any exception handlers of our own.</a:t>
            </a: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So the exception is caught by the default handler provided by the Java run-time system. </a:t>
            </a: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Any exception that is not caught by your program will ultimately be processed by the default handler. </a:t>
            </a: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The default handler displays a string describing the exception, prints a stack trace from the point at which the exception occurred, and terminates the program.</a:t>
            </a:r>
          </a:p>
          <a:p>
            <a:endParaRPr lang="en-US" dirty="0">
              <a:solidFill>
                <a:schemeClr val="accent6">
                  <a:lumMod val="50000"/>
                </a:schemeClr>
              </a:solidFill>
              <a:latin typeface="Times New Roman" pitchFamily="18" charset="0"/>
              <a:cs typeface="Times New Roman" pitchFamily="18" charset="0"/>
            </a:endParaRPr>
          </a:p>
          <a:p>
            <a:pPr algn="ctr">
              <a:buNone/>
            </a:pPr>
            <a:endParaRPr lang="en-US" dirty="0">
              <a:solidFill>
                <a:srgbClr val="C00000"/>
              </a:solidFill>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562561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Exception handling?</a:t>
            </a:r>
            <a:endParaRPr lang="en-US" dirty="0"/>
          </a:p>
        </p:txBody>
      </p:sp>
      <p:sp>
        <p:nvSpPr>
          <p:cNvPr id="3" name="Content Placeholder 2"/>
          <p:cNvSpPr>
            <a:spLocks noGrp="1"/>
          </p:cNvSpPr>
          <p:nvPr>
            <p:ph idx="1"/>
          </p:nvPr>
        </p:nvSpPr>
        <p:spPr/>
        <p:txBody>
          <a:bodyPr/>
          <a:lstStyle/>
          <a:p>
            <a:r>
              <a:rPr lang="en-US" sz="2400" dirty="0">
                <a:solidFill>
                  <a:srgbClr val="002060"/>
                </a:solidFill>
                <a:latin typeface="Times New Roman" pitchFamily="18" charset="0"/>
                <a:cs typeface="Times New Roman" pitchFamily="18" charset="0"/>
              </a:rPr>
              <a:t>When the default exception handler is provided by the Java run-time system , why Exception Handling?</a:t>
            </a:r>
          </a:p>
          <a:p>
            <a:endParaRPr lang="en-US" sz="2400" dirty="0">
              <a:solidFill>
                <a:srgbClr val="002060"/>
              </a:solidFill>
              <a:latin typeface="Times New Roman" pitchFamily="18" charset="0"/>
              <a:cs typeface="Times New Roman" pitchFamily="18" charset="0"/>
            </a:endParaRPr>
          </a:p>
          <a:p>
            <a:r>
              <a:rPr lang="en-US" sz="2400" dirty="0">
                <a:solidFill>
                  <a:srgbClr val="002060"/>
                </a:solidFill>
                <a:latin typeface="Times New Roman" pitchFamily="18" charset="0"/>
                <a:cs typeface="Times New Roman" pitchFamily="18" charset="0"/>
              </a:rPr>
              <a:t>Exception Handling is needed because:</a:t>
            </a:r>
          </a:p>
          <a:p>
            <a:pPr lvl="1"/>
            <a:r>
              <a:rPr lang="en-US" sz="2200" dirty="0">
                <a:solidFill>
                  <a:srgbClr val="002060"/>
                </a:solidFill>
                <a:latin typeface="Times New Roman" pitchFamily="18" charset="0"/>
                <a:cs typeface="Times New Roman" pitchFamily="18" charset="0"/>
              </a:rPr>
              <a:t>it allows to fix the error, customize the message .</a:t>
            </a:r>
          </a:p>
          <a:p>
            <a:pPr lvl="1"/>
            <a:r>
              <a:rPr lang="en-US" sz="2200" dirty="0">
                <a:solidFill>
                  <a:srgbClr val="002060"/>
                </a:solidFill>
                <a:latin typeface="Times New Roman" pitchFamily="18" charset="0"/>
                <a:cs typeface="Times New Roman" pitchFamily="18" charset="0"/>
              </a:rPr>
              <a:t>it prevents the program from automatically terminating</a:t>
            </a:r>
          </a:p>
          <a:p>
            <a:pPr lvl="1"/>
            <a:endParaRPr lang="en-US" sz="2200" dirty="0">
              <a:solidFill>
                <a:srgbClr val="002060"/>
              </a:solidFill>
              <a:latin typeface="Times New Roman" pitchFamily="18" charset="0"/>
              <a:cs typeface="Times New Roman" pitchFamily="18" charset="0"/>
            </a:endParaRPr>
          </a:p>
          <a:p>
            <a:pPr lvl="1">
              <a:buNone/>
            </a:pPr>
            <a:endParaRPr lang="en-US" sz="2200" dirty="0">
              <a:solidFill>
                <a:srgbClr val="002060"/>
              </a:solidFill>
              <a:latin typeface="Times New Roman" pitchFamily="18" charset="0"/>
              <a:cs typeface="Times New Roman" pitchFamily="18" charset="0"/>
            </a:endParaRPr>
          </a:p>
          <a:p>
            <a:pPr lvl="1">
              <a:buNone/>
            </a:pPr>
            <a:endParaRPr lang="en-US" sz="2200" dirty="0">
              <a:solidFill>
                <a:srgbClr val="002060"/>
              </a:solidFill>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4260377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Customized Exception Handling</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smtClean="0">
                <a:solidFill>
                  <a:srgbClr val="002060"/>
                </a:solidFill>
                <a:latin typeface="Times New Roman" pitchFamily="18" charset="0"/>
                <a:cs typeface="Times New Roman" pitchFamily="18" charset="0"/>
              </a:rPr>
              <a:t>Java uses following keywords for handling exceptions:</a:t>
            </a:r>
            <a:endParaRPr lang="en-US" sz="2800" dirty="0">
              <a:solidFill>
                <a:srgbClr val="002060"/>
              </a:solidFill>
              <a:latin typeface="Times New Roman" pitchFamily="18" charset="0"/>
              <a:cs typeface="Times New Roman" pitchFamily="18" charset="0"/>
            </a:endParaRPr>
          </a:p>
          <a:p>
            <a:r>
              <a:rPr lang="en-US" dirty="0">
                <a:solidFill>
                  <a:srgbClr val="002060"/>
                </a:solidFill>
                <a:latin typeface="Times New Roman" pitchFamily="18" charset="0"/>
                <a:cs typeface="Times New Roman" pitchFamily="18" charset="0"/>
              </a:rPr>
              <a:t>try</a:t>
            </a:r>
          </a:p>
          <a:p>
            <a:r>
              <a:rPr lang="en-US" dirty="0">
                <a:solidFill>
                  <a:srgbClr val="002060"/>
                </a:solidFill>
                <a:latin typeface="Times New Roman" pitchFamily="18" charset="0"/>
                <a:cs typeface="Times New Roman" pitchFamily="18" charset="0"/>
              </a:rPr>
              <a:t>catch</a:t>
            </a:r>
          </a:p>
          <a:p>
            <a:r>
              <a:rPr lang="en-US" dirty="0">
                <a:solidFill>
                  <a:srgbClr val="002060"/>
                </a:solidFill>
                <a:latin typeface="Times New Roman" pitchFamily="18" charset="0"/>
                <a:cs typeface="Times New Roman" pitchFamily="18" charset="0"/>
              </a:rPr>
              <a:t>throw</a:t>
            </a:r>
          </a:p>
          <a:p>
            <a:r>
              <a:rPr lang="en-US" dirty="0">
                <a:solidFill>
                  <a:srgbClr val="002060"/>
                </a:solidFill>
                <a:latin typeface="Times New Roman" pitchFamily="18" charset="0"/>
                <a:cs typeface="Times New Roman" pitchFamily="18" charset="0"/>
              </a:rPr>
              <a:t>throws</a:t>
            </a:r>
          </a:p>
          <a:p>
            <a:r>
              <a:rPr lang="en-US" dirty="0">
                <a:solidFill>
                  <a:srgbClr val="002060"/>
                </a:solidFill>
                <a:latin typeface="Times New Roman" pitchFamily="18" charset="0"/>
                <a:cs typeface="Times New Roman" pitchFamily="18" charset="0"/>
              </a:rPr>
              <a:t>finally</a:t>
            </a:r>
          </a:p>
          <a:p>
            <a:pPr marL="0" indent="0" algn="just">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081185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2920" y="0"/>
            <a:ext cx="8183880" cy="1051560"/>
          </a:xfrm>
        </p:spPr>
        <p:txBody>
          <a:bodyPr/>
          <a:lstStyle/>
          <a:p>
            <a:pPr algn="ctr"/>
            <a:r>
              <a:rPr lang="en-US" sz="3600" b="0" dirty="0" smtClean="0">
                <a:solidFill>
                  <a:srgbClr val="C00000"/>
                </a:solidFill>
                <a:effectLst/>
                <a:latin typeface="Times New Roman" pitchFamily="18" charset="0"/>
                <a:cs typeface="Times New Roman" pitchFamily="18" charset="0"/>
              </a:rPr>
              <a:t>Keywords for Exception Handling</a:t>
            </a:r>
            <a:endParaRPr lang="en-US" b="0" dirty="0">
              <a:solidFill>
                <a:srgbClr val="C00000"/>
              </a:solidFill>
              <a:effectLst/>
              <a:latin typeface="Times New Roman" pitchFamily="18" charset="0"/>
              <a:cs typeface="Times New Roman" pitchFamily="18" charset="0"/>
            </a:endParaRPr>
          </a:p>
        </p:txBody>
      </p:sp>
      <p:sp>
        <p:nvSpPr>
          <p:cNvPr id="2" name="Content Placeholder 1"/>
          <p:cNvSpPr>
            <a:spLocks noGrp="1"/>
          </p:cNvSpPr>
          <p:nvPr>
            <p:ph idx="1"/>
          </p:nvPr>
        </p:nvSpPr>
        <p:spPr>
          <a:xfrm>
            <a:off x="457200" y="1143000"/>
            <a:ext cx="8183880" cy="4873752"/>
          </a:xfrm>
        </p:spPr>
        <p:txBody>
          <a:bodyPr>
            <a:normAutofit/>
          </a:bodyPr>
          <a:lstStyle/>
          <a:p>
            <a:pPr algn="ctr">
              <a:buNone/>
            </a:pPr>
            <a:r>
              <a:rPr lang="en-US" sz="4000" dirty="0" smtClean="0">
                <a:solidFill>
                  <a:srgbClr val="C00000"/>
                </a:solidFill>
                <a:latin typeface="Times New Roman" pitchFamily="18" charset="0"/>
                <a:cs typeface="Times New Roman" pitchFamily="18" charset="0"/>
              </a:rPr>
              <a:t>try</a:t>
            </a:r>
          </a:p>
          <a:p>
            <a:r>
              <a:rPr lang="en-US" sz="2400" dirty="0" smtClean="0">
                <a:solidFill>
                  <a:srgbClr val="002060"/>
                </a:solidFill>
                <a:latin typeface="Times New Roman" pitchFamily="18" charset="0"/>
                <a:cs typeface="Times New Roman" pitchFamily="18" charset="0"/>
              </a:rPr>
              <a:t>used to execute the statements whose execution may result in an exception.</a:t>
            </a:r>
          </a:p>
          <a:p>
            <a:pPr>
              <a:buNone/>
            </a:pPr>
            <a:endParaRPr lang="en-US" sz="2400" dirty="0" smtClean="0">
              <a:solidFill>
                <a:srgbClr val="002060"/>
              </a:solidFill>
              <a:latin typeface="Times New Roman" pitchFamily="18" charset="0"/>
              <a:cs typeface="Times New Roman" pitchFamily="18" charset="0"/>
            </a:endParaRPr>
          </a:p>
          <a:p>
            <a:pPr>
              <a:buNone/>
            </a:pPr>
            <a:r>
              <a:rPr lang="en-US" sz="2400" dirty="0" smtClean="0">
                <a:solidFill>
                  <a:srgbClr val="002060"/>
                </a:solidFill>
                <a:latin typeface="Times New Roman" pitchFamily="18" charset="0"/>
                <a:cs typeface="Times New Roman" pitchFamily="18" charset="0"/>
              </a:rPr>
              <a:t>	</a:t>
            </a:r>
            <a:r>
              <a:rPr lang="en-US" sz="2400" dirty="0" smtClean="0">
                <a:solidFill>
                  <a:srgbClr val="C00000"/>
                </a:solidFill>
                <a:latin typeface="Times New Roman" pitchFamily="18" charset="0"/>
                <a:cs typeface="Times New Roman" pitchFamily="18" charset="0"/>
              </a:rPr>
              <a:t>try  {</a:t>
            </a:r>
          </a:p>
          <a:p>
            <a:pPr>
              <a:buNone/>
            </a:pPr>
            <a:r>
              <a:rPr lang="en-US" sz="2400" dirty="0" smtClean="0">
                <a:solidFill>
                  <a:srgbClr val="C00000"/>
                </a:solidFill>
                <a:latin typeface="Times New Roman" pitchFamily="18" charset="0"/>
                <a:cs typeface="Times New Roman" pitchFamily="18" charset="0"/>
              </a:rPr>
              <a:t>		  Statements whose execution may cause an exception</a:t>
            </a:r>
          </a:p>
          <a:p>
            <a:pPr>
              <a:buNone/>
            </a:pPr>
            <a:r>
              <a:rPr lang="en-US" sz="2400" dirty="0" smtClean="0">
                <a:solidFill>
                  <a:srgbClr val="C00000"/>
                </a:solidFill>
                <a:latin typeface="Times New Roman" pitchFamily="18" charset="0"/>
                <a:cs typeface="Times New Roman" pitchFamily="18" charset="0"/>
              </a:rPr>
              <a:t>		}</a:t>
            </a:r>
          </a:p>
          <a:p>
            <a:pPr>
              <a:buNone/>
            </a:pPr>
            <a:endParaRPr lang="en-US" sz="2400" dirty="0" smtClean="0">
              <a:solidFill>
                <a:srgbClr val="C00000"/>
              </a:solidFill>
              <a:latin typeface="Times New Roman" pitchFamily="18" charset="0"/>
              <a:cs typeface="Times New Roman" pitchFamily="18" charset="0"/>
            </a:endParaRPr>
          </a:p>
          <a:p>
            <a:pPr>
              <a:buNone/>
            </a:pPr>
            <a:r>
              <a:rPr lang="en-US" sz="2400" dirty="0" smtClean="0">
                <a:solidFill>
                  <a:srgbClr val="C00000"/>
                </a:solidFill>
                <a:latin typeface="Times New Roman" pitchFamily="18" charset="0"/>
                <a:cs typeface="Times New Roman" pitchFamily="18" charset="0"/>
              </a:rPr>
              <a:t>Note:</a:t>
            </a:r>
            <a:r>
              <a:rPr lang="en-US" sz="2400" dirty="0" smtClean="0">
                <a:solidFill>
                  <a:srgbClr val="002060"/>
                </a:solidFill>
                <a:latin typeface="Times New Roman" pitchFamily="18" charset="0"/>
                <a:cs typeface="Times New Roman" pitchFamily="18" charset="0"/>
              </a:rPr>
              <a:t> try block is always used either with catch or finally or with     	both.</a:t>
            </a:r>
            <a:endParaRPr lang="en-US" sz="2400" dirty="0" smtClean="0">
              <a:solidFill>
                <a:srgbClr val="C00000"/>
              </a:solidFill>
              <a:latin typeface="Times New Roman" pitchFamily="18" charset="0"/>
              <a:cs typeface="Times New Roman" pitchFamily="18" charset="0"/>
            </a:endParaRPr>
          </a:p>
          <a:p>
            <a:pPr>
              <a:buNone/>
            </a:pPr>
            <a:endParaRPr lang="en-US" sz="2400" dirty="0">
              <a:solidFill>
                <a:srgbClr val="002060"/>
              </a:solidFill>
              <a:latin typeface="Times New Roman" pitchFamily="18" charset="0"/>
              <a:cs typeface="Times New Roman" pitchFamily="18" charset="0"/>
            </a:endParaRPr>
          </a:p>
        </p:txBody>
      </p:sp>
      <p:pic>
        <p:nvPicPr>
          <p:cNvPr id="6" name="Picture 5" descr="lpu.png"/>
          <p:cNvPicPr>
            <a:picLocks noChangeAspect="1"/>
          </p:cNvPicPr>
          <p:nvPr/>
        </p:nvPicPr>
        <p:blipFill>
          <a:blip r:embed="rId2"/>
          <a:srcRect/>
          <a:stretch>
            <a:fillRect/>
          </a:stretch>
        </p:blipFill>
        <p:spPr bwMode="auto">
          <a:xfrm>
            <a:off x="0" y="0"/>
            <a:ext cx="990600" cy="990601"/>
          </a:xfrm>
          <a:prstGeom prst="rect">
            <a:avLst/>
          </a:prstGeom>
          <a:noFill/>
          <a:ln w="9525">
            <a:noFill/>
            <a:miter lim="800000"/>
            <a:headEnd/>
            <a:tailEnd/>
          </a:ln>
        </p:spPr>
      </p:pic>
    </p:spTree>
    <p:extLst>
      <p:ext uri="{BB962C8B-B14F-4D97-AF65-F5344CB8AC3E}">
        <p14:creationId xmlns:p14="http://schemas.microsoft.com/office/powerpoint/2010/main" val="3567540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down)">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down)">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wipe(down)">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wipe(down)">
                                      <p:cBhvr>
                                        <p:cTn id="3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marL="0" indent="0">
              <a:buNone/>
            </a:pPr>
            <a:r>
              <a:rPr lang="en-US" dirty="0"/>
              <a:t>catch</a:t>
            </a:r>
          </a:p>
          <a:p>
            <a:r>
              <a:rPr lang="en-US" dirty="0"/>
              <a:t>catch is used to define a handler.</a:t>
            </a:r>
          </a:p>
          <a:p>
            <a:endParaRPr lang="en-US" dirty="0"/>
          </a:p>
          <a:p>
            <a:r>
              <a:rPr lang="en-US" dirty="0"/>
              <a:t>It contains statements that are to be executed when the exception represented by the </a:t>
            </a:r>
            <a:r>
              <a:rPr lang="en-US" dirty="0" smtClean="0"/>
              <a:t>try </a:t>
            </a:r>
            <a:r>
              <a:rPr lang="en-US" dirty="0"/>
              <a:t>block is generated.</a:t>
            </a:r>
          </a:p>
          <a:p>
            <a:endParaRPr lang="en-US" dirty="0"/>
          </a:p>
          <a:p>
            <a:r>
              <a:rPr lang="en-US" dirty="0"/>
              <a:t>If program executes normally, then the statements of catch block will not  executed.</a:t>
            </a:r>
          </a:p>
          <a:p>
            <a:endParaRPr lang="en-US" dirty="0"/>
          </a:p>
          <a:p>
            <a:r>
              <a:rPr lang="en-US" dirty="0"/>
              <a:t>If no catch block is found in program, exception is caught by JVM and program is terminated.  </a:t>
            </a:r>
          </a:p>
          <a:p>
            <a:endParaRPr lang="en-US" dirty="0"/>
          </a:p>
          <a:p>
            <a:endParaRPr lang="en-US" dirty="0"/>
          </a:p>
        </p:txBody>
      </p:sp>
    </p:spTree>
    <p:extLst>
      <p:ext uri="{BB962C8B-B14F-4D97-AF65-F5344CB8AC3E}">
        <p14:creationId xmlns:p14="http://schemas.microsoft.com/office/powerpoint/2010/main" val="54773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r>
              <a:rPr lang="en-US" sz="3600" dirty="0" smtClean="0"/>
              <a:t>Basic example of try-catch </a:t>
            </a:r>
            <a:br>
              <a:rPr lang="en-US" sz="3600" dirty="0" smtClean="0"/>
            </a:br>
            <a:r>
              <a:rPr lang="en-US" dirty="0" smtClean="0"/>
              <a:t/>
            </a:r>
            <a:br>
              <a:rPr lang="en-US" dirty="0" smtClean="0"/>
            </a:br>
            <a:endParaRPr lang="en-US" dirty="0"/>
          </a:p>
        </p:txBody>
      </p:sp>
      <p:sp>
        <p:nvSpPr>
          <p:cNvPr id="3" name="Content Placeholder 2"/>
          <p:cNvSpPr>
            <a:spLocks noGrp="1"/>
          </p:cNvSpPr>
          <p:nvPr>
            <p:ph idx="1"/>
          </p:nvPr>
        </p:nvSpPr>
        <p:spPr>
          <a:xfrm>
            <a:off x="457200" y="533400"/>
            <a:ext cx="8229600" cy="6172200"/>
          </a:xfrm>
        </p:spPr>
        <p:txBody>
          <a:bodyPr>
            <a:normAutofit fontScale="47500" lnSpcReduction="20000"/>
          </a:bodyPr>
          <a:lstStyle/>
          <a:p>
            <a:pPr marL="0" indent="0">
              <a:buNone/>
            </a:pPr>
            <a:endParaRPr lang="en-IN" dirty="0"/>
          </a:p>
          <a:p>
            <a:pPr marL="0" indent="0">
              <a:buNone/>
            </a:pPr>
            <a:r>
              <a:rPr lang="en-IN" sz="3800" dirty="0"/>
              <a:t>public class Main </a:t>
            </a:r>
          </a:p>
          <a:p>
            <a:pPr marL="0" indent="0">
              <a:buNone/>
            </a:pPr>
            <a:r>
              <a:rPr lang="en-IN" sz="3800" dirty="0"/>
              <a:t>{</a:t>
            </a:r>
          </a:p>
          <a:p>
            <a:pPr marL="0" indent="0">
              <a:buNone/>
            </a:pPr>
            <a:r>
              <a:rPr lang="en-IN" sz="3800" dirty="0"/>
              <a:t>public static void main(String </a:t>
            </a:r>
            <a:r>
              <a:rPr lang="en-IN" sz="3800" dirty="0" err="1"/>
              <a:t>args</a:t>
            </a:r>
            <a:r>
              <a:rPr lang="en-IN" sz="3800" dirty="0"/>
              <a:t>[]) </a:t>
            </a:r>
          </a:p>
          <a:p>
            <a:pPr marL="0" indent="0">
              <a:buNone/>
            </a:pPr>
            <a:r>
              <a:rPr lang="en-IN" sz="3800" dirty="0"/>
              <a:t>{</a:t>
            </a:r>
          </a:p>
          <a:p>
            <a:pPr marL="0" indent="0">
              <a:buNone/>
            </a:pPr>
            <a:r>
              <a:rPr lang="en-IN" sz="3800" dirty="0" err="1"/>
              <a:t>int</a:t>
            </a:r>
            <a:r>
              <a:rPr lang="en-IN" sz="3800" dirty="0"/>
              <a:t> d, a;</a:t>
            </a:r>
          </a:p>
          <a:p>
            <a:pPr marL="0" indent="0">
              <a:buNone/>
            </a:pPr>
            <a:r>
              <a:rPr lang="en-IN" sz="3800" dirty="0"/>
              <a:t>try </a:t>
            </a:r>
          </a:p>
          <a:p>
            <a:pPr marL="0" indent="0">
              <a:buNone/>
            </a:pPr>
            <a:r>
              <a:rPr lang="en-IN" sz="3800" dirty="0"/>
              <a:t>{ // monitor a block of code.</a:t>
            </a:r>
          </a:p>
          <a:p>
            <a:pPr marL="0" indent="0">
              <a:buNone/>
            </a:pPr>
            <a:r>
              <a:rPr lang="en-IN" sz="3800" dirty="0"/>
              <a:t>d = 0;</a:t>
            </a:r>
          </a:p>
          <a:p>
            <a:pPr marL="0" indent="0">
              <a:buNone/>
            </a:pPr>
            <a:r>
              <a:rPr lang="en-IN" sz="3800" dirty="0"/>
              <a:t>a = 42 / d;</a:t>
            </a:r>
          </a:p>
          <a:p>
            <a:pPr marL="0" indent="0">
              <a:buNone/>
            </a:pPr>
            <a:r>
              <a:rPr lang="en-IN" sz="3800" dirty="0" err="1"/>
              <a:t>System.out.println</a:t>
            </a:r>
            <a:r>
              <a:rPr lang="en-IN" sz="3800" dirty="0"/>
              <a:t>("This will not be printed.");</a:t>
            </a:r>
          </a:p>
          <a:p>
            <a:pPr marL="0" indent="0">
              <a:buNone/>
            </a:pPr>
            <a:r>
              <a:rPr lang="en-IN" sz="3800" dirty="0"/>
              <a:t>} </a:t>
            </a:r>
          </a:p>
          <a:p>
            <a:pPr marL="0" indent="0">
              <a:buNone/>
            </a:pPr>
            <a:r>
              <a:rPr lang="en-IN" sz="3800" dirty="0"/>
              <a:t>catch (</a:t>
            </a:r>
            <a:r>
              <a:rPr lang="en-IN" sz="3800" dirty="0" err="1"/>
              <a:t>ArithmeticException</a:t>
            </a:r>
            <a:r>
              <a:rPr lang="en-IN" sz="3800" dirty="0"/>
              <a:t> e) </a:t>
            </a:r>
          </a:p>
          <a:p>
            <a:pPr marL="0" indent="0">
              <a:buNone/>
            </a:pPr>
            <a:r>
              <a:rPr lang="en-IN" sz="3800" dirty="0"/>
              <a:t>{ // catch divide-by-zero error</a:t>
            </a:r>
          </a:p>
          <a:p>
            <a:pPr marL="0" indent="0">
              <a:buNone/>
            </a:pPr>
            <a:r>
              <a:rPr lang="en-IN" sz="3800" dirty="0" err="1"/>
              <a:t>System.out.println</a:t>
            </a:r>
            <a:r>
              <a:rPr lang="en-IN" sz="3800" dirty="0"/>
              <a:t>("Division by zero.");</a:t>
            </a:r>
          </a:p>
          <a:p>
            <a:pPr marL="0" indent="0">
              <a:buNone/>
            </a:pPr>
            <a:r>
              <a:rPr lang="en-IN" sz="3800" dirty="0"/>
              <a:t>}</a:t>
            </a:r>
          </a:p>
          <a:p>
            <a:pPr marL="0" indent="0">
              <a:buNone/>
            </a:pPr>
            <a:r>
              <a:rPr lang="en-IN" sz="3800" dirty="0" err="1"/>
              <a:t>System.out.println</a:t>
            </a:r>
            <a:r>
              <a:rPr lang="en-IN" sz="3800" dirty="0"/>
              <a:t>("After catch statement.");</a:t>
            </a:r>
          </a:p>
          <a:p>
            <a:pPr marL="0" indent="0">
              <a:buNone/>
            </a:pPr>
            <a:r>
              <a:rPr lang="en-IN" sz="3800" dirty="0"/>
              <a:t>}</a:t>
            </a:r>
          </a:p>
          <a:p>
            <a:pPr marL="0" indent="0">
              <a:buNone/>
            </a:pPr>
            <a:r>
              <a:rPr lang="en-IN" sz="3800" dirty="0" smtClean="0"/>
              <a:t>}</a:t>
            </a:r>
          </a:p>
          <a:p>
            <a:pPr marL="0" indent="0">
              <a:buNone/>
            </a:pPr>
            <a:r>
              <a:rPr lang="en-IN" sz="3800" b="1" i="1" u="sng" dirty="0" smtClean="0"/>
              <a:t>Output:</a:t>
            </a:r>
          </a:p>
          <a:p>
            <a:pPr marL="0" indent="0">
              <a:buNone/>
            </a:pPr>
            <a:r>
              <a:rPr lang="en-IN" sz="3800" dirty="0" smtClean="0"/>
              <a:t>Division by zero</a:t>
            </a:r>
          </a:p>
          <a:p>
            <a:pPr marL="0" indent="0">
              <a:buNone/>
            </a:pPr>
            <a:r>
              <a:rPr lang="en-IN" sz="3800" dirty="0" smtClean="0"/>
              <a:t>After catch statement</a:t>
            </a:r>
            <a:endParaRPr lang="en-IN" sz="3800" dirty="0"/>
          </a:p>
          <a:p>
            <a:pPr marL="0" indent="0">
              <a:buNone/>
            </a:pPr>
            <a:endParaRPr lang="en-US" dirty="0"/>
          </a:p>
        </p:txBody>
      </p:sp>
    </p:spTree>
    <p:extLst>
      <p:ext uri="{BB962C8B-B14F-4D97-AF65-F5344CB8AC3E}">
        <p14:creationId xmlns:p14="http://schemas.microsoft.com/office/powerpoint/2010/main" val="3951661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IN" dirty="0" smtClean="0"/>
              <a:t>Key points from the last example</a:t>
            </a:r>
            <a:endParaRPr lang="en-IN" dirty="0"/>
          </a:p>
        </p:txBody>
      </p:sp>
      <p:sp>
        <p:nvSpPr>
          <p:cNvPr id="3" name="Content Placeholder 2"/>
          <p:cNvSpPr>
            <a:spLocks noGrp="1"/>
          </p:cNvSpPr>
          <p:nvPr>
            <p:ph idx="1"/>
          </p:nvPr>
        </p:nvSpPr>
        <p:spPr>
          <a:xfrm>
            <a:off x="0" y="990600"/>
            <a:ext cx="9144000" cy="5135563"/>
          </a:xfrm>
        </p:spPr>
        <p:txBody>
          <a:bodyPr>
            <a:normAutofit fontScale="92500" lnSpcReduction="20000"/>
          </a:bodyPr>
          <a:lstStyle/>
          <a:p>
            <a:pPr marL="0" indent="0" algn="just">
              <a:buNone/>
            </a:pPr>
            <a:r>
              <a:rPr lang="en-IN" sz="1900" dirty="0" smtClean="0"/>
              <a:t>If try catch block is not used, then default exception handler will run, and exception will be handled by Java runtime system automatically, but where the exception arises the program will terminate there only and next part of program will not run.</a:t>
            </a:r>
          </a:p>
          <a:p>
            <a:pPr marL="0" indent="0" algn="just">
              <a:buNone/>
            </a:pPr>
            <a:r>
              <a:rPr lang="en-IN" sz="1900" dirty="0" smtClean="0"/>
              <a:t>If we remove try catch from last example, then it will be like:</a:t>
            </a:r>
          </a:p>
          <a:p>
            <a:pPr marL="0" indent="0">
              <a:buNone/>
            </a:pPr>
            <a:r>
              <a:rPr lang="en-IN" sz="1900" dirty="0"/>
              <a:t>public class Main </a:t>
            </a:r>
          </a:p>
          <a:p>
            <a:pPr marL="0" indent="0">
              <a:buNone/>
            </a:pPr>
            <a:r>
              <a:rPr lang="en-IN" sz="1900" dirty="0"/>
              <a:t>{</a:t>
            </a:r>
          </a:p>
          <a:p>
            <a:pPr marL="0" indent="0">
              <a:buNone/>
            </a:pPr>
            <a:r>
              <a:rPr lang="en-IN" sz="1900" dirty="0"/>
              <a:t>public static void main(String </a:t>
            </a:r>
            <a:r>
              <a:rPr lang="en-IN" sz="1900" dirty="0" err="1"/>
              <a:t>args</a:t>
            </a:r>
            <a:r>
              <a:rPr lang="en-IN" sz="1900" dirty="0"/>
              <a:t>[]) </a:t>
            </a:r>
          </a:p>
          <a:p>
            <a:pPr marL="0" indent="0">
              <a:buNone/>
            </a:pPr>
            <a:r>
              <a:rPr lang="en-IN" sz="1900" dirty="0"/>
              <a:t>{</a:t>
            </a:r>
          </a:p>
          <a:p>
            <a:pPr marL="0" indent="0">
              <a:buNone/>
            </a:pPr>
            <a:r>
              <a:rPr lang="en-IN" sz="1900" dirty="0" err="1"/>
              <a:t>int</a:t>
            </a:r>
            <a:r>
              <a:rPr lang="en-IN" sz="1900" dirty="0"/>
              <a:t> d, a;</a:t>
            </a:r>
          </a:p>
          <a:p>
            <a:pPr marL="0" indent="0">
              <a:buNone/>
            </a:pPr>
            <a:r>
              <a:rPr lang="en-IN" sz="1900" dirty="0"/>
              <a:t>d = 0;</a:t>
            </a:r>
          </a:p>
          <a:p>
            <a:pPr marL="0" indent="0">
              <a:buNone/>
            </a:pPr>
            <a:r>
              <a:rPr lang="en-IN" sz="1900" dirty="0"/>
              <a:t>a = 42 / d</a:t>
            </a:r>
            <a:r>
              <a:rPr lang="en-IN" sz="1900" dirty="0" smtClean="0"/>
              <a:t>;//Exception will be raised here and message after this will not be printed, as program will be terminated</a:t>
            </a:r>
            <a:endParaRPr lang="en-IN" sz="1900" dirty="0"/>
          </a:p>
          <a:p>
            <a:pPr marL="0" indent="0">
              <a:buNone/>
            </a:pPr>
            <a:r>
              <a:rPr lang="en-IN" sz="1900" dirty="0" err="1"/>
              <a:t>System.out.println</a:t>
            </a:r>
            <a:r>
              <a:rPr lang="en-IN" sz="1900" dirty="0"/>
              <a:t>("Statement after expression");</a:t>
            </a:r>
          </a:p>
          <a:p>
            <a:pPr marL="0" indent="0">
              <a:buNone/>
            </a:pPr>
            <a:r>
              <a:rPr lang="en-IN" sz="1900" dirty="0"/>
              <a:t>}</a:t>
            </a:r>
          </a:p>
          <a:p>
            <a:pPr marL="0" indent="0">
              <a:buNone/>
            </a:pPr>
            <a:r>
              <a:rPr lang="en-IN" sz="1900" dirty="0"/>
              <a:t>}</a:t>
            </a:r>
          </a:p>
          <a:p>
            <a:pPr marL="0" indent="0" algn="just">
              <a:buNone/>
            </a:pPr>
            <a:r>
              <a:rPr lang="en-IN" sz="2400" dirty="0" smtClean="0"/>
              <a:t>Exception raised by JVM:</a:t>
            </a:r>
          </a:p>
          <a:p>
            <a:pPr marL="0" indent="0" algn="just">
              <a:buNone/>
            </a:pPr>
            <a:r>
              <a:rPr lang="en-IN" sz="2400" dirty="0"/>
              <a:t>Exception in thread "main" </a:t>
            </a:r>
            <a:r>
              <a:rPr lang="en-IN" sz="2400" dirty="0" err="1"/>
              <a:t>java.lang.ArithmeticException</a:t>
            </a:r>
            <a:r>
              <a:rPr lang="en-IN" sz="2400" dirty="0"/>
              <a:t>: / by zero                                                                                      </a:t>
            </a:r>
          </a:p>
          <a:p>
            <a:pPr marL="0" indent="0" algn="just">
              <a:buNone/>
            </a:pPr>
            <a:r>
              <a:rPr lang="en-IN" sz="2400" dirty="0"/>
              <a:t>        at </a:t>
            </a:r>
            <a:r>
              <a:rPr lang="en-IN" sz="2400" dirty="0" err="1"/>
              <a:t>Main.main</a:t>
            </a:r>
            <a:r>
              <a:rPr lang="en-IN" sz="2400" dirty="0"/>
              <a:t>(Main.java:7)</a:t>
            </a:r>
          </a:p>
        </p:txBody>
      </p:sp>
    </p:spTree>
    <p:extLst>
      <p:ext uri="{BB962C8B-B14F-4D97-AF65-F5344CB8AC3E}">
        <p14:creationId xmlns:p14="http://schemas.microsoft.com/office/powerpoint/2010/main" val="1616068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Exceptions in Java</a:t>
            </a:r>
            <a:br>
              <a:rPr lang="en-US" dirty="0" smtClean="0"/>
            </a:br>
            <a:endParaRPr lang="en-US" dirty="0"/>
          </a:p>
        </p:txBody>
      </p:sp>
      <p:sp>
        <p:nvSpPr>
          <p:cNvPr id="5" name="Content Placeholder 4"/>
          <p:cNvSpPr>
            <a:spLocks noGrp="1"/>
          </p:cNvSpPr>
          <p:nvPr>
            <p:ph idx="1"/>
          </p:nvPr>
        </p:nvSpPr>
        <p:spPr>
          <a:xfrm>
            <a:off x="457200" y="1066800"/>
            <a:ext cx="8229600" cy="4525963"/>
          </a:xfrm>
        </p:spPr>
        <p:txBody>
          <a:bodyPr>
            <a:normAutofit lnSpcReduction="10000"/>
          </a:bodyPr>
          <a:lstStyle/>
          <a:p>
            <a:r>
              <a:rPr lang="en-US" sz="2400" dirty="0">
                <a:solidFill>
                  <a:srgbClr val="002060"/>
                </a:solidFill>
                <a:latin typeface="Times New Roman" pitchFamily="18" charset="0"/>
                <a:cs typeface="Times New Roman" pitchFamily="18" charset="0"/>
              </a:rPr>
              <a:t>An exception is an event, which occurs during the execution of a program, that disrupts the normal flow of the program's instructions.</a:t>
            </a:r>
          </a:p>
          <a:p>
            <a:endParaRPr lang="en-US" sz="2400" dirty="0">
              <a:solidFill>
                <a:srgbClr val="002060"/>
              </a:solidFill>
              <a:latin typeface="Times New Roman" pitchFamily="18" charset="0"/>
              <a:cs typeface="Times New Roman" pitchFamily="18" charset="0"/>
            </a:endParaRPr>
          </a:p>
          <a:p>
            <a:r>
              <a:rPr lang="en-US" sz="2400" dirty="0">
                <a:solidFill>
                  <a:srgbClr val="002060"/>
                </a:solidFill>
                <a:latin typeface="Times New Roman" pitchFamily="18" charset="0"/>
                <a:cs typeface="Times New Roman" pitchFamily="18" charset="0"/>
              </a:rPr>
              <a:t>An exception is an abnormal condition that arises in a code sequence at run time.</a:t>
            </a:r>
          </a:p>
          <a:p>
            <a:endParaRPr lang="en-US" sz="2400" dirty="0">
              <a:solidFill>
                <a:srgbClr val="002060"/>
              </a:solidFill>
              <a:latin typeface="Times New Roman" pitchFamily="18" charset="0"/>
              <a:cs typeface="Times New Roman" pitchFamily="18" charset="0"/>
            </a:endParaRPr>
          </a:p>
          <a:p>
            <a:r>
              <a:rPr lang="en-US" sz="2400" dirty="0">
                <a:solidFill>
                  <a:srgbClr val="002060"/>
                </a:solidFill>
                <a:latin typeface="Times New Roman" pitchFamily="18" charset="0"/>
                <a:cs typeface="Times New Roman" pitchFamily="18" charset="0"/>
              </a:rPr>
              <a:t>A Java exception is an object that describes an exceptional (that is, error) condition that has occurred in a piece of code. </a:t>
            </a:r>
          </a:p>
          <a:p>
            <a:pPr>
              <a:buNone/>
            </a:pPr>
            <a:endParaRPr lang="en-US" sz="2400" dirty="0">
              <a:solidFill>
                <a:srgbClr val="002060"/>
              </a:solidFill>
              <a:latin typeface="Times New Roman" pitchFamily="18" charset="0"/>
              <a:cs typeface="Times New Roman" pitchFamily="18" charset="0"/>
            </a:endParaRPr>
          </a:p>
          <a:p>
            <a:r>
              <a:rPr lang="en-US" sz="2400" dirty="0">
                <a:solidFill>
                  <a:srgbClr val="002060"/>
                </a:solidFill>
                <a:latin typeface="Times New Roman" pitchFamily="18" charset="0"/>
                <a:cs typeface="Times New Roman" pitchFamily="18" charset="0"/>
              </a:rPr>
              <a:t>In other words, </a:t>
            </a:r>
            <a:r>
              <a:rPr lang="en-US" sz="2400" dirty="0">
                <a:solidFill>
                  <a:srgbClr val="FF0000"/>
                </a:solidFill>
                <a:latin typeface="Times New Roman" pitchFamily="18" charset="0"/>
                <a:cs typeface="Times New Roman" pitchFamily="18" charset="0"/>
              </a:rPr>
              <a:t>“An exception is a run-time error.”</a:t>
            </a:r>
          </a:p>
        </p:txBody>
      </p:sp>
    </p:spTree>
    <p:extLst>
      <p:ext uri="{BB962C8B-B14F-4D97-AF65-F5344CB8AC3E}">
        <p14:creationId xmlns:p14="http://schemas.microsoft.com/office/powerpoint/2010/main" val="39518351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t>Internal working of java try catch block</a:t>
            </a:r>
            <a:endParaRPr lang="en-IN" sz="3200" dirty="0"/>
          </a:p>
        </p:txBody>
      </p:sp>
      <p:pic>
        <p:nvPicPr>
          <p:cNvPr id="3074" name="Picture 2" descr="internal working of try-catch block"/>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219200"/>
            <a:ext cx="8077200" cy="541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9674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sz="3200" b="1" dirty="0" smtClean="0"/>
              <a:t>Multiple catch clauses</a:t>
            </a:r>
            <a:endParaRPr lang="en-US" sz="3200" b="1" dirty="0"/>
          </a:p>
        </p:txBody>
      </p:sp>
      <p:sp>
        <p:nvSpPr>
          <p:cNvPr id="3" name="Content Placeholder 2"/>
          <p:cNvSpPr>
            <a:spLocks noGrp="1"/>
          </p:cNvSpPr>
          <p:nvPr>
            <p:ph idx="1"/>
          </p:nvPr>
        </p:nvSpPr>
        <p:spPr>
          <a:xfrm>
            <a:off x="457200" y="685800"/>
            <a:ext cx="8229600" cy="5867400"/>
          </a:xfrm>
        </p:spPr>
        <p:txBody>
          <a:bodyPr>
            <a:normAutofit/>
          </a:bodyPr>
          <a:lstStyle/>
          <a:p>
            <a:pPr algn="just"/>
            <a:r>
              <a:rPr lang="en-IN" sz="2400" dirty="0"/>
              <a:t>In some cases, more than one exception could be raised by a single piece of code. </a:t>
            </a:r>
            <a:endParaRPr lang="en-IN" sz="2400" dirty="0" smtClean="0"/>
          </a:p>
          <a:p>
            <a:pPr algn="just"/>
            <a:r>
              <a:rPr lang="en-IN" sz="2400" dirty="0" smtClean="0"/>
              <a:t>To</a:t>
            </a:r>
            <a:r>
              <a:rPr lang="en-IN" sz="2400" dirty="0"/>
              <a:t> </a:t>
            </a:r>
            <a:r>
              <a:rPr lang="en-IN" sz="2400" dirty="0" smtClean="0"/>
              <a:t>handle </a:t>
            </a:r>
            <a:r>
              <a:rPr lang="en-IN" sz="2400" dirty="0"/>
              <a:t>this type of situation, you can specify two or more </a:t>
            </a:r>
            <a:r>
              <a:rPr lang="en-IN" sz="2400" b="1" dirty="0"/>
              <a:t>catch </a:t>
            </a:r>
            <a:r>
              <a:rPr lang="en-IN" sz="2400" dirty="0"/>
              <a:t>clauses, each catching </a:t>
            </a:r>
            <a:r>
              <a:rPr lang="en-IN" sz="2400" dirty="0" smtClean="0"/>
              <a:t>a different </a:t>
            </a:r>
            <a:r>
              <a:rPr lang="en-IN" sz="2400" dirty="0"/>
              <a:t>type of exception. When an exception is thrown, each </a:t>
            </a:r>
            <a:r>
              <a:rPr lang="en-IN" sz="2400" b="1" dirty="0"/>
              <a:t>catch </a:t>
            </a:r>
            <a:r>
              <a:rPr lang="en-IN" sz="2400" dirty="0"/>
              <a:t>statement is </a:t>
            </a:r>
            <a:r>
              <a:rPr lang="en-IN" sz="2400" dirty="0" smtClean="0"/>
              <a:t>inspected in </a:t>
            </a:r>
            <a:r>
              <a:rPr lang="en-IN" sz="2400" dirty="0"/>
              <a:t>order, and the first one whose type matches that of the exception is executed. </a:t>
            </a:r>
            <a:endParaRPr lang="en-IN" sz="2400" dirty="0" smtClean="0"/>
          </a:p>
          <a:p>
            <a:pPr algn="just"/>
            <a:r>
              <a:rPr lang="en-IN" sz="2400" dirty="0" smtClean="0"/>
              <a:t>After one </a:t>
            </a:r>
            <a:r>
              <a:rPr lang="en-IN" sz="2400" b="1" dirty="0" smtClean="0"/>
              <a:t>catch </a:t>
            </a:r>
            <a:r>
              <a:rPr lang="en-IN" sz="2400" dirty="0"/>
              <a:t>statement executes, the others are bypassed, and execution continues after the </a:t>
            </a:r>
            <a:r>
              <a:rPr lang="en-IN" sz="2400" b="1" dirty="0"/>
              <a:t>try </a:t>
            </a:r>
            <a:r>
              <a:rPr lang="en-IN" sz="2400" b="1" dirty="0" smtClean="0"/>
              <a:t>/catch </a:t>
            </a:r>
            <a:r>
              <a:rPr lang="en-IN" sz="2400" dirty="0"/>
              <a:t>block</a:t>
            </a:r>
            <a:r>
              <a:rPr lang="en-IN" sz="2400" dirty="0" smtClean="0"/>
              <a:t>.</a:t>
            </a:r>
          </a:p>
          <a:p>
            <a:r>
              <a:rPr lang="en-IN" sz="2400" dirty="0"/>
              <a:t>At a time only one exception occurs and at a time only one catch block is executed.</a:t>
            </a:r>
          </a:p>
          <a:p>
            <a:r>
              <a:rPr lang="en-IN" sz="2400" dirty="0"/>
              <a:t>All catch blocks must be ordered from most specific to most general, </a:t>
            </a:r>
            <a:r>
              <a:rPr lang="en-IN" sz="2400" dirty="0" smtClean="0"/>
              <a:t>Example: </a:t>
            </a:r>
            <a:r>
              <a:rPr lang="en-IN" sz="2400" dirty="0"/>
              <a:t>catch for </a:t>
            </a:r>
            <a:r>
              <a:rPr lang="en-IN" sz="2400" dirty="0" err="1"/>
              <a:t>ArithmeticException</a:t>
            </a:r>
            <a:r>
              <a:rPr lang="en-IN" sz="2400" dirty="0"/>
              <a:t> must come before catch for Exception.</a:t>
            </a:r>
          </a:p>
          <a:p>
            <a:pPr algn="just"/>
            <a:endParaRPr lang="en-US" sz="2400" dirty="0">
              <a:solidFill>
                <a:srgbClr val="002060"/>
              </a:solidFill>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4499774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82562"/>
          </a:xfrm>
        </p:spPr>
        <p:txBody>
          <a:bodyPr>
            <a:noAutofit/>
          </a:bodyPr>
          <a:lstStyle/>
          <a:p>
            <a:r>
              <a:rPr lang="en-IN" sz="3200" dirty="0" smtClean="0"/>
              <a:t>Example</a:t>
            </a:r>
            <a:endParaRPr lang="en-IN" sz="3200" dirty="0"/>
          </a:p>
        </p:txBody>
      </p:sp>
      <p:sp>
        <p:nvSpPr>
          <p:cNvPr id="3" name="Content Placeholder 2"/>
          <p:cNvSpPr>
            <a:spLocks noGrp="1"/>
          </p:cNvSpPr>
          <p:nvPr>
            <p:ph idx="1"/>
          </p:nvPr>
        </p:nvSpPr>
        <p:spPr>
          <a:xfrm>
            <a:off x="0" y="381000"/>
            <a:ext cx="8991600" cy="6324600"/>
          </a:xfrm>
        </p:spPr>
        <p:txBody>
          <a:bodyPr>
            <a:noAutofit/>
          </a:bodyPr>
          <a:lstStyle/>
          <a:p>
            <a:pPr marL="0" indent="0">
              <a:buNone/>
            </a:pPr>
            <a:r>
              <a:rPr lang="en-IN" sz="1400" dirty="0"/>
              <a:t>public class Main {  </a:t>
            </a:r>
          </a:p>
          <a:p>
            <a:pPr marL="0" indent="0">
              <a:buNone/>
            </a:pPr>
            <a:r>
              <a:rPr lang="en-IN" sz="1400" dirty="0"/>
              <a:t>    public static void main(String[] </a:t>
            </a:r>
            <a:r>
              <a:rPr lang="en-IN" sz="1400" dirty="0" err="1"/>
              <a:t>args</a:t>
            </a:r>
            <a:r>
              <a:rPr lang="en-IN" sz="1400" dirty="0"/>
              <a:t>) {  </a:t>
            </a:r>
          </a:p>
          <a:p>
            <a:pPr marL="0" indent="0">
              <a:buNone/>
            </a:pPr>
            <a:r>
              <a:rPr lang="en-IN" sz="1400" dirty="0"/>
              <a:t>           try{ </a:t>
            </a:r>
          </a:p>
          <a:p>
            <a:pPr marL="0" indent="0">
              <a:buNone/>
            </a:pPr>
            <a:r>
              <a:rPr lang="en-IN" sz="1400" dirty="0"/>
              <a:t>               String x="ABC";</a:t>
            </a:r>
          </a:p>
          <a:p>
            <a:pPr marL="0" indent="0">
              <a:buNone/>
            </a:pPr>
            <a:r>
              <a:rPr lang="en-IN" sz="1400" dirty="0"/>
              <a:t>                </a:t>
            </a:r>
            <a:r>
              <a:rPr lang="en-IN" sz="1400" dirty="0" err="1"/>
              <a:t>int</a:t>
            </a:r>
            <a:r>
              <a:rPr lang="en-IN" sz="1400" dirty="0"/>
              <a:t> a[]=new </a:t>
            </a:r>
            <a:r>
              <a:rPr lang="en-IN" sz="1400" dirty="0" err="1"/>
              <a:t>int</a:t>
            </a:r>
            <a:r>
              <a:rPr lang="en-IN" sz="1400" dirty="0"/>
              <a:t>[5];    </a:t>
            </a:r>
          </a:p>
          <a:p>
            <a:pPr marL="0" indent="0">
              <a:buNone/>
            </a:pPr>
            <a:r>
              <a:rPr lang="en-IN" sz="1400" dirty="0"/>
              <a:t>                 a[0]=30/0;//It will raise </a:t>
            </a:r>
            <a:r>
              <a:rPr lang="en-IN" sz="1400" dirty="0" err="1"/>
              <a:t>ArithmeticException</a:t>
            </a:r>
            <a:r>
              <a:rPr lang="en-IN" sz="1400" dirty="0"/>
              <a:t>    </a:t>
            </a:r>
          </a:p>
          <a:p>
            <a:pPr marL="0" indent="0">
              <a:buNone/>
            </a:pPr>
            <a:r>
              <a:rPr lang="en-IN" sz="1400" dirty="0"/>
              <a:t>                //</a:t>
            </a:r>
            <a:r>
              <a:rPr lang="en-IN" sz="1400" dirty="0" err="1"/>
              <a:t>System.out.println</a:t>
            </a:r>
            <a:r>
              <a:rPr lang="en-IN" sz="1400" dirty="0"/>
              <a:t>(a[7]);//It will raise </a:t>
            </a:r>
            <a:r>
              <a:rPr lang="en-IN" sz="1400" dirty="0" err="1"/>
              <a:t>ArrayIndexOutOfBoundsException</a:t>
            </a:r>
            <a:endParaRPr lang="en-IN" sz="1400" dirty="0"/>
          </a:p>
          <a:p>
            <a:pPr marL="0" indent="0">
              <a:buNone/>
            </a:pPr>
            <a:r>
              <a:rPr lang="en-IN" sz="1400" dirty="0"/>
              <a:t>                //</a:t>
            </a:r>
            <a:r>
              <a:rPr lang="en-IN" sz="1400" dirty="0" err="1"/>
              <a:t>System.out.println</a:t>
            </a:r>
            <a:r>
              <a:rPr lang="en-IN" sz="1400" dirty="0"/>
              <a:t>(</a:t>
            </a:r>
            <a:r>
              <a:rPr lang="en-IN" sz="1400" dirty="0" err="1"/>
              <a:t>Integer.parseInt</a:t>
            </a:r>
            <a:r>
              <a:rPr lang="en-IN" sz="1400" dirty="0"/>
              <a:t>(x));//It can raise </a:t>
            </a:r>
            <a:r>
              <a:rPr lang="en-IN" sz="1400" dirty="0" err="1"/>
              <a:t>NumberFormatException</a:t>
            </a:r>
            <a:r>
              <a:rPr lang="en-IN" sz="1400" dirty="0"/>
              <a:t>, but its specific catch is not written so catch with Exception class will work</a:t>
            </a:r>
          </a:p>
          <a:p>
            <a:pPr marL="0" indent="0">
              <a:buNone/>
            </a:pPr>
            <a:r>
              <a:rPr lang="en-IN" sz="1400" dirty="0"/>
              <a:t>               }    </a:t>
            </a:r>
          </a:p>
          <a:p>
            <a:pPr marL="0" indent="0">
              <a:buNone/>
            </a:pPr>
            <a:r>
              <a:rPr lang="en-IN" sz="1400" dirty="0"/>
              <a:t>               catch(</a:t>
            </a:r>
            <a:r>
              <a:rPr lang="en-IN" sz="1400" dirty="0" err="1"/>
              <a:t>ArithmeticException</a:t>
            </a:r>
            <a:r>
              <a:rPr lang="en-IN" sz="1400" dirty="0"/>
              <a:t> e)  </a:t>
            </a:r>
          </a:p>
          <a:p>
            <a:pPr marL="0" indent="0">
              <a:buNone/>
            </a:pPr>
            <a:r>
              <a:rPr lang="en-IN" sz="1400" dirty="0"/>
              <a:t>                  {  </a:t>
            </a:r>
          </a:p>
          <a:p>
            <a:pPr marL="0" indent="0">
              <a:buNone/>
            </a:pPr>
            <a:r>
              <a:rPr lang="en-IN" sz="1400" dirty="0"/>
              <a:t>                   </a:t>
            </a:r>
            <a:r>
              <a:rPr lang="en-IN" sz="1400" dirty="0" err="1"/>
              <a:t>System.out.println</a:t>
            </a:r>
            <a:r>
              <a:rPr lang="en-IN" sz="1400" dirty="0"/>
              <a:t>("Arithmetic Exception occurs");  </a:t>
            </a:r>
          </a:p>
          <a:p>
            <a:pPr marL="0" indent="0">
              <a:buNone/>
            </a:pPr>
            <a:r>
              <a:rPr lang="en-IN" sz="1400" dirty="0"/>
              <a:t>                  }    </a:t>
            </a:r>
          </a:p>
          <a:p>
            <a:pPr marL="0" indent="0">
              <a:buNone/>
            </a:pPr>
            <a:r>
              <a:rPr lang="en-IN" sz="1400" dirty="0"/>
              <a:t>               catch(</a:t>
            </a:r>
            <a:r>
              <a:rPr lang="en-IN" sz="1400" dirty="0" err="1"/>
              <a:t>ArrayIndexOutOfBoundsException</a:t>
            </a:r>
            <a:r>
              <a:rPr lang="en-IN" sz="1400" dirty="0"/>
              <a:t> e)  </a:t>
            </a:r>
          </a:p>
          <a:p>
            <a:pPr marL="0" indent="0">
              <a:buNone/>
            </a:pPr>
            <a:r>
              <a:rPr lang="en-IN" sz="1400" dirty="0"/>
              <a:t>                  {  </a:t>
            </a:r>
          </a:p>
          <a:p>
            <a:pPr marL="0" indent="0">
              <a:buNone/>
            </a:pPr>
            <a:r>
              <a:rPr lang="en-IN" sz="1400" dirty="0"/>
              <a:t>                   </a:t>
            </a:r>
            <a:r>
              <a:rPr lang="en-IN" sz="1400" dirty="0" err="1"/>
              <a:t>System.out.println</a:t>
            </a:r>
            <a:r>
              <a:rPr lang="en-IN" sz="1400" dirty="0"/>
              <a:t>("</a:t>
            </a:r>
            <a:r>
              <a:rPr lang="en-IN" sz="1400" dirty="0" err="1"/>
              <a:t>ArrayIndexOutOfBounds</a:t>
            </a:r>
            <a:r>
              <a:rPr lang="en-IN" sz="1400" dirty="0"/>
              <a:t> Exception occurs");  </a:t>
            </a:r>
          </a:p>
          <a:p>
            <a:pPr marL="0" indent="0">
              <a:buNone/>
            </a:pPr>
            <a:r>
              <a:rPr lang="en-IN" sz="1400" dirty="0"/>
              <a:t>                  }    </a:t>
            </a:r>
          </a:p>
          <a:p>
            <a:pPr marL="0" indent="0">
              <a:buNone/>
            </a:pPr>
            <a:r>
              <a:rPr lang="en-IN" sz="1400" dirty="0"/>
              <a:t>               catch(Exception e)  </a:t>
            </a:r>
          </a:p>
          <a:p>
            <a:pPr marL="0" indent="0">
              <a:buNone/>
            </a:pPr>
            <a:r>
              <a:rPr lang="en-IN" sz="1400" dirty="0"/>
              <a:t>                  {  </a:t>
            </a:r>
          </a:p>
          <a:p>
            <a:pPr marL="0" indent="0">
              <a:buNone/>
            </a:pPr>
            <a:r>
              <a:rPr lang="en-IN" sz="1400" dirty="0"/>
              <a:t>                   </a:t>
            </a:r>
            <a:r>
              <a:rPr lang="en-IN" sz="1400" dirty="0" err="1"/>
              <a:t>System.out.println</a:t>
            </a:r>
            <a:r>
              <a:rPr lang="en-IN" sz="1400" dirty="0"/>
              <a:t>("Parent Exception occurs");  </a:t>
            </a:r>
          </a:p>
          <a:p>
            <a:pPr marL="0" indent="0">
              <a:buNone/>
            </a:pPr>
            <a:r>
              <a:rPr lang="en-IN" sz="1400" dirty="0"/>
              <a:t>                  }    </a:t>
            </a:r>
          </a:p>
          <a:p>
            <a:pPr marL="0" indent="0">
              <a:buNone/>
            </a:pPr>
            <a:r>
              <a:rPr lang="en-IN" sz="1400" dirty="0"/>
              <a:t>               </a:t>
            </a:r>
            <a:r>
              <a:rPr lang="en-IN" sz="1400" dirty="0" err="1"/>
              <a:t>System.out.println</a:t>
            </a:r>
            <a:r>
              <a:rPr lang="en-IN" sz="1400" dirty="0"/>
              <a:t>("rest of the code");    </a:t>
            </a:r>
          </a:p>
          <a:p>
            <a:pPr marL="0" indent="0">
              <a:buNone/>
            </a:pPr>
            <a:r>
              <a:rPr lang="en-IN" sz="1400" dirty="0"/>
              <a:t>    }  </a:t>
            </a:r>
          </a:p>
          <a:p>
            <a:pPr marL="0" indent="0">
              <a:buNone/>
            </a:pPr>
            <a:r>
              <a:rPr lang="en-IN" sz="1400" dirty="0"/>
              <a:t>}</a:t>
            </a:r>
          </a:p>
        </p:txBody>
      </p:sp>
    </p:spTree>
    <p:extLst>
      <p:ext uri="{BB962C8B-B14F-4D97-AF65-F5344CB8AC3E}">
        <p14:creationId xmlns:p14="http://schemas.microsoft.com/office/powerpoint/2010/main" val="40543288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150" y="33337"/>
            <a:ext cx="8229600" cy="411162"/>
          </a:xfrm>
        </p:spPr>
        <p:txBody>
          <a:bodyPr>
            <a:normAutofit fontScale="90000"/>
          </a:bodyPr>
          <a:lstStyle/>
          <a:p>
            <a:r>
              <a:rPr lang="en-IN" sz="2800" dirty="0" smtClean="0"/>
              <a:t>Multi-catch feature introduced from JDK 7  onwards</a:t>
            </a:r>
            <a:endParaRPr lang="en-IN" sz="2800" dirty="0"/>
          </a:p>
        </p:txBody>
      </p:sp>
      <p:sp>
        <p:nvSpPr>
          <p:cNvPr id="3" name="Content Placeholder 2"/>
          <p:cNvSpPr>
            <a:spLocks noGrp="1"/>
          </p:cNvSpPr>
          <p:nvPr>
            <p:ph idx="1"/>
          </p:nvPr>
        </p:nvSpPr>
        <p:spPr>
          <a:xfrm>
            <a:off x="457200" y="444500"/>
            <a:ext cx="8229600" cy="5681664"/>
          </a:xfrm>
        </p:spPr>
        <p:txBody>
          <a:bodyPr>
            <a:normAutofit fontScale="62500" lnSpcReduction="20000"/>
          </a:bodyPr>
          <a:lstStyle/>
          <a:p>
            <a:pPr marL="0" indent="0">
              <a:buNone/>
            </a:pPr>
            <a:r>
              <a:rPr lang="en-IN" dirty="0"/>
              <a:t>// Demonstrate the multi-catch feature.</a:t>
            </a:r>
          </a:p>
          <a:p>
            <a:pPr marL="0" indent="0">
              <a:buNone/>
            </a:pPr>
            <a:r>
              <a:rPr lang="en-IN" dirty="0"/>
              <a:t>public class Main {</a:t>
            </a:r>
          </a:p>
          <a:p>
            <a:pPr marL="0" indent="0">
              <a:buNone/>
            </a:pPr>
            <a:r>
              <a:rPr lang="en-IN" dirty="0"/>
              <a:t>public static void main(String </a:t>
            </a:r>
            <a:r>
              <a:rPr lang="en-IN" dirty="0" err="1"/>
              <a:t>args</a:t>
            </a:r>
            <a:r>
              <a:rPr lang="en-IN" dirty="0"/>
              <a:t>[]) {</a:t>
            </a:r>
          </a:p>
          <a:p>
            <a:pPr marL="0" indent="0">
              <a:buNone/>
            </a:pPr>
            <a:r>
              <a:rPr lang="en-IN" dirty="0" err="1"/>
              <a:t>int</a:t>
            </a:r>
            <a:r>
              <a:rPr lang="en-IN" dirty="0"/>
              <a:t> a=10, b=0;</a:t>
            </a:r>
          </a:p>
          <a:p>
            <a:pPr marL="0" indent="0">
              <a:buNone/>
            </a:pPr>
            <a:r>
              <a:rPr lang="en-IN" dirty="0" err="1"/>
              <a:t>int</a:t>
            </a:r>
            <a:r>
              <a:rPr lang="en-IN" dirty="0"/>
              <a:t> </a:t>
            </a:r>
            <a:r>
              <a:rPr lang="en-IN" dirty="0" err="1"/>
              <a:t>vals</a:t>
            </a:r>
            <a:r>
              <a:rPr lang="en-IN" dirty="0"/>
              <a:t>[] = { 1, 2, 3 };</a:t>
            </a:r>
          </a:p>
          <a:p>
            <a:pPr marL="0" indent="0">
              <a:buNone/>
            </a:pPr>
            <a:r>
              <a:rPr lang="en-IN" dirty="0"/>
              <a:t>try {</a:t>
            </a:r>
          </a:p>
          <a:p>
            <a:pPr marL="0" indent="0">
              <a:buNone/>
            </a:pPr>
            <a:r>
              <a:rPr lang="en-IN" dirty="0" err="1"/>
              <a:t>int</a:t>
            </a:r>
            <a:r>
              <a:rPr lang="en-IN" dirty="0"/>
              <a:t> result = a / b; // generate an </a:t>
            </a:r>
            <a:r>
              <a:rPr lang="en-IN" dirty="0" err="1"/>
              <a:t>ArithmeticException</a:t>
            </a:r>
            <a:endParaRPr lang="en-IN" dirty="0"/>
          </a:p>
          <a:p>
            <a:pPr marL="0" indent="0">
              <a:buNone/>
            </a:pPr>
            <a:r>
              <a:rPr lang="en-IN" dirty="0"/>
              <a:t> //</a:t>
            </a:r>
            <a:r>
              <a:rPr lang="en-IN" dirty="0" err="1"/>
              <a:t>vals</a:t>
            </a:r>
            <a:r>
              <a:rPr lang="en-IN" dirty="0"/>
              <a:t>[10] = 19; // generate an </a:t>
            </a:r>
            <a:r>
              <a:rPr lang="en-IN" dirty="0" err="1"/>
              <a:t>ArrayIndexOutOfBoundsException</a:t>
            </a:r>
            <a:endParaRPr lang="en-IN" dirty="0"/>
          </a:p>
          <a:p>
            <a:pPr marL="0" indent="0">
              <a:buNone/>
            </a:pPr>
            <a:r>
              <a:rPr lang="en-IN" dirty="0"/>
              <a:t>// This catch clause catches both exceptions.</a:t>
            </a:r>
          </a:p>
          <a:p>
            <a:pPr marL="0" indent="0">
              <a:buNone/>
            </a:pPr>
            <a:r>
              <a:rPr lang="en-IN" dirty="0"/>
              <a:t>} catch(</a:t>
            </a:r>
            <a:r>
              <a:rPr lang="en-IN" dirty="0" err="1"/>
              <a:t>ArithmeticException</a:t>
            </a:r>
            <a:r>
              <a:rPr lang="en-IN" dirty="0"/>
              <a:t> | </a:t>
            </a:r>
            <a:r>
              <a:rPr lang="en-IN" dirty="0" err="1"/>
              <a:t>ArrayIndexOutOfBoundsException</a:t>
            </a:r>
            <a:r>
              <a:rPr lang="en-IN" dirty="0"/>
              <a:t> e) {</a:t>
            </a:r>
          </a:p>
          <a:p>
            <a:pPr marL="0" indent="0">
              <a:buNone/>
            </a:pPr>
            <a:r>
              <a:rPr lang="en-IN" dirty="0" err="1"/>
              <a:t>System.out.println</a:t>
            </a:r>
            <a:r>
              <a:rPr lang="en-IN" dirty="0"/>
              <a:t>("Exception caught: " + e);</a:t>
            </a:r>
          </a:p>
          <a:p>
            <a:pPr marL="0" indent="0">
              <a:buNone/>
            </a:pPr>
            <a:r>
              <a:rPr lang="en-IN" dirty="0"/>
              <a:t>}</a:t>
            </a:r>
          </a:p>
          <a:p>
            <a:pPr marL="0" indent="0">
              <a:buNone/>
            </a:pPr>
            <a:r>
              <a:rPr lang="en-IN" dirty="0" err="1"/>
              <a:t>System.out.println</a:t>
            </a:r>
            <a:r>
              <a:rPr lang="en-IN" dirty="0"/>
              <a:t>("After multi-catch.");</a:t>
            </a:r>
          </a:p>
          <a:p>
            <a:pPr marL="0" indent="0">
              <a:buNone/>
            </a:pPr>
            <a:r>
              <a:rPr lang="en-IN" dirty="0"/>
              <a:t>}</a:t>
            </a:r>
          </a:p>
          <a:p>
            <a:pPr marL="0" indent="0">
              <a:buNone/>
            </a:pPr>
            <a:r>
              <a:rPr lang="en-IN" dirty="0" smtClean="0"/>
              <a:t>}</a:t>
            </a:r>
          </a:p>
          <a:p>
            <a:pPr marL="0" indent="0">
              <a:buNone/>
            </a:pPr>
            <a:r>
              <a:rPr lang="en-IN" dirty="0" smtClean="0"/>
              <a:t>Output:</a:t>
            </a:r>
          </a:p>
          <a:p>
            <a:pPr marL="0" indent="0">
              <a:buNone/>
            </a:pPr>
            <a:r>
              <a:rPr lang="en-IN" dirty="0"/>
              <a:t>Exception caught: </a:t>
            </a:r>
            <a:r>
              <a:rPr lang="en-IN" dirty="0" err="1"/>
              <a:t>java.lang.ArithmeticException</a:t>
            </a:r>
            <a:r>
              <a:rPr lang="en-IN" dirty="0"/>
              <a:t>: / by zero                                                                                               </a:t>
            </a:r>
          </a:p>
          <a:p>
            <a:pPr marL="0" indent="0">
              <a:buNone/>
            </a:pPr>
            <a:r>
              <a:rPr lang="en-IN" dirty="0"/>
              <a:t>After multi-catch.</a:t>
            </a:r>
          </a:p>
        </p:txBody>
      </p:sp>
    </p:spTree>
    <p:extLst>
      <p:ext uri="{BB962C8B-B14F-4D97-AF65-F5344CB8AC3E}">
        <p14:creationId xmlns:p14="http://schemas.microsoft.com/office/powerpoint/2010/main" val="33646052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912" y="0"/>
            <a:ext cx="8229600" cy="258762"/>
          </a:xfrm>
        </p:spPr>
        <p:txBody>
          <a:bodyPr>
            <a:noAutofit/>
          </a:bodyPr>
          <a:lstStyle/>
          <a:p>
            <a:r>
              <a:rPr lang="en-IN" sz="2000" b="1" dirty="0" smtClean="0"/>
              <a:t>Example, where compilation error could come</a:t>
            </a:r>
            <a:endParaRPr lang="en-IN" sz="2000" b="1" dirty="0"/>
          </a:p>
        </p:txBody>
      </p:sp>
      <p:sp>
        <p:nvSpPr>
          <p:cNvPr id="3" name="Content Placeholder 2"/>
          <p:cNvSpPr>
            <a:spLocks noGrp="1"/>
          </p:cNvSpPr>
          <p:nvPr>
            <p:ph idx="1"/>
          </p:nvPr>
        </p:nvSpPr>
        <p:spPr>
          <a:xfrm>
            <a:off x="457200" y="258762"/>
            <a:ext cx="8229600" cy="6599238"/>
          </a:xfrm>
        </p:spPr>
        <p:txBody>
          <a:bodyPr>
            <a:noAutofit/>
          </a:bodyPr>
          <a:lstStyle/>
          <a:p>
            <a:pPr marL="0" indent="0">
              <a:spcBef>
                <a:spcPts val="0"/>
              </a:spcBef>
              <a:buNone/>
            </a:pPr>
            <a:r>
              <a:rPr lang="en-IN" sz="1600" dirty="0"/>
              <a:t>public class Main {  </a:t>
            </a:r>
          </a:p>
          <a:p>
            <a:pPr marL="0" indent="0">
              <a:spcBef>
                <a:spcPts val="0"/>
              </a:spcBef>
              <a:buNone/>
            </a:pPr>
            <a:r>
              <a:rPr lang="en-IN" sz="1600" dirty="0"/>
              <a:t>    public static void main(String[] </a:t>
            </a:r>
            <a:r>
              <a:rPr lang="en-IN" sz="1600" dirty="0" err="1"/>
              <a:t>args</a:t>
            </a:r>
            <a:r>
              <a:rPr lang="en-IN" sz="1600" dirty="0"/>
              <a:t>) {  </a:t>
            </a:r>
          </a:p>
          <a:p>
            <a:pPr marL="0" indent="0">
              <a:spcBef>
                <a:spcPts val="0"/>
              </a:spcBef>
              <a:buNone/>
            </a:pPr>
            <a:r>
              <a:rPr lang="en-IN" sz="1600" dirty="0"/>
              <a:t>           try{ </a:t>
            </a:r>
          </a:p>
          <a:p>
            <a:pPr marL="0" indent="0">
              <a:spcBef>
                <a:spcPts val="0"/>
              </a:spcBef>
              <a:buNone/>
            </a:pPr>
            <a:r>
              <a:rPr lang="en-IN" sz="1600" dirty="0"/>
              <a:t>               String x="ABC";</a:t>
            </a:r>
          </a:p>
          <a:p>
            <a:pPr marL="0" indent="0">
              <a:spcBef>
                <a:spcPts val="0"/>
              </a:spcBef>
              <a:buNone/>
            </a:pPr>
            <a:r>
              <a:rPr lang="en-IN" sz="1600" dirty="0"/>
              <a:t>                </a:t>
            </a:r>
            <a:r>
              <a:rPr lang="en-IN" sz="1600" dirty="0" err="1"/>
              <a:t>int</a:t>
            </a:r>
            <a:r>
              <a:rPr lang="en-IN" sz="1600" dirty="0"/>
              <a:t> a[]=new </a:t>
            </a:r>
            <a:r>
              <a:rPr lang="en-IN" sz="1600" dirty="0" err="1"/>
              <a:t>int</a:t>
            </a:r>
            <a:r>
              <a:rPr lang="en-IN" sz="1600" dirty="0"/>
              <a:t>[5];    </a:t>
            </a:r>
          </a:p>
          <a:p>
            <a:pPr marL="0" indent="0">
              <a:spcBef>
                <a:spcPts val="0"/>
              </a:spcBef>
              <a:buNone/>
            </a:pPr>
            <a:r>
              <a:rPr lang="en-IN" sz="1600" dirty="0"/>
              <a:t>                 a[0]=30/0;//It will raise </a:t>
            </a:r>
            <a:r>
              <a:rPr lang="en-IN" sz="1600" dirty="0" err="1"/>
              <a:t>ArithmeticException</a:t>
            </a:r>
            <a:r>
              <a:rPr lang="en-IN" sz="1600" dirty="0"/>
              <a:t>    </a:t>
            </a:r>
          </a:p>
          <a:p>
            <a:pPr marL="0" indent="0">
              <a:spcBef>
                <a:spcPts val="0"/>
              </a:spcBef>
              <a:buNone/>
            </a:pPr>
            <a:r>
              <a:rPr lang="en-IN" sz="1600" dirty="0"/>
              <a:t>                //</a:t>
            </a:r>
            <a:r>
              <a:rPr lang="en-IN" sz="1600" dirty="0" err="1"/>
              <a:t>System.out.println</a:t>
            </a:r>
            <a:r>
              <a:rPr lang="en-IN" sz="1600" dirty="0"/>
              <a:t>(a[7]);//It will raise </a:t>
            </a:r>
            <a:r>
              <a:rPr lang="en-IN" sz="1600" dirty="0" err="1"/>
              <a:t>ArrayIndexOutOfBoundsException</a:t>
            </a:r>
            <a:endParaRPr lang="en-IN" sz="1600" dirty="0"/>
          </a:p>
          <a:p>
            <a:pPr marL="0" indent="0">
              <a:spcBef>
                <a:spcPts val="0"/>
              </a:spcBef>
              <a:buNone/>
            </a:pPr>
            <a:r>
              <a:rPr lang="en-IN" sz="1600" dirty="0"/>
              <a:t>                //</a:t>
            </a:r>
            <a:r>
              <a:rPr lang="en-IN" sz="1600" dirty="0" err="1"/>
              <a:t>System.out.println</a:t>
            </a:r>
            <a:r>
              <a:rPr lang="en-IN" sz="1600" dirty="0"/>
              <a:t>(</a:t>
            </a:r>
            <a:r>
              <a:rPr lang="en-IN" sz="1600" dirty="0" err="1"/>
              <a:t>Integer.parseInt</a:t>
            </a:r>
            <a:r>
              <a:rPr lang="en-IN" sz="1600" dirty="0"/>
              <a:t>(x));//It can raise </a:t>
            </a:r>
            <a:r>
              <a:rPr lang="en-IN" sz="1600" dirty="0" err="1"/>
              <a:t>NumberFormatException</a:t>
            </a:r>
            <a:r>
              <a:rPr lang="en-IN" sz="1600" dirty="0"/>
              <a:t>, but its specific catch is not written so catch with Exception class will work</a:t>
            </a:r>
          </a:p>
          <a:p>
            <a:pPr marL="0" indent="0">
              <a:spcBef>
                <a:spcPts val="0"/>
              </a:spcBef>
              <a:buNone/>
            </a:pPr>
            <a:r>
              <a:rPr lang="en-IN" sz="1600" dirty="0"/>
              <a:t>               }  </a:t>
            </a:r>
          </a:p>
          <a:p>
            <a:pPr marL="0" indent="0">
              <a:spcBef>
                <a:spcPts val="0"/>
              </a:spcBef>
              <a:buNone/>
            </a:pPr>
            <a:r>
              <a:rPr lang="en-IN" sz="1600" dirty="0"/>
              <a:t>               catch(Exception e)  </a:t>
            </a:r>
          </a:p>
          <a:p>
            <a:pPr marL="0" indent="0">
              <a:spcBef>
                <a:spcPts val="0"/>
              </a:spcBef>
              <a:buNone/>
            </a:pPr>
            <a:r>
              <a:rPr lang="en-IN" sz="1600" dirty="0"/>
              <a:t>                  {  </a:t>
            </a:r>
          </a:p>
          <a:p>
            <a:pPr marL="0" indent="0">
              <a:spcBef>
                <a:spcPts val="0"/>
              </a:spcBef>
              <a:buNone/>
            </a:pPr>
            <a:r>
              <a:rPr lang="en-IN" sz="1600" dirty="0"/>
              <a:t>                   </a:t>
            </a:r>
            <a:r>
              <a:rPr lang="en-IN" sz="1600" dirty="0" err="1"/>
              <a:t>System.out.println</a:t>
            </a:r>
            <a:r>
              <a:rPr lang="en-IN" sz="1600" dirty="0"/>
              <a:t>("Parent Exception occurs");  </a:t>
            </a:r>
          </a:p>
          <a:p>
            <a:pPr marL="0" indent="0">
              <a:spcBef>
                <a:spcPts val="0"/>
              </a:spcBef>
              <a:buNone/>
            </a:pPr>
            <a:r>
              <a:rPr lang="en-IN" sz="1600" dirty="0"/>
              <a:t>                  }  </a:t>
            </a:r>
          </a:p>
          <a:p>
            <a:pPr marL="0" indent="0">
              <a:spcBef>
                <a:spcPts val="0"/>
              </a:spcBef>
              <a:buNone/>
            </a:pPr>
            <a:r>
              <a:rPr lang="en-IN" sz="1600" dirty="0"/>
              <a:t>               catch(</a:t>
            </a:r>
            <a:r>
              <a:rPr lang="en-IN" sz="1600" dirty="0" err="1"/>
              <a:t>ArithmeticException</a:t>
            </a:r>
            <a:r>
              <a:rPr lang="en-IN" sz="1600" dirty="0"/>
              <a:t> e)  </a:t>
            </a:r>
          </a:p>
          <a:p>
            <a:pPr marL="0" indent="0">
              <a:spcBef>
                <a:spcPts val="0"/>
              </a:spcBef>
              <a:buNone/>
            </a:pPr>
            <a:r>
              <a:rPr lang="en-IN" sz="1600" dirty="0"/>
              <a:t>                  {  </a:t>
            </a:r>
          </a:p>
          <a:p>
            <a:pPr marL="0" indent="0">
              <a:spcBef>
                <a:spcPts val="0"/>
              </a:spcBef>
              <a:buNone/>
            </a:pPr>
            <a:r>
              <a:rPr lang="en-IN" sz="1600" dirty="0"/>
              <a:t>                   </a:t>
            </a:r>
            <a:r>
              <a:rPr lang="en-IN" sz="1600" dirty="0" err="1"/>
              <a:t>System.out.println</a:t>
            </a:r>
            <a:r>
              <a:rPr lang="en-IN" sz="1600" dirty="0"/>
              <a:t>("Arithmetic Exception occurs");  </a:t>
            </a:r>
          </a:p>
          <a:p>
            <a:pPr marL="0" indent="0">
              <a:spcBef>
                <a:spcPts val="0"/>
              </a:spcBef>
              <a:buNone/>
            </a:pPr>
            <a:r>
              <a:rPr lang="en-IN" sz="1600" dirty="0"/>
              <a:t>                  }    </a:t>
            </a:r>
          </a:p>
          <a:p>
            <a:pPr marL="0" indent="0">
              <a:spcBef>
                <a:spcPts val="0"/>
              </a:spcBef>
              <a:buNone/>
            </a:pPr>
            <a:r>
              <a:rPr lang="en-IN" sz="1600" dirty="0"/>
              <a:t>               catch(</a:t>
            </a:r>
            <a:r>
              <a:rPr lang="en-IN" sz="1600" dirty="0" err="1"/>
              <a:t>ArrayIndexOutOfBoundsException</a:t>
            </a:r>
            <a:r>
              <a:rPr lang="en-IN" sz="1600" dirty="0"/>
              <a:t> e)  </a:t>
            </a:r>
          </a:p>
          <a:p>
            <a:pPr marL="0" indent="0">
              <a:spcBef>
                <a:spcPts val="0"/>
              </a:spcBef>
              <a:buNone/>
            </a:pPr>
            <a:r>
              <a:rPr lang="en-IN" sz="1600" dirty="0"/>
              <a:t>                  {  </a:t>
            </a:r>
          </a:p>
          <a:p>
            <a:pPr marL="0" indent="0">
              <a:spcBef>
                <a:spcPts val="0"/>
              </a:spcBef>
              <a:buNone/>
            </a:pPr>
            <a:r>
              <a:rPr lang="en-IN" sz="1600" dirty="0"/>
              <a:t>                   </a:t>
            </a:r>
            <a:r>
              <a:rPr lang="en-IN" sz="1600" dirty="0" err="1"/>
              <a:t>System.out.println</a:t>
            </a:r>
            <a:r>
              <a:rPr lang="en-IN" sz="1600" dirty="0"/>
              <a:t>("</a:t>
            </a:r>
            <a:r>
              <a:rPr lang="en-IN" sz="1600" dirty="0" err="1"/>
              <a:t>ArrayIndexOutOfBounds</a:t>
            </a:r>
            <a:r>
              <a:rPr lang="en-IN" sz="1600" dirty="0"/>
              <a:t> Exception occurs");  </a:t>
            </a:r>
          </a:p>
          <a:p>
            <a:pPr marL="0" indent="0">
              <a:spcBef>
                <a:spcPts val="0"/>
              </a:spcBef>
              <a:buNone/>
            </a:pPr>
            <a:r>
              <a:rPr lang="en-IN" sz="1600" dirty="0"/>
              <a:t>                  }    </a:t>
            </a:r>
          </a:p>
          <a:p>
            <a:pPr marL="0" indent="0">
              <a:spcBef>
                <a:spcPts val="0"/>
              </a:spcBef>
              <a:buNone/>
            </a:pPr>
            <a:r>
              <a:rPr lang="en-IN" sz="1600" dirty="0"/>
              <a:t>               </a:t>
            </a:r>
            <a:r>
              <a:rPr lang="en-IN" sz="1600" dirty="0" err="1"/>
              <a:t>System.out.println</a:t>
            </a:r>
            <a:r>
              <a:rPr lang="en-IN" sz="1600" dirty="0"/>
              <a:t>("rest of the code");    </a:t>
            </a:r>
          </a:p>
          <a:p>
            <a:pPr marL="0" indent="0">
              <a:spcBef>
                <a:spcPts val="0"/>
              </a:spcBef>
              <a:buNone/>
            </a:pPr>
            <a:r>
              <a:rPr lang="en-IN" sz="1600" dirty="0"/>
              <a:t>    }  </a:t>
            </a:r>
          </a:p>
          <a:p>
            <a:pPr marL="0" indent="0">
              <a:spcBef>
                <a:spcPts val="0"/>
              </a:spcBef>
              <a:buNone/>
            </a:pPr>
            <a:r>
              <a:rPr lang="en-IN" sz="1600" dirty="0" smtClean="0"/>
              <a:t>}</a:t>
            </a:r>
          </a:p>
          <a:p>
            <a:pPr marL="0" indent="0">
              <a:spcBef>
                <a:spcPts val="0"/>
              </a:spcBef>
              <a:buNone/>
            </a:pPr>
            <a:r>
              <a:rPr lang="en-IN" sz="1600" b="1" i="1" dirty="0" smtClean="0"/>
              <a:t>Here compilation error will come, as general catch handler with super class is written first and then the subclass catches are written</a:t>
            </a:r>
          </a:p>
          <a:p>
            <a:pPr marL="0" indent="0">
              <a:spcBef>
                <a:spcPts val="0"/>
              </a:spcBef>
              <a:buNone/>
            </a:pPr>
            <a:endParaRPr lang="en-IN" sz="1600" dirty="0"/>
          </a:p>
        </p:txBody>
      </p:sp>
    </p:spTree>
    <p:extLst>
      <p:ext uri="{BB962C8B-B14F-4D97-AF65-F5344CB8AC3E}">
        <p14:creationId xmlns:p14="http://schemas.microsoft.com/office/powerpoint/2010/main" val="39620456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437" y="76200"/>
            <a:ext cx="8229600" cy="334962"/>
          </a:xfrm>
        </p:spPr>
        <p:txBody>
          <a:bodyPr>
            <a:noAutofit/>
          </a:bodyPr>
          <a:lstStyle/>
          <a:p>
            <a:r>
              <a:rPr lang="en-IN" sz="2400" b="1" dirty="0" smtClean="0"/>
              <a:t>Nested try statements</a:t>
            </a:r>
            <a:endParaRPr lang="en-IN" sz="2400" b="1" dirty="0"/>
          </a:p>
        </p:txBody>
      </p:sp>
      <p:sp>
        <p:nvSpPr>
          <p:cNvPr id="3" name="Content Placeholder 2"/>
          <p:cNvSpPr>
            <a:spLocks noGrp="1"/>
          </p:cNvSpPr>
          <p:nvPr>
            <p:ph idx="1"/>
          </p:nvPr>
        </p:nvSpPr>
        <p:spPr>
          <a:xfrm>
            <a:off x="457200" y="609600"/>
            <a:ext cx="8229600" cy="6248400"/>
          </a:xfrm>
        </p:spPr>
        <p:txBody>
          <a:bodyPr>
            <a:normAutofit fontScale="70000" lnSpcReduction="20000"/>
          </a:bodyPr>
          <a:lstStyle/>
          <a:p>
            <a:pPr algn="just"/>
            <a:r>
              <a:rPr lang="en-IN" sz="2600" dirty="0"/>
              <a:t>The try block within a try block is known as nested try block in java</a:t>
            </a:r>
            <a:r>
              <a:rPr lang="en-IN" sz="2600" dirty="0" smtClean="0"/>
              <a:t>.</a:t>
            </a:r>
          </a:p>
          <a:p>
            <a:pPr algn="just"/>
            <a:r>
              <a:rPr lang="en-IN" sz="2600" dirty="0"/>
              <a:t>Sometimes a situation may arise where a part of a block may cause one error and the entire block itself may cause another error. In such cases, exception handlers have to be nested</a:t>
            </a:r>
            <a:r>
              <a:rPr lang="en-IN" sz="2600" dirty="0" smtClean="0"/>
              <a:t>.</a:t>
            </a:r>
          </a:p>
          <a:p>
            <a:pPr marL="0" indent="0" algn="just">
              <a:buNone/>
            </a:pPr>
            <a:r>
              <a:rPr lang="en-IN" sz="2600" dirty="0" smtClean="0"/>
              <a:t>Syntax:</a:t>
            </a:r>
          </a:p>
          <a:p>
            <a:pPr marL="0" indent="0" algn="just">
              <a:buNone/>
            </a:pPr>
            <a:r>
              <a:rPr lang="en-IN" sz="2600" dirty="0"/>
              <a:t>....  </a:t>
            </a:r>
          </a:p>
          <a:p>
            <a:pPr marL="0" indent="0" algn="just">
              <a:buNone/>
            </a:pPr>
            <a:r>
              <a:rPr lang="en-IN" sz="2600" dirty="0"/>
              <a:t>try  </a:t>
            </a:r>
          </a:p>
          <a:p>
            <a:pPr marL="0" indent="0" algn="just">
              <a:buNone/>
            </a:pPr>
            <a:r>
              <a:rPr lang="en-IN" sz="2600" dirty="0"/>
              <a:t>{  </a:t>
            </a:r>
          </a:p>
          <a:p>
            <a:pPr marL="0" indent="0" algn="just">
              <a:buNone/>
            </a:pPr>
            <a:r>
              <a:rPr lang="en-IN" sz="2600" dirty="0"/>
              <a:t>    statement 1;  </a:t>
            </a:r>
          </a:p>
          <a:p>
            <a:pPr marL="0" indent="0" algn="just">
              <a:buNone/>
            </a:pPr>
            <a:r>
              <a:rPr lang="en-IN" sz="2600" dirty="0"/>
              <a:t>    statement 2;  </a:t>
            </a:r>
          </a:p>
          <a:p>
            <a:pPr marL="0" indent="0" algn="just">
              <a:buNone/>
            </a:pPr>
            <a:r>
              <a:rPr lang="en-IN" sz="2600" dirty="0"/>
              <a:t>    try  </a:t>
            </a:r>
          </a:p>
          <a:p>
            <a:pPr marL="0" indent="0" algn="just">
              <a:buNone/>
            </a:pPr>
            <a:r>
              <a:rPr lang="en-IN" sz="2600" dirty="0"/>
              <a:t>    {  </a:t>
            </a:r>
          </a:p>
          <a:p>
            <a:pPr marL="0" indent="0" algn="just">
              <a:buNone/>
            </a:pPr>
            <a:r>
              <a:rPr lang="en-IN" sz="2600" dirty="0"/>
              <a:t>        statement 1;  </a:t>
            </a:r>
          </a:p>
          <a:p>
            <a:pPr marL="0" indent="0" algn="just">
              <a:buNone/>
            </a:pPr>
            <a:r>
              <a:rPr lang="en-IN" sz="2600" dirty="0"/>
              <a:t>        statement 2;  </a:t>
            </a:r>
          </a:p>
          <a:p>
            <a:pPr marL="0" indent="0" algn="just">
              <a:buNone/>
            </a:pPr>
            <a:r>
              <a:rPr lang="en-IN" sz="2600" dirty="0"/>
              <a:t>    }  </a:t>
            </a:r>
          </a:p>
          <a:p>
            <a:pPr marL="0" indent="0" algn="just">
              <a:buNone/>
            </a:pPr>
            <a:r>
              <a:rPr lang="en-IN" sz="2600" dirty="0"/>
              <a:t>    catch(Exception e)  </a:t>
            </a:r>
          </a:p>
          <a:p>
            <a:pPr marL="0" indent="0" algn="just">
              <a:buNone/>
            </a:pPr>
            <a:r>
              <a:rPr lang="en-IN" sz="2600" dirty="0"/>
              <a:t>    {  </a:t>
            </a:r>
          </a:p>
          <a:p>
            <a:pPr marL="0" indent="0" algn="just">
              <a:buNone/>
            </a:pPr>
            <a:r>
              <a:rPr lang="en-IN" sz="2600" dirty="0"/>
              <a:t>    }  </a:t>
            </a:r>
          </a:p>
          <a:p>
            <a:pPr marL="0" indent="0" algn="just">
              <a:buNone/>
            </a:pPr>
            <a:r>
              <a:rPr lang="en-IN" sz="2600" dirty="0"/>
              <a:t>}  </a:t>
            </a:r>
          </a:p>
          <a:p>
            <a:pPr marL="0" indent="0" algn="just">
              <a:buNone/>
            </a:pPr>
            <a:r>
              <a:rPr lang="en-IN" sz="2600" dirty="0"/>
              <a:t>catch(Exception e)  </a:t>
            </a:r>
          </a:p>
          <a:p>
            <a:pPr marL="0" indent="0" algn="just">
              <a:buNone/>
            </a:pPr>
            <a:r>
              <a:rPr lang="en-IN" sz="2600" dirty="0"/>
              <a:t>{  </a:t>
            </a:r>
          </a:p>
          <a:p>
            <a:pPr marL="0" indent="0" algn="just">
              <a:buNone/>
            </a:pPr>
            <a:r>
              <a:rPr lang="en-IN" sz="2600" dirty="0"/>
              <a:t>}  </a:t>
            </a:r>
          </a:p>
          <a:p>
            <a:pPr marL="0" indent="0" algn="just">
              <a:buNone/>
            </a:pPr>
            <a:r>
              <a:rPr lang="en-IN" sz="2600" dirty="0"/>
              <a:t>....</a:t>
            </a:r>
          </a:p>
          <a:p>
            <a:pPr algn="just"/>
            <a:endParaRPr lang="en-IN" sz="2400" dirty="0"/>
          </a:p>
        </p:txBody>
      </p:sp>
    </p:spTree>
    <p:extLst>
      <p:ext uri="{BB962C8B-B14F-4D97-AF65-F5344CB8AC3E}">
        <p14:creationId xmlns:p14="http://schemas.microsoft.com/office/powerpoint/2010/main" val="18829093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437" y="0"/>
            <a:ext cx="8229600" cy="182562"/>
          </a:xfrm>
        </p:spPr>
        <p:txBody>
          <a:bodyPr>
            <a:normAutofit fontScale="90000"/>
          </a:bodyPr>
          <a:lstStyle/>
          <a:p>
            <a:r>
              <a:rPr lang="en-IN" dirty="0" smtClean="0"/>
              <a:t>Example</a:t>
            </a:r>
            <a:endParaRPr lang="en-IN" dirty="0"/>
          </a:p>
        </p:txBody>
      </p:sp>
      <p:sp>
        <p:nvSpPr>
          <p:cNvPr id="3" name="Content Placeholder 2"/>
          <p:cNvSpPr>
            <a:spLocks noGrp="1"/>
          </p:cNvSpPr>
          <p:nvPr>
            <p:ph idx="1"/>
          </p:nvPr>
        </p:nvSpPr>
        <p:spPr>
          <a:xfrm>
            <a:off x="457200" y="304800"/>
            <a:ext cx="8229600" cy="6553200"/>
          </a:xfrm>
        </p:spPr>
        <p:txBody>
          <a:bodyPr>
            <a:normAutofit fontScale="47500" lnSpcReduction="20000"/>
          </a:bodyPr>
          <a:lstStyle/>
          <a:p>
            <a:pPr marL="0" indent="0">
              <a:buNone/>
            </a:pPr>
            <a:r>
              <a:rPr lang="en-IN" sz="3400" dirty="0"/>
              <a:t>public class Main{  </a:t>
            </a:r>
          </a:p>
          <a:p>
            <a:pPr marL="0" indent="0">
              <a:buNone/>
            </a:pPr>
            <a:r>
              <a:rPr lang="en-IN" sz="3400" dirty="0"/>
              <a:t> public static void main(String </a:t>
            </a:r>
            <a:r>
              <a:rPr lang="en-IN" sz="3400" dirty="0" err="1"/>
              <a:t>args</a:t>
            </a:r>
            <a:r>
              <a:rPr lang="en-IN" sz="3400" dirty="0"/>
              <a:t>[]){  </a:t>
            </a:r>
          </a:p>
          <a:p>
            <a:pPr marL="0" indent="0">
              <a:buNone/>
            </a:pPr>
            <a:r>
              <a:rPr lang="en-IN" sz="3400" dirty="0"/>
              <a:t>  try{  </a:t>
            </a:r>
          </a:p>
          <a:p>
            <a:pPr marL="0" indent="0">
              <a:buNone/>
            </a:pPr>
            <a:r>
              <a:rPr lang="en-IN" sz="3400" dirty="0"/>
              <a:t>      </a:t>
            </a:r>
            <a:r>
              <a:rPr lang="en-IN" sz="3400" dirty="0" err="1"/>
              <a:t>int</a:t>
            </a:r>
            <a:r>
              <a:rPr lang="en-IN" sz="3400" dirty="0"/>
              <a:t> </a:t>
            </a:r>
            <a:r>
              <a:rPr lang="en-IN" sz="3400" dirty="0" err="1"/>
              <a:t>arr</a:t>
            </a:r>
            <a:r>
              <a:rPr lang="en-IN" sz="3400" dirty="0"/>
              <a:t>[]=new </a:t>
            </a:r>
            <a:r>
              <a:rPr lang="en-IN" sz="3400" dirty="0" err="1"/>
              <a:t>int</a:t>
            </a:r>
            <a:r>
              <a:rPr lang="en-IN" sz="3400" dirty="0"/>
              <a:t>[5];</a:t>
            </a:r>
          </a:p>
          <a:p>
            <a:pPr marL="0" indent="0">
              <a:buNone/>
            </a:pPr>
            <a:r>
              <a:rPr lang="en-IN" sz="3400" dirty="0"/>
              <a:t>    try{  </a:t>
            </a:r>
          </a:p>
          <a:p>
            <a:pPr marL="0" indent="0">
              <a:buNone/>
            </a:pPr>
            <a:r>
              <a:rPr lang="en-IN" sz="3400" dirty="0"/>
              <a:t>     </a:t>
            </a:r>
            <a:r>
              <a:rPr lang="en-IN" sz="3400" dirty="0" err="1"/>
              <a:t>System.out.println</a:t>
            </a:r>
            <a:r>
              <a:rPr lang="en-IN" sz="3400" dirty="0"/>
              <a:t>("going to divide");  </a:t>
            </a:r>
          </a:p>
          <a:p>
            <a:pPr marL="0" indent="0">
              <a:buNone/>
            </a:pPr>
            <a:r>
              <a:rPr lang="en-IN" sz="3400" dirty="0"/>
              <a:t>     </a:t>
            </a:r>
            <a:r>
              <a:rPr lang="en-IN" sz="3400" dirty="0" err="1"/>
              <a:t>int</a:t>
            </a:r>
            <a:r>
              <a:rPr lang="en-IN" sz="3400" dirty="0"/>
              <a:t> b =39/0;  </a:t>
            </a:r>
          </a:p>
          <a:p>
            <a:pPr marL="0" indent="0">
              <a:buNone/>
            </a:pPr>
            <a:r>
              <a:rPr lang="en-IN" sz="3400" dirty="0"/>
              <a:t>    }catch(</a:t>
            </a:r>
            <a:r>
              <a:rPr lang="en-IN" sz="3400" dirty="0" err="1"/>
              <a:t>ArithmeticException</a:t>
            </a:r>
            <a:r>
              <a:rPr lang="en-IN" sz="3400" dirty="0"/>
              <a:t> e){</a:t>
            </a:r>
            <a:r>
              <a:rPr lang="en-IN" sz="3400" dirty="0" err="1"/>
              <a:t>System.out.println</a:t>
            </a:r>
            <a:r>
              <a:rPr lang="en-IN" sz="3400" dirty="0"/>
              <a:t>(e+" inner");}  </a:t>
            </a:r>
          </a:p>
          <a:p>
            <a:pPr marL="0" indent="0">
              <a:buNone/>
            </a:pPr>
            <a:r>
              <a:rPr lang="en-IN" sz="3400" dirty="0"/>
              <a:t>   </a:t>
            </a:r>
          </a:p>
          <a:p>
            <a:pPr marL="0" indent="0">
              <a:buNone/>
            </a:pPr>
            <a:r>
              <a:rPr lang="en-IN" sz="3400" dirty="0"/>
              <a:t>    try{  </a:t>
            </a:r>
          </a:p>
          <a:p>
            <a:pPr marL="0" indent="0">
              <a:buNone/>
            </a:pPr>
            <a:r>
              <a:rPr lang="en-IN" sz="3400" dirty="0"/>
              <a:t>    </a:t>
            </a:r>
            <a:r>
              <a:rPr lang="en-IN" sz="3400" dirty="0" err="1"/>
              <a:t>int</a:t>
            </a:r>
            <a:r>
              <a:rPr lang="en-IN" sz="3400" dirty="0"/>
              <a:t> a[]=new </a:t>
            </a:r>
            <a:r>
              <a:rPr lang="en-IN" sz="3400" dirty="0" err="1"/>
              <a:t>int</a:t>
            </a:r>
            <a:r>
              <a:rPr lang="en-IN" sz="3400" dirty="0"/>
              <a:t>[5];  </a:t>
            </a:r>
          </a:p>
          <a:p>
            <a:pPr marL="0" indent="0">
              <a:buNone/>
            </a:pPr>
            <a:r>
              <a:rPr lang="en-IN" sz="3400" dirty="0"/>
              <a:t>    a[5]=4;  </a:t>
            </a:r>
          </a:p>
          <a:p>
            <a:pPr marL="0" indent="0">
              <a:buNone/>
            </a:pPr>
            <a:r>
              <a:rPr lang="en-IN" sz="3400" dirty="0"/>
              <a:t>    }catch(</a:t>
            </a:r>
            <a:r>
              <a:rPr lang="en-IN" sz="3400" dirty="0" err="1"/>
              <a:t>ArrayIndexOutOfBoundsException</a:t>
            </a:r>
            <a:r>
              <a:rPr lang="en-IN" sz="3400" dirty="0"/>
              <a:t> e){</a:t>
            </a:r>
            <a:r>
              <a:rPr lang="en-IN" sz="3400" dirty="0" err="1"/>
              <a:t>System.out.println</a:t>
            </a:r>
            <a:r>
              <a:rPr lang="en-IN" sz="3400" dirty="0"/>
              <a:t>(e+" inner");}  </a:t>
            </a:r>
          </a:p>
          <a:p>
            <a:pPr marL="0" indent="0">
              <a:buNone/>
            </a:pPr>
            <a:r>
              <a:rPr lang="en-IN" sz="3400" dirty="0"/>
              <a:t>     </a:t>
            </a:r>
          </a:p>
          <a:p>
            <a:pPr marL="0" indent="0">
              <a:buNone/>
            </a:pPr>
            <a:r>
              <a:rPr lang="en-IN" sz="3400" dirty="0"/>
              <a:t>    </a:t>
            </a:r>
            <a:r>
              <a:rPr lang="en-IN" sz="3400" dirty="0" err="1"/>
              <a:t>System.out.println</a:t>
            </a:r>
            <a:r>
              <a:rPr lang="en-IN" sz="3400" dirty="0"/>
              <a:t>(</a:t>
            </a:r>
            <a:r>
              <a:rPr lang="en-IN" sz="3400" dirty="0" err="1"/>
              <a:t>arr</a:t>
            </a:r>
            <a:r>
              <a:rPr lang="en-IN" sz="3400" dirty="0"/>
              <a:t>[6]);  </a:t>
            </a:r>
          </a:p>
          <a:p>
            <a:pPr marL="0" indent="0">
              <a:buNone/>
            </a:pPr>
            <a:r>
              <a:rPr lang="en-IN" sz="3400" dirty="0"/>
              <a:t>  }catch(Exception e){</a:t>
            </a:r>
            <a:r>
              <a:rPr lang="en-IN" sz="3400" dirty="0" err="1"/>
              <a:t>System.out.println</a:t>
            </a:r>
            <a:r>
              <a:rPr lang="en-IN" sz="3400" dirty="0"/>
              <a:t>(e+" outer");}  </a:t>
            </a:r>
          </a:p>
          <a:p>
            <a:pPr marL="0" indent="0">
              <a:buNone/>
            </a:pPr>
            <a:r>
              <a:rPr lang="en-IN" sz="3400" dirty="0"/>
              <a:t>  </a:t>
            </a:r>
            <a:r>
              <a:rPr lang="en-IN" sz="3400" dirty="0" err="1"/>
              <a:t>System.out.println</a:t>
            </a:r>
            <a:r>
              <a:rPr lang="en-IN" sz="3400" dirty="0"/>
              <a:t>("After try catch");  </a:t>
            </a:r>
          </a:p>
          <a:p>
            <a:pPr marL="0" indent="0">
              <a:buNone/>
            </a:pPr>
            <a:r>
              <a:rPr lang="en-IN" sz="3400" dirty="0"/>
              <a:t> }  </a:t>
            </a:r>
          </a:p>
          <a:p>
            <a:pPr marL="0" indent="0">
              <a:buNone/>
            </a:pPr>
            <a:r>
              <a:rPr lang="en-IN" sz="3400" dirty="0"/>
              <a:t>}  </a:t>
            </a:r>
            <a:endParaRPr lang="en-IN" sz="3400" dirty="0" smtClean="0"/>
          </a:p>
          <a:p>
            <a:pPr marL="0" indent="0">
              <a:buNone/>
            </a:pPr>
            <a:r>
              <a:rPr lang="en-IN" sz="3400" dirty="0" smtClean="0"/>
              <a:t>Output:</a:t>
            </a:r>
          </a:p>
          <a:p>
            <a:pPr marL="0" indent="0">
              <a:buNone/>
            </a:pPr>
            <a:r>
              <a:rPr lang="en-IN" sz="3400" dirty="0"/>
              <a:t>going to divide                                                                                                                                            </a:t>
            </a:r>
          </a:p>
          <a:p>
            <a:pPr marL="0" indent="0">
              <a:buNone/>
            </a:pPr>
            <a:r>
              <a:rPr lang="en-IN" sz="3400" dirty="0" err="1"/>
              <a:t>java.lang.ArithmeticException</a:t>
            </a:r>
            <a:r>
              <a:rPr lang="en-IN" sz="3400" dirty="0"/>
              <a:t>: / by zero inner                                                                                                             </a:t>
            </a:r>
          </a:p>
          <a:p>
            <a:pPr marL="0" indent="0">
              <a:buNone/>
            </a:pPr>
            <a:r>
              <a:rPr lang="en-IN" sz="3400" dirty="0" err="1"/>
              <a:t>java.lang.ArrayIndexOutOfBoundsException</a:t>
            </a:r>
            <a:r>
              <a:rPr lang="en-IN" sz="3400" dirty="0"/>
              <a:t>: 5 inner                                                                                                          </a:t>
            </a:r>
          </a:p>
          <a:p>
            <a:pPr marL="0" indent="0">
              <a:buNone/>
            </a:pPr>
            <a:r>
              <a:rPr lang="en-IN" sz="3400" dirty="0" err="1"/>
              <a:t>java.lang.ArrayIndexOutOfBoundsException</a:t>
            </a:r>
            <a:r>
              <a:rPr lang="en-IN" sz="3400" dirty="0"/>
              <a:t>: 6 outer                                                                                                          </a:t>
            </a:r>
          </a:p>
          <a:p>
            <a:pPr marL="0" indent="0">
              <a:buNone/>
            </a:pPr>
            <a:r>
              <a:rPr lang="en-IN" sz="3400" dirty="0"/>
              <a:t>After try catch</a:t>
            </a:r>
          </a:p>
          <a:p>
            <a:pPr marL="0" indent="0">
              <a:buNone/>
            </a:pPr>
            <a:endParaRPr lang="en-IN" dirty="0"/>
          </a:p>
        </p:txBody>
      </p:sp>
    </p:spTree>
    <p:extLst>
      <p:ext uri="{BB962C8B-B14F-4D97-AF65-F5344CB8AC3E}">
        <p14:creationId xmlns:p14="http://schemas.microsoft.com/office/powerpoint/2010/main" val="32783704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Defining Generalized Exception Handler</a:t>
            </a:r>
          </a:p>
        </p:txBody>
      </p:sp>
      <p:sp>
        <p:nvSpPr>
          <p:cNvPr id="3" name="Content Placeholder 2"/>
          <p:cNvSpPr>
            <a:spLocks noGrp="1"/>
          </p:cNvSpPr>
          <p:nvPr>
            <p:ph idx="1"/>
          </p:nvPr>
        </p:nvSpPr>
        <p:spPr/>
        <p:txBody>
          <a:bodyPr/>
          <a:lstStyle/>
          <a:p>
            <a:endParaRPr lang="en-US" dirty="0">
              <a:solidFill>
                <a:srgbClr val="002060"/>
              </a:solidFill>
              <a:latin typeface="Times New Roman" pitchFamily="18" charset="0"/>
              <a:cs typeface="Times New Roman" pitchFamily="18" charset="0"/>
            </a:endParaRPr>
          </a:p>
          <a:p>
            <a:r>
              <a:rPr lang="en-US" dirty="0">
                <a:solidFill>
                  <a:srgbClr val="002060"/>
                </a:solidFill>
                <a:latin typeface="Times New Roman" pitchFamily="18" charset="0"/>
                <a:cs typeface="Times New Roman" pitchFamily="18" charset="0"/>
              </a:rPr>
              <a:t>A generalized exception handler is one that can handle the exceptions of all types.</a:t>
            </a:r>
          </a:p>
          <a:p>
            <a:endParaRPr lang="en-US" dirty="0">
              <a:solidFill>
                <a:srgbClr val="002060"/>
              </a:solidFill>
              <a:latin typeface="Times New Roman" pitchFamily="18" charset="0"/>
              <a:cs typeface="Times New Roman" pitchFamily="18" charset="0"/>
            </a:endParaRPr>
          </a:p>
          <a:p>
            <a:r>
              <a:rPr lang="en-US" dirty="0">
                <a:solidFill>
                  <a:srgbClr val="002060"/>
                </a:solidFill>
                <a:latin typeface="Times New Roman" pitchFamily="18" charset="0"/>
                <a:cs typeface="Times New Roman" pitchFamily="18" charset="0"/>
              </a:rPr>
              <a:t>If a class has a generalized as well as specific exception handler, then the generalized exception handler must be the last one. </a:t>
            </a:r>
          </a:p>
          <a:p>
            <a:pPr>
              <a:buNone/>
            </a:pPr>
            <a:endParaRPr lang="en-US" dirty="0">
              <a:solidFill>
                <a:srgbClr val="002060"/>
              </a:solidFill>
              <a:latin typeface="Times New Roman" pitchFamily="18" charset="0"/>
              <a:cs typeface="Times New Roman" pitchFamily="18" charset="0"/>
            </a:endParaRPr>
          </a:p>
          <a:p>
            <a:pPr>
              <a:buNone/>
            </a:pPr>
            <a:endParaRPr lang="en-US" dirty="0">
              <a:solidFill>
                <a:srgbClr val="002060"/>
              </a:solidFill>
              <a:latin typeface="Times New Roman" pitchFamily="18" charset="0"/>
              <a:cs typeface="Times New Roman" pitchFamily="18" charset="0"/>
            </a:endParaRPr>
          </a:p>
          <a:p>
            <a:pPr marL="0" indent="0">
              <a:buNone/>
            </a:pPr>
            <a:endParaRPr lang="en-US" dirty="0"/>
          </a:p>
        </p:txBody>
      </p:sp>
    </p:spTree>
    <p:extLst>
      <p:ext uri="{BB962C8B-B14F-4D97-AF65-F5344CB8AC3E}">
        <p14:creationId xmlns:p14="http://schemas.microsoft.com/office/powerpoint/2010/main" val="34978335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152400" y="1219200"/>
            <a:ext cx="8763000" cy="5410200"/>
          </a:xfrm>
        </p:spPr>
        <p:txBody>
          <a:bodyPr>
            <a:normAutofit fontScale="55000" lnSpcReduction="20000"/>
          </a:bodyPr>
          <a:lstStyle/>
          <a:p>
            <a:pPr>
              <a:buNone/>
            </a:pPr>
            <a:endParaRPr lang="en-US" dirty="0">
              <a:solidFill>
                <a:schemeClr val="accent2">
                  <a:lumMod val="50000"/>
                </a:schemeClr>
              </a:solidFill>
              <a:latin typeface="Times New Roman" pitchFamily="18" charset="0"/>
              <a:cs typeface="Times New Roman" pitchFamily="18" charset="0"/>
            </a:endParaRPr>
          </a:p>
          <a:p>
            <a:pPr>
              <a:buNone/>
            </a:pPr>
            <a:r>
              <a:rPr lang="en-US" sz="3800" dirty="0">
                <a:solidFill>
                  <a:schemeClr val="accent2">
                    <a:lumMod val="50000"/>
                  </a:schemeClr>
                </a:solidFill>
                <a:latin typeface="Times New Roman" pitchFamily="18" charset="0"/>
                <a:cs typeface="Times New Roman" pitchFamily="18" charset="0"/>
              </a:rPr>
              <a:t>public class Main{  </a:t>
            </a:r>
          </a:p>
          <a:p>
            <a:pPr>
              <a:buNone/>
            </a:pPr>
            <a:r>
              <a:rPr lang="en-US" sz="3800" dirty="0">
                <a:solidFill>
                  <a:schemeClr val="accent2">
                    <a:lumMod val="50000"/>
                  </a:schemeClr>
                </a:solidFill>
                <a:latin typeface="Times New Roman" pitchFamily="18" charset="0"/>
                <a:cs typeface="Times New Roman" pitchFamily="18" charset="0"/>
              </a:rPr>
              <a:t> public static void main(String </a:t>
            </a:r>
            <a:r>
              <a:rPr lang="en-US" sz="3800" dirty="0" err="1">
                <a:solidFill>
                  <a:schemeClr val="accent2">
                    <a:lumMod val="50000"/>
                  </a:schemeClr>
                </a:solidFill>
                <a:latin typeface="Times New Roman" pitchFamily="18" charset="0"/>
                <a:cs typeface="Times New Roman" pitchFamily="18" charset="0"/>
              </a:rPr>
              <a:t>args</a:t>
            </a:r>
            <a:r>
              <a:rPr lang="en-US" sz="3800" dirty="0">
                <a:solidFill>
                  <a:schemeClr val="accent2">
                    <a:lumMod val="50000"/>
                  </a:schemeClr>
                </a:solidFill>
                <a:latin typeface="Times New Roman" pitchFamily="18" charset="0"/>
                <a:cs typeface="Times New Roman" pitchFamily="18" charset="0"/>
              </a:rPr>
              <a:t>[]){  </a:t>
            </a:r>
          </a:p>
          <a:p>
            <a:pPr>
              <a:buNone/>
            </a:pPr>
            <a:r>
              <a:rPr lang="en-US" sz="3800" dirty="0">
                <a:solidFill>
                  <a:schemeClr val="accent2">
                    <a:lumMod val="50000"/>
                  </a:schemeClr>
                </a:solidFill>
                <a:latin typeface="Times New Roman" pitchFamily="18" charset="0"/>
                <a:cs typeface="Times New Roman" pitchFamily="18" charset="0"/>
              </a:rPr>
              <a:t>  try {</a:t>
            </a:r>
          </a:p>
          <a:p>
            <a:pPr>
              <a:buNone/>
            </a:pPr>
            <a:r>
              <a:rPr lang="en-US" sz="3800" dirty="0">
                <a:solidFill>
                  <a:schemeClr val="accent2">
                    <a:lumMod val="50000"/>
                  </a:schemeClr>
                </a:solidFill>
                <a:latin typeface="Times New Roman" pitchFamily="18" charset="0"/>
                <a:cs typeface="Times New Roman" pitchFamily="18" charset="0"/>
              </a:rPr>
              <a:t>		</a:t>
            </a:r>
            <a:r>
              <a:rPr lang="en-US" sz="3800" dirty="0" smtClean="0">
                <a:solidFill>
                  <a:schemeClr val="accent2">
                    <a:lumMod val="50000"/>
                  </a:schemeClr>
                </a:solidFill>
                <a:latin typeface="Times New Roman" pitchFamily="18" charset="0"/>
                <a:cs typeface="Times New Roman" pitchFamily="18" charset="0"/>
              </a:rPr>
              <a:t> </a:t>
            </a:r>
            <a:r>
              <a:rPr lang="en-US" sz="3800" dirty="0">
                <a:solidFill>
                  <a:schemeClr val="accent2">
                    <a:lumMod val="50000"/>
                  </a:schemeClr>
                </a:solidFill>
                <a:latin typeface="Times New Roman" pitchFamily="18" charset="0"/>
                <a:cs typeface="Times New Roman" pitchFamily="18" charset="0"/>
              </a:rPr>
              <a:t>String x=null;</a:t>
            </a:r>
          </a:p>
          <a:p>
            <a:pPr>
              <a:buNone/>
            </a:pPr>
            <a:r>
              <a:rPr lang="en-US" sz="3800" dirty="0">
                <a:solidFill>
                  <a:schemeClr val="accent2">
                    <a:lumMod val="50000"/>
                  </a:schemeClr>
                </a:solidFill>
                <a:latin typeface="Times New Roman" pitchFamily="18" charset="0"/>
                <a:cs typeface="Times New Roman" pitchFamily="18" charset="0"/>
              </a:rPr>
              <a:t>		</a:t>
            </a:r>
            <a:r>
              <a:rPr lang="en-US" sz="3800" dirty="0" smtClean="0">
                <a:solidFill>
                  <a:schemeClr val="accent2">
                    <a:lumMod val="50000"/>
                  </a:schemeClr>
                </a:solidFill>
                <a:latin typeface="Times New Roman" pitchFamily="18" charset="0"/>
                <a:cs typeface="Times New Roman" pitchFamily="18" charset="0"/>
              </a:rPr>
              <a:t>//</a:t>
            </a:r>
            <a:r>
              <a:rPr lang="en-US" sz="3800" dirty="0" err="1">
                <a:solidFill>
                  <a:schemeClr val="accent2">
                    <a:lumMod val="50000"/>
                  </a:schemeClr>
                </a:solidFill>
                <a:latin typeface="Times New Roman" pitchFamily="18" charset="0"/>
                <a:cs typeface="Times New Roman" pitchFamily="18" charset="0"/>
              </a:rPr>
              <a:t>int</a:t>
            </a:r>
            <a:r>
              <a:rPr lang="en-US" sz="3800" dirty="0">
                <a:solidFill>
                  <a:schemeClr val="accent2">
                    <a:lumMod val="50000"/>
                  </a:schemeClr>
                </a:solidFill>
                <a:latin typeface="Times New Roman" pitchFamily="18" charset="0"/>
                <a:cs typeface="Times New Roman" pitchFamily="18" charset="0"/>
              </a:rPr>
              <a:t> c = 12/0;//It will raise </a:t>
            </a:r>
            <a:r>
              <a:rPr lang="en-US" sz="3800" dirty="0" err="1">
                <a:solidFill>
                  <a:schemeClr val="accent2">
                    <a:lumMod val="50000"/>
                  </a:schemeClr>
                </a:solidFill>
                <a:latin typeface="Times New Roman" pitchFamily="18" charset="0"/>
                <a:cs typeface="Times New Roman" pitchFamily="18" charset="0"/>
              </a:rPr>
              <a:t>ArithmeticException</a:t>
            </a:r>
            <a:endParaRPr lang="en-US" sz="3800" dirty="0">
              <a:solidFill>
                <a:schemeClr val="accent2">
                  <a:lumMod val="50000"/>
                </a:schemeClr>
              </a:solidFill>
              <a:latin typeface="Times New Roman" pitchFamily="18" charset="0"/>
              <a:cs typeface="Times New Roman" pitchFamily="18" charset="0"/>
            </a:endParaRPr>
          </a:p>
          <a:p>
            <a:pPr>
              <a:buNone/>
            </a:pPr>
            <a:r>
              <a:rPr lang="en-US" sz="3800" dirty="0">
                <a:solidFill>
                  <a:schemeClr val="accent2">
                    <a:lumMod val="50000"/>
                  </a:schemeClr>
                </a:solidFill>
                <a:latin typeface="Times New Roman" pitchFamily="18" charset="0"/>
                <a:cs typeface="Times New Roman" pitchFamily="18" charset="0"/>
              </a:rPr>
              <a:t>		</a:t>
            </a:r>
            <a:r>
              <a:rPr lang="en-US" sz="3800" dirty="0" smtClean="0">
                <a:solidFill>
                  <a:schemeClr val="accent2">
                    <a:lumMod val="50000"/>
                  </a:schemeClr>
                </a:solidFill>
                <a:latin typeface="Times New Roman" pitchFamily="18" charset="0"/>
                <a:cs typeface="Times New Roman" pitchFamily="18" charset="0"/>
              </a:rPr>
              <a:t>//</a:t>
            </a:r>
            <a:r>
              <a:rPr lang="en-US" sz="3800" dirty="0" err="1">
                <a:solidFill>
                  <a:schemeClr val="accent2">
                    <a:lumMod val="50000"/>
                  </a:schemeClr>
                </a:solidFill>
                <a:latin typeface="Times New Roman" pitchFamily="18" charset="0"/>
                <a:cs typeface="Times New Roman" pitchFamily="18" charset="0"/>
              </a:rPr>
              <a:t>System.out.println</a:t>
            </a:r>
            <a:r>
              <a:rPr lang="en-US" sz="3800" dirty="0">
                <a:solidFill>
                  <a:schemeClr val="accent2">
                    <a:lumMod val="50000"/>
                  </a:schemeClr>
                </a:solidFill>
                <a:latin typeface="Times New Roman" pitchFamily="18" charset="0"/>
                <a:cs typeface="Times New Roman" pitchFamily="18" charset="0"/>
              </a:rPr>
              <a:t>(c);</a:t>
            </a:r>
          </a:p>
          <a:p>
            <a:pPr>
              <a:buNone/>
            </a:pPr>
            <a:r>
              <a:rPr lang="en-US" sz="3800" dirty="0">
                <a:solidFill>
                  <a:schemeClr val="accent2">
                    <a:lumMod val="50000"/>
                  </a:schemeClr>
                </a:solidFill>
                <a:latin typeface="Times New Roman" pitchFamily="18" charset="0"/>
                <a:cs typeface="Times New Roman" pitchFamily="18" charset="0"/>
              </a:rPr>
              <a:t>		</a:t>
            </a:r>
            <a:r>
              <a:rPr lang="en-US" sz="3800" dirty="0" smtClean="0">
                <a:solidFill>
                  <a:schemeClr val="accent2">
                    <a:lumMod val="50000"/>
                  </a:schemeClr>
                </a:solidFill>
                <a:latin typeface="Times New Roman" pitchFamily="18" charset="0"/>
                <a:cs typeface="Times New Roman" pitchFamily="18" charset="0"/>
              </a:rPr>
              <a:t> </a:t>
            </a:r>
            <a:r>
              <a:rPr lang="en-US" sz="3800" dirty="0" err="1">
                <a:solidFill>
                  <a:schemeClr val="accent2">
                    <a:lumMod val="50000"/>
                  </a:schemeClr>
                </a:solidFill>
                <a:latin typeface="Times New Roman" pitchFamily="18" charset="0"/>
                <a:cs typeface="Times New Roman" pitchFamily="18" charset="0"/>
              </a:rPr>
              <a:t>System.out.println</a:t>
            </a:r>
            <a:r>
              <a:rPr lang="en-US" sz="3800" dirty="0">
                <a:solidFill>
                  <a:schemeClr val="accent2">
                    <a:lumMod val="50000"/>
                  </a:schemeClr>
                </a:solidFill>
                <a:latin typeface="Times New Roman" pitchFamily="18" charset="0"/>
                <a:cs typeface="Times New Roman" pitchFamily="18" charset="0"/>
              </a:rPr>
              <a:t>(</a:t>
            </a:r>
            <a:r>
              <a:rPr lang="en-US" sz="3800" dirty="0" err="1">
                <a:solidFill>
                  <a:schemeClr val="accent2">
                    <a:lumMod val="50000"/>
                  </a:schemeClr>
                </a:solidFill>
                <a:latin typeface="Times New Roman" pitchFamily="18" charset="0"/>
                <a:cs typeface="Times New Roman" pitchFamily="18" charset="0"/>
              </a:rPr>
              <a:t>x.length</a:t>
            </a:r>
            <a:r>
              <a:rPr lang="en-US" sz="3800" dirty="0">
                <a:solidFill>
                  <a:schemeClr val="accent2">
                    <a:lumMod val="50000"/>
                  </a:schemeClr>
                </a:solidFill>
                <a:latin typeface="Times New Roman" pitchFamily="18" charset="0"/>
                <a:cs typeface="Times New Roman" pitchFamily="18" charset="0"/>
              </a:rPr>
              <a:t>());//It will raise </a:t>
            </a:r>
            <a:r>
              <a:rPr lang="en-US" sz="3800" dirty="0" err="1">
                <a:solidFill>
                  <a:schemeClr val="accent2">
                    <a:lumMod val="50000"/>
                  </a:schemeClr>
                </a:solidFill>
                <a:latin typeface="Times New Roman" pitchFamily="18" charset="0"/>
                <a:cs typeface="Times New Roman" pitchFamily="18" charset="0"/>
              </a:rPr>
              <a:t>NullPointerException</a:t>
            </a:r>
            <a:endParaRPr lang="en-US" sz="3800" dirty="0">
              <a:solidFill>
                <a:schemeClr val="accent2">
                  <a:lumMod val="50000"/>
                </a:schemeClr>
              </a:solidFill>
              <a:latin typeface="Times New Roman" pitchFamily="18" charset="0"/>
              <a:cs typeface="Times New Roman" pitchFamily="18" charset="0"/>
            </a:endParaRPr>
          </a:p>
          <a:p>
            <a:pPr>
              <a:buNone/>
            </a:pPr>
            <a:r>
              <a:rPr lang="en-US" sz="3800" dirty="0" smtClean="0">
                <a:solidFill>
                  <a:schemeClr val="accent2">
                    <a:lumMod val="50000"/>
                  </a:schemeClr>
                </a:solidFill>
                <a:latin typeface="Times New Roman" pitchFamily="18" charset="0"/>
                <a:cs typeface="Times New Roman" pitchFamily="18" charset="0"/>
              </a:rPr>
              <a:t>        }</a:t>
            </a:r>
            <a:endParaRPr lang="en-US" sz="3800" dirty="0">
              <a:solidFill>
                <a:schemeClr val="accent2">
                  <a:lumMod val="50000"/>
                </a:schemeClr>
              </a:solidFill>
              <a:latin typeface="Times New Roman" pitchFamily="18" charset="0"/>
              <a:cs typeface="Times New Roman" pitchFamily="18" charset="0"/>
            </a:endParaRPr>
          </a:p>
          <a:p>
            <a:pPr>
              <a:buNone/>
            </a:pPr>
            <a:r>
              <a:rPr lang="en-US" sz="3800" dirty="0" smtClean="0">
                <a:solidFill>
                  <a:schemeClr val="accent2">
                    <a:lumMod val="50000"/>
                  </a:schemeClr>
                </a:solidFill>
                <a:latin typeface="Times New Roman" pitchFamily="18" charset="0"/>
                <a:cs typeface="Times New Roman" pitchFamily="18" charset="0"/>
              </a:rPr>
              <a:t>catch </a:t>
            </a:r>
            <a:r>
              <a:rPr lang="en-US" sz="3800" dirty="0">
                <a:solidFill>
                  <a:schemeClr val="accent2">
                    <a:lumMod val="50000"/>
                  </a:schemeClr>
                </a:solidFill>
                <a:latin typeface="Times New Roman" pitchFamily="18" charset="0"/>
                <a:cs typeface="Times New Roman" pitchFamily="18" charset="0"/>
              </a:rPr>
              <a:t>(</a:t>
            </a:r>
            <a:r>
              <a:rPr lang="en-US" sz="3800" dirty="0" err="1">
                <a:solidFill>
                  <a:schemeClr val="accent2">
                    <a:lumMod val="50000"/>
                  </a:schemeClr>
                </a:solidFill>
                <a:latin typeface="Times New Roman" pitchFamily="18" charset="0"/>
                <a:cs typeface="Times New Roman" pitchFamily="18" charset="0"/>
              </a:rPr>
              <a:t>Throwable</a:t>
            </a:r>
            <a:r>
              <a:rPr lang="en-US" sz="3800" dirty="0">
                <a:solidFill>
                  <a:schemeClr val="accent2">
                    <a:lumMod val="50000"/>
                  </a:schemeClr>
                </a:solidFill>
                <a:latin typeface="Times New Roman" pitchFamily="18" charset="0"/>
                <a:cs typeface="Times New Roman" pitchFamily="18" charset="0"/>
              </a:rPr>
              <a:t> e) //Generalized exception handler, which can handle both exceptions[one at one time]</a:t>
            </a:r>
          </a:p>
          <a:p>
            <a:pPr>
              <a:buNone/>
            </a:pPr>
            <a:r>
              <a:rPr lang="en-US" sz="3800" dirty="0" smtClean="0">
                <a:solidFill>
                  <a:schemeClr val="accent2">
                    <a:lumMod val="50000"/>
                  </a:schemeClr>
                </a:solidFill>
                <a:latin typeface="Times New Roman" pitchFamily="18" charset="0"/>
                <a:cs typeface="Times New Roman" pitchFamily="18" charset="0"/>
              </a:rPr>
              <a:t>      {</a:t>
            </a:r>
            <a:endParaRPr lang="en-US" sz="3800" dirty="0">
              <a:solidFill>
                <a:schemeClr val="accent2">
                  <a:lumMod val="50000"/>
                </a:schemeClr>
              </a:solidFill>
              <a:latin typeface="Times New Roman" pitchFamily="18" charset="0"/>
              <a:cs typeface="Times New Roman" pitchFamily="18" charset="0"/>
            </a:endParaRPr>
          </a:p>
          <a:p>
            <a:pPr>
              <a:buNone/>
            </a:pPr>
            <a:r>
              <a:rPr lang="en-US" sz="3800" dirty="0">
                <a:solidFill>
                  <a:schemeClr val="accent2">
                    <a:lumMod val="50000"/>
                  </a:schemeClr>
                </a:solidFill>
                <a:latin typeface="Times New Roman" pitchFamily="18" charset="0"/>
                <a:cs typeface="Times New Roman" pitchFamily="18" charset="0"/>
              </a:rPr>
              <a:t>	</a:t>
            </a:r>
            <a:r>
              <a:rPr lang="en-US" sz="3800" dirty="0" err="1" smtClean="0">
                <a:solidFill>
                  <a:schemeClr val="accent2">
                    <a:lumMod val="50000"/>
                  </a:schemeClr>
                </a:solidFill>
                <a:latin typeface="Times New Roman" pitchFamily="18" charset="0"/>
                <a:cs typeface="Times New Roman" pitchFamily="18" charset="0"/>
              </a:rPr>
              <a:t>System.out.println</a:t>
            </a:r>
            <a:r>
              <a:rPr lang="en-US" sz="3800" dirty="0" smtClean="0">
                <a:solidFill>
                  <a:schemeClr val="accent2">
                    <a:lumMod val="50000"/>
                  </a:schemeClr>
                </a:solidFill>
                <a:latin typeface="Times New Roman" pitchFamily="18" charset="0"/>
                <a:cs typeface="Times New Roman" pitchFamily="18" charset="0"/>
              </a:rPr>
              <a:t>(e);</a:t>
            </a:r>
          </a:p>
          <a:p>
            <a:pPr>
              <a:buNone/>
            </a:pPr>
            <a:r>
              <a:rPr lang="en-US" sz="3800" dirty="0">
                <a:solidFill>
                  <a:schemeClr val="accent2">
                    <a:lumMod val="50000"/>
                  </a:schemeClr>
                </a:solidFill>
                <a:latin typeface="Times New Roman" pitchFamily="18" charset="0"/>
                <a:cs typeface="Times New Roman" pitchFamily="18" charset="0"/>
              </a:rPr>
              <a:t> </a:t>
            </a:r>
            <a:r>
              <a:rPr lang="en-US" sz="3800" dirty="0" smtClean="0">
                <a:solidFill>
                  <a:schemeClr val="accent2">
                    <a:lumMod val="50000"/>
                  </a:schemeClr>
                </a:solidFill>
                <a:latin typeface="Times New Roman" pitchFamily="18" charset="0"/>
                <a:cs typeface="Times New Roman" pitchFamily="18" charset="0"/>
              </a:rPr>
              <a:t>     </a:t>
            </a:r>
            <a:r>
              <a:rPr lang="en-US" sz="3800" dirty="0">
                <a:solidFill>
                  <a:schemeClr val="accent2">
                    <a:lumMod val="50000"/>
                  </a:schemeClr>
                </a:solidFill>
                <a:latin typeface="Times New Roman" pitchFamily="18" charset="0"/>
                <a:cs typeface="Times New Roman" pitchFamily="18" charset="0"/>
              </a:rPr>
              <a:t>}</a:t>
            </a:r>
          </a:p>
          <a:p>
            <a:pPr>
              <a:buNone/>
            </a:pPr>
            <a:r>
              <a:rPr lang="en-US" sz="3800" dirty="0">
                <a:solidFill>
                  <a:schemeClr val="accent2">
                    <a:lumMod val="50000"/>
                  </a:schemeClr>
                </a:solidFill>
                <a:latin typeface="Times New Roman" pitchFamily="18" charset="0"/>
                <a:cs typeface="Times New Roman" pitchFamily="18" charset="0"/>
              </a:rPr>
              <a:t> }  </a:t>
            </a:r>
          </a:p>
          <a:p>
            <a:pPr>
              <a:buNone/>
            </a:pPr>
            <a:r>
              <a:rPr lang="en-US" sz="3800" dirty="0">
                <a:solidFill>
                  <a:schemeClr val="accent2">
                    <a:lumMod val="50000"/>
                  </a:schemeClr>
                </a:solidFill>
                <a:latin typeface="Times New Roman" pitchFamily="18" charset="0"/>
                <a:cs typeface="Times New Roman" pitchFamily="18" charset="0"/>
              </a:rPr>
              <a:t>} </a:t>
            </a:r>
          </a:p>
        </p:txBody>
      </p:sp>
    </p:spTree>
    <p:extLst>
      <p:ext uri="{BB962C8B-B14F-4D97-AF65-F5344CB8AC3E}">
        <p14:creationId xmlns:p14="http://schemas.microsoft.com/office/powerpoint/2010/main" val="34201792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dirty="0" smtClean="0"/>
              <a:t>Using throw keyword</a:t>
            </a:r>
            <a:endParaRPr lang="en-US" dirty="0"/>
          </a:p>
        </p:txBody>
      </p:sp>
      <p:sp>
        <p:nvSpPr>
          <p:cNvPr id="3" name="Content Placeholder 2"/>
          <p:cNvSpPr>
            <a:spLocks noGrp="1"/>
          </p:cNvSpPr>
          <p:nvPr>
            <p:ph idx="1"/>
          </p:nvPr>
        </p:nvSpPr>
        <p:spPr>
          <a:xfrm>
            <a:off x="457200" y="1066800"/>
            <a:ext cx="8229600" cy="5257800"/>
          </a:xfrm>
        </p:spPr>
        <p:txBody>
          <a:bodyPr>
            <a:normAutofit fontScale="85000" lnSpcReduction="10000"/>
          </a:bodyPr>
          <a:lstStyle/>
          <a:p>
            <a:pPr marL="0" indent="0" algn="just">
              <a:buNone/>
            </a:pPr>
            <a:r>
              <a:rPr lang="en-IN" sz="2400" dirty="0"/>
              <a:t>The </a:t>
            </a:r>
            <a:r>
              <a:rPr lang="en-IN" sz="2400" i="1" dirty="0"/>
              <a:t>throw</a:t>
            </a:r>
            <a:r>
              <a:rPr lang="en-IN" sz="2400" dirty="0"/>
              <a:t> keyword in Java is used to explicitly throw an exception from a method or any block of code. We can throw either checked or unchecked exception. The </a:t>
            </a:r>
            <a:r>
              <a:rPr lang="en-IN" sz="2400" i="1" dirty="0"/>
              <a:t>throw</a:t>
            </a:r>
            <a:r>
              <a:rPr lang="en-IN" sz="2400" dirty="0"/>
              <a:t> keyword is mainly used </a:t>
            </a:r>
            <a:r>
              <a:rPr lang="en-IN" sz="2400" dirty="0" smtClean="0"/>
              <a:t>to </a:t>
            </a:r>
            <a:r>
              <a:rPr lang="en-IN" sz="2400" dirty="0"/>
              <a:t>throw custom exceptions. </a:t>
            </a:r>
            <a:endParaRPr lang="en-IN" sz="2400" dirty="0" smtClean="0"/>
          </a:p>
          <a:p>
            <a:pPr marL="0" indent="0" algn="just">
              <a:buNone/>
            </a:pPr>
            <a:r>
              <a:rPr lang="en-IN" sz="2400" b="1" u="sng" dirty="0"/>
              <a:t>Syntax: </a:t>
            </a:r>
          </a:p>
          <a:p>
            <a:pPr marL="0" indent="0" algn="just">
              <a:buNone/>
            </a:pPr>
            <a:r>
              <a:rPr lang="en-IN" sz="2400" dirty="0"/>
              <a:t>throw Instance</a:t>
            </a:r>
          </a:p>
          <a:p>
            <a:pPr marL="0" indent="0" algn="just">
              <a:buNone/>
            </a:pPr>
            <a:r>
              <a:rPr lang="en-IN" sz="2400" b="1" u="sng" dirty="0"/>
              <a:t>Example:</a:t>
            </a:r>
          </a:p>
          <a:p>
            <a:pPr marL="0" indent="0" algn="just">
              <a:buNone/>
            </a:pPr>
            <a:r>
              <a:rPr lang="en-IN" sz="2400" dirty="0"/>
              <a:t>throw new </a:t>
            </a:r>
            <a:r>
              <a:rPr lang="en-IN" sz="2400" dirty="0" err="1" smtClean="0"/>
              <a:t>ArithmeticException</a:t>
            </a:r>
            <a:r>
              <a:rPr lang="en-IN" sz="2400" dirty="0"/>
              <a:t>("/ by zero"); </a:t>
            </a:r>
            <a:endParaRPr lang="en-IN" sz="2400" dirty="0" smtClean="0"/>
          </a:p>
          <a:p>
            <a:pPr marL="0" indent="0" algn="just">
              <a:buNone/>
            </a:pPr>
            <a:r>
              <a:rPr lang="en-IN" sz="2400" dirty="0"/>
              <a:t>But this exception </a:t>
            </a:r>
            <a:r>
              <a:rPr lang="en-IN" sz="2400" dirty="0" err="1"/>
              <a:t>i.e</a:t>
            </a:r>
            <a:r>
              <a:rPr lang="en-IN" sz="2400" dirty="0"/>
              <a:t>, </a:t>
            </a:r>
            <a:r>
              <a:rPr lang="en-IN" sz="2400" i="1" dirty="0"/>
              <a:t>Instance</a:t>
            </a:r>
            <a:r>
              <a:rPr lang="en-IN" sz="2400" dirty="0"/>
              <a:t> must be of type </a:t>
            </a:r>
            <a:r>
              <a:rPr lang="en-IN" sz="2400" b="1" dirty="0" err="1"/>
              <a:t>Throwable</a:t>
            </a:r>
            <a:r>
              <a:rPr lang="en-IN" sz="2400" dirty="0"/>
              <a:t> or a subclass of </a:t>
            </a:r>
            <a:r>
              <a:rPr lang="en-IN" sz="2400" b="1" dirty="0" err="1"/>
              <a:t>Throwable</a:t>
            </a:r>
            <a:r>
              <a:rPr lang="en-IN" sz="2400" dirty="0" smtClean="0"/>
              <a:t>.</a:t>
            </a:r>
          </a:p>
          <a:p>
            <a:pPr marL="0" indent="0" algn="just">
              <a:buNone/>
            </a:pPr>
            <a:r>
              <a:rPr lang="en-IN" sz="2400" dirty="0"/>
              <a:t>The flow of execution of the program stops immediately after the throw statement is executed and the nearest enclosing try block is checked to see if it has a catch statement that matches the type of exception. </a:t>
            </a:r>
            <a:endParaRPr lang="en-IN" sz="2400" dirty="0" smtClean="0"/>
          </a:p>
          <a:p>
            <a:pPr marL="0" indent="0" algn="just">
              <a:buNone/>
            </a:pPr>
            <a:r>
              <a:rPr lang="en-IN" sz="2400" dirty="0" smtClean="0"/>
              <a:t>If </a:t>
            </a:r>
            <a:r>
              <a:rPr lang="en-IN" sz="2400" dirty="0"/>
              <a:t>it finds a match, controlled is transferred to that statement otherwise next enclosing try block is checked and so on. If no matching catch is found then the default exception handler will halt the program. </a:t>
            </a:r>
          </a:p>
        </p:txBody>
      </p:sp>
    </p:spTree>
    <p:extLst>
      <p:ext uri="{BB962C8B-B14F-4D97-AF65-F5344CB8AC3E}">
        <p14:creationId xmlns:p14="http://schemas.microsoft.com/office/powerpoint/2010/main" val="1045635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endParaRPr lang="en-US" sz="2800" dirty="0">
              <a:solidFill>
                <a:srgbClr val="002060"/>
              </a:solidFill>
              <a:latin typeface="Times New Roman" pitchFamily="18" charset="0"/>
              <a:cs typeface="Times New Roman" pitchFamily="18" charset="0"/>
            </a:endParaRPr>
          </a:p>
          <a:p>
            <a:r>
              <a:rPr lang="en-US" sz="2800" dirty="0">
                <a:solidFill>
                  <a:srgbClr val="002060"/>
                </a:solidFill>
                <a:latin typeface="Times New Roman" pitchFamily="18" charset="0"/>
                <a:cs typeface="Times New Roman" pitchFamily="18" charset="0"/>
              </a:rPr>
              <a:t>An Exception </a:t>
            </a:r>
            <a:r>
              <a:rPr lang="en-US" sz="2800" dirty="0">
                <a:solidFill>
                  <a:srgbClr val="FF0000"/>
                </a:solidFill>
                <a:latin typeface="Times New Roman" pitchFamily="18" charset="0"/>
                <a:cs typeface="Times New Roman" pitchFamily="18" charset="0"/>
              </a:rPr>
              <a:t>is a run-time error that can be handled programmatically </a:t>
            </a:r>
            <a:r>
              <a:rPr lang="en-US" sz="2800" dirty="0">
                <a:solidFill>
                  <a:srgbClr val="002060"/>
                </a:solidFill>
                <a:latin typeface="Times New Roman" pitchFamily="18" charset="0"/>
                <a:cs typeface="Times New Roman" pitchFamily="18" charset="0"/>
              </a:rPr>
              <a:t>in the application and does not result in abnormal program termination.</a:t>
            </a:r>
          </a:p>
          <a:p>
            <a:endParaRPr lang="en-US" sz="2800" dirty="0">
              <a:solidFill>
                <a:srgbClr val="002060"/>
              </a:solidFill>
              <a:latin typeface="Times New Roman" pitchFamily="18" charset="0"/>
              <a:cs typeface="Times New Roman" pitchFamily="18" charset="0"/>
            </a:endParaRPr>
          </a:p>
          <a:p>
            <a:r>
              <a:rPr lang="en-US" sz="2800" dirty="0">
                <a:solidFill>
                  <a:srgbClr val="002060"/>
                </a:solidFill>
                <a:latin typeface="Times New Roman" pitchFamily="18" charset="0"/>
                <a:cs typeface="Times New Roman" pitchFamily="18" charset="0"/>
              </a:rPr>
              <a:t>Exception handling is a mechanism that facilitates programmatic handling of run-time errors.</a:t>
            </a:r>
          </a:p>
          <a:p>
            <a:endParaRPr lang="en-US" sz="2800" dirty="0">
              <a:solidFill>
                <a:srgbClr val="002060"/>
              </a:solidFill>
              <a:latin typeface="Times New Roman" pitchFamily="18" charset="0"/>
              <a:cs typeface="Times New Roman" pitchFamily="18" charset="0"/>
            </a:endParaRPr>
          </a:p>
          <a:p>
            <a:r>
              <a:rPr lang="en-US" sz="2800" dirty="0">
                <a:solidFill>
                  <a:srgbClr val="002060"/>
                </a:solidFill>
                <a:latin typeface="Times New Roman" pitchFamily="18" charset="0"/>
                <a:cs typeface="Times New Roman" pitchFamily="18" charset="0"/>
              </a:rPr>
              <a:t>In java, each run-time error is represented by an object.  </a:t>
            </a:r>
          </a:p>
          <a:p>
            <a:pPr>
              <a:buNone/>
            </a:pPr>
            <a:endParaRPr lang="en-US" sz="2800" dirty="0">
              <a:solidFill>
                <a:srgbClr val="7030A0"/>
              </a:solidFill>
              <a:latin typeface="Times New Roman" pitchFamily="18" charset="0"/>
              <a:cs typeface="Times New Roman" pitchFamily="18" charset="0"/>
            </a:endParaRPr>
          </a:p>
          <a:p>
            <a:pPr>
              <a:buNone/>
            </a:pPr>
            <a:endParaRPr lang="en-US" sz="28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10917935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
            <a:ext cx="8458200" cy="6629400"/>
          </a:xfrm>
        </p:spPr>
        <p:txBody>
          <a:bodyPr>
            <a:normAutofit fontScale="47500" lnSpcReduction="20000"/>
          </a:bodyPr>
          <a:lstStyle/>
          <a:p>
            <a:pPr>
              <a:buNone/>
            </a:pPr>
            <a:r>
              <a:rPr lang="en-US" sz="3400" dirty="0">
                <a:latin typeface="Times New Roman" pitchFamily="18" charset="0"/>
                <a:cs typeface="Times New Roman" pitchFamily="18" charset="0"/>
              </a:rPr>
              <a:t>p</a:t>
            </a:r>
            <a:r>
              <a:rPr lang="en-US" sz="3400" dirty="0" smtClean="0">
                <a:latin typeface="Times New Roman" pitchFamily="18" charset="0"/>
                <a:cs typeface="Times New Roman" pitchFamily="18" charset="0"/>
              </a:rPr>
              <a:t>ublic class Main</a:t>
            </a:r>
            <a:endParaRPr lang="en-US" sz="3400" dirty="0">
              <a:latin typeface="Times New Roman" pitchFamily="18" charset="0"/>
              <a:cs typeface="Times New Roman" pitchFamily="18" charset="0"/>
            </a:endParaRPr>
          </a:p>
          <a:p>
            <a:pPr>
              <a:buNone/>
            </a:pPr>
            <a:r>
              <a:rPr lang="en-US" sz="3400" dirty="0">
                <a:latin typeface="Times New Roman" pitchFamily="18" charset="0"/>
                <a:cs typeface="Times New Roman" pitchFamily="18" charset="0"/>
              </a:rPr>
              <a:t>	{</a:t>
            </a:r>
          </a:p>
          <a:p>
            <a:pPr>
              <a:buNone/>
            </a:pPr>
            <a:r>
              <a:rPr lang="en-US" sz="3400" dirty="0">
                <a:latin typeface="Times New Roman" pitchFamily="18" charset="0"/>
                <a:cs typeface="Times New Roman" pitchFamily="18" charset="0"/>
              </a:rPr>
              <a:t>	  static void demo() </a:t>
            </a:r>
          </a:p>
          <a:p>
            <a:pPr>
              <a:buNone/>
            </a:pPr>
            <a:r>
              <a:rPr lang="en-US" sz="3400" dirty="0">
                <a:latin typeface="Times New Roman" pitchFamily="18" charset="0"/>
                <a:cs typeface="Times New Roman" pitchFamily="18" charset="0"/>
              </a:rPr>
              <a:t>		{</a:t>
            </a:r>
          </a:p>
          <a:p>
            <a:pPr>
              <a:buNone/>
            </a:pPr>
            <a:r>
              <a:rPr lang="en-US" sz="3400" dirty="0">
                <a:latin typeface="Times New Roman" pitchFamily="18" charset="0"/>
                <a:cs typeface="Times New Roman" pitchFamily="18" charset="0"/>
              </a:rPr>
              <a:t>		  try {</a:t>
            </a:r>
          </a:p>
          <a:p>
            <a:pPr>
              <a:buNone/>
            </a:pPr>
            <a:r>
              <a:rPr lang="en-US" sz="3400" dirty="0">
                <a:latin typeface="Times New Roman" pitchFamily="18" charset="0"/>
                <a:cs typeface="Times New Roman" pitchFamily="18" charset="0"/>
              </a:rPr>
              <a:t>			throw new </a:t>
            </a:r>
            <a:r>
              <a:rPr lang="en-US" sz="3400" dirty="0" err="1">
                <a:latin typeface="Times New Roman" pitchFamily="18" charset="0"/>
                <a:cs typeface="Times New Roman" pitchFamily="18" charset="0"/>
              </a:rPr>
              <a:t>NullPointerException</a:t>
            </a:r>
            <a:r>
              <a:rPr lang="en-US" sz="3400" dirty="0">
                <a:latin typeface="Times New Roman" pitchFamily="18" charset="0"/>
                <a:cs typeface="Times New Roman" pitchFamily="18" charset="0"/>
              </a:rPr>
              <a:t>("demo");</a:t>
            </a:r>
          </a:p>
          <a:p>
            <a:pPr>
              <a:buNone/>
            </a:pPr>
            <a:r>
              <a:rPr lang="en-US" sz="3400" dirty="0">
                <a:latin typeface="Times New Roman" pitchFamily="18" charset="0"/>
                <a:cs typeface="Times New Roman" pitchFamily="18" charset="0"/>
              </a:rPr>
              <a:t>		      } </a:t>
            </a:r>
          </a:p>
          <a:p>
            <a:pPr>
              <a:buNone/>
            </a:pPr>
            <a:r>
              <a:rPr lang="en-US" sz="3400" dirty="0">
                <a:latin typeface="Times New Roman" pitchFamily="18" charset="0"/>
                <a:cs typeface="Times New Roman" pitchFamily="18" charset="0"/>
              </a:rPr>
              <a:t>		  catch(</a:t>
            </a:r>
            <a:r>
              <a:rPr lang="en-US" sz="3400" dirty="0" err="1">
                <a:latin typeface="Times New Roman" pitchFamily="18" charset="0"/>
                <a:cs typeface="Times New Roman" pitchFamily="18" charset="0"/>
              </a:rPr>
              <a:t>NullPointerException</a:t>
            </a:r>
            <a:r>
              <a:rPr lang="en-US" sz="3400" dirty="0">
                <a:latin typeface="Times New Roman" pitchFamily="18" charset="0"/>
                <a:cs typeface="Times New Roman" pitchFamily="18" charset="0"/>
              </a:rPr>
              <a:t> e) </a:t>
            </a:r>
          </a:p>
          <a:p>
            <a:pPr>
              <a:buNone/>
            </a:pPr>
            <a:r>
              <a:rPr lang="en-US" sz="3400" dirty="0">
                <a:latin typeface="Times New Roman" pitchFamily="18" charset="0"/>
                <a:cs typeface="Times New Roman" pitchFamily="18" charset="0"/>
              </a:rPr>
              <a:t>		      {</a:t>
            </a:r>
          </a:p>
          <a:p>
            <a:pPr>
              <a:buNone/>
            </a:pPr>
            <a:r>
              <a:rPr lang="en-US" sz="3400" dirty="0">
                <a:latin typeface="Times New Roman" pitchFamily="18" charset="0"/>
                <a:cs typeface="Times New Roman" pitchFamily="18" charset="0"/>
              </a:rPr>
              <a:t>			</a:t>
            </a:r>
            <a:r>
              <a:rPr lang="en-US" sz="3400" dirty="0" err="1">
                <a:latin typeface="Times New Roman" pitchFamily="18" charset="0"/>
                <a:cs typeface="Times New Roman" pitchFamily="18" charset="0"/>
              </a:rPr>
              <a:t>System.out.println</a:t>
            </a:r>
            <a:r>
              <a:rPr lang="en-US" sz="3400" dirty="0">
                <a:latin typeface="Times New Roman" pitchFamily="18" charset="0"/>
                <a:cs typeface="Times New Roman" pitchFamily="18" charset="0"/>
              </a:rPr>
              <a:t>("Caught inside demo.");</a:t>
            </a:r>
          </a:p>
          <a:p>
            <a:pPr>
              <a:buNone/>
            </a:pPr>
            <a:r>
              <a:rPr lang="en-US" sz="3400" dirty="0">
                <a:latin typeface="Times New Roman" pitchFamily="18" charset="0"/>
                <a:cs typeface="Times New Roman" pitchFamily="18" charset="0"/>
              </a:rPr>
              <a:t>			throw e; // </a:t>
            </a:r>
            <a:r>
              <a:rPr lang="en-US" sz="3400" dirty="0" err="1">
                <a:latin typeface="Times New Roman" pitchFamily="18" charset="0"/>
                <a:cs typeface="Times New Roman" pitchFamily="18" charset="0"/>
              </a:rPr>
              <a:t>rethrow</a:t>
            </a:r>
            <a:r>
              <a:rPr lang="en-US" sz="3400" dirty="0">
                <a:latin typeface="Times New Roman" pitchFamily="18" charset="0"/>
                <a:cs typeface="Times New Roman" pitchFamily="18" charset="0"/>
              </a:rPr>
              <a:t> the exception</a:t>
            </a:r>
          </a:p>
          <a:p>
            <a:pPr>
              <a:buNone/>
            </a:pPr>
            <a:r>
              <a:rPr lang="en-US" sz="3400" dirty="0">
                <a:latin typeface="Times New Roman" pitchFamily="18" charset="0"/>
                <a:cs typeface="Times New Roman" pitchFamily="18" charset="0"/>
              </a:rPr>
              <a:t>		      }</a:t>
            </a:r>
          </a:p>
          <a:p>
            <a:pPr>
              <a:buNone/>
            </a:pPr>
            <a:r>
              <a:rPr lang="en-US" sz="3400" dirty="0">
                <a:latin typeface="Times New Roman" pitchFamily="18" charset="0"/>
                <a:cs typeface="Times New Roman" pitchFamily="18" charset="0"/>
              </a:rPr>
              <a:t>		}</a:t>
            </a:r>
          </a:p>
          <a:p>
            <a:pPr>
              <a:buNone/>
            </a:pPr>
            <a:r>
              <a:rPr lang="en-US" sz="3400" dirty="0">
                <a:latin typeface="Times New Roman" pitchFamily="18" charset="0"/>
                <a:cs typeface="Times New Roman" pitchFamily="18" charset="0"/>
              </a:rPr>
              <a:t>	  public static void main(String </a:t>
            </a:r>
            <a:r>
              <a:rPr lang="en-US" sz="3400" dirty="0" err="1">
                <a:latin typeface="Times New Roman" pitchFamily="18" charset="0"/>
                <a:cs typeface="Times New Roman" pitchFamily="18" charset="0"/>
              </a:rPr>
              <a:t>args</a:t>
            </a:r>
            <a:r>
              <a:rPr lang="en-US" sz="3400" dirty="0">
                <a:latin typeface="Times New Roman" pitchFamily="18" charset="0"/>
                <a:cs typeface="Times New Roman" pitchFamily="18" charset="0"/>
              </a:rPr>
              <a:t>[]) </a:t>
            </a:r>
          </a:p>
          <a:p>
            <a:pPr>
              <a:buNone/>
            </a:pPr>
            <a:r>
              <a:rPr lang="en-US" sz="3400" dirty="0">
                <a:latin typeface="Times New Roman" pitchFamily="18" charset="0"/>
                <a:cs typeface="Times New Roman" pitchFamily="18" charset="0"/>
              </a:rPr>
              <a:t>		{</a:t>
            </a:r>
          </a:p>
          <a:p>
            <a:pPr>
              <a:buNone/>
            </a:pPr>
            <a:r>
              <a:rPr lang="en-US" sz="3400" dirty="0">
                <a:latin typeface="Times New Roman" pitchFamily="18" charset="0"/>
                <a:cs typeface="Times New Roman" pitchFamily="18" charset="0"/>
              </a:rPr>
              <a:t>		  try {</a:t>
            </a:r>
          </a:p>
          <a:p>
            <a:pPr>
              <a:buNone/>
            </a:pPr>
            <a:r>
              <a:rPr lang="en-US" sz="3400" dirty="0">
                <a:latin typeface="Times New Roman" pitchFamily="18" charset="0"/>
                <a:cs typeface="Times New Roman" pitchFamily="18" charset="0"/>
              </a:rPr>
              <a:t>			demo();</a:t>
            </a:r>
          </a:p>
          <a:p>
            <a:pPr>
              <a:buNone/>
            </a:pPr>
            <a:r>
              <a:rPr lang="en-US" sz="3400" dirty="0">
                <a:latin typeface="Times New Roman" pitchFamily="18" charset="0"/>
                <a:cs typeface="Times New Roman" pitchFamily="18" charset="0"/>
              </a:rPr>
              <a:t>		      } </a:t>
            </a:r>
          </a:p>
          <a:p>
            <a:pPr>
              <a:buNone/>
            </a:pPr>
            <a:r>
              <a:rPr lang="en-US" sz="3400" dirty="0">
                <a:latin typeface="Times New Roman" pitchFamily="18" charset="0"/>
                <a:cs typeface="Times New Roman" pitchFamily="18" charset="0"/>
              </a:rPr>
              <a:t>		  catch(</a:t>
            </a:r>
            <a:r>
              <a:rPr lang="en-US" sz="3400" dirty="0" err="1">
                <a:latin typeface="Times New Roman" pitchFamily="18" charset="0"/>
                <a:cs typeface="Times New Roman" pitchFamily="18" charset="0"/>
              </a:rPr>
              <a:t>NullPointerException</a:t>
            </a:r>
            <a:r>
              <a:rPr lang="en-US" sz="3400" dirty="0">
                <a:latin typeface="Times New Roman" pitchFamily="18" charset="0"/>
                <a:cs typeface="Times New Roman" pitchFamily="18" charset="0"/>
              </a:rPr>
              <a:t> e) </a:t>
            </a:r>
          </a:p>
          <a:p>
            <a:pPr>
              <a:buNone/>
            </a:pPr>
            <a:r>
              <a:rPr lang="en-US" sz="3400" dirty="0">
                <a:latin typeface="Times New Roman" pitchFamily="18" charset="0"/>
                <a:cs typeface="Times New Roman" pitchFamily="18" charset="0"/>
              </a:rPr>
              <a:t>		      {</a:t>
            </a:r>
          </a:p>
          <a:p>
            <a:pPr>
              <a:buNone/>
            </a:pPr>
            <a:r>
              <a:rPr lang="en-US" sz="3400" dirty="0">
                <a:latin typeface="Times New Roman" pitchFamily="18" charset="0"/>
                <a:cs typeface="Times New Roman" pitchFamily="18" charset="0"/>
              </a:rPr>
              <a:t>			</a:t>
            </a:r>
            <a:r>
              <a:rPr lang="en-US" sz="3400" dirty="0" err="1">
                <a:latin typeface="Times New Roman" pitchFamily="18" charset="0"/>
                <a:cs typeface="Times New Roman" pitchFamily="18" charset="0"/>
              </a:rPr>
              <a:t>System.out.println</a:t>
            </a:r>
            <a:r>
              <a:rPr lang="en-US" sz="3400" dirty="0">
                <a:latin typeface="Times New Roman" pitchFamily="18" charset="0"/>
                <a:cs typeface="Times New Roman" pitchFamily="18" charset="0"/>
              </a:rPr>
              <a:t>("</a:t>
            </a:r>
            <a:r>
              <a:rPr lang="en-US" sz="3400" dirty="0" err="1">
                <a:latin typeface="Times New Roman" pitchFamily="18" charset="0"/>
                <a:cs typeface="Times New Roman" pitchFamily="18" charset="0"/>
              </a:rPr>
              <a:t>Recaught</a:t>
            </a:r>
            <a:r>
              <a:rPr lang="en-US" sz="3400" dirty="0">
                <a:latin typeface="Times New Roman" pitchFamily="18" charset="0"/>
                <a:cs typeface="Times New Roman" pitchFamily="18" charset="0"/>
              </a:rPr>
              <a:t>: " + e);</a:t>
            </a:r>
          </a:p>
          <a:p>
            <a:pPr>
              <a:buNone/>
            </a:pPr>
            <a:r>
              <a:rPr lang="en-US" sz="3400" dirty="0">
                <a:latin typeface="Times New Roman" pitchFamily="18" charset="0"/>
                <a:cs typeface="Times New Roman" pitchFamily="18" charset="0"/>
              </a:rPr>
              <a:t>		      }</a:t>
            </a:r>
          </a:p>
          <a:p>
            <a:pPr>
              <a:buNone/>
            </a:pPr>
            <a:r>
              <a:rPr lang="en-US" sz="3400" dirty="0">
                <a:latin typeface="Times New Roman" pitchFamily="18" charset="0"/>
                <a:cs typeface="Times New Roman" pitchFamily="18" charset="0"/>
              </a:rPr>
              <a:t>		}</a:t>
            </a:r>
          </a:p>
          <a:p>
            <a:pPr>
              <a:buNone/>
            </a:pPr>
            <a:r>
              <a:rPr lang="en-US" sz="3400" dirty="0">
                <a:latin typeface="Times New Roman" pitchFamily="18" charset="0"/>
                <a:cs typeface="Times New Roman" pitchFamily="18" charset="0"/>
              </a:rPr>
              <a:t>	</a:t>
            </a:r>
            <a:r>
              <a:rPr lang="en-US" sz="3400" dirty="0" smtClean="0">
                <a:latin typeface="Times New Roman" pitchFamily="18" charset="0"/>
                <a:cs typeface="Times New Roman" pitchFamily="18" charset="0"/>
              </a:rPr>
              <a:t>}</a:t>
            </a:r>
          </a:p>
          <a:p>
            <a:pPr>
              <a:buNone/>
            </a:pPr>
            <a:r>
              <a:rPr lang="en-US" sz="3400" b="1" u="sng" dirty="0" smtClean="0">
                <a:latin typeface="Times New Roman" pitchFamily="18" charset="0"/>
                <a:cs typeface="Times New Roman" pitchFamily="18" charset="0"/>
              </a:rPr>
              <a:t>Output:</a:t>
            </a:r>
          </a:p>
          <a:p>
            <a:pPr>
              <a:buNone/>
            </a:pPr>
            <a:r>
              <a:rPr lang="en-IN" sz="3400" dirty="0">
                <a:latin typeface="Times New Roman" pitchFamily="18" charset="0"/>
                <a:cs typeface="Times New Roman" pitchFamily="18" charset="0"/>
              </a:rPr>
              <a:t>Caught inside demo.                                                                                                                                        </a:t>
            </a:r>
          </a:p>
          <a:p>
            <a:pPr>
              <a:buNone/>
            </a:pPr>
            <a:r>
              <a:rPr lang="en-IN" sz="3400" dirty="0" err="1">
                <a:latin typeface="Times New Roman" pitchFamily="18" charset="0"/>
                <a:cs typeface="Times New Roman" pitchFamily="18" charset="0"/>
              </a:rPr>
              <a:t>Recaught</a:t>
            </a:r>
            <a:r>
              <a:rPr lang="en-IN" sz="3400" dirty="0">
                <a:latin typeface="Times New Roman" pitchFamily="18" charset="0"/>
                <a:cs typeface="Times New Roman" pitchFamily="18" charset="0"/>
              </a:rPr>
              <a:t>: </a:t>
            </a:r>
            <a:r>
              <a:rPr lang="en-IN" sz="3400" dirty="0" err="1">
                <a:latin typeface="Times New Roman" pitchFamily="18" charset="0"/>
                <a:cs typeface="Times New Roman" pitchFamily="18" charset="0"/>
              </a:rPr>
              <a:t>java.lang.NullPointerException</a:t>
            </a:r>
            <a:r>
              <a:rPr lang="en-IN" sz="3400" dirty="0">
                <a:latin typeface="Times New Roman" pitchFamily="18" charset="0"/>
                <a:cs typeface="Times New Roman" pitchFamily="18" charset="0"/>
              </a:rPr>
              <a:t>: demo </a:t>
            </a:r>
            <a:endParaRPr lang="en-US" sz="3400" dirty="0">
              <a:latin typeface="Times New Roman" pitchFamily="18" charset="0"/>
              <a:cs typeface="Times New Roman" pitchFamily="18" charset="0"/>
            </a:endParaRPr>
          </a:p>
          <a:p>
            <a:pPr marL="0" indent="0">
              <a:buNone/>
            </a:pPr>
            <a:endParaRPr lang="en-US" dirty="0"/>
          </a:p>
        </p:txBody>
      </p:sp>
    </p:spTree>
    <p:extLst>
      <p:ext uri="{BB962C8B-B14F-4D97-AF65-F5344CB8AC3E}">
        <p14:creationId xmlns:p14="http://schemas.microsoft.com/office/powerpoint/2010/main" val="34486205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Using throws keyword</a:t>
            </a:r>
            <a:endParaRPr lang="en-US"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1215" y="1600200"/>
            <a:ext cx="7321569"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6058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Example of throws</a:t>
            </a:r>
            <a:endParaRPr lang="en-IN" dirty="0"/>
          </a:p>
        </p:txBody>
      </p:sp>
      <p:sp>
        <p:nvSpPr>
          <p:cNvPr id="3" name="Content Placeholder 2"/>
          <p:cNvSpPr>
            <a:spLocks noGrp="1"/>
          </p:cNvSpPr>
          <p:nvPr>
            <p:ph idx="1"/>
          </p:nvPr>
        </p:nvSpPr>
        <p:spPr>
          <a:xfrm>
            <a:off x="442452" y="1417638"/>
            <a:ext cx="8229600" cy="5135562"/>
          </a:xfrm>
        </p:spPr>
        <p:txBody>
          <a:bodyPr>
            <a:normAutofit fontScale="55000" lnSpcReduction="20000"/>
          </a:bodyPr>
          <a:lstStyle/>
          <a:p>
            <a:pPr marL="0" indent="0">
              <a:buNone/>
            </a:pPr>
            <a:r>
              <a:rPr lang="en-IN" dirty="0"/>
              <a:t>import java.io.*;</a:t>
            </a:r>
          </a:p>
          <a:p>
            <a:pPr marL="0" indent="0">
              <a:buNone/>
            </a:pPr>
            <a:r>
              <a:rPr lang="en-IN" dirty="0"/>
              <a:t>public class </a:t>
            </a:r>
            <a:r>
              <a:rPr lang="en-IN" dirty="0" err="1"/>
              <a:t>abc</a:t>
            </a:r>
            <a:r>
              <a:rPr lang="en-IN" dirty="0"/>
              <a:t> {</a:t>
            </a:r>
          </a:p>
          <a:p>
            <a:pPr marL="0" indent="0">
              <a:buNone/>
            </a:pPr>
            <a:r>
              <a:rPr lang="en-IN" dirty="0"/>
              <a:t>  public static void </a:t>
            </a:r>
            <a:r>
              <a:rPr lang="en-IN" dirty="0" err="1"/>
              <a:t>findFile</a:t>
            </a:r>
            <a:r>
              <a:rPr lang="en-IN" dirty="0"/>
              <a:t>() throws </a:t>
            </a:r>
            <a:r>
              <a:rPr lang="en-IN" dirty="0" err="1"/>
              <a:t>IOException</a:t>
            </a:r>
            <a:r>
              <a:rPr lang="en-IN" dirty="0"/>
              <a:t> {</a:t>
            </a:r>
          </a:p>
          <a:p>
            <a:pPr marL="0" indent="0">
              <a:buNone/>
            </a:pPr>
            <a:r>
              <a:rPr lang="en-IN" dirty="0"/>
              <a:t>    // code that may produce </a:t>
            </a:r>
            <a:r>
              <a:rPr lang="en-IN" dirty="0" err="1"/>
              <a:t>IOException</a:t>
            </a:r>
            <a:endParaRPr lang="en-IN" dirty="0"/>
          </a:p>
          <a:p>
            <a:pPr marL="0" indent="0">
              <a:buNone/>
            </a:pPr>
            <a:r>
              <a:rPr lang="en-IN" dirty="0"/>
              <a:t>    File </a:t>
            </a:r>
            <a:r>
              <a:rPr lang="en-IN" dirty="0" err="1"/>
              <a:t>newFile</a:t>
            </a:r>
            <a:r>
              <a:rPr lang="en-IN" dirty="0"/>
              <a:t>=new File("test.txt");</a:t>
            </a:r>
          </a:p>
          <a:p>
            <a:pPr marL="0" indent="0">
              <a:buNone/>
            </a:pPr>
            <a:r>
              <a:rPr lang="en-IN" dirty="0"/>
              <a:t>    </a:t>
            </a:r>
            <a:r>
              <a:rPr lang="en-IN" dirty="0" err="1"/>
              <a:t>FileInputStream</a:t>
            </a:r>
            <a:r>
              <a:rPr lang="en-IN" dirty="0"/>
              <a:t> stream=new </a:t>
            </a:r>
            <a:r>
              <a:rPr lang="en-IN" dirty="0" err="1"/>
              <a:t>FileInputStream</a:t>
            </a:r>
            <a:r>
              <a:rPr lang="en-IN" dirty="0"/>
              <a:t>(</a:t>
            </a:r>
            <a:r>
              <a:rPr lang="en-IN" dirty="0" err="1"/>
              <a:t>newFile</a:t>
            </a:r>
            <a:r>
              <a:rPr lang="en-IN" dirty="0"/>
              <a:t>);</a:t>
            </a:r>
          </a:p>
          <a:p>
            <a:pPr marL="0" indent="0">
              <a:buNone/>
            </a:pPr>
            <a:r>
              <a:rPr lang="en-IN" dirty="0"/>
              <a:t>  }</a:t>
            </a:r>
          </a:p>
          <a:p>
            <a:pPr marL="0" indent="0">
              <a:buNone/>
            </a:pPr>
            <a:r>
              <a:rPr lang="en-IN" dirty="0"/>
              <a:t>  public static void main(String[] </a:t>
            </a:r>
            <a:r>
              <a:rPr lang="en-IN" dirty="0" err="1"/>
              <a:t>args</a:t>
            </a:r>
            <a:r>
              <a:rPr lang="en-IN" dirty="0"/>
              <a:t>) {</a:t>
            </a:r>
          </a:p>
          <a:p>
            <a:pPr marL="0" indent="0">
              <a:buNone/>
            </a:pPr>
            <a:r>
              <a:rPr lang="en-IN" dirty="0"/>
              <a:t>    </a:t>
            </a:r>
            <a:r>
              <a:rPr lang="en-IN" dirty="0" err="1"/>
              <a:t>findFile</a:t>
            </a:r>
            <a:r>
              <a:rPr lang="en-IN" dirty="0" smtClean="0"/>
              <a:t>();//try catch block must be used as method throws checked exception</a:t>
            </a:r>
            <a:endParaRPr lang="en-IN" dirty="0"/>
          </a:p>
          <a:p>
            <a:pPr marL="0" indent="0">
              <a:buNone/>
            </a:pPr>
            <a:r>
              <a:rPr lang="en-IN" dirty="0"/>
              <a:t>  }</a:t>
            </a:r>
          </a:p>
          <a:p>
            <a:pPr marL="0" indent="0">
              <a:buNone/>
            </a:pPr>
            <a:r>
              <a:rPr lang="en-IN" dirty="0"/>
              <a:t>}</a:t>
            </a:r>
          </a:p>
          <a:p>
            <a:pPr marL="0" indent="0">
              <a:buNone/>
            </a:pPr>
            <a:r>
              <a:rPr lang="en-IN" b="1" u="sng" dirty="0" smtClean="0"/>
              <a:t>Output:</a:t>
            </a:r>
          </a:p>
          <a:p>
            <a:pPr marL="0" indent="0">
              <a:buNone/>
            </a:pPr>
            <a:r>
              <a:rPr lang="en-IN" dirty="0" smtClean="0"/>
              <a:t>C:\Codes&gt;javac </a:t>
            </a:r>
            <a:r>
              <a:rPr lang="en-IN" dirty="0"/>
              <a:t>abc.java</a:t>
            </a:r>
          </a:p>
          <a:p>
            <a:pPr marL="0" indent="0">
              <a:buNone/>
            </a:pPr>
            <a:r>
              <a:rPr lang="en-IN" dirty="0"/>
              <a:t>abc.java:9: error: unreported exception </a:t>
            </a:r>
            <a:r>
              <a:rPr lang="en-IN" dirty="0" err="1"/>
              <a:t>IOException</a:t>
            </a:r>
            <a:r>
              <a:rPr lang="en-IN" dirty="0"/>
              <a:t>; must be caught or declared to be thrown</a:t>
            </a:r>
          </a:p>
          <a:p>
            <a:pPr marL="0" indent="0">
              <a:buNone/>
            </a:pPr>
            <a:r>
              <a:rPr lang="en-IN" dirty="0"/>
              <a:t>    </a:t>
            </a:r>
            <a:r>
              <a:rPr lang="en-IN" dirty="0" err="1"/>
              <a:t>findFile</a:t>
            </a:r>
            <a:r>
              <a:rPr lang="en-IN" dirty="0"/>
              <a:t>();</a:t>
            </a:r>
          </a:p>
          <a:p>
            <a:pPr marL="0" indent="0">
              <a:buNone/>
            </a:pPr>
            <a:r>
              <a:rPr lang="en-IN" dirty="0"/>
              <a:t>            ^</a:t>
            </a:r>
          </a:p>
          <a:p>
            <a:pPr marL="0" indent="0">
              <a:buNone/>
            </a:pPr>
            <a:r>
              <a:rPr lang="en-IN" dirty="0"/>
              <a:t>1 error</a:t>
            </a:r>
            <a:endParaRPr lang="en-IN" dirty="0" smtClean="0"/>
          </a:p>
        </p:txBody>
      </p:sp>
    </p:spTree>
    <p:extLst>
      <p:ext uri="{BB962C8B-B14F-4D97-AF65-F5344CB8AC3E}">
        <p14:creationId xmlns:p14="http://schemas.microsoft.com/office/powerpoint/2010/main" val="34475943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Autofit/>
          </a:bodyPr>
          <a:lstStyle/>
          <a:p>
            <a:r>
              <a:rPr lang="en-IN" sz="2000" b="1" dirty="0" smtClean="0"/>
              <a:t>Enclosing method call inside try-catch which throws the exception</a:t>
            </a:r>
            <a:endParaRPr lang="en-IN" sz="2000" b="1" dirty="0"/>
          </a:p>
        </p:txBody>
      </p:sp>
      <p:sp>
        <p:nvSpPr>
          <p:cNvPr id="3" name="Content Placeholder 2"/>
          <p:cNvSpPr>
            <a:spLocks noGrp="1"/>
          </p:cNvSpPr>
          <p:nvPr>
            <p:ph idx="1"/>
          </p:nvPr>
        </p:nvSpPr>
        <p:spPr>
          <a:xfrm>
            <a:off x="457200" y="914400"/>
            <a:ext cx="8229600" cy="5486400"/>
          </a:xfrm>
        </p:spPr>
        <p:txBody>
          <a:bodyPr>
            <a:normAutofit fontScale="62500" lnSpcReduction="20000"/>
          </a:bodyPr>
          <a:lstStyle/>
          <a:p>
            <a:pPr marL="0" indent="0">
              <a:buNone/>
            </a:pPr>
            <a:r>
              <a:rPr lang="en-IN" dirty="0"/>
              <a:t>import java.io.*;</a:t>
            </a:r>
          </a:p>
          <a:p>
            <a:pPr marL="0" indent="0">
              <a:buNone/>
            </a:pPr>
            <a:r>
              <a:rPr lang="en-IN" dirty="0"/>
              <a:t>public class </a:t>
            </a:r>
            <a:r>
              <a:rPr lang="en-IN" dirty="0" err="1"/>
              <a:t>abc</a:t>
            </a:r>
            <a:r>
              <a:rPr lang="en-IN" dirty="0"/>
              <a:t> {</a:t>
            </a:r>
          </a:p>
          <a:p>
            <a:pPr marL="0" indent="0">
              <a:buNone/>
            </a:pPr>
            <a:r>
              <a:rPr lang="en-IN" dirty="0"/>
              <a:t>  public static void </a:t>
            </a:r>
            <a:r>
              <a:rPr lang="en-IN" dirty="0" err="1"/>
              <a:t>findFile</a:t>
            </a:r>
            <a:r>
              <a:rPr lang="en-IN" dirty="0"/>
              <a:t>() throws </a:t>
            </a:r>
            <a:r>
              <a:rPr lang="en-IN" dirty="0" err="1"/>
              <a:t>IOException</a:t>
            </a:r>
            <a:r>
              <a:rPr lang="en-IN" dirty="0"/>
              <a:t> {</a:t>
            </a:r>
          </a:p>
          <a:p>
            <a:pPr marL="0" indent="0">
              <a:buNone/>
            </a:pPr>
            <a:r>
              <a:rPr lang="en-IN" dirty="0"/>
              <a:t>    // code that may produce </a:t>
            </a:r>
            <a:r>
              <a:rPr lang="en-IN" dirty="0" err="1"/>
              <a:t>IOException</a:t>
            </a:r>
            <a:endParaRPr lang="en-IN" dirty="0"/>
          </a:p>
          <a:p>
            <a:pPr marL="0" indent="0">
              <a:buNone/>
            </a:pPr>
            <a:r>
              <a:rPr lang="en-IN" dirty="0"/>
              <a:t>    File </a:t>
            </a:r>
            <a:r>
              <a:rPr lang="en-IN" dirty="0" err="1"/>
              <a:t>newFile</a:t>
            </a:r>
            <a:r>
              <a:rPr lang="en-IN" dirty="0"/>
              <a:t>=new File("test.txt");</a:t>
            </a:r>
          </a:p>
          <a:p>
            <a:pPr marL="0" indent="0">
              <a:buNone/>
            </a:pPr>
            <a:r>
              <a:rPr lang="en-IN" dirty="0"/>
              <a:t>    </a:t>
            </a:r>
            <a:r>
              <a:rPr lang="en-IN" dirty="0" err="1"/>
              <a:t>FileInputStream</a:t>
            </a:r>
            <a:r>
              <a:rPr lang="en-IN" dirty="0"/>
              <a:t> stream=new </a:t>
            </a:r>
            <a:r>
              <a:rPr lang="en-IN" dirty="0" err="1"/>
              <a:t>FileInputStream</a:t>
            </a:r>
            <a:r>
              <a:rPr lang="en-IN" dirty="0"/>
              <a:t>(</a:t>
            </a:r>
            <a:r>
              <a:rPr lang="en-IN" dirty="0" err="1"/>
              <a:t>newFile</a:t>
            </a:r>
            <a:r>
              <a:rPr lang="en-IN" dirty="0"/>
              <a:t>);</a:t>
            </a:r>
          </a:p>
          <a:p>
            <a:pPr marL="0" indent="0">
              <a:buNone/>
            </a:pPr>
            <a:r>
              <a:rPr lang="en-IN" dirty="0"/>
              <a:t>  }</a:t>
            </a:r>
          </a:p>
          <a:p>
            <a:pPr marL="0" indent="0">
              <a:buNone/>
            </a:pPr>
            <a:r>
              <a:rPr lang="en-IN" dirty="0"/>
              <a:t>  public static void main(String[] </a:t>
            </a:r>
            <a:r>
              <a:rPr lang="en-IN" dirty="0" err="1"/>
              <a:t>args</a:t>
            </a:r>
            <a:r>
              <a:rPr lang="en-IN" dirty="0"/>
              <a:t>) {</a:t>
            </a:r>
          </a:p>
          <a:p>
            <a:pPr marL="0" indent="0">
              <a:buNone/>
            </a:pPr>
            <a:r>
              <a:rPr lang="en-IN" dirty="0"/>
              <a:t>    try{</a:t>
            </a:r>
          </a:p>
          <a:p>
            <a:pPr marL="0" indent="0">
              <a:buNone/>
            </a:pPr>
            <a:r>
              <a:rPr lang="en-IN" dirty="0"/>
              <a:t>      </a:t>
            </a:r>
            <a:r>
              <a:rPr lang="en-IN" dirty="0" err="1"/>
              <a:t>findFile</a:t>
            </a:r>
            <a:r>
              <a:rPr lang="en-IN" dirty="0"/>
              <a:t>();</a:t>
            </a:r>
          </a:p>
          <a:p>
            <a:pPr marL="0" indent="0">
              <a:buNone/>
            </a:pPr>
            <a:r>
              <a:rPr lang="en-IN" dirty="0"/>
              <a:t>    } catch(</a:t>
            </a:r>
            <a:r>
              <a:rPr lang="en-IN" dirty="0" err="1"/>
              <a:t>IOException</a:t>
            </a:r>
            <a:r>
              <a:rPr lang="en-IN" dirty="0"/>
              <a:t> e){</a:t>
            </a:r>
          </a:p>
          <a:p>
            <a:pPr marL="0" indent="0">
              <a:buNone/>
            </a:pPr>
            <a:r>
              <a:rPr lang="en-IN" dirty="0"/>
              <a:t>      </a:t>
            </a:r>
            <a:r>
              <a:rPr lang="en-IN" dirty="0" err="1"/>
              <a:t>System.out.println</a:t>
            </a:r>
            <a:r>
              <a:rPr lang="en-IN" dirty="0"/>
              <a:t>(e);</a:t>
            </a:r>
          </a:p>
          <a:p>
            <a:pPr marL="0" indent="0">
              <a:buNone/>
            </a:pPr>
            <a:r>
              <a:rPr lang="en-IN" dirty="0"/>
              <a:t>    }</a:t>
            </a:r>
          </a:p>
          <a:p>
            <a:pPr marL="0" indent="0">
              <a:buNone/>
            </a:pPr>
            <a:r>
              <a:rPr lang="en-IN" dirty="0"/>
              <a:t>  }</a:t>
            </a:r>
          </a:p>
          <a:p>
            <a:pPr marL="0" indent="0">
              <a:buNone/>
            </a:pPr>
            <a:r>
              <a:rPr lang="en-IN" dirty="0"/>
              <a:t>}</a:t>
            </a:r>
          </a:p>
          <a:p>
            <a:pPr marL="0" indent="0">
              <a:buNone/>
            </a:pPr>
            <a:r>
              <a:rPr lang="en-IN" dirty="0" smtClean="0"/>
              <a:t>Output:</a:t>
            </a:r>
          </a:p>
          <a:p>
            <a:pPr marL="0" indent="0">
              <a:buNone/>
            </a:pPr>
            <a:r>
              <a:rPr lang="en-IN" dirty="0" err="1"/>
              <a:t>java.io.FileNotFoundException</a:t>
            </a:r>
            <a:r>
              <a:rPr lang="en-IN" dirty="0"/>
              <a:t>: test.txt (No such file or directory)</a:t>
            </a:r>
          </a:p>
        </p:txBody>
      </p:sp>
    </p:spTree>
    <p:extLst>
      <p:ext uri="{BB962C8B-B14F-4D97-AF65-F5344CB8AC3E}">
        <p14:creationId xmlns:p14="http://schemas.microsoft.com/office/powerpoint/2010/main" val="28562630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IN" dirty="0"/>
              <a:t>t</a:t>
            </a:r>
            <a:r>
              <a:rPr lang="en-IN" dirty="0" smtClean="0"/>
              <a:t>hrow vs throws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4872860"/>
              </p:ext>
            </p:extLst>
          </p:nvPr>
        </p:nvGraphicFramePr>
        <p:xfrm>
          <a:off x="228599" y="1066800"/>
          <a:ext cx="8534400" cy="4844984"/>
        </p:xfrm>
        <a:graphic>
          <a:graphicData uri="http://schemas.openxmlformats.org/drawingml/2006/table">
            <a:tbl>
              <a:tblPr/>
              <a:tblGrid>
                <a:gridCol w="990601"/>
                <a:gridCol w="4191000"/>
                <a:gridCol w="3352799"/>
              </a:tblGrid>
              <a:tr h="492890">
                <a:tc>
                  <a:txBody>
                    <a:bodyPr/>
                    <a:lstStyle/>
                    <a:p>
                      <a:pPr algn="l" fontAlgn="t"/>
                      <a:r>
                        <a:rPr lang="en-IN" sz="1400" dirty="0">
                          <a:solidFill>
                            <a:srgbClr val="000000"/>
                          </a:solidFill>
                          <a:effectLst/>
                          <a:latin typeface="times new roman" panose="02020603050405020304" pitchFamily="18" charset="0"/>
                        </a:rPr>
                        <a:t>No.</a:t>
                      </a:r>
                    </a:p>
                  </a:txBody>
                  <a:tcPr marL="87261" marR="87261" marT="87261" marB="87261">
                    <a:lnL w="9525" cap="flat" cmpd="sng" algn="ctr">
                      <a:solidFill>
                        <a:srgbClr val="388B10"/>
                      </a:solidFill>
                      <a:prstDash val="solid"/>
                      <a:round/>
                      <a:headEnd type="none" w="med" len="med"/>
                      <a:tailEnd type="none" w="med" len="med"/>
                    </a:lnL>
                    <a:lnR w="9525" cap="flat" cmpd="sng" algn="ctr">
                      <a:solidFill>
                        <a:srgbClr val="388B10"/>
                      </a:solidFill>
                      <a:prstDash val="solid"/>
                      <a:round/>
                      <a:headEnd type="none" w="med" len="med"/>
                      <a:tailEnd type="none" w="med" len="med"/>
                    </a:lnR>
                    <a:lnT w="9525" cap="flat" cmpd="sng" algn="ctr">
                      <a:solidFill>
                        <a:srgbClr val="388B1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400" dirty="0">
                          <a:solidFill>
                            <a:srgbClr val="000000"/>
                          </a:solidFill>
                          <a:effectLst/>
                          <a:latin typeface="times new roman" panose="02020603050405020304" pitchFamily="18" charset="0"/>
                        </a:rPr>
                        <a:t>throw</a:t>
                      </a:r>
                    </a:p>
                  </a:txBody>
                  <a:tcPr marL="87261" marR="87261" marT="87261" marB="87261">
                    <a:lnL w="9525" cap="flat" cmpd="sng" algn="ctr">
                      <a:solidFill>
                        <a:srgbClr val="388B10"/>
                      </a:solidFill>
                      <a:prstDash val="solid"/>
                      <a:round/>
                      <a:headEnd type="none" w="med" len="med"/>
                      <a:tailEnd type="none" w="med" len="med"/>
                    </a:lnL>
                    <a:lnR w="9525" cap="flat" cmpd="sng" algn="ctr">
                      <a:solidFill>
                        <a:srgbClr val="388B10"/>
                      </a:solidFill>
                      <a:prstDash val="solid"/>
                      <a:round/>
                      <a:headEnd type="none" w="med" len="med"/>
                      <a:tailEnd type="none" w="med" len="med"/>
                    </a:lnR>
                    <a:lnT w="9525" cap="flat" cmpd="sng" algn="ctr">
                      <a:solidFill>
                        <a:srgbClr val="388B1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400">
                          <a:solidFill>
                            <a:srgbClr val="000000"/>
                          </a:solidFill>
                          <a:effectLst/>
                          <a:latin typeface="times new roman" panose="02020603050405020304" pitchFamily="18" charset="0"/>
                        </a:rPr>
                        <a:t>throws</a:t>
                      </a:r>
                    </a:p>
                  </a:txBody>
                  <a:tcPr marL="87261" marR="87261" marT="87261" marB="87261">
                    <a:lnL w="9525" cap="flat" cmpd="sng" algn="ctr">
                      <a:solidFill>
                        <a:srgbClr val="388B10"/>
                      </a:solidFill>
                      <a:prstDash val="solid"/>
                      <a:round/>
                      <a:headEnd type="none" w="med" len="med"/>
                      <a:tailEnd type="none" w="med" len="med"/>
                    </a:lnL>
                    <a:lnR w="9525" cap="flat" cmpd="sng" algn="ctr">
                      <a:solidFill>
                        <a:srgbClr val="388B10"/>
                      </a:solidFill>
                      <a:prstDash val="solid"/>
                      <a:round/>
                      <a:headEnd type="none" w="med" len="med"/>
                      <a:tailEnd type="none" w="med" len="med"/>
                    </a:lnR>
                    <a:lnT w="9525" cap="flat" cmpd="sng" algn="ctr">
                      <a:solidFill>
                        <a:srgbClr val="388B1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961208">
                <a:tc>
                  <a:txBody>
                    <a:bodyPr/>
                    <a:lstStyle/>
                    <a:p>
                      <a:pPr algn="l" fontAlgn="t"/>
                      <a:r>
                        <a:rPr lang="en-IN" sz="1400">
                          <a:solidFill>
                            <a:srgbClr val="000000"/>
                          </a:solidFill>
                          <a:effectLst/>
                          <a:latin typeface="verdana" panose="020B0604030504040204" pitchFamily="34" charset="0"/>
                        </a:rPr>
                        <a:t>1)</a:t>
                      </a:r>
                    </a:p>
                  </a:txBody>
                  <a:tcPr marL="58174" marR="58174" marT="58174" marB="581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400">
                          <a:solidFill>
                            <a:srgbClr val="000000"/>
                          </a:solidFill>
                          <a:effectLst/>
                          <a:latin typeface="verdana" panose="020B0604030504040204" pitchFamily="34" charset="0"/>
                        </a:rPr>
                        <a:t>Java throw keyword is used to explicitly throw an exception.</a:t>
                      </a:r>
                    </a:p>
                  </a:txBody>
                  <a:tcPr marL="58174" marR="58174" marT="58174" marB="581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400">
                          <a:solidFill>
                            <a:srgbClr val="000000"/>
                          </a:solidFill>
                          <a:effectLst/>
                          <a:latin typeface="verdana" panose="020B0604030504040204" pitchFamily="34" charset="0"/>
                        </a:rPr>
                        <a:t>Java throws keyword is used to declare an exception.</a:t>
                      </a:r>
                    </a:p>
                  </a:txBody>
                  <a:tcPr marL="58174" marR="58174" marT="58174" marB="581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90087">
                <a:tc>
                  <a:txBody>
                    <a:bodyPr/>
                    <a:lstStyle/>
                    <a:p>
                      <a:pPr algn="l" fontAlgn="t"/>
                      <a:r>
                        <a:rPr lang="en-IN" sz="1400" dirty="0">
                          <a:solidFill>
                            <a:srgbClr val="000000"/>
                          </a:solidFill>
                          <a:effectLst/>
                          <a:latin typeface="verdana" panose="020B0604030504040204" pitchFamily="34" charset="0"/>
                        </a:rPr>
                        <a:t>2</a:t>
                      </a:r>
                      <a:r>
                        <a:rPr lang="en-IN" sz="1400" dirty="0" smtClean="0">
                          <a:solidFill>
                            <a:srgbClr val="000000"/>
                          </a:solidFill>
                          <a:effectLst/>
                          <a:latin typeface="verdana" panose="020B0604030504040204" pitchFamily="34" charset="0"/>
                        </a:rPr>
                        <a:t>)</a:t>
                      </a:r>
                      <a:endParaRPr lang="en-IN" sz="1400" dirty="0">
                        <a:solidFill>
                          <a:srgbClr val="000000"/>
                        </a:solidFill>
                        <a:effectLst/>
                        <a:latin typeface="verdana" panose="020B0604030504040204" pitchFamily="34" charset="0"/>
                      </a:endParaRPr>
                    </a:p>
                  </a:txBody>
                  <a:tcPr marL="58174" marR="58174" marT="58174" marB="581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400">
                          <a:solidFill>
                            <a:srgbClr val="000000"/>
                          </a:solidFill>
                          <a:effectLst/>
                          <a:latin typeface="verdana" panose="020B0604030504040204" pitchFamily="34" charset="0"/>
                        </a:rPr>
                        <a:t>Throw is followed by an instance.</a:t>
                      </a:r>
                    </a:p>
                  </a:txBody>
                  <a:tcPr marL="58174" marR="58174" marT="58174" marB="581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400">
                          <a:solidFill>
                            <a:srgbClr val="000000"/>
                          </a:solidFill>
                          <a:effectLst/>
                          <a:latin typeface="verdana" panose="020B0604030504040204" pitchFamily="34" charset="0"/>
                        </a:rPr>
                        <a:t>Throws is followed by class.</a:t>
                      </a:r>
                    </a:p>
                  </a:txBody>
                  <a:tcPr marL="58174" marR="58174" marT="58174" marB="581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90087">
                <a:tc>
                  <a:txBody>
                    <a:bodyPr/>
                    <a:lstStyle/>
                    <a:p>
                      <a:pPr algn="l" fontAlgn="t"/>
                      <a:r>
                        <a:rPr lang="en-IN" sz="1400" dirty="0">
                          <a:solidFill>
                            <a:srgbClr val="000000"/>
                          </a:solidFill>
                          <a:effectLst/>
                          <a:latin typeface="verdana" panose="020B0604030504040204" pitchFamily="34" charset="0"/>
                        </a:rPr>
                        <a:t>3</a:t>
                      </a:r>
                      <a:r>
                        <a:rPr lang="en-IN" sz="1400" dirty="0" smtClean="0">
                          <a:solidFill>
                            <a:srgbClr val="000000"/>
                          </a:solidFill>
                          <a:effectLst/>
                          <a:latin typeface="verdana" panose="020B0604030504040204" pitchFamily="34" charset="0"/>
                        </a:rPr>
                        <a:t>)</a:t>
                      </a:r>
                      <a:endParaRPr lang="en-IN" sz="1400" dirty="0">
                        <a:solidFill>
                          <a:srgbClr val="000000"/>
                        </a:solidFill>
                        <a:effectLst/>
                        <a:latin typeface="verdana" panose="020B0604030504040204" pitchFamily="34" charset="0"/>
                      </a:endParaRPr>
                    </a:p>
                  </a:txBody>
                  <a:tcPr marL="58174" marR="58174" marT="58174" marB="581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400">
                          <a:solidFill>
                            <a:srgbClr val="000000"/>
                          </a:solidFill>
                          <a:effectLst/>
                          <a:latin typeface="verdana" panose="020B0604030504040204" pitchFamily="34" charset="0"/>
                        </a:rPr>
                        <a:t>Throw is used within the method.</a:t>
                      </a:r>
                    </a:p>
                  </a:txBody>
                  <a:tcPr marL="58174" marR="58174" marT="58174" marB="581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400">
                          <a:solidFill>
                            <a:srgbClr val="000000"/>
                          </a:solidFill>
                          <a:effectLst/>
                          <a:latin typeface="verdana" panose="020B0604030504040204" pitchFamily="34" charset="0"/>
                        </a:rPr>
                        <a:t>Throws is used with the method signature.</a:t>
                      </a:r>
                    </a:p>
                  </a:txBody>
                  <a:tcPr marL="58174" marR="58174" marT="58174" marB="581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2010712">
                <a:tc>
                  <a:txBody>
                    <a:bodyPr/>
                    <a:lstStyle/>
                    <a:p>
                      <a:pPr algn="l" fontAlgn="t"/>
                      <a:r>
                        <a:rPr lang="en-IN" sz="1400" dirty="0">
                          <a:solidFill>
                            <a:srgbClr val="000000"/>
                          </a:solidFill>
                          <a:effectLst/>
                          <a:latin typeface="verdana" panose="020B0604030504040204" pitchFamily="34" charset="0"/>
                        </a:rPr>
                        <a:t>4</a:t>
                      </a:r>
                      <a:r>
                        <a:rPr lang="en-IN" sz="1400" dirty="0" smtClean="0">
                          <a:solidFill>
                            <a:srgbClr val="000000"/>
                          </a:solidFill>
                          <a:effectLst/>
                          <a:latin typeface="verdana" panose="020B0604030504040204" pitchFamily="34" charset="0"/>
                        </a:rPr>
                        <a:t>)</a:t>
                      </a:r>
                      <a:endParaRPr lang="en-IN" sz="1400" dirty="0">
                        <a:solidFill>
                          <a:srgbClr val="000000"/>
                        </a:solidFill>
                        <a:effectLst/>
                        <a:latin typeface="verdana" panose="020B0604030504040204" pitchFamily="34" charset="0"/>
                      </a:endParaRPr>
                    </a:p>
                  </a:txBody>
                  <a:tcPr marL="58174" marR="58174" marT="58174" marB="581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400">
                          <a:solidFill>
                            <a:srgbClr val="000000"/>
                          </a:solidFill>
                          <a:effectLst/>
                          <a:latin typeface="verdana" panose="020B0604030504040204" pitchFamily="34" charset="0"/>
                        </a:rPr>
                        <a:t>You cannot throw multiple exceptions.</a:t>
                      </a:r>
                    </a:p>
                  </a:txBody>
                  <a:tcPr marL="58174" marR="58174" marT="58174" marB="581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400" dirty="0">
                          <a:solidFill>
                            <a:srgbClr val="000000"/>
                          </a:solidFill>
                          <a:effectLst/>
                          <a:latin typeface="verdana" panose="020B0604030504040204" pitchFamily="34" charset="0"/>
                        </a:rPr>
                        <a:t>You can declare multiple exceptions e.g.</a:t>
                      </a:r>
                      <a:br>
                        <a:rPr lang="en-IN" sz="1400" dirty="0">
                          <a:solidFill>
                            <a:srgbClr val="000000"/>
                          </a:solidFill>
                          <a:effectLst/>
                          <a:latin typeface="verdana" panose="020B0604030504040204" pitchFamily="34" charset="0"/>
                        </a:rPr>
                      </a:br>
                      <a:r>
                        <a:rPr lang="en-IN" sz="1400" dirty="0">
                          <a:solidFill>
                            <a:srgbClr val="000000"/>
                          </a:solidFill>
                          <a:effectLst/>
                          <a:latin typeface="verdana" panose="020B0604030504040204" pitchFamily="34" charset="0"/>
                        </a:rPr>
                        <a:t>public void method()throws </a:t>
                      </a:r>
                      <a:r>
                        <a:rPr lang="en-IN" sz="1400" dirty="0" err="1">
                          <a:solidFill>
                            <a:srgbClr val="000000"/>
                          </a:solidFill>
                          <a:effectLst/>
                          <a:latin typeface="verdana" panose="020B0604030504040204" pitchFamily="34" charset="0"/>
                        </a:rPr>
                        <a:t>IOException,SQLException</a:t>
                      </a:r>
                      <a:r>
                        <a:rPr lang="en-IN" sz="1400" dirty="0">
                          <a:solidFill>
                            <a:srgbClr val="000000"/>
                          </a:solidFill>
                          <a:effectLst/>
                          <a:latin typeface="verdana" panose="020B0604030504040204" pitchFamily="34" charset="0"/>
                        </a:rPr>
                        <a:t>.</a:t>
                      </a:r>
                    </a:p>
                  </a:txBody>
                  <a:tcPr marL="58174" marR="58174" marT="58174" marB="5817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7887895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1"/>
          <p:cNvSpPr>
            <a:spLocks noGrp="1"/>
          </p:cNvSpPr>
          <p:nvPr>
            <p:ph idx="1"/>
          </p:nvPr>
        </p:nvSpPr>
        <p:spPr/>
        <p:txBody>
          <a:bodyPr>
            <a:normAutofit fontScale="92500" lnSpcReduction="10000"/>
          </a:bodyPr>
          <a:lstStyle/>
          <a:p>
            <a:pPr algn="ctr">
              <a:buNone/>
            </a:pPr>
            <a:r>
              <a:rPr lang="en-US" sz="4000" dirty="0" smtClean="0">
                <a:solidFill>
                  <a:srgbClr val="002060"/>
                </a:solidFill>
                <a:latin typeface="Times New Roman" pitchFamily="18" charset="0"/>
                <a:cs typeface="Times New Roman" pitchFamily="18" charset="0"/>
              </a:rPr>
              <a:t>	</a:t>
            </a:r>
            <a:r>
              <a:rPr lang="en-US" sz="4400" dirty="0" smtClean="0">
                <a:solidFill>
                  <a:srgbClr val="C00000"/>
                </a:solidFill>
                <a:latin typeface="Times New Roman" pitchFamily="18" charset="0"/>
                <a:cs typeface="Times New Roman" pitchFamily="18" charset="0"/>
              </a:rPr>
              <a:t>Finally</a:t>
            </a:r>
            <a:endParaRPr lang="en-US" sz="4000" dirty="0" smtClean="0">
              <a:solidFill>
                <a:srgbClr val="C00000"/>
              </a:solidFill>
              <a:latin typeface="Times New Roman" pitchFamily="18" charset="0"/>
              <a:cs typeface="Times New Roman" pitchFamily="18" charset="0"/>
            </a:endParaRPr>
          </a:p>
          <a:p>
            <a:pPr algn="ctr">
              <a:buNone/>
            </a:pPr>
            <a:endParaRPr lang="en-US" sz="1000" dirty="0" smtClean="0">
              <a:solidFill>
                <a:srgbClr val="002060"/>
              </a:solidFill>
              <a:latin typeface="Times New Roman" pitchFamily="18" charset="0"/>
              <a:cs typeface="Times New Roman" pitchFamily="18" charset="0"/>
            </a:endParaRPr>
          </a:p>
          <a:p>
            <a:r>
              <a:rPr lang="en-US" sz="2400" dirty="0" smtClean="0">
                <a:latin typeface="Times New Roman" pitchFamily="18" charset="0"/>
                <a:cs typeface="Times New Roman" pitchFamily="18" charset="0"/>
              </a:rPr>
              <a:t>finally creates a block of code that will be executed after a try/catch block has completed and before the code following the try/catch block. </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finally block will execute whether or not an exception is thrown. </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If an exception is thrown, the finally block will execute even if no catch statement matches the exception.</a:t>
            </a:r>
          </a:p>
          <a:p>
            <a:pPr>
              <a:buNone/>
            </a:pPr>
            <a:r>
              <a:rPr lang="en-US" sz="2400" dirty="0" smtClean="0">
                <a:solidFill>
                  <a:srgbClr val="002060"/>
                </a:solidFill>
                <a:latin typeface="Times New Roman" pitchFamily="18" charset="0"/>
                <a:cs typeface="Times New Roman" pitchFamily="18" charset="0"/>
              </a:rPr>
              <a:t>		</a:t>
            </a:r>
            <a:endParaRPr lang="en-US" sz="2400"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val="819600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down)">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wipe(down)">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wipe(down)">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wipe(down)">
                                      <p:cBhvr>
                                        <p:cTn id="2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2800" dirty="0">
                <a:cs typeface="Times New Roman" pitchFamily="18" charset="0"/>
              </a:rPr>
              <a:t>If a finally block is associated with a try, the finally block will be executed upon conclusion of the try</a:t>
            </a:r>
            <a:r>
              <a:rPr lang="en-US" sz="2800" dirty="0" smtClean="0">
                <a:cs typeface="Times New Roman" pitchFamily="18" charset="0"/>
              </a:rPr>
              <a:t>.</a:t>
            </a:r>
            <a:endParaRPr lang="en-US" sz="2800" dirty="0">
              <a:cs typeface="Times New Roman" pitchFamily="18" charset="0"/>
            </a:endParaRPr>
          </a:p>
          <a:p>
            <a:pPr algn="just"/>
            <a:r>
              <a:rPr lang="en-US" sz="2800" dirty="0">
                <a:cs typeface="Times New Roman" pitchFamily="18" charset="0"/>
              </a:rPr>
              <a:t>The finally clause is optional. However, each try statement requires at least one catch or a finally clause</a:t>
            </a:r>
            <a:r>
              <a:rPr lang="en-US" sz="2800" dirty="0" smtClean="0">
                <a:cs typeface="Times New Roman" pitchFamily="18" charset="0"/>
              </a:rPr>
              <a:t>.</a:t>
            </a:r>
          </a:p>
          <a:p>
            <a:pPr algn="just"/>
            <a:r>
              <a:rPr lang="en-IN" sz="2800" dirty="0"/>
              <a:t>Finally block in java can be used to put "</a:t>
            </a:r>
            <a:r>
              <a:rPr lang="en-IN" sz="2800" dirty="0" err="1"/>
              <a:t>cleanup</a:t>
            </a:r>
            <a:r>
              <a:rPr lang="en-IN" sz="2800" dirty="0"/>
              <a:t>" code such as closing a file, closing connection etc.</a:t>
            </a:r>
          </a:p>
          <a:p>
            <a:endParaRPr lang="en-US" dirty="0">
              <a:solidFill>
                <a:srgbClr val="002060"/>
              </a:solidFill>
              <a:latin typeface="Times New Roman" pitchFamily="18" charset="0"/>
              <a:cs typeface="Times New Roman" pitchFamily="18" charset="0"/>
            </a:endParaRPr>
          </a:p>
          <a:p>
            <a:endParaRPr lang="en-US" dirty="0">
              <a:solidFill>
                <a:srgbClr val="002060"/>
              </a:solidFill>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2209435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1</a:t>
            </a:r>
            <a:endParaRPr lang="en-IN" dirty="0"/>
          </a:p>
        </p:txBody>
      </p:sp>
      <p:sp>
        <p:nvSpPr>
          <p:cNvPr id="3" name="Content Placeholder 2"/>
          <p:cNvSpPr>
            <a:spLocks noGrp="1"/>
          </p:cNvSpPr>
          <p:nvPr>
            <p:ph idx="1"/>
          </p:nvPr>
        </p:nvSpPr>
        <p:spPr/>
        <p:txBody>
          <a:bodyPr>
            <a:normAutofit fontScale="62500" lnSpcReduction="20000"/>
          </a:bodyPr>
          <a:lstStyle/>
          <a:p>
            <a:pPr marL="0" indent="0">
              <a:buNone/>
            </a:pPr>
            <a:r>
              <a:rPr lang="en-IN" dirty="0"/>
              <a:t>public class TestFinallyBlock2{  </a:t>
            </a:r>
          </a:p>
          <a:p>
            <a:pPr marL="0" indent="0">
              <a:buNone/>
            </a:pPr>
            <a:r>
              <a:rPr lang="en-IN" dirty="0"/>
              <a:t>  public static void main(String </a:t>
            </a:r>
            <a:r>
              <a:rPr lang="en-IN" dirty="0" err="1"/>
              <a:t>args</a:t>
            </a:r>
            <a:r>
              <a:rPr lang="en-IN" dirty="0"/>
              <a:t>[]){  </a:t>
            </a:r>
          </a:p>
          <a:p>
            <a:pPr marL="0" indent="0">
              <a:buNone/>
            </a:pPr>
            <a:r>
              <a:rPr lang="en-IN" dirty="0"/>
              <a:t>  try{  </a:t>
            </a:r>
          </a:p>
          <a:p>
            <a:pPr marL="0" indent="0">
              <a:buNone/>
            </a:pPr>
            <a:r>
              <a:rPr lang="en-IN" dirty="0"/>
              <a:t>   </a:t>
            </a:r>
            <a:r>
              <a:rPr lang="en-IN" dirty="0" err="1"/>
              <a:t>int</a:t>
            </a:r>
            <a:r>
              <a:rPr lang="en-IN" dirty="0"/>
              <a:t> data=25/0;  </a:t>
            </a:r>
          </a:p>
          <a:p>
            <a:pPr marL="0" indent="0">
              <a:buNone/>
            </a:pPr>
            <a:r>
              <a:rPr lang="en-IN" dirty="0"/>
              <a:t>   </a:t>
            </a:r>
            <a:r>
              <a:rPr lang="en-IN" dirty="0" err="1"/>
              <a:t>System.out.println</a:t>
            </a:r>
            <a:r>
              <a:rPr lang="en-IN" dirty="0"/>
              <a:t>(data);  </a:t>
            </a:r>
          </a:p>
          <a:p>
            <a:pPr marL="0" indent="0">
              <a:buNone/>
            </a:pPr>
            <a:r>
              <a:rPr lang="en-IN" dirty="0"/>
              <a:t>  }  </a:t>
            </a:r>
          </a:p>
          <a:p>
            <a:pPr marL="0" indent="0">
              <a:buNone/>
            </a:pPr>
            <a:r>
              <a:rPr lang="en-IN" dirty="0"/>
              <a:t>  catch(</a:t>
            </a:r>
            <a:r>
              <a:rPr lang="en-IN" dirty="0" err="1"/>
              <a:t>ArithmeticException</a:t>
            </a:r>
            <a:r>
              <a:rPr lang="en-IN" dirty="0"/>
              <a:t> e){</a:t>
            </a:r>
            <a:r>
              <a:rPr lang="en-IN" dirty="0" err="1"/>
              <a:t>System.out.println</a:t>
            </a:r>
            <a:r>
              <a:rPr lang="en-IN" dirty="0"/>
              <a:t>(e);}  </a:t>
            </a:r>
          </a:p>
          <a:p>
            <a:pPr marL="0" indent="0">
              <a:buNone/>
            </a:pPr>
            <a:r>
              <a:rPr lang="en-IN" dirty="0"/>
              <a:t>  finally{</a:t>
            </a:r>
            <a:r>
              <a:rPr lang="en-IN" dirty="0" err="1"/>
              <a:t>System.out.println</a:t>
            </a:r>
            <a:r>
              <a:rPr lang="en-IN" dirty="0"/>
              <a:t>("finally block is always executed");}  </a:t>
            </a:r>
          </a:p>
          <a:p>
            <a:pPr marL="0" indent="0">
              <a:buNone/>
            </a:pPr>
            <a:r>
              <a:rPr lang="en-IN" dirty="0"/>
              <a:t>  </a:t>
            </a:r>
            <a:r>
              <a:rPr lang="en-IN" dirty="0" err="1"/>
              <a:t>System.out.println</a:t>
            </a:r>
            <a:r>
              <a:rPr lang="en-IN" dirty="0"/>
              <a:t>("rest of the code...");  </a:t>
            </a:r>
          </a:p>
          <a:p>
            <a:pPr marL="0" indent="0">
              <a:buNone/>
            </a:pPr>
            <a:r>
              <a:rPr lang="en-IN" dirty="0"/>
              <a:t>  }  </a:t>
            </a:r>
          </a:p>
          <a:p>
            <a:pPr marL="0" indent="0">
              <a:buNone/>
            </a:pPr>
            <a:r>
              <a:rPr lang="en-IN" dirty="0"/>
              <a:t>} </a:t>
            </a:r>
            <a:endParaRPr lang="en-IN" dirty="0" smtClean="0"/>
          </a:p>
          <a:p>
            <a:pPr marL="0" indent="0">
              <a:buNone/>
            </a:pPr>
            <a:r>
              <a:rPr lang="en-IN" dirty="0" err="1"/>
              <a:t>Output:Exception</a:t>
            </a:r>
            <a:r>
              <a:rPr lang="en-IN" dirty="0"/>
              <a:t> in thread main </a:t>
            </a:r>
            <a:r>
              <a:rPr lang="en-IN" dirty="0" err="1"/>
              <a:t>java.lang.ArithmeticException</a:t>
            </a:r>
            <a:r>
              <a:rPr lang="en-IN" dirty="0"/>
              <a:t>:/ by zero</a:t>
            </a:r>
          </a:p>
          <a:p>
            <a:pPr marL="0" indent="0">
              <a:buNone/>
            </a:pPr>
            <a:r>
              <a:rPr lang="en-IN" dirty="0"/>
              <a:t>       finally block is always executed</a:t>
            </a:r>
          </a:p>
          <a:p>
            <a:pPr marL="0" indent="0">
              <a:buNone/>
            </a:pPr>
            <a:r>
              <a:rPr lang="en-IN" dirty="0"/>
              <a:t>       rest of the code...</a:t>
            </a:r>
          </a:p>
        </p:txBody>
      </p:sp>
    </p:spTree>
    <p:extLst>
      <p:ext uri="{BB962C8B-B14F-4D97-AF65-F5344CB8AC3E}">
        <p14:creationId xmlns:p14="http://schemas.microsoft.com/office/powerpoint/2010/main" val="10127907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400"/>
            <a:ext cx="8229600" cy="457200"/>
          </a:xfrm>
        </p:spPr>
        <p:txBody>
          <a:bodyPr>
            <a:noAutofit/>
          </a:bodyPr>
          <a:lstStyle/>
          <a:p>
            <a:r>
              <a:rPr lang="en-IN" sz="3200" dirty="0" smtClean="0"/>
              <a:t>Example 2</a:t>
            </a:r>
            <a:endParaRPr lang="en-IN" sz="3200" dirty="0"/>
          </a:p>
        </p:txBody>
      </p:sp>
      <p:sp>
        <p:nvSpPr>
          <p:cNvPr id="5" name="Content Placeholder 4"/>
          <p:cNvSpPr>
            <a:spLocks noGrp="1"/>
          </p:cNvSpPr>
          <p:nvPr>
            <p:ph sz="half" idx="1"/>
          </p:nvPr>
        </p:nvSpPr>
        <p:spPr>
          <a:xfrm>
            <a:off x="457200" y="762000"/>
            <a:ext cx="4038600" cy="5867400"/>
          </a:xfrm>
        </p:spPr>
        <p:txBody>
          <a:bodyPr>
            <a:noAutofit/>
          </a:bodyPr>
          <a:lstStyle/>
          <a:p>
            <a:pPr marL="0" indent="0">
              <a:buNone/>
            </a:pPr>
            <a:r>
              <a:rPr lang="en-IN" sz="1600" dirty="0"/>
              <a:t>// Demonstrate finally.</a:t>
            </a:r>
          </a:p>
          <a:p>
            <a:pPr marL="0" indent="0">
              <a:buNone/>
            </a:pPr>
            <a:r>
              <a:rPr lang="en-IN" sz="1600" dirty="0"/>
              <a:t>public class Main {</a:t>
            </a:r>
          </a:p>
          <a:p>
            <a:pPr marL="0" indent="0">
              <a:buNone/>
            </a:pPr>
            <a:r>
              <a:rPr lang="en-IN" sz="1600" dirty="0"/>
              <a:t>// Throw an exception out of the method.</a:t>
            </a:r>
          </a:p>
          <a:p>
            <a:pPr marL="0" indent="0">
              <a:buNone/>
            </a:pPr>
            <a:r>
              <a:rPr lang="en-IN" sz="1600" dirty="0"/>
              <a:t>static void </a:t>
            </a:r>
            <a:r>
              <a:rPr lang="en-IN" sz="1600" dirty="0" err="1"/>
              <a:t>procA</a:t>
            </a:r>
            <a:r>
              <a:rPr lang="en-IN" sz="1600" dirty="0"/>
              <a:t>() {</a:t>
            </a:r>
          </a:p>
          <a:p>
            <a:pPr marL="0" indent="0">
              <a:buNone/>
            </a:pPr>
            <a:r>
              <a:rPr lang="en-IN" sz="1600" dirty="0"/>
              <a:t>try {</a:t>
            </a:r>
          </a:p>
          <a:p>
            <a:pPr marL="0" indent="0">
              <a:buNone/>
            </a:pPr>
            <a:r>
              <a:rPr lang="en-IN" sz="1600" dirty="0" err="1"/>
              <a:t>System.out.println</a:t>
            </a:r>
            <a:r>
              <a:rPr lang="en-IN" sz="1600" dirty="0"/>
              <a:t>("inside </a:t>
            </a:r>
            <a:r>
              <a:rPr lang="en-IN" sz="1600" dirty="0" err="1"/>
              <a:t>procA</a:t>
            </a:r>
            <a:r>
              <a:rPr lang="en-IN" sz="1600" dirty="0"/>
              <a:t>");</a:t>
            </a:r>
          </a:p>
          <a:p>
            <a:pPr marL="0" indent="0">
              <a:buNone/>
            </a:pPr>
            <a:r>
              <a:rPr lang="en-IN" sz="1600" dirty="0"/>
              <a:t>throw new </a:t>
            </a:r>
            <a:r>
              <a:rPr lang="en-IN" sz="1600" dirty="0" err="1"/>
              <a:t>RuntimeException</a:t>
            </a:r>
            <a:r>
              <a:rPr lang="en-IN" sz="1600" dirty="0"/>
              <a:t>("demo");</a:t>
            </a:r>
          </a:p>
          <a:p>
            <a:pPr marL="0" indent="0">
              <a:buNone/>
            </a:pPr>
            <a:r>
              <a:rPr lang="en-IN" sz="1600" dirty="0"/>
              <a:t>} finally {</a:t>
            </a:r>
          </a:p>
          <a:p>
            <a:pPr marL="0" indent="0">
              <a:buNone/>
            </a:pPr>
            <a:r>
              <a:rPr lang="en-IN" sz="1600" dirty="0" err="1"/>
              <a:t>System.out.println</a:t>
            </a:r>
            <a:r>
              <a:rPr lang="en-IN" sz="1600" dirty="0"/>
              <a:t>("</a:t>
            </a:r>
            <a:r>
              <a:rPr lang="en-IN" sz="1600" dirty="0" err="1"/>
              <a:t>procA's</a:t>
            </a:r>
            <a:r>
              <a:rPr lang="en-IN" sz="1600" dirty="0"/>
              <a:t> finally");</a:t>
            </a:r>
          </a:p>
          <a:p>
            <a:pPr marL="0" indent="0">
              <a:buNone/>
            </a:pPr>
            <a:r>
              <a:rPr lang="en-IN" sz="1600" dirty="0"/>
              <a:t>}</a:t>
            </a:r>
          </a:p>
          <a:p>
            <a:pPr marL="0" indent="0">
              <a:buNone/>
            </a:pPr>
            <a:r>
              <a:rPr lang="en-IN" sz="1600" dirty="0"/>
              <a:t>}</a:t>
            </a:r>
          </a:p>
          <a:p>
            <a:pPr marL="0" indent="0">
              <a:buNone/>
            </a:pPr>
            <a:r>
              <a:rPr lang="en-IN" sz="1600" dirty="0"/>
              <a:t>// Return from within a try block.</a:t>
            </a:r>
          </a:p>
          <a:p>
            <a:pPr marL="0" indent="0">
              <a:buNone/>
            </a:pPr>
            <a:r>
              <a:rPr lang="en-IN" sz="1600" dirty="0"/>
              <a:t>static void </a:t>
            </a:r>
            <a:r>
              <a:rPr lang="en-IN" sz="1600" dirty="0" err="1"/>
              <a:t>procB</a:t>
            </a:r>
            <a:r>
              <a:rPr lang="en-IN" sz="1600" dirty="0"/>
              <a:t>() {</a:t>
            </a:r>
          </a:p>
          <a:p>
            <a:pPr marL="0" indent="0">
              <a:buNone/>
            </a:pPr>
            <a:r>
              <a:rPr lang="en-IN" sz="1600" dirty="0"/>
              <a:t>try {</a:t>
            </a:r>
          </a:p>
          <a:p>
            <a:pPr marL="0" indent="0">
              <a:buNone/>
            </a:pPr>
            <a:r>
              <a:rPr lang="en-IN" sz="1600" dirty="0" err="1"/>
              <a:t>System.out.println</a:t>
            </a:r>
            <a:r>
              <a:rPr lang="en-IN" sz="1600" dirty="0"/>
              <a:t>("inside </a:t>
            </a:r>
            <a:r>
              <a:rPr lang="en-IN" sz="1600" dirty="0" err="1"/>
              <a:t>procB</a:t>
            </a:r>
            <a:r>
              <a:rPr lang="en-IN" sz="1600" dirty="0"/>
              <a:t>");</a:t>
            </a:r>
          </a:p>
          <a:p>
            <a:pPr marL="0" indent="0">
              <a:buNone/>
            </a:pPr>
            <a:r>
              <a:rPr lang="en-IN" sz="1600" dirty="0"/>
              <a:t>return;</a:t>
            </a:r>
          </a:p>
          <a:p>
            <a:pPr marL="0" indent="0">
              <a:buNone/>
            </a:pPr>
            <a:r>
              <a:rPr lang="en-IN" sz="1600" dirty="0"/>
              <a:t>} finally {</a:t>
            </a:r>
          </a:p>
          <a:p>
            <a:pPr marL="0" indent="0">
              <a:buNone/>
            </a:pPr>
            <a:r>
              <a:rPr lang="en-IN" sz="1600" dirty="0" err="1"/>
              <a:t>System.out.println</a:t>
            </a:r>
            <a:r>
              <a:rPr lang="en-IN" sz="1600" dirty="0"/>
              <a:t>("</a:t>
            </a:r>
            <a:r>
              <a:rPr lang="en-IN" sz="1600" dirty="0" err="1"/>
              <a:t>procB's</a:t>
            </a:r>
            <a:r>
              <a:rPr lang="en-IN" sz="1600" dirty="0"/>
              <a:t> finally");</a:t>
            </a:r>
          </a:p>
          <a:p>
            <a:pPr marL="0" indent="0">
              <a:buNone/>
            </a:pPr>
            <a:r>
              <a:rPr lang="en-IN" sz="1600" dirty="0"/>
              <a:t>}</a:t>
            </a:r>
          </a:p>
          <a:p>
            <a:pPr marL="0" indent="0">
              <a:buNone/>
            </a:pPr>
            <a:r>
              <a:rPr lang="en-IN" sz="1600" dirty="0" smtClean="0"/>
              <a:t>}</a:t>
            </a:r>
            <a:endParaRPr lang="en-IN" sz="1600" dirty="0"/>
          </a:p>
        </p:txBody>
      </p:sp>
      <p:sp>
        <p:nvSpPr>
          <p:cNvPr id="6" name="Content Placeholder 5"/>
          <p:cNvSpPr>
            <a:spLocks noGrp="1"/>
          </p:cNvSpPr>
          <p:nvPr>
            <p:ph sz="half" idx="2"/>
          </p:nvPr>
        </p:nvSpPr>
        <p:spPr>
          <a:xfrm>
            <a:off x="4495800" y="762000"/>
            <a:ext cx="4191000" cy="6096000"/>
          </a:xfrm>
        </p:spPr>
        <p:txBody>
          <a:bodyPr>
            <a:normAutofit fontScale="47500" lnSpcReduction="20000"/>
          </a:bodyPr>
          <a:lstStyle/>
          <a:p>
            <a:pPr marL="0" indent="0">
              <a:buNone/>
            </a:pPr>
            <a:r>
              <a:rPr lang="en-IN" sz="3400" dirty="0"/>
              <a:t>// Execute a try block normally.</a:t>
            </a:r>
          </a:p>
          <a:p>
            <a:pPr marL="0" indent="0">
              <a:buNone/>
            </a:pPr>
            <a:r>
              <a:rPr lang="en-IN" sz="3400" dirty="0"/>
              <a:t>static void </a:t>
            </a:r>
            <a:r>
              <a:rPr lang="en-IN" sz="3400" dirty="0" err="1"/>
              <a:t>procC</a:t>
            </a:r>
            <a:r>
              <a:rPr lang="en-IN" sz="3400" dirty="0"/>
              <a:t>() {</a:t>
            </a:r>
          </a:p>
          <a:p>
            <a:pPr marL="0" indent="0">
              <a:buNone/>
            </a:pPr>
            <a:r>
              <a:rPr lang="en-IN" sz="3400" dirty="0"/>
              <a:t>try {</a:t>
            </a:r>
          </a:p>
          <a:p>
            <a:pPr marL="0" indent="0">
              <a:buNone/>
            </a:pPr>
            <a:r>
              <a:rPr lang="en-IN" sz="3400" dirty="0" err="1"/>
              <a:t>System.out.println</a:t>
            </a:r>
            <a:r>
              <a:rPr lang="en-IN" sz="3400" dirty="0"/>
              <a:t>("inside </a:t>
            </a:r>
            <a:r>
              <a:rPr lang="en-IN" sz="3400" dirty="0" err="1"/>
              <a:t>procC</a:t>
            </a:r>
            <a:r>
              <a:rPr lang="en-IN" sz="3400" dirty="0"/>
              <a:t>");</a:t>
            </a:r>
          </a:p>
          <a:p>
            <a:pPr marL="0" indent="0">
              <a:buNone/>
            </a:pPr>
            <a:r>
              <a:rPr lang="en-IN" sz="3400" dirty="0"/>
              <a:t>} finally {</a:t>
            </a:r>
          </a:p>
          <a:p>
            <a:pPr marL="0" indent="0">
              <a:buNone/>
            </a:pPr>
            <a:r>
              <a:rPr lang="en-IN" sz="3400" dirty="0" err="1"/>
              <a:t>System.out.println</a:t>
            </a:r>
            <a:r>
              <a:rPr lang="en-IN" sz="3400" dirty="0"/>
              <a:t>("</a:t>
            </a:r>
            <a:r>
              <a:rPr lang="en-IN" sz="3400" dirty="0" err="1"/>
              <a:t>procC's</a:t>
            </a:r>
            <a:r>
              <a:rPr lang="en-IN" sz="3400" dirty="0"/>
              <a:t> finally");</a:t>
            </a:r>
          </a:p>
          <a:p>
            <a:pPr marL="0" indent="0">
              <a:buNone/>
            </a:pPr>
            <a:r>
              <a:rPr lang="en-IN" sz="3400" dirty="0"/>
              <a:t>}</a:t>
            </a:r>
          </a:p>
          <a:p>
            <a:pPr marL="0" indent="0">
              <a:buNone/>
            </a:pPr>
            <a:r>
              <a:rPr lang="en-IN" sz="3400" dirty="0"/>
              <a:t>}</a:t>
            </a:r>
          </a:p>
          <a:p>
            <a:pPr marL="0" indent="0">
              <a:buNone/>
            </a:pPr>
            <a:r>
              <a:rPr lang="en-IN" sz="3400" dirty="0"/>
              <a:t>public static void main(String </a:t>
            </a:r>
            <a:r>
              <a:rPr lang="en-IN" sz="3400" dirty="0" err="1"/>
              <a:t>args</a:t>
            </a:r>
            <a:r>
              <a:rPr lang="en-IN" sz="3400" dirty="0"/>
              <a:t>[]) {</a:t>
            </a:r>
          </a:p>
          <a:p>
            <a:pPr marL="0" indent="0">
              <a:buNone/>
            </a:pPr>
            <a:r>
              <a:rPr lang="en-IN" sz="3400" dirty="0"/>
              <a:t>try {</a:t>
            </a:r>
          </a:p>
          <a:p>
            <a:pPr marL="0" indent="0">
              <a:buNone/>
            </a:pPr>
            <a:r>
              <a:rPr lang="en-IN" sz="3400" dirty="0" err="1"/>
              <a:t>procA</a:t>
            </a:r>
            <a:r>
              <a:rPr lang="en-IN" sz="3400" dirty="0"/>
              <a:t>();</a:t>
            </a:r>
          </a:p>
          <a:p>
            <a:pPr marL="0" indent="0">
              <a:buNone/>
            </a:pPr>
            <a:r>
              <a:rPr lang="en-IN" sz="3400" dirty="0"/>
              <a:t>} catch (Exception e) {</a:t>
            </a:r>
          </a:p>
          <a:p>
            <a:pPr marL="0" indent="0">
              <a:buNone/>
            </a:pPr>
            <a:r>
              <a:rPr lang="en-IN" sz="3400" dirty="0" err="1"/>
              <a:t>System.out.println</a:t>
            </a:r>
            <a:r>
              <a:rPr lang="en-IN" sz="3400" dirty="0"/>
              <a:t>("Exception caught");</a:t>
            </a:r>
          </a:p>
          <a:p>
            <a:pPr marL="0" indent="0">
              <a:buNone/>
            </a:pPr>
            <a:r>
              <a:rPr lang="en-IN" sz="3400" dirty="0"/>
              <a:t>}</a:t>
            </a:r>
          </a:p>
          <a:p>
            <a:pPr marL="0" indent="0">
              <a:buNone/>
            </a:pPr>
            <a:r>
              <a:rPr lang="en-IN" sz="3400" dirty="0" err="1"/>
              <a:t>procB</a:t>
            </a:r>
            <a:r>
              <a:rPr lang="en-IN" sz="3400" dirty="0"/>
              <a:t>();</a:t>
            </a:r>
          </a:p>
          <a:p>
            <a:pPr marL="0" indent="0">
              <a:buNone/>
            </a:pPr>
            <a:r>
              <a:rPr lang="en-IN" sz="3400" dirty="0" err="1"/>
              <a:t>procC</a:t>
            </a:r>
            <a:r>
              <a:rPr lang="en-IN" sz="3400" dirty="0"/>
              <a:t>();</a:t>
            </a:r>
          </a:p>
          <a:p>
            <a:pPr marL="0" indent="0">
              <a:buNone/>
            </a:pPr>
            <a:r>
              <a:rPr lang="en-IN" sz="3400" dirty="0"/>
              <a:t>}</a:t>
            </a:r>
          </a:p>
          <a:p>
            <a:pPr marL="0" indent="0">
              <a:buNone/>
            </a:pPr>
            <a:r>
              <a:rPr lang="en-IN" sz="3400" dirty="0" smtClean="0"/>
              <a:t>}</a:t>
            </a:r>
          </a:p>
          <a:p>
            <a:pPr marL="0" indent="0">
              <a:buNone/>
            </a:pPr>
            <a:r>
              <a:rPr lang="en-IN" b="1" u="sng" dirty="0" smtClean="0"/>
              <a:t>Output:</a:t>
            </a:r>
          </a:p>
          <a:p>
            <a:pPr marL="0" indent="0">
              <a:buNone/>
            </a:pPr>
            <a:r>
              <a:rPr lang="en-IN" dirty="0"/>
              <a:t>inside </a:t>
            </a:r>
            <a:r>
              <a:rPr lang="en-IN" dirty="0" err="1"/>
              <a:t>procA</a:t>
            </a:r>
            <a:r>
              <a:rPr lang="en-IN" dirty="0"/>
              <a:t>                                                                                                                                               </a:t>
            </a:r>
          </a:p>
          <a:p>
            <a:pPr marL="0" indent="0">
              <a:buNone/>
            </a:pPr>
            <a:r>
              <a:rPr lang="en-IN" dirty="0" err="1"/>
              <a:t>procA's</a:t>
            </a:r>
            <a:r>
              <a:rPr lang="en-IN" dirty="0"/>
              <a:t> finally                                                                                                                                            </a:t>
            </a:r>
          </a:p>
          <a:p>
            <a:pPr marL="0" indent="0">
              <a:buNone/>
            </a:pPr>
            <a:r>
              <a:rPr lang="en-IN" dirty="0"/>
              <a:t>Exception caught                                                                                                                                           </a:t>
            </a:r>
          </a:p>
          <a:p>
            <a:pPr marL="0" indent="0">
              <a:buNone/>
            </a:pPr>
            <a:r>
              <a:rPr lang="en-IN" dirty="0"/>
              <a:t>inside </a:t>
            </a:r>
            <a:r>
              <a:rPr lang="en-IN" dirty="0" err="1"/>
              <a:t>procB</a:t>
            </a:r>
            <a:r>
              <a:rPr lang="en-IN" dirty="0"/>
              <a:t>                                                                                                                                               </a:t>
            </a:r>
          </a:p>
          <a:p>
            <a:pPr marL="0" indent="0">
              <a:buNone/>
            </a:pPr>
            <a:r>
              <a:rPr lang="en-IN" dirty="0" err="1"/>
              <a:t>procB's</a:t>
            </a:r>
            <a:r>
              <a:rPr lang="en-IN" dirty="0"/>
              <a:t> finally                                                                                                                                            </a:t>
            </a:r>
          </a:p>
          <a:p>
            <a:pPr marL="0" indent="0">
              <a:buNone/>
            </a:pPr>
            <a:r>
              <a:rPr lang="en-IN" dirty="0"/>
              <a:t>inside </a:t>
            </a:r>
            <a:r>
              <a:rPr lang="en-IN" dirty="0" err="1"/>
              <a:t>procC</a:t>
            </a:r>
            <a:r>
              <a:rPr lang="en-IN" dirty="0"/>
              <a:t>                                                                                                                                               </a:t>
            </a:r>
          </a:p>
          <a:p>
            <a:pPr marL="0" indent="0">
              <a:buNone/>
            </a:pPr>
            <a:r>
              <a:rPr lang="en-IN" dirty="0" err="1"/>
              <a:t>procC's</a:t>
            </a:r>
            <a:r>
              <a:rPr lang="en-IN" dirty="0"/>
              <a:t> finally</a:t>
            </a:r>
          </a:p>
          <a:p>
            <a:pPr marL="0" indent="0">
              <a:buNone/>
            </a:pPr>
            <a:endParaRPr lang="en-IN" dirty="0"/>
          </a:p>
        </p:txBody>
      </p:sp>
    </p:spTree>
    <p:extLst>
      <p:ext uri="{BB962C8B-B14F-4D97-AF65-F5344CB8AC3E}">
        <p14:creationId xmlns:p14="http://schemas.microsoft.com/office/powerpoint/2010/main" val="3511855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381000"/>
          </a:xfrm>
        </p:spPr>
        <p:txBody>
          <a:bodyPr>
            <a:noAutofit/>
          </a:bodyPr>
          <a:lstStyle/>
          <a:p>
            <a:r>
              <a:rPr lang="en-US" sz="3200" dirty="0">
                <a:latin typeface="Times New Roman" pitchFamily="18" charset="0"/>
                <a:cs typeface="Times New Roman" pitchFamily="18" charset="0"/>
              </a:rPr>
              <a:t>Propagation of Exceptions</a:t>
            </a:r>
            <a:endParaRPr lang="en-US" sz="3200" dirty="0"/>
          </a:p>
        </p:txBody>
      </p:sp>
      <p:sp>
        <p:nvSpPr>
          <p:cNvPr id="3" name="Content Placeholder 2"/>
          <p:cNvSpPr>
            <a:spLocks noGrp="1"/>
          </p:cNvSpPr>
          <p:nvPr>
            <p:ph idx="1"/>
          </p:nvPr>
        </p:nvSpPr>
        <p:spPr>
          <a:xfrm>
            <a:off x="457200" y="838200"/>
            <a:ext cx="8229600" cy="4525963"/>
          </a:xfrm>
        </p:spPr>
        <p:txBody>
          <a:bodyPr>
            <a:normAutofit fontScale="92500" lnSpcReduction="10000"/>
          </a:bodyPr>
          <a:lstStyle/>
          <a:p>
            <a:pPr marL="0" indent="0">
              <a:buNone/>
            </a:pPr>
            <a:endParaRPr lang="en-US" dirty="0">
              <a:solidFill>
                <a:srgbClr val="002060"/>
              </a:solidFill>
              <a:latin typeface="Times New Roman" pitchFamily="18" charset="0"/>
              <a:cs typeface="Times New Roman" pitchFamily="18" charset="0"/>
            </a:endParaRPr>
          </a:p>
          <a:p>
            <a:pPr algn="just"/>
            <a:r>
              <a:rPr lang="en-US" dirty="0">
                <a:latin typeface="Times New Roman" pitchFamily="18" charset="0"/>
                <a:cs typeface="Times New Roman" pitchFamily="18" charset="0"/>
              </a:rPr>
              <a:t>If an exception is not caught and handled where it is thrown, the control is passed to the method that has invoked the method where the exception was thrown. </a:t>
            </a: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The propagation continues until the exception is caught, or the control passes to the main method, which terminates the program and produces an error message.</a:t>
            </a:r>
          </a:p>
          <a:p>
            <a:endParaRPr lang="en-US" dirty="0"/>
          </a:p>
        </p:txBody>
      </p:sp>
    </p:spTree>
    <p:extLst>
      <p:ext uri="{BB962C8B-B14F-4D97-AF65-F5344CB8AC3E}">
        <p14:creationId xmlns:p14="http://schemas.microsoft.com/office/powerpoint/2010/main" val="2663055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4287"/>
            <a:ext cx="8229600" cy="411162"/>
          </a:xfrm>
        </p:spPr>
        <p:txBody>
          <a:bodyPr>
            <a:normAutofit fontScale="90000"/>
          </a:bodyPr>
          <a:lstStyle/>
          <a:p>
            <a:r>
              <a:rPr lang="en-US" sz="3200" dirty="0" smtClean="0"/>
              <a:t>Hierarchy of exception classes</a:t>
            </a:r>
            <a:endParaRPr lang="en-US" sz="3200" dirty="0"/>
          </a:p>
        </p:txBody>
      </p:sp>
      <p:pic>
        <p:nvPicPr>
          <p:cNvPr id="1026" name="Picture 2" descr="hierarchy of exception handl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9" y="425449"/>
            <a:ext cx="8229600" cy="6232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55611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609600" y="1600200"/>
            <a:ext cx="8229600" cy="4525963"/>
          </a:xfrm>
        </p:spPr>
        <p:txBody>
          <a:bodyPr>
            <a:normAutofit fontScale="55000" lnSpcReduction="20000"/>
          </a:bodyPr>
          <a:lstStyle/>
          <a:p>
            <a:pPr marL="0" indent="0">
              <a:buNone/>
            </a:pPr>
            <a:r>
              <a:rPr lang="en-US" dirty="0"/>
              <a:t>public class Main{</a:t>
            </a:r>
          </a:p>
          <a:p>
            <a:pPr marL="0" indent="0">
              <a:buNone/>
            </a:pPr>
            <a:r>
              <a:rPr lang="en-US" dirty="0"/>
              <a:t>	public void first(){</a:t>
            </a:r>
            <a:r>
              <a:rPr lang="en-US" dirty="0" err="1"/>
              <a:t>int</a:t>
            </a:r>
            <a:r>
              <a:rPr lang="en-US" dirty="0"/>
              <a:t> data=50/0;  }</a:t>
            </a:r>
          </a:p>
          <a:p>
            <a:pPr marL="0" indent="0">
              <a:buNone/>
            </a:pPr>
            <a:r>
              <a:rPr lang="en-US" dirty="0"/>
              <a:t>	public void second(){first();}</a:t>
            </a:r>
          </a:p>
          <a:p>
            <a:pPr marL="0" indent="0">
              <a:buNone/>
            </a:pPr>
            <a:r>
              <a:rPr lang="en-US" dirty="0"/>
              <a:t>	public void third(){try{second();}</a:t>
            </a:r>
          </a:p>
          <a:p>
            <a:pPr marL="0" indent="0">
              <a:buNone/>
            </a:pPr>
            <a:r>
              <a:rPr lang="en-US" dirty="0"/>
              <a:t>				catch(Exception e){ </a:t>
            </a:r>
            <a:r>
              <a:rPr lang="en-US" dirty="0" err="1"/>
              <a:t>System.out.println</a:t>
            </a:r>
            <a:r>
              <a:rPr lang="en-US" dirty="0"/>
              <a:t>("Exception occurred");}</a:t>
            </a:r>
          </a:p>
          <a:p>
            <a:pPr marL="0" indent="0">
              <a:buNone/>
            </a:pPr>
            <a:r>
              <a:rPr lang="en-US" dirty="0"/>
              <a:t>		}</a:t>
            </a:r>
          </a:p>
          <a:p>
            <a:pPr marL="0" indent="0">
              <a:buNone/>
            </a:pPr>
            <a:r>
              <a:rPr lang="en-US" dirty="0"/>
              <a:t>	public static void main(String [] </a:t>
            </a:r>
            <a:r>
              <a:rPr lang="en-US" dirty="0" err="1"/>
              <a:t>args</a:t>
            </a:r>
            <a:r>
              <a:rPr lang="en-US" dirty="0"/>
              <a:t>){</a:t>
            </a:r>
          </a:p>
          <a:p>
            <a:pPr marL="0" indent="0">
              <a:buNone/>
            </a:pPr>
            <a:r>
              <a:rPr lang="en-US" dirty="0"/>
              <a:t>	Main </a:t>
            </a:r>
            <a:r>
              <a:rPr lang="en-US" dirty="0" err="1"/>
              <a:t>ob</a:t>
            </a:r>
            <a:r>
              <a:rPr lang="en-US" dirty="0"/>
              <a:t> = new Main();</a:t>
            </a:r>
          </a:p>
          <a:p>
            <a:pPr marL="0" indent="0">
              <a:buNone/>
            </a:pPr>
            <a:r>
              <a:rPr lang="en-US" dirty="0"/>
              <a:t>	</a:t>
            </a:r>
            <a:r>
              <a:rPr lang="en-US" dirty="0" err="1"/>
              <a:t>ob.third</a:t>
            </a:r>
            <a:r>
              <a:rPr lang="en-US" dirty="0"/>
              <a:t>();</a:t>
            </a:r>
          </a:p>
          <a:p>
            <a:pPr marL="0" indent="0">
              <a:buNone/>
            </a:pPr>
            <a:r>
              <a:rPr lang="en-US" dirty="0"/>
              <a:t>	</a:t>
            </a:r>
            <a:r>
              <a:rPr lang="en-US" dirty="0" err="1"/>
              <a:t>System.out.println</a:t>
            </a:r>
            <a:r>
              <a:rPr lang="en-US" dirty="0"/>
              <a:t>("Thank You");</a:t>
            </a:r>
          </a:p>
          <a:p>
            <a:pPr marL="0" indent="0">
              <a:buNone/>
            </a:pPr>
            <a:r>
              <a:rPr lang="en-US" dirty="0"/>
              <a:t>		}</a:t>
            </a:r>
          </a:p>
          <a:p>
            <a:pPr marL="0" indent="0">
              <a:buNone/>
            </a:pPr>
            <a:r>
              <a:rPr lang="en-US" dirty="0"/>
              <a:t>}</a:t>
            </a:r>
          </a:p>
          <a:p>
            <a:pPr marL="0" indent="0">
              <a:buNone/>
            </a:pPr>
            <a:r>
              <a:rPr lang="en-US" dirty="0" smtClean="0"/>
              <a:t>Output:</a:t>
            </a:r>
          </a:p>
          <a:p>
            <a:pPr marL="0" indent="0">
              <a:buNone/>
            </a:pPr>
            <a:r>
              <a:rPr lang="en-US" dirty="0"/>
              <a:t>Exception occurred                                                                                                                                         </a:t>
            </a:r>
          </a:p>
          <a:p>
            <a:pPr marL="0" indent="0">
              <a:buNone/>
            </a:pPr>
            <a:r>
              <a:rPr lang="en-US" dirty="0"/>
              <a:t>Thank You </a:t>
            </a:r>
          </a:p>
        </p:txBody>
      </p:sp>
    </p:spTree>
    <p:extLst>
      <p:ext uri="{BB962C8B-B14F-4D97-AF65-F5344CB8AC3E}">
        <p14:creationId xmlns:p14="http://schemas.microsoft.com/office/powerpoint/2010/main" val="9788917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Built-in Exceptions</a:t>
            </a:r>
            <a:endParaRPr lang="en-US" dirty="0"/>
          </a:p>
        </p:txBody>
      </p:sp>
      <p:sp>
        <p:nvSpPr>
          <p:cNvPr id="3" name="Content Placeholder 2"/>
          <p:cNvSpPr>
            <a:spLocks noGrp="1"/>
          </p:cNvSpPr>
          <p:nvPr>
            <p:ph idx="1"/>
          </p:nvPr>
        </p:nvSpPr>
        <p:spPr>
          <a:xfrm>
            <a:off x="457200" y="1600200"/>
            <a:ext cx="8686800" cy="4525963"/>
          </a:xfrm>
        </p:spPr>
        <p:txBody>
          <a:bodyPr>
            <a:normAutofit/>
          </a:bodyPr>
          <a:lstStyle/>
          <a:p>
            <a:pPr marL="0" indent="0" algn="just">
              <a:buNone/>
            </a:pPr>
            <a:r>
              <a:rPr lang="en-US" sz="2400" dirty="0">
                <a:latin typeface="Times New Roman" pitchFamily="18" charset="0"/>
                <a:cs typeface="Times New Roman" pitchFamily="18" charset="0"/>
              </a:rPr>
              <a:t>Built-in exceptions are the exceptions which are available in Java libraries. These exceptions are suitable to explain certain error situations. Below is the list of important built-in exceptions </a:t>
            </a:r>
            <a:r>
              <a:rPr lang="en-US" sz="2400" dirty="0" smtClean="0">
                <a:latin typeface="Times New Roman" pitchFamily="18" charset="0"/>
                <a:cs typeface="Times New Roman" pitchFamily="18" charset="0"/>
              </a:rPr>
              <a:t>in Java</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9048380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387" y="152400"/>
            <a:ext cx="8229600" cy="1143000"/>
          </a:xfrm>
        </p:spPr>
        <p:txBody>
          <a:bodyPr/>
          <a:lstStyle/>
          <a:p>
            <a:endParaRPr lang="en-US"/>
          </a:p>
        </p:txBody>
      </p:sp>
      <p:sp>
        <p:nvSpPr>
          <p:cNvPr id="3" name="Content Placeholder 2"/>
          <p:cNvSpPr>
            <a:spLocks noGrp="1"/>
          </p:cNvSpPr>
          <p:nvPr>
            <p:ph idx="1"/>
          </p:nvPr>
        </p:nvSpPr>
        <p:spPr>
          <a:xfrm>
            <a:off x="433387" y="1143000"/>
            <a:ext cx="8229600" cy="4525963"/>
          </a:xfrm>
        </p:spPr>
        <p:txBody>
          <a:bodyPr>
            <a:noAutofit/>
          </a:bodyPr>
          <a:lstStyle/>
          <a:p>
            <a:pPr fontAlgn="base"/>
            <a:r>
              <a:rPr lang="en-US" sz="2000" b="1" dirty="0" err="1"/>
              <a:t>ArithmeticException</a:t>
            </a:r>
            <a:r>
              <a:rPr lang="en-US" sz="2000" dirty="0"/>
              <a:t> </a:t>
            </a:r>
            <a:br>
              <a:rPr lang="en-US" sz="2000" dirty="0"/>
            </a:br>
            <a:r>
              <a:rPr lang="en-US" sz="2000" dirty="0"/>
              <a:t>It is thrown when an exceptional condition has occurred in an arithmetic operation.</a:t>
            </a:r>
          </a:p>
          <a:p>
            <a:pPr fontAlgn="base"/>
            <a:r>
              <a:rPr lang="en-US" sz="2000" b="1" dirty="0" err="1"/>
              <a:t>ArrayIndexOutOfBoundsException</a:t>
            </a:r>
            <a:r>
              <a:rPr lang="en-US" sz="2000" b="1" dirty="0"/>
              <a:t> </a:t>
            </a:r>
            <a:r>
              <a:rPr lang="en-US" sz="2000" dirty="0"/>
              <a:t/>
            </a:r>
            <a:br>
              <a:rPr lang="en-US" sz="2000" dirty="0"/>
            </a:br>
            <a:r>
              <a:rPr lang="en-US" sz="2000" dirty="0"/>
              <a:t>It is thrown to indicate that an array has been accessed with an illegal index. The index is either negative or greater than or equal to the size of the array.</a:t>
            </a:r>
          </a:p>
          <a:p>
            <a:pPr fontAlgn="base"/>
            <a:r>
              <a:rPr lang="en-US" sz="2000" b="1" dirty="0" err="1"/>
              <a:t>ClassNotFoundException</a:t>
            </a:r>
            <a:r>
              <a:rPr lang="en-US" sz="2000" b="1" dirty="0"/>
              <a:t> </a:t>
            </a:r>
            <a:r>
              <a:rPr lang="en-US" sz="2000" dirty="0"/>
              <a:t/>
            </a:r>
            <a:br>
              <a:rPr lang="en-US" sz="2000" dirty="0"/>
            </a:br>
            <a:r>
              <a:rPr lang="en-US" sz="2000" dirty="0"/>
              <a:t>This Exception is raised when we try to access a class whose definition is not found</a:t>
            </a:r>
          </a:p>
          <a:p>
            <a:pPr fontAlgn="base"/>
            <a:r>
              <a:rPr lang="en-US" sz="2000" b="1" dirty="0" err="1"/>
              <a:t>FileNotFoundException</a:t>
            </a:r>
            <a:r>
              <a:rPr lang="en-US" sz="2000" b="1" dirty="0"/>
              <a:t> </a:t>
            </a:r>
            <a:r>
              <a:rPr lang="en-US" sz="2000" dirty="0"/>
              <a:t/>
            </a:r>
            <a:br>
              <a:rPr lang="en-US" sz="2000" dirty="0"/>
            </a:br>
            <a:r>
              <a:rPr lang="en-US" sz="2000" dirty="0"/>
              <a:t>This Exception is raised when a file is not accessible or does not open.</a:t>
            </a:r>
          </a:p>
          <a:p>
            <a:pPr fontAlgn="base"/>
            <a:r>
              <a:rPr lang="en-US" sz="2000" b="1" dirty="0" err="1"/>
              <a:t>IOException</a:t>
            </a:r>
            <a:r>
              <a:rPr lang="en-US" sz="2000" b="1" dirty="0"/>
              <a:t> </a:t>
            </a:r>
            <a:r>
              <a:rPr lang="en-US" sz="2000" dirty="0"/>
              <a:t/>
            </a:r>
            <a:br>
              <a:rPr lang="en-US" sz="2000" dirty="0"/>
            </a:br>
            <a:r>
              <a:rPr lang="en-US" sz="2000" dirty="0"/>
              <a:t>It is thrown when an input-output operation failed or interrupted</a:t>
            </a:r>
          </a:p>
          <a:p>
            <a:pPr fontAlgn="base"/>
            <a:r>
              <a:rPr lang="en-US" sz="2000" b="1" dirty="0" err="1"/>
              <a:t>InterruptedException</a:t>
            </a:r>
            <a:r>
              <a:rPr lang="en-US" sz="2000" b="1" dirty="0"/>
              <a:t> </a:t>
            </a:r>
            <a:r>
              <a:rPr lang="en-US" sz="2000" dirty="0"/>
              <a:t/>
            </a:r>
            <a:br>
              <a:rPr lang="en-US" sz="2000" dirty="0"/>
            </a:br>
            <a:r>
              <a:rPr lang="en-US" sz="2000" dirty="0"/>
              <a:t>It is thrown when a thread is waiting , sleeping , or doing some processing , and it is interrupted.</a:t>
            </a:r>
          </a:p>
          <a:p>
            <a:endParaRPr lang="en-US" sz="2000" dirty="0"/>
          </a:p>
        </p:txBody>
      </p:sp>
    </p:spTree>
    <p:extLst>
      <p:ext uri="{BB962C8B-B14F-4D97-AF65-F5344CB8AC3E}">
        <p14:creationId xmlns:p14="http://schemas.microsoft.com/office/powerpoint/2010/main" val="20136857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fontAlgn="base"/>
            <a:r>
              <a:rPr lang="en-US" b="1" dirty="0" err="1" smtClean="0"/>
              <a:t>NoSuchFieldException</a:t>
            </a:r>
            <a:r>
              <a:rPr lang="en-US" b="1" dirty="0" smtClean="0"/>
              <a:t> </a:t>
            </a:r>
            <a:r>
              <a:rPr lang="en-US" dirty="0" smtClean="0"/>
              <a:t/>
            </a:r>
            <a:br>
              <a:rPr lang="en-US" dirty="0" smtClean="0"/>
            </a:br>
            <a:r>
              <a:rPr lang="en-US" dirty="0" smtClean="0"/>
              <a:t>It is thrown when a class does not contain the field (or variable) specified</a:t>
            </a:r>
          </a:p>
          <a:p>
            <a:pPr fontAlgn="base"/>
            <a:r>
              <a:rPr lang="en-US" b="1" dirty="0" err="1" smtClean="0"/>
              <a:t>NoSuchMethodException</a:t>
            </a:r>
            <a:r>
              <a:rPr lang="en-US" b="1" dirty="0" smtClean="0"/>
              <a:t> </a:t>
            </a:r>
            <a:r>
              <a:rPr lang="en-US" dirty="0" smtClean="0"/>
              <a:t/>
            </a:r>
            <a:br>
              <a:rPr lang="en-US" dirty="0" smtClean="0"/>
            </a:br>
            <a:r>
              <a:rPr lang="en-US" dirty="0" smtClean="0"/>
              <a:t>It is thrown when accessing a method which is not found.</a:t>
            </a:r>
          </a:p>
          <a:p>
            <a:pPr fontAlgn="base"/>
            <a:r>
              <a:rPr lang="en-US" b="1" dirty="0" err="1" smtClean="0"/>
              <a:t>NullPointerException</a:t>
            </a:r>
            <a:r>
              <a:rPr lang="en-US" b="1" dirty="0" smtClean="0"/>
              <a:t> </a:t>
            </a:r>
            <a:r>
              <a:rPr lang="en-US" dirty="0" smtClean="0"/>
              <a:t/>
            </a:r>
            <a:br>
              <a:rPr lang="en-US" dirty="0" smtClean="0"/>
            </a:br>
            <a:r>
              <a:rPr lang="en-US" dirty="0" smtClean="0"/>
              <a:t>This exception is raised when referring to the members of a null object. Null represents nothing</a:t>
            </a:r>
          </a:p>
          <a:p>
            <a:pPr fontAlgn="base"/>
            <a:r>
              <a:rPr lang="en-US" b="1" dirty="0" err="1" smtClean="0"/>
              <a:t>NumberFormatException</a:t>
            </a:r>
            <a:r>
              <a:rPr lang="en-US" b="1" dirty="0" smtClean="0"/>
              <a:t> </a:t>
            </a:r>
            <a:r>
              <a:rPr lang="en-US" dirty="0" smtClean="0"/>
              <a:t/>
            </a:r>
            <a:br>
              <a:rPr lang="en-US" dirty="0" smtClean="0"/>
            </a:br>
            <a:r>
              <a:rPr lang="en-US" dirty="0" smtClean="0"/>
              <a:t>This exception is raised when a method could not convert a string into a numeric format.</a:t>
            </a:r>
          </a:p>
          <a:p>
            <a:pPr fontAlgn="base"/>
            <a:r>
              <a:rPr lang="en-US" b="1" dirty="0" err="1" smtClean="0"/>
              <a:t>RuntimeException</a:t>
            </a:r>
            <a:r>
              <a:rPr lang="en-US" b="1" dirty="0" smtClean="0"/>
              <a:t> </a:t>
            </a:r>
            <a:r>
              <a:rPr lang="en-US" dirty="0" smtClean="0"/>
              <a:t/>
            </a:r>
            <a:br>
              <a:rPr lang="en-US" dirty="0" smtClean="0"/>
            </a:br>
            <a:r>
              <a:rPr lang="en-US" dirty="0" smtClean="0"/>
              <a:t>This represents any exception which occurs during runtime.</a:t>
            </a:r>
          </a:p>
          <a:p>
            <a:pPr fontAlgn="base"/>
            <a:r>
              <a:rPr lang="en-US" b="1" dirty="0" err="1" smtClean="0"/>
              <a:t>StringIndexOutOfBoundsException</a:t>
            </a:r>
            <a:r>
              <a:rPr lang="en-US" b="1" dirty="0" smtClean="0"/>
              <a:t> </a:t>
            </a:r>
            <a:r>
              <a:rPr lang="en-US" dirty="0" smtClean="0"/>
              <a:t/>
            </a:r>
            <a:br>
              <a:rPr lang="en-US" dirty="0" smtClean="0"/>
            </a:br>
            <a:r>
              <a:rPr lang="en-US" dirty="0" smtClean="0"/>
              <a:t>It is thrown by String class methods to indicate that an index is either negative or greater than the size of the string</a:t>
            </a:r>
          </a:p>
          <a:p>
            <a:pPr marL="0" indent="0">
              <a:buNone/>
            </a:pPr>
            <a:endParaRPr lang="en-US" dirty="0"/>
          </a:p>
        </p:txBody>
      </p:sp>
    </p:spTree>
    <p:extLst>
      <p:ext uri="{BB962C8B-B14F-4D97-AF65-F5344CB8AC3E}">
        <p14:creationId xmlns:p14="http://schemas.microsoft.com/office/powerpoint/2010/main" val="10896795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Few Examples</a:t>
            </a:r>
            <a:br>
              <a:rPr lang="en-US" sz="3600" dirty="0" smtClean="0"/>
            </a:br>
            <a:r>
              <a:rPr lang="en-US" sz="3600" dirty="0" err="1" smtClean="0"/>
              <a:t>ArithmeticException</a:t>
            </a:r>
            <a:endParaRPr lang="en-US" sz="3600" dirty="0"/>
          </a:p>
        </p:txBody>
      </p:sp>
      <p:sp>
        <p:nvSpPr>
          <p:cNvPr id="3" name="Content Placeholder 2"/>
          <p:cNvSpPr>
            <a:spLocks noGrp="1"/>
          </p:cNvSpPr>
          <p:nvPr>
            <p:ph idx="1"/>
          </p:nvPr>
        </p:nvSpPr>
        <p:spPr/>
        <p:txBody>
          <a:bodyPr>
            <a:normAutofit fontScale="40000" lnSpcReduction="20000"/>
          </a:bodyPr>
          <a:lstStyle/>
          <a:p>
            <a:pPr marL="0" indent="0">
              <a:buNone/>
            </a:pPr>
            <a:r>
              <a:rPr lang="en-US" dirty="0" smtClean="0"/>
              <a:t>// Java program to demonstrate </a:t>
            </a:r>
            <a:r>
              <a:rPr lang="en-US" dirty="0" err="1" smtClean="0"/>
              <a:t>ArithmeticException</a:t>
            </a:r>
            <a:endParaRPr lang="en-US" dirty="0" smtClean="0"/>
          </a:p>
          <a:p>
            <a:pPr marL="0" indent="0">
              <a:buNone/>
            </a:pPr>
            <a:r>
              <a:rPr lang="en-US" dirty="0" smtClean="0"/>
              <a:t>class Main</a:t>
            </a:r>
          </a:p>
          <a:p>
            <a:pPr marL="0" indent="0">
              <a:buNone/>
            </a:pPr>
            <a:r>
              <a:rPr lang="en-US" dirty="0" smtClean="0"/>
              <a:t>{</a:t>
            </a:r>
          </a:p>
          <a:p>
            <a:pPr marL="0" indent="0">
              <a:buNone/>
            </a:pPr>
            <a:r>
              <a:rPr lang="en-US" dirty="0" smtClean="0"/>
              <a:t>	public static void main(String </a:t>
            </a:r>
            <a:r>
              <a:rPr lang="en-US" dirty="0" err="1" smtClean="0"/>
              <a:t>args</a:t>
            </a:r>
            <a:r>
              <a:rPr lang="en-US" dirty="0" smtClean="0"/>
              <a:t>[])</a:t>
            </a:r>
          </a:p>
          <a:p>
            <a:pPr marL="0" indent="0">
              <a:buNone/>
            </a:pPr>
            <a:r>
              <a:rPr lang="en-US" dirty="0" smtClean="0"/>
              <a:t>	{</a:t>
            </a:r>
          </a:p>
          <a:p>
            <a:pPr marL="0" indent="0">
              <a:buNone/>
            </a:pPr>
            <a:r>
              <a:rPr lang="en-US" dirty="0" smtClean="0"/>
              <a:t>		try {</a:t>
            </a:r>
          </a:p>
          <a:p>
            <a:pPr marL="0" indent="0">
              <a:buNone/>
            </a:pPr>
            <a:r>
              <a:rPr lang="en-US" dirty="0" smtClean="0"/>
              <a:t>			</a:t>
            </a:r>
            <a:r>
              <a:rPr lang="en-US" dirty="0" err="1" smtClean="0"/>
              <a:t>int</a:t>
            </a:r>
            <a:r>
              <a:rPr lang="en-US" dirty="0" smtClean="0"/>
              <a:t> a = 30, b = 0;</a:t>
            </a:r>
          </a:p>
          <a:p>
            <a:pPr marL="0" indent="0">
              <a:buNone/>
            </a:pPr>
            <a:r>
              <a:rPr lang="en-US" dirty="0" smtClean="0"/>
              <a:t>			</a:t>
            </a:r>
            <a:r>
              <a:rPr lang="en-US" dirty="0" err="1" smtClean="0"/>
              <a:t>int</a:t>
            </a:r>
            <a:r>
              <a:rPr lang="en-US" dirty="0" smtClean="0"/>
              <a:t> c = a/b; // cannot divide by zero</a:t>
            </a:r>
          </a:p>
          <a:p>
            <a:pPr marL="0" indent="0">
              <a:buNone/>
            </a:pPr>
            <a:r>
              <a:rPr lang="en-US" dirty="0" smtClean="0"/>
              <a:t>			</a:t>
            </a:r>
            <a:r>
              <a:rPr lang="en-US" dirty="0" err="1" smtClean="0"/>
              <a:t>System.out.println</a:t>
            </a:r>
            <a:r>
              <a:rPr lang="en-US" dirty="0" smtClean="0"/>
              <a:t> ("Result = " + c);</a:t>
            </a:r>
          </a:p>
          <a:p>
            <a:pPr marL="0" indent="0">
              <a:buNone/>
            </a:pPr>
            <a:r>
              <a:rPr lang="en-US" dirty="0" smtClean="0"/>
              <a:t>		}</a:t>
            </a:r>
          </a:p>
          <a:p>
            <a:pPr marL="0" indent="0">
              <a:buNone/>
            </a:pPr>
            <a:r>
              <a:rPr lang="en-US" dirty="0" smtClean="0"/>
              <a:t>		catch(</a:t>
            </a:r>
            <a:r>
              <a:rPr lang="en-US" dirty="0" err="1" smtClean="0"/>
              <a:t>ArithmeticException</a:t>
            </a:r>
            <a:r>
              <a:rPr lang="en-US" dirty="0" smtClean="0"/>
              <a:t> e) {</a:t>
            </a:r>
          </a:p>
          <a:p>
            <a:pPr marL="0" indent="0">
              <a:buNone/>
            </a:pPr>
            <a:r>
              <a:rPr lang="en-US" dirty="0" smtClean="0"/>
              <a:t>			</a:t>
            </a:r>
            <a:r>
              <a:rPr lang="en-US" dirty="0" err="1" smtClean="0"/>
              <a:t>System.out.println</a:t>
            </a:r>
            <a:r>
              <a:rPr lang="en-US" dirty="0" smtClean="0"/>
              <a:t> ("Can't divide a number by 0");</a:t>
            </a:r>
          </a:p>
          <a:p>
            <a:pPr marL="0" indent="0">
              <a:buNone/>
            </a:pPr>
            <a:r>
              <a:rPr lang="en-US" dirty="0" smtClean="0"/>
              <a:t>		}</a:t>
            </a:r>
          </a:p>
          <a:p>
            <a:pPr marL="0" indent="0">
              <a:buNone/>
            </a:pPr>
            <a:endParaRPr lang="en-US" dirty="0" smtClean="0"/>
          </a:p>
          <a:p>
            <a:pPr marL="0" indent="0">
              <a:buNone/>
            </a:pPr>
            <a:r>
              <a:rPr lang="en-US" dirty="0" smtClean="0"/>
              <a:t>		</a:t>
            </a:r>
            <a:r>
              <a:rPr lang="en-US" dirty="0" err="1" smtClean="0"/>
              <a:t>System.out.println</a:t>
            </a:r>
            <a:r>
              <a:rPr lang="en-US" dirty="0" smtClean="0"/>
              <a:t>("Code will execute after the exception handled");</a:t>
            </a:r>
          </a:p>
          <a:p>
            <a:pPr marL="0" indent="0">
              <a:buNone/>
            </a:pPr>
            <a:r>
              <a:rPr lang="en-US" dirty="0" smtClean="0"/>
              <a:t>	}</a:t>
            </a:r>
          </a:p>
          <a:p>
            <a:pPr marL="0" indent="0">
              <a:buNone/>
            </a:pPr>
            <a:r>
              <a:rPr lang="en-US" dirty="0" smtClean="0"/>
              <a:t>}</a:t>
            </a:r>
          </a:p>
          <a:p>
            <a:pPr marL="0" indent="0">
              <a:buNone/>
            </a:pPr>
            <a:endParaRPr lang="en-US" dirty="0"/>
          </a:p>
          <a:p>
            <a:pPr marL="0" indent="0" algn="just">
              <a:buNone/>
            </a:pPr>
            <a:r>
              <a:rPr lang="en-US" sz="4000" b="1" dirty="0" smtClean="0"/>
              <a:t>If we use try catch block to handle the exceptions then code will be executed even after the exception is thrown which is not possible without handling the exception. If we do not handle the exception then JVM will give built in exception message and terminate the program.</a:t>
            </a:r>
          </a:p>
        </p:txBody>
      </p:sp>
      <p:sp>
        <p:nvSpPr>
          <p:cNvPr id="4" name="Rectangle 3"/>
          <p:cNvSpPr/>
          <p:nvPr/>
        </p:nvSpPr>
        <p:spPr>
          <a:xfrm>
            <a:off x="4419600" y="1371600"/>
            <a:ext cx="4572000" cy="923330"/>
          </a:xfrm>
          <a:prstGeom prst="rect">
            <a:avLst/>
          </a:prstGeom>
        </p:spPr>
        <p:txBody>
          <a:bodyPr>
            <a:spAutoFit/>
          </a:bodyPr>
          <a:lstStyle/>
          <a:p>
            <a:r>
              <a:rPr lang="en-US" b="1" dirty="0" smtClean="0"/>
              <a:t>Output:</a:t>
            </a:r>
          </a:p>
          <a:p>
            <a:r>
              <a:rPr lang="en-US" dirty="0" smtClean="0"/>
              <a:t>Can't divide a number by 0                                                                                                    </a:t>
            </a:r>
          </a:p>
          <a:p>
            <a:r>
              <a:rPr lang="en-US" dirty="0" smtClean="0"/>
              <a:t>Code will execute after the exception handled </a:t>
            </a:r>
            <a:endParaRPr lang="en-US" dirty="0"/>
          </a:p>
        </p:txBody>
      </p:sp>
    </p:spTree>
    <p:extLst>
      <p:ext uri="{BB962C8B-B14F-4D97-AF65-F5344CB8AC3E}">
        <p14:creationId xmlns:p14="http://schemas.microsoft.com/office/powerpoint/2010/main" val="18730493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err="1" smtClean="0"/>
              <a:t>NullPointer</a:t>
            </a:r>
            <a:r>
              <a:rPr lang="en-US" sz="3600" dirty="0" err="1"/>
              <a:t>E</a:t>
            </a:r>
            <a:r>
              <a:rPr lang="en-US" sz="3600" dirty="0" err="1" smtClean="0"/>
              <a:t>xception</a:t>
            </a:r>
            <a:r>
              <a:rPr lang="en-US" sz="3600" dirty="0" smtClean="0"/>
              <a:t> </a:t>
            </a:r>
            <a:endParaRPr lang="en-US" sz="3600"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//Java program to demonstrate </a:t>
            </a:r>
            <a:r>
              <a:rPr lang="en-US" dirty="0" err="1" smtClean="0"/>
              <a:t>NullPointerException</a:t>
            </a:r>
            <a:endParaRPr lang="en-US" dirty="0" smtClean="0"/>
          </a:p>
          <a:p>
            <a:pPr marL="0" indent="0">
              <a:buNone/>
            </a:pPr>
            <a:r>
              <a:rPr lang="en-US" dirty="0" smtClean="0"/>
              <a:t>class </a:t>
            </a:r>
            <a:r>
              <a:rPr lang="en-US" dirty="0" err="1" smtClean="0"/>
              <a:t>NullPointer_Demo</a:t>
            </a:r>
            <a:endParaRPr lang="en-US" dirty="0" smtClean="0"/>
          </a:p>
          <a:p>
            <a:pPr marL="0" indent="0">
              <a:buNone/>
            </a:pPr>
            <a:r>
              <a:rPr lang="en-US" dirty="0" smtClean="0"/>
              <a:t>{</a:t>
            </a:r>
          </a:p>
          <a:p>
            <a:pPr marL="0" indent="0">
              <a:buNone/>
            </a:pPr>
            <a:r>
              <a:rPr lang="en-US" dirty="0" smtClean="0"/>
              <a:t>	public static void main(String </a:t>
            </a:r>
            <a:r>
              <a:rPr lang="en-US" dirty="0" err="1" smtClean="0"/>
              <a:t>args</a:t>
            </a:r>
            <a:r>
              <a:rPr lang="en-US" dirty="0" smtClean="0"/>
              <a:t>[])</a:t>
            </a:r>
          </a:p>
          <a:p>
            <a:pPr marL="0" indent="0">
              <a:buNone/>
            </a:pPr>
            <a:r>
              <a:rPr lang="en-US" dirty="0" smtClean="0"/>
              <a:t>	{</a:t>
            </a:r>
          </a:p>
          <a:p>
            <a:pPr marL="0" indent="0">
              <a:buNone/>
            </a:pPr>
            <a:r>
              <a:rPr lang="en-US" dirty="0" smtClean="0"/>
              <a:t>		try {</a:t>
            </a:r>
          </a:p>
          <a:p>
            <a:pPr marL="0" indent="0">
              <a:buNone/>
            </a:pPr>
            <a:r>
              <a:rPr lang="en-US" dirty="0" smtClean="0"/>
              <a:t>			String a = null; //null value</a:t>
            </a:r>
          </a:p>
          <a:p>
            <a:pPr marL="0" indent="0">
              <a:buNone/>
            </a:pPr>
            <a:r>
              <a:rPr lang="en-US" dirty="0" smtClean="0"/>
              <a:t>			</a:t>
            </a:r>
            <a:r>
              <a:rPr lang="en-US" dirty="0" err="1" smtClean="0"/>
              <a:t>System.out.println</a:t>
            </a:r>
            <a:r>
              <a:rPr lang="en-US" dirty="0" smtClean="0"/>
              <a:t>(</a:t>
            </a:r>
            <a:r>
              <a:rPr lang="en-US" dirty="0" err="1" smtClean="0"/>
              <a:t>a.charAt</a:t>
            </a:r>
            <a:r>
              <a:rPr lang="en-US" dirty="0" smtClean="0"/>
              <a:t>(0));</a:t>
            </a:r>
          </a:p>
          <a:p>
            <a:pPr marL="0" indent="0">
              <a:buNone/>
            </a:pPr>
            <a:r>
              <a:rPr lang="en-US" dirty="0" smtClean="0"/>
              <a:t>		} catch(</a:t>
            </a:r>
            <a:r>
              <a:rPr lang="en-US" dirty="0" err="1" smtClean="0"/>
              <a:t>NullPointerException</a:t>
            </a:r>
            <a:r>
              <a:rPr lang="en-US" dirty="0" smtClean="0"/>
              <a:t> e) {</a:t>
            </a:r>
          </a:p>
          <a:p>
            <a:pPr marL="0" indent="0">
              <a:buNone/>
            </a:pPr>
            <a:r>
              <a:rPr lang="en-US" dirty="0" smtClean="0"/>
              <a:t>			</a:t>
            </a:r>
            <a:r>
              <a:rPr lang="en-US" dirty="0" err="1" smtClean="0"/>
              <a:t>System.out.println</a:t>
            </a:r>
            <a:r>
              <a:rPr lang="en-US" dirty="0" smtClean="0"/>
              <a:t>("</a:t>
            </a:r>
            <a:r>
              <a:rPr lang="en-US" dirty="0" err="1" smtClean="0"/>
              <a:t>NullPointerException</a:t>
            </a:r>
            <a:r>
              <a:rPr lang="en-US" dirty="0" smtClean="0"/>
              <a:t>..");</a:t>
            </a:r>
          </a:p>
          <a:p>
            <a:pPr marL="0" indent="0">
              <a:buNone/>
            </a:pPr>
            <a:r>
              <a:rPr lang="en-US" dirty="0" smtClean="0"/>
              <a:t>		}</a:t>
            </a:r>
          </a:p>
          <a:p>
            <a:pPr marL="0" indent="0">
              <a:buNone/>
            </a:pPr>
            <a:r>
              <a:rPr lang="en-US" dirty="0" smtClean="0"/>
              <a:t>	}</a:t>
            </a:r>
          </a:p>
          <a:p>
            <a:pPr marL="0" indent="0">
              <a:buNone/>
            </a:pPr>
            <a:r>
              <a:rPr lang="en-US" dirty="0" smtClean="0"/>
              <a:t>}</a:t>
            </a:r>
          </a:p>
          <a:p>
            <a:pPr marL="0" indent="0">
              <a:buNone/>
            </a:pPr>
            <a:endParaRPr lang="en-US" dirty="0"/>
          </a:p>
        </p:txBody>
      </p:sp>
    </p:spTree>
    <p:extLst>
      <p:ext uri="{BB962C8B-B14F-4D97-AF65-F5344CB8AC3E}">
        <p14:creationId xmlns:p14="http://schemas.microsoft.com/office/powerpoint/2010/main" val="8493489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err="1" smtClean="0"/>
              <a:t>ArrayIndexOutOfBounds</a:t>
            </a:r>
            <a:r>
              <a:rPr lang="en-IN" sz="3200" dirty="0" smtClean="0"/>
              <a:t> Exception</a:t>
            </a:r>
            <a:endParaRPr lang="en-IN" sz="3200" dirty="0"/>
          </a:p>
        </p:txBody>
      </p:sp>
      <p:sp>
        <p:nvSpPr>
          <p:cNvPr id="3" name="Content Placeholder 2"/>
          <p:cNvSpPr>
            <a:spLocks noGrp="1"/>
          </p:cNvSpPr>
          <p:nvPr>
            <p:ph idx="1"/>
          </p:nvPr>
        </p:nvSpPr>
        <p:spPr/>
        <p:txBody>
          <a:bodyPr>
            <a:normAutofit fontScale="55000" lnSpcReduction="20000"/>
          </a:bodyPr>
          <a:lstStyle/>
          <a:p>
            <a:pPr marL="0" indent="0">
              <a:buNone/>
            </a:pPr>
            <a:r>
              <a:rPr lang="en-IN" dirty="0"/>
              <a:t>public class Main {</a:t>
            </a:r>
          </a:p>
          <a:p>
            <a:pPr marL="0" indent="0">
              <a:buNone/>
            </a:pPr>
            <a:r>
              <a:rPr lang="en-IN" dirty="0"/>
              <a:t>public static void main(String </a:t>
            </a:r>
            <a:r>
              <a:rPr lang="en-IN" dirty="0" err="1"/>
              <a:t>args</a:t>
            </a:r>
            <a:r>
              <a:rPr lang="en-IN" dirty="0"/>
              <a:t>[]) {</a:t>
            </a:r>
          </a:p>
          <a:p>
            <a:pPr marL="0" indent="0">
              <a:buNone/>
            </a:pPr>
            <a:r>
              <a:rPr lang="en-IN" dirty="0" err="1"/>
              <a:t>int</a:t>
            </a:r>
            <a:r>
              <a:rPr lang="en-IN" dirty="0"/>
              <a:t> a[]=new </a:t>
            </a:r>
            <a:r>
              <a:rPr lang="en-IN" dirty="0" err="1"/>
              <a:t>int</a:t>
            </a:r>
            <a:r>
              <a:rPr lang="en-IN" dirty="0"/>
              <a:t>[5];</a:t>
            </a:r>
          </a:p>
          <a:p>
            <a:pPr marL="0" indent="0">
              <a:buNone/>
            </a:pPr>
            <a:r>
              <a:rPr lang="en-IN" dirty="0"/>
              <a:t>try {</a:t>
            </a:r>
          </a:p>
          <a:p>
            <a:pPr marL="0" indent="0">
              <a:buNone/>
            </a:pPr>
            <a:r>
              <a:rPr lang="en-IN" dirty="0"/>
              <a:t>    </a:t>
            </a:r>
            <a:r>
              <a:rPr lang="en-IN" dirty="0" err="1"/>
              <a:t>System.out.println</a:t>
            </a:r>
            <a:r>
              <a:rPr lang="en-IN" dirty="0"/>
              <a:t>(a[7]);</a:t>
            </a:r>
          </a:p>
          <a:p>
            <a:pPr marL="0" indent="0">
              <a:buNone/>
            </a:pPr>
            <a:r>
              <a:rPr lang="en-IN" dirty="0"/>
              <a:t>} </a:t>
            </a:r>
          </a:p>
          <a:p>
            <a:pPr marL="0" indent="0">
              <a:buNone/>
            </a:pPr>
            <a:r>
              <a:rPr lang="en-IN" dirty="0"/>
              <a:t>catch(</a:t>
            </a:r>
            <a:r>
              <a:rPr lang="en-IN" dirty="0" err="1"/>
              <a:t>ArrayIndexOutOfBoundsException</a:t>
            </a:r>
            <a:r>
              <a:rPr lang="en-IN" dirty="0"/>
              <a:t> e)</a:t>
            </a:r>
          </a:p>
          <a:p>
            <a:pPr marL="0" indent="0">
              <a:buNone/>
            </a:pPr>
            <a:r>
              <a:rPr lang="en-IN" dirty="0"/>
              <a:t>{</a:t>
            </a:r>
          </a:p>
          <a:p>
            <a:pPr marL="0" indent="0">
              <a:buNone/>
            </a:pPr>
            <a:r>
              <a:rPr lang="en-IN" dirty="0"/>
              <a:t>    </a:t>
            </a:r>
            <a:r>
              <a:rPr lang="en-IN" dirty="0" err="1"/>
              <a:t>System.out.println</a:t>
            </a:r>
            <a:r>
              <a:rPr lang="en-IN" dirty="0"/>
              <a:t>(e);</a:t>
            </a:r>
          </a:p>
          <a:p>
            <a:pPr marL="0" indent="0">
              <a:buNone/>
            </a:pPr>
            <a:r>
              <a:rPr lang="en-IN" dirty="0"/>
              <a:t>}</a:t>
            </a:r>
          </a:p>
          <a:p>
            <a:pPr marL="0" indent="0">
              <a:buNone/>
            </a:pPr>
            <a:r>
              <a:rPr lang="en-IN" dirty="0" err="1"/>
              <a:t>System.out.println</a:t>
            </a:r>
            <a:r>
              <a:rPr lang="en-IN" dirty="0"/>
              <a:t>("After try catch...");</a:t>
            </a:r>
          </a:p>
          <a:p>
            <a:pPr marL="0" indent="0">
              <a:buNone/>
            </a:pPr>
            <a:r>
              <a:rPr lang="en-IN" dirty="0"/>
              <a:t>}</a:t>
            </a:r>
          </a:p>
          <a:p>
            <a:pPr marL="0" indent="0">
              <a:buNone/>
            </a:pPr>
            <a:r>
              <a:rPr lang="en-IN" dirty="0" smtClean="0"/>
              <a:t>}</a:t>
            </a:r>
          </a:p>
          <a:p>
            <a:pPr marL="0" indent="0">
              <a:buNone/>
            </a:pPr>
            <a:r>
              <a:rPr lang="en-IN" dirty="0" smtClean="0"/>
              <a:t>Output:</a:t>
            </a:r>
          </a:p>
          <a:p>
            <a:pPr marL="0" indent="0">
              <a:buNone/>
            </a:pPr>
            <a:r>
              <a:rPr lang="en-IN" dirty="0" err="1"/>
              <a:t>java.lang.ArrayIndexOutOfBoundsException</a:t>
            </a:r>
            <a:r>
              <a:rPr lang="en-IN" dirty="0"/>
              <a:t>: 7                                                                                                              </a:t>
            </a:r>
          </a:p>
          <a:p>
            <a:pPr marL="0" indent="0">
              <a:buNone/>
            </a:pPr>
            <a:r>
              <a:rPr lang="en-IN" dirty="0"/>
              <a:t>After try catch... </a:t>
            </a:r>
          </a:p>
        </p:txBody>
      </p:sp>
    </p:spTree>
    <p:extLst>
      <p:ext uri="{BB962C8B-B14F-4D97-AF65-F5344CB8AC3E}">
        <p14:creationId xmlns:p14="http://schemas.microsoft.com/office/powerpoint/2010/main" val="28012035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63562"/>
          </a:xfrm>
        </p:spPr>
        <p:txBody>
          <a:bodyPr>
            <a:normAutofit fontScale="90000"/>
          </a:bodyPr>
          <a:lstStyle/>
          <a:p>
            <a:r>
              <a:rPr lang="en-IN" sz="3600" dirty="0" err="1" smtClean="0"/>
              <a:t>StringIndexOutOfBoundsException</a:t>
            </a:r>
            <a:endParaRPr lang="en-IN" sz="3600" dirty="0"/>
          </a:p>
        </p:txBody>
      </p:sp>
      <p:sp>
        <p:nvSpPr>
          <p:cNvPr id="3" name="Content Placeholder 2"/>
          <p:cNvSpPr>
            <a:spLocks noGrp="1"/>
          </p:cNvSpPr>
          <p:nvPr>
            <p:ph idx="1"/>
          </p:nvPr>
        </p:nvSpPr>
        <p:spPr>
          <a:xfrm>
            <a:off x="457200" y="990600"/>
            <a:ext cx="8229600" cy="4525963"/>
          </a:xfrm>
        </p:spPr>
        <p:txBody>
          <a:bodyPr>
            <a:normAutofit fontScale="55000" lnSpcReduction="20000"/>
          </a:bodyPr>
          <a:lstStyle/>
          <a:p>
            <a:pPr marL="0" indent="0">
              <a:buNone/>
            </a:pPr>
            <a:r>
              <a:rPr lang="en-IN" dirty="0"/>
              <a:t>public class Main {</a:t>
            </a:r>
          </a:p>
          <a:p>
            <a:pPr marL="0" indent="0">
              <a:buNone/>
            </a:pPr>
            <a:r>
              <a:rPr lang="en-IN" dirty="0"/>
              <a:t>public static void main(String </a:t>
            </a:r>
            <a:r>
              <a:rPr lang="en-IN" dirty="0" err="1"/>
              <a:t>args</a:t>
            </a:r>
            <a:r>
              <a:rPr lang="en-IN" dirty="0"/>
              <a:t>[]) {</a:t>
            </a:r>
          </a:p>
          <a:p>
            <a:pPr marL="0" indent="0">
              <a:buNone/>
            </a:pPr>
            <a:r>
              <a:rPr lang="en-IN" dirty="0"/>
              <a:t>String x="Testing";</a:t>
            </a:r>
          </a:p>
          <a:p>
            <a:pPr marL="0" indent="0">
              <a:buNone/>
            </a:pPr>
            <a:r>
              <a:rPr lang="en-IN" dirty="0"/>
              <a:t>try {</a:t>
            </a:r>
          </a:p>
          <a:p>
            <a:pPr marL="0" indent="0">
              <a:buNone/>
            </a:pPr>
            <a:r>
              <a:rPr lang="en-IN" dirty="0"/>
              <a:t>    </a:t>
            </a:r>
            <a:r>
              <a:rPr lang="en-IN" dirty="0" err="1"/>
              <a:t>System.out.println</a:t>
            </a:r>
            <a:r>
              <a:rPr lang="en-IN" dirty="0"/>
              <a:t>(</a:t>
            </a:r>
            <a:r>
              <a:rPr lang="en-IN" dirty="0" err="1"/>
              <a:t>x.charAt</a:t>
            </a:r>
            <a:r>
              <a:rPr lang="en-IN" dirty="0"/>
              <a:t>(7));</a:t>
            </a:r>
          </a:p>
          <a:p>
            <a:pPr marL="0" indent="0">
              <a:buNone/>
            </a:pPr>
            <a:r>
              <a:rPr lang="en-IN" dirty="0"/>
              <a:t>} </a:t>
            </a:r>
          </a:p>
          <a:p>
            <a:pPr marL="0" indent="0">
              <a:buNone/>
            </a:pPr>
            <a:r>
              <a:rPr lang="en-IN" dirty="0"/>
              <a:t>catch(</a:t>
            </a:r>
            <a:r>
              <a:rPr lang="en-IN" dirty="0" err="1"/>
              <a:t>StringIndexOutOfBoundsException</a:t>
            </a:r>
            <a:r>
              <a:rPr lang="en-IN" dirty="0"/>
              <a:t> e)</a:t>
            </a:r>
          </a:p>
          <a:p>
            <a:pPr marL="0" indent="0">
              <a:buNone/>
            </a:pPr>
            <a:r>
              <a:rPr lang="en-IN" dirty="0"/>
              <a:t>{</a:t>
            </a:r>
          </a:p>
          <a:p>
            <a:pPr marL="0" indent="0">
              <a:buNone/>
            </a:pPr>
            <a:r>
              <a:rPr lang="en-IN" dirty="0"/>
              <a:t>    </a:t>
            </a:r>
            <a:r>
              <a:rPr lang="en-IN" dirty="0" err="1"/>
              <a:t>System.out.println</a:t>
            </a:r>
            <a:r>
              <a:rPr lang="en-IN" dirty="0"/>
              <a:t>(e);</a:t>
            </a:r>
          </a:p>
          <a:p>
            <a:pPr marL="0" indent="0">
              <a:buNone/>
            </a:pPr>
            <a:r>
              <a:rPr lang="en-IN" dirty="0"/>
              <a:t>}</a:t>
            </a:r>
          </a:p>
          <a:p>
            <a:pPr marL="0" indent="0">
              <a:buNone/>
            </a:pPr>
            <a:r>
              <a:rPr lang="en-IN" dirty="0" err="1"/>
              <a:t>System.out.println</a:t>
            </a:r>
            <a:r>
              <a:rPr lang="en-IN" dirty="0"/>
              <a:t>("After try catch...");</a:t>
            </a:r>
          </a:p>
          <a:p>
            <a:pPr marL="0" indent="0">
              <a:buNone/>
            </a:pPr>
            <a:r>
              <a:rPr lang="en-IN" dirty="0"/>
              <a:t>}</a:t>
            </a:r>
          </a:p>
          <a:p>
            <a:pPr marL="0" indent="0">
              <a:buNone/>
            </a:pPr>
            <a:r>
              <a:rPr lang="en-IN" dirty="0" smtClean="0"/>
              <a:t>}</a:t>
            </a:r>
          </a:p>
          <a:p>
            <a:pPr marL="0" indent="0">
              <a:buNone/>
            </a:pPr>
            <a:r>
              <a:rPr lang="en-IN" dirty="0" smtClean="0"/>
              <a:t>Output:</a:t>
            </a:r>
          </a:p>
          <a:p>
            <a:pPr marL="0" indent="0">
              <a:buNone/>
            </a:pPr>
            <a:r>
              <a:rPr lang="en-IN" dirty="0" err="1"/>
              <a:t>java.lang.StringIndexOutOfBoundsException</a:t>
            </a:r>
            <a:r>
              <a:rPr lang="en-IN" dirty="0"/>
              <a:t>: String index out of range: 7                                                                                  </a:t>
            </a:r>
          </a:p>
          <a:p>
            <a:pPr marL="0" indent="0">
              <a:buNone/>
            </a:pPr>
            <a:r>
              <a:rPr lang="en-IN" dirty="0"/>
              <a:t>After try catch... </a:t>
            </a:r>
          </a:p>
        </p:txBody>
      </p:sp>
    </p:spTree>
    <p:extLst>
      <p:ext uri="{BB962C8B-B14F-4D97-AF65-F5344CB8AC3E}">
        <p14:creationId xmlns:p14="http://schemas.microsoft.com/office/powerpoint/2010/main" val="3038585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User-Defined Exceptions</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a:xfrm>
            <a:off x="457200" y="846138"/>
            <a:ext cx="8229600" cy="4525963"/>
          </a:xfrm>
        </p:spPr>
        <p:txBody>
          <a:bodyPr>
            <a:noAutofit/>
          </a:bodyPr>
          <a:lstStyle/>
          <a:p>
            <a:pPr marL="0" indent="0" algn="just">
              <a:buNone/>
            </a:pPr>
            <a:r>
              <a:rPr lang="en-US" sz="2400" dirty="0">
                <a:cs typeface="Times New Roman" pitchFamily="18" charset="0"/>
              </a:rPr>
              <a:t>Sometimes, the built-in exceptions in Java are not able to describe a certain situation. In such cases, user can also create exceptions which are called ‘user-defined Exceptions’. </a:t>
            </a:r>
            <a:r>
              <a:rPr lang="en-US" sz="2400" dirty="0" smtClean="0">
                <a:cs typeface="Times New Roman" pitchFamily="18" charset="0"/>
              </a:rPr>
              <a:t/>
            </a:r>
            <a:br>
              <a:rPr lang="en-US" sz="2400" dirty="0" smtClean="0">
                <a:cs typeface="Times New Roman" pitchFamily="18" charset="0"/>
              </a:rPr>
            </a:br>
            <a:r>
              <a:rPr lang="en-US" sz="2400" dirty="0">
                <a:cs typeface="Times New Roman" pitchFamily="18" charset="0"/>
              </a:rPr>
              <a:t>Following steps are followed for the creation of user-defined Exception. </a:t>
            </a:r>
            <a:endParaRPr lang="en-US" sz="2400" dirty="0" smtClean="0">
              <a:cs typeface="Times New Roman" pitchFamily="18" charset="0"/>
            </a:endParaRPr>
          </a:p>
          <a:p>
            <a:pPr marL="0" indent="0" algn="just">
              <a:buNone/>
            </a:pPr>
            <a:r>
              <a:rPr lang="en-US" sz="2400" b="1" dirty="0" smtClean="0"/>
              <a:t>Step 1:</a:t>
            </a:r>
          </a:p>
          <a:p>
            <a:pPr marL="0" indent="0" algn="just">
              <a:buNone/>
            </a:pPr>
            <a:r>
              <a:rPr lang="en-US" sz="2400" dirty="0" smtClean="0"/>
              <a:t>The </a:t>
            </a:r>
            <a:r>
              <a:rPr lang="en-US" sz="2400" dirty="0"/>
              <a:t>user should create an exception class as a </a:t>
            </a:r>
            <a:r>
              <a:rPr lang="en-US" sz="2400" dirty="0" smtClean="0"/>
              <a:t>subclass </a:t>
            </a:r>
            <a:r>
              <a:rPr lang="en-US" sz="2400" dirty="0"/>
              <a:t>of </a:t>
            </a:r>
            <a:r>
              <a:rPr lang="en-US" sz="2400" b="1" dirty="0"/>
              <a:t>Exception</a:t>
            </a:r>
            <a:r>
              <a:rPr lang="en-US" sz="2400" dirty="0"/>
              <a:t> class. Since all the exceptions are subclasses of Exception class, the user should also make his class a subclass of it. This is done as: </a:t>
            </a:r>
            <a:endParaRPr lang="en-US" sz="2400" dirty="0" smtClean="0"/>
          </a:p>
          <a:p>
            <a:pPr marL="0" indent="0">
              <a:buNone/>
            </a:pPr>
            <a:r>
              <a:rPr lang="en-US" sz="2400" dirty="0" smtClean="0"/>
              <a:t>Class </a:t>
            </a:r>
            <a:r>
              <a:rPr lang="en-US" sz="2400" dirty="0" err="1" smtClean="0"/>
              <a:t>MyException</a:t>
            </a:r>
            <a:r>
              <a:rPr lang="en-US" sz="2400" dirty="0" smtClean="0"/>
              <a:t> extends Exception</a:t>
            </a:r>
            <a:r>
              <a:rPr lang="en-US" sz="2400" dirty="0"/>
              <a:t/>
            </a:r>
            <a:br>
              <a:rPr lang="en-US" sz="2400" dirty="0"/>
            </a:br>
            <a:endParaRPr lang="en-US" sz="2400" dirty="0">
              <a:cs typeface="Times New Roman" pitchFamily="18" charset="0"/>
            </a:endParaRPr>
          </a:p>
        </p:txBody>
      </p:sp>
    </p:spTree>
    <p:extLst>
      <p:ext uri="{BB962C8B-B14F-4D97-AF65-F5344CB8AC3E}">
        <p14:creationId xmlns:p14="http://schemas.microsoft.com/office/powerpoint/2010/main" val="6612501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fontAlgn="base"/>
            <a:r>
              <a:rPr lang="en-US" sz="2500" dirty="0">
                <a:cs typeface="Times New Roman" pitchFamily="18" charset="0"/>
              </a:rPr>
              <a:t>We can write a default constructor in his own exception class. </a:t>
            </a:r>
            <a:r>
              <a:rPr lang="en-US" sz="2500" dirty="0" smtClean="0">
                <a:cs typeface="Times New Roman" pitchFamily="18" charset="0"/>
              </a:rPr>
              <a:t/>
            </a:r>
            <a:br>
              <a:rPr lang="en-US" sz="2500" dirty="0" smtClean="0">
                <a:cs typeface="Times New Roman" pitchFamily="18" charset="0"/>
              </a:rPr>
            </a:br>
            <a:r>
              <a:rPr lang="en-US" sz="2500" dirty="0" err="1" smtClean="0">
                <a:cs typeface="Times New Roman" pitchFamily="18" charset="0"/>
              </a:rPr>
              <a:t>MyException</a:t>
            </a:r>
            <a:r>
              <a:rPr lang="en-US" sz="2500" dirty="0" smtClean="0">
                <a:cs typeface="Times New Roman" pitchFamily="18" charset="0"/>
              </a:rPr>
              <a:t>(){}</a:t>
            </a:r>
          </a:p>
          <a:p>
            <a:pPr fontAlgn="base"/>
            <a:r>
              <a:rPr lang="en-US" sz="2500" dirty="0" smtClean="0">
                <a:cs typeface="Times New Roman" pitchFamily="18" charset="0"/>
              </a:rPr>
              <a:t>We </a:t>
            </a:r>
            <a:r>
              <a:rPr lang="en-US" sz="2500" dirty="0">
                <a:cs typeface="Times New Roman" pitchFamily="18" charset="0"/>
              </a:rPr>
              <a:t>can also create a parameterized constructor with a string as </a:t>
            </a:r>
            <a:r>
              <a:rPr lang="en-US" sz="2500" dirty="0" smtClean="0">
                <a:cs typeface="Times New Roman" pitchFamily="18" charset="0"/>
              </a:rPr>
              <a:t>a parameter</a:t>
            </a:r>
            <a:r>
              <a:rPr lang="en-US" sz="2500" dirty="0">
                <a:cs typeface="Times New Roman" pitchFamily="18" charset="0"/>
              </a:rPr>
              <a:t>. </a:t>
            </a:r>
            <a:r>
              <a:rPr lang="en-US" sz="2500" dirty="0" smtClean="0">
                <a:cs typeface="Times New Roman" pitchFamily="18" charset="0"/>
              </a:rPr>
              <a:t>We </a:t>
            </a:r>
            <a:r>
              <a:rPr lang="en-US" sz="2500" dirty="0">
                <a:cs typeface="Times New Roman" pitchFamily="18" charset="0"/>
              </a:rPr>
              <a:t>can use this to store exception details. We can call super class(Exception) constructor from this and send the string there. </a:t>
            </a:r>
            <a:br>
              <a:rPr lang="en-US" sz="2500" dirty="0">
                <a:cs typeface="Times New Roman" pitchFamily="18" charset="0"/>
              </a:rPr>
            </a:br>
            <a:r>
              <a:rPr lang="en-US" sz="2500" dirty="0">
                <a:cs typeface="Times New Roman" pitchFamily="18" charset="0"/>
              </a:rPr>
              <a:t> </a:t>
            </a:r>
            <a:r>
              <a:rPr lang="en-US" sz="2500" dirty="0" err="1" smtClean="0">
                <a:cs typeface="Times New Roman" pitchFamily="18" charset="0"/>
              </a:rPr>
              <a:t>MyException</a:t>
            </a:r>
            <a:r>
              <a:rPr lang="en-US" sz="2500" dirty="0" smtClean="0">
                <a:cs typeface="Times New Roman" pitchFamily="18" charset="0"/>
              </a:rPr>
              <a:t>(String </a:t>
            </a:r>
            <a:r>
              <a:rPr lang="en-US" sz="2500" dirty="0" err="1" smtClean="0">
                <a:cs typeface="Times New Roman" pitchFamily="18" charset="0"/>
              </a:rPr>
              <a:t>str</a:t>
            </a:r>
            <a:r>
              <a:rPr lang="en-US" sz="2500" dirty="0" smtClean="0">
                <a:cs typeface="Times New Roman" pitchFamily="18" charset="0"/>
              </a:rPr>
              <a:t>) { super(</a:t>
            </a:r>
            <a:r>
              <a:rPr lang="en-US" sz="2500" dirty="0" err="1" smtClean="0">
                <a:cs typeface="Times New Roman" pitchFamily="18" charset="0"/>
              </a:rPr>
              <a:t>str</a:t>
            </a:r>
            <a:r>
              <a:rPr lang="en-US" sz="2500" dirty="0" smtClean="0">
                <a:cs typeface="Times New Roman" pitchFamily="18" charset="0"/>
              </a:rPr>
              <a:t>); }</a:t>
            </a:r>
            <a:endParaRPr lang="en-US" sz="2500" dirty="0">
              <a:cs typeface="Times New Roman" pitchFamily="18" charset="0"/>
            </a:endParaRPr>
          </a:p>
        </p:txBody>
      </p:sp>
    </p:spTree>
    <p:extLst>
      <p:ext uri="{BB962C8B-B14F-4D97-AF65-F5344CB8AC3E}">
        <p14:creationId xmlns:p14="http://schemas.microsoft.com/office/powerpoint/2010/main" val="1068745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endParaRPr lang="en-US" dirty="0"/>
          </a:p>
        </p:txBody>
      </p:sp>
      <p:sp>
        <p:nvSpPr>
          <p:cNvPr id="3" name="Content Placeholder 2"/>
          <p:cNvSpPr>
            <a:spLocks noGrp="1"/>
          </p:cNvSpPr>
          <p:nvPr>
            <p:ph idx="1"/>
          </p:nvPr>
        </p:nvSpPr>
        <p:spPr>
          <a:xfrm>
            <a:off x="457200" y="1066800"/>
            <a:ext cx="8229600" cy="5059363"/>
          </a:xfrm>
        </p:spPr>
        <p:txBody>
          <a:bodyPr>
            <a:normAutofit/>
          </a:bodyPr>
          <a:lstStyle/>
          <a:p>
            <a:pPr algn="just"/>
            <a:r>
              <a:rPr lang="en-US" sz="2400" dirty="0">
                <a:solidFill>
                  <a:srgbClr val="002060"/>
                </a:solidFill>
                <a:latin typeface="Times New Roman" pitchFamily="18" charset="0"/>
                <a:cs typeface="Times New Roman" pitchFamily="18" charset="0"/>
              </a:rPr>
              <a:t>At the root of the class hierarchy, there is a class named </a:t>
            </a:r>
            <a:r>
              <a:rPr lang="en-US" sz="2400" i="1" dirty="0">
                <a:solidFill>
                  <a:srgbClr val="C00000"/>
                </a:solidFill>
                <a:latin typeface="Times New Roman" pitchFamily="18" charset="0"/>
                <a:cs typeface="Times New Roman" pitchFamily="18" charset="0"/>
              </a:rPr>
              <a:t>‘</a:t>
            </a:r>
            <a:r>
              <a:rPr lang="en-US" sz="2400" i="1" dirty="0" err="1">
                <a:solidFill>
                  <a:srgbClr val="C00000"/>
                </a:solidFill>
                <a:latin typeface="Times New Roman" pitchFamily="18" charset="0"/>
                <a:cs typeface="Times New Roman" pitchFamily="18" charset="0"/>
              </a:rPr>
              <a:t>Throwable</a:t>
            </a:r>
            <a:r>
              <a:rPr lang="en-US" sz="2400" i="1" dirty="0">
                <a:solidFill>
                  <a:srgbClr val="C00000"/>
                </a:solidFill>
                <a:latin typeface="Times New Roman" pitchFamily="18" charset="0"/>
                <a:cs typeface="Times New Roman" pitchFamily="18" charset="0"/>
              </a:rPr>
              <a:t>’ </a:t>
            </a:r>
            <a:r>
              <a:rPr lang="en-US" sz="2400" dirty="0">
                <a:solidFill>
                  <a:srgbClr val="002060"/>
                </a:solidFill>
                <a:latin typeface="Times New Roman" pitchFamily="18" charset="0"/>
                <a:cs typeface="Times New Roman" pitchFamily="18" charset="0"/>
              </a:rPr>
              <a:t>which represents the basic features of run-time errors.</a:t>
            </a:r>
          </a:p>
          <a:p>
            <a:pPr>
              <a:buNone/>
            </a:pPr>
            <a:endParaRPr lang="en-US" sz="2400" dirty="0">
              <a:solidFill>
                <a:srgbClr val="002060"/>
              </a:solidFill>
              <a:latin typeface="Times New Roman" pitchFamily="18" charset="0"/>
              <a:cs typeface="Times New Roman" pitchFamily="18" charset="0"/>
            </a:endParaRPr>
          </a:p>
          <a:p>
            <a:r>
              <a:rPr lang="en-US" sz="2400" dirty="0">
                <a:solidFill>
                  <a:srgbClr val="002060"/>
                </a:solidFill>
                <a:latin typeface="Times New Roman" pitchFamily="18" charset="0"/>
                <a:cs typeface="Times New Roman" pitchFamily="18" charset="0"/>
              </a:rPr>
              <a:t>There are two non-abstract sub-classes of </a:t>
            </a:r>
            <a:r>
              <a:rPr lang="en-US" sz="2400" dirty="0" err="1">
                <a:solidFill>
                  <a:srgbClr val="002060"/>
                </a:solidFill>
                <a:latin typeface="Times New Roman" pitchFamily="18" charset="0"/>
                <a:cs typeface="Times New Roman" pitchFamily="18" charset="0"/>
              </a:rPr>
              <a:t>Throwable</a:t>
            </a:r>
            <a:r>
              <a:rPr lang="en-US" sz="2400" dirty="0">
                <a:solidFill>
                  <a:srgbClr val="002060"/>
                </a:solidFill>
                <a:latin typeface="Times New Roman" pitchFamily="18" charset="0"/>
                <a:cs typeface="Times New Roman" pitchFamily="18" charset="0"/>
              </a:rPr>
              <a:t>.</a:t>
            </a:r>
          </a:p>
          <a:p>
            <a:pPr lvl="2"/>
            <a:r>
              <a:rPr lang="en-US" sz="2200" dirty="0">
                <a:solidFill>
                  <a:srgbClr val="C00000"/>
                </a:solidFill>
                <a:latin typeface="Times New Roman" pitchFamily="18" charset="0"/>
                <a:cs typeface="Times New Roman" pitchFamily="18" charset="0"/>
              </a:rPr>
              <a:t>Exception 		</a:t>
            </a:r>
            <a:r>
              <a:rPr lang="en-US" sz="2200" dirty="0">
                <a:solidFill>
                  <a:srgbClr val="002060"/>
                </a:solidFill>
                <a:latin typeface="Times New Roman" pitchFamily="18" charset="0"/>
                <a:cs typeface="Times New Roman" pitchFamily="18" charset="0"/>
              </a:rPr>
              <a:t>: can be handled</a:t>
            </a:r>
          </a:p>
          <a:p>
            <a:pPr lvl="2"/>
            <a:r>
              <a:rPr lang="en-US" sz="2200" dirty="0">
                <a:solidFill>
                  <a:srgbClr val="C00000"/>
                </a:solidFill>
                <a:latin typeface="Times New Roman" pitchFamily="18" charset="0"/>
                <a:cs typeface="Times New Roman" pitchFamily="18" charset="0"/>
              </a:rPr>
              <a:t>Error	      		</a:t>
            </a:r>
            <a:r>
              <a:rPr lang="en-US" sz="2200" dirty="0">
                <a:solidFill>
                  <a:srgbClr val="002060"/>
                </a:solidFill>
                <a:latin typeface="Times New Roman" pitchFamily="18" charset="0"/>
                <a:cs typeface="Times New Roman" pitchFamily="18" charset="0"/>
              </a:rPr>
              <a:t>: can’t be handled</a:t>
            </a:r>
          </a:p>
          <a:p>
            <a:pPr lvl="2">
              <a:buNone/>
            </a:pPr>
            <a:endParaRPr lang="en-US" sz="2200" dirty="0">
              <a:solidFill>
                <a:srgbClr val="7030A0"/>
              </a:solidFill>
              <a:latin typeface="Times New Roman" pitchFamily="18" charset="0"/>
              <a:cs typeface="Times New Roman" pitchFamily="18" charset="0"/>
            </a:endParaRPr>
          </a:p>
          <a:p>
            <a:pPr marL="342900" lvl="2" indent="-342900"/>
            <a:r>
              <a:rPr lang="en-US" i="1" dirty="0" err="1">
                <a:solidFill>
                  <a:srgbClr val="C00000"/>
                </a:solidFill>
                <a:latin typeface="Times New Roman" pitchFamily="18" charset="0"/>
                <a:cs typeface="Times New Roman" pitchFamily="18" charset="0"/>
              </a:rPr>
              <a:t>RuntimeException</a:t>
            </a:r>
            <a:r>
              <a:rPr lang="en-US" i="1" dirty="0">
                <a:solidFill>
                  <a:srgbClr val="C00000"/>
                </a:solidFill>
                <a:latin typeface="Times New Roman" pitchFamily="18" charset="0"/>
                <a:cs typeface="Times New Roman" pitchFamily="18" charset="0"/>
              </a:rPr>
              <a:t> </a:t>
            </a:r>
            <a:r>
              <a:rPr lang="en-US" dirty="0">
                <a:solidFill>
                  <a:srgbClr val="002060"/>
                </a:solidFill>
                <a:latin typeface="Times New Roman" pitchFamily="18" charset="0"/>
                <a:cs typeface="Times New Roman" pitchFamily="18" charset="0"/>
              </a:rPr>
              <a:t>is the sub-class of Exception. </a:t>
            </a:r>
          </a:p>
          <a:p>
            <a:pPr marL="342900" lvl="2" indent="-342900">
              <a:buNone/>
            </a:pPr>
            <a:endParaRPr lang="en-US" dirty="0">
              <a:solidFill>
                <a:srgbClr val="002060"/>
              </a:solidFill>
              <a:latin typeface="Times New Roman" pitchFamily="18" charset="0"/>
              <a:cs typeface="Times New Roman" pitchFamily="18" charset="0"/>
            </a:endParaRPr>
          </a:p>
          <a:p>
            <a:pPr marL="342900" lvl="2" indent="-342900"/>
            <a:r>
              <a:rPr lang="en-US" dirty="0">
                <a:solidFill>
                  <a:srgbClr val="002060"/>
                </a:solidFill>
                <a:latin typeface="Times New Roman" pitchFamily="18" charset="0"/>
                <a:cs typeface="Times New Roman" pitchFamily="18" charset="0"/>
              </a:rPr>
              <a:t>Each exception is a run-time error but all run-time errors are not exceptions.</a:t>
            </a:r>
          </a:p>
        </p:txBody>
      </p:sp>
    </p:spTree>
    <p:extLst>
      <p:ext uri="{BB962C8B-B14F-4D97-AF65-F5344CB8AC3E}">
        <p14:creationId xmlns:p14="http://schemas.microsoft.com/office/powerpoint/2010/main" val="20974681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500" b="1" dirty="0" smtClean="0">
                <a:cs typeface="Times New Roman" pitchFamily="18" charset="0"/>
              </a:rPr>
              <a:t>Step 2:</a:t>
            </a:r>
          </a:p>
          <a:p>
            <a:pPr marL="0" indent="0" fontAlgn="base">
              <a:buNone/>
            </a:pPr>
            <a:r>
              <a:rPr lang="en-US" sz="2500" dirty="0">
                <a:cs typeface="Times New Roman" pitchFamily="18" charset="0"/>
              </a:rPr>
              <a:t>To raise exception of user-defined type, we need to create an object to his exception class and throw it using throw clause, as: </a:t>
            </a:r>
            <a:br>
              <a:rPr lang="en-US" sz="2500" dirty="0">
                <a:cs typeface="Times New Roman" pitchFamily="18" charset="0"/>
              </a:rPr>
            </a:br>
            <a:r>
              <a:rPr lang="en-US" sz="2500" dirty="0">
                <a:cs typeface="Times New Roman" pitchFamily="18" charset="0"/>
              </a:rPr>
              <a:t> </a:t>
            </a:r>
            <a:r>
              <a:rPr lang="en-US" sz="2500" dirty="0" err="1" smtClean="0">
                <a:cs typeface="Times New Roman" pitchFamily="18" charset="0"/>
              </a:rPr>
              <a:t>MyException</a:t>
            </a:r>
            <a:r>
              <a:rPr lang="en-US" sz="2500" dirty="0" smtClean="0">
                <a:cs typeface="Times New Roman" pitchFamily="18" charset="0"/>
              </a:rPr>
              <a:t> me = new </a:t>
            </a:r>
            <a:r>
              <a:rPr lang="en-US" sz="2500" dirty="0" err="1" smtClean="0">
                <a:cs typeface="Times New Roman" pitchFamily="18" charset="0"/>
              </a:rPr>
              <a:t>MyException</a:t>
            </a:r>
            <a:r>
              <a:rPr lang="en-US" sz="2500" dirty="0" smtClean="0">
                <a:cs typeface="Times New Roman" pitchFamily="18" charset="0"/>
              </a:rPr>
              <a:t>(“Exception details”);    throw me;</a:t>
            </a:r>
            <a:endParaRPr lang="en-US" sz="2500" dirty="0">
              <a:cs typeface="Times New Roman" pitchFamily="18" charset="0"/>
            </a:endParaRPr>
          </a:p>
        </p:txBody>
      </p:sp>
    </p:spTree>
    <p:extLst>
      <p:ext uri="{BB962C8B-B14F-4D97-AF65-F5344CB8AC3E}">
        <p14:creationId xmlns:p14="http://schemas.microsoft.com/office/powerpoint/2010/main" val="27108018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351" y="152400"/>
            <a:ext cx="8229600" cy="106362"/>
          </a:xfrm>
        </p:spPr>
        <p:txBody>
          <a:bodyPr>
            <a:noAutofit/>
          </a:bodyPr>
          <a:lstStyle/>
          <a:p>
            <a:r>
              <a:rPr lang="en-US" sz="2800" dirty="0" smtClean="0"/>
              <a:t>Example</a:t>
            </a:r>
            <a:endParaRPr lang="en-US" sz="2800" dirty="0"/>
          </a:p>
        </p:txBody>
      </p:sp>
      <p:sp>
        <p:nvSpPr>
          <p:cNvPr id="4" name="Content Placeholder 3"/>
          <p:cNvSpPr>
            <a:spLocks noGrp="1"/>
          </p:cNvSpPr>
          <p:nvPr>
            <p:ph sz="half" idx="1"/>
          </p:nvPr>
        </p:nvSpPr>
        <p:spPr>
          <a:xfrm>
            <a:off x="152400" y="311148"/>
            <a:ext cx="4206877" cy="6394451"/>
          </a:xfrm>
        </p:spPr>
        <p:txBody>
          <a:bodyPr>
            <a:noAutofit/>
          </a:bodyPr>
          <a:lstStyle/>
          <a:p>
            <a:pPr marL="0" indent="0">
              <a:buNone/>
            </a:pPr>
            <a:r>
              <a:rPr lang="en-US" sz="1600" dirty="0" smtClean="0"/>
              <a:t>// Java program to demonstrate user defined exception</a:t>
            </a:r>
          </a:p>
          <a:p>
            <a:pPr marL="0" indent="0">
              <a:buNone/>
            </a:pPr>
            <a:r>
              <a:rPr lang="en-US" sz="1600" dirty="0" smtClean="0"/>
              <a:t>class </a:t>
            </a:r>
            <a:r>
              <a:rPr lang="en-US" sz="1600" dirty="0" err="1" smtClean="0"/>
              <a:t>MyException</a:t>
            </a:r>
            <a:r>
              <a:rPr lang="en-US" sz="1600" dirty="0" smtClean="0"/>
              <a:t> extends Exception</a:t>
            </a:r>
          </a:p>
          <a:p>
            <a:pPr marL="0" indent="0">
              <a:buNone/>
            </a:pPr>
            <a:r>
              <a:rPr lang="en-US" sz="1600" dirty="0" smtClean="0"/>
              <a:t>{</a:t>
            </a:r>
          </a:p>
          <a:p>
            <a:pPr marL="0" indent="0">
              <a:buNone/>
            </a:pPr>
            <a:r>
              <a:rPr lang="en-US" sz="1600" dirty="0" smtClean="0"/>
              <a:t>private static </a:t>
            </a:r>
            <a:r>
              <a:rPr lang="en-US" sz="1600" dirty="0" err="1" smtClean="0"/>
              <a:t>int</a:t>
            </a:r>
            <a:r>
              <a:rPr lang="en-US" sz="1600" dirty="0" smtClean="0"/>
              <a:t> </a:t>
            </a:r>
            <a:r>
              <a:rPr lang="en-US" sz="1600" dirty="0" err="1" smtClean="0"/>
              <a:t>accno</a:t>
            </a:r>
            <a:r>
              <a:rPr lang="en-US" sz="1600" dirty="0" smtClean="0"/>
              <a:t>[] = {1001, 1002, 1003, 1004,1005};</a:t>
            </a:r>
          </a:p>
          <a:p>
            <a:pPr marL="0" indent="0">
              <a:buNone/>
            </a:pPr>
            <a:r>
              <a:rPr lang="en-US" sz="1600" dirty="0" smtClean="0"/>
              <a:t>private static String name[] = {"Nish", "</a:t>
            </a:r>
            <a:r>
              <a:rPr lang="en-US" sz="1600" dirty="0" err="1" smtClean="0"/>
              <a:t>Shubh</a:t>
            </a:r>
            <a:r>
              <a:rPr lang="en-US" sz="1600" dirty="0" smtClean="0"/>
              <a:t>", "</a:t>
            </a:r>
            <a:r>
              <a:rPr lang="en-US" sz="1600" dirty="0" err="1" smtClean="0"/>
              <a:t>Sush</a:t>
            </a:r>
            <a:r>
              <a:rPr lang="en-US" sz="1600" dirty="0" smtClean="0"/>
              <a:t>", "</a:t>
            </a:r>
            <a:r>
              <a:rPr lang="en-US" sz="1600" dirty="0" err="1" smtClean="0"/>
              <a:t>Abhi</a:t>
            </a:r>
            <a:r>
              <a:rPr lang="en-US" sz="1600" dirty="0" smtClean="0"/>
              <a:t>", "</a:t>
            </a:r>
            <a:r>
              <a:rPr lang="en-US" sz="1600" dirty="0" err="1" smtClean="0"/>
              <a:t>Akash</a:t>
            </a:r>
            <a:r>
              <a:rPr lang="en-US" sz="1600" dirty="0" smtClean="0"/>
              <a:t>"};</a:t>
            </a:r>
          </a:p>
          <a:p>
            <a:pPr marL="0" indent="0">
              <a:buNone/>
            </a:pPr>
            <a:r>
              <a:rPr lang="en-US" sz="1600" dirty="0" smtClean="0"/>
              <a:t>private static double </a:t>
            </a:r>
            <a:r>
              <a:rPr lang="en-US" sz="1600" dirty="0" err="1" smtClean="0"/>
              <a:t>bal</a:t>
            </a:r>
            <a:r>
              <a:rPr lang="en-US" sz="1600" dirty="0" smtClean="0"/>
              <a:t>[] = {10000.00, 12000.00, 5600.0, 999.00, 1100.55};</a:t>
            </a:r>
          </a:p>
          <a:p>
            <a:pPr marL="0" indent="0">
              <a:buNone/>
            </a:pPr>
            <a:r>
              <a:rPr lang="en-US" sz="1600" dirty="0" err="1" smtClean="0"/>
              <a:t>MyException</a:t>
            </a:r>
            <a:r>
              <a:rPr lang="en-US" sz="1600" dirty="0" smtClean="0"/>
              <a:t>() { }</a:t>
            </a:r>
          </a:p>
          <a:p>
            <a:pPr marL="0" indent="0">
              <a:buNone/>
            </a:pPr>
            <a:r>
              <a:rPr lang="en-US" sz="1600" dirty="0" err="1" smtClean="0"/>
              <a:t>MyException</a:t>
            </a:r>
            <a:r>
              <a:rPr lang="en-US" sz="1600" dirty="0" smtClean="0"/>
              <a:t>(String </a:t>
            </a:r>
            <a:r>
              <a:rPr lang="en-US" sz="1600" dirty="0" err="1" smtClean="0"/>
              <a:t>str</a:t>
            </a:r>
            <a:r>
              <a:rPr lang="en-US" sz="1600" dirty="0" smtClean="0"/>
              <a:t>) { super(</a:t>
            </a:r>
            <a:r>
              <a:rPr lang="en-US" sz="1600" dirty="0" err="1" smtClean="0"/>
              <a:t>str</a:t>
            </a:r>
            <a:r>
              <a:rPr lang="en-US" sz="1600" dirty="0" smtClean="0"/>
              <a:t>);</a:t>
            </a:r>
          </a:p>
          <a:p>
            <a:pPr marL="0" indent="0">
              <a:buNone/>
            </a:pPr>
            <a:r>
              <a:rPr lang="en-US" sz="1600" dirty="0" smtClean="0"/>
              <a:t> }</a:t>
            </a:r>
          </a:p>
          <a:p>
            <a:pPr marL="0" indent="0">
              <a:buNone/>
            </a:pPr>
            <a:r>
              <a:rPr lang="en-US" sz="1600" dirty="0" smtClean="0"/>
              <a:t>--------------------------------------------------------------Output:</a:t>
            </a:r>
          </a:p>
          <a:p>
            <a:pPr marL="0" indent="0">
              <a:buNone/>
            </a:pPr>
            <a:r>
              <a:rPr lang="en-IN" sz="1600" dirty="0"/>
              <a:t>1001    Nish    10000.0                                                                                                                                    </a:t>
            </a:r>
          </a:p>
          <a:p>
            <a:pPr marL="0" indent="0">
              <a:buNone/>
            </a:pPr>
            <a:r>
              <a:rPr lang="en-IN" sz="1600" dirty="0"/>
              <a:t>1002    </a:t>
            </a:r>
            <a:r>
              <a:rPr lang="en-IN" sz="1600" dirty="0" err="1"/>
              <a:t>Shubh</a:t>
            </a:r>
            <a:r>
              <a:rPr lang="en-IN" sz="1600" dirty="0"/>
              <a:t>   12000.0                                                                                                                                    </a:t>
            </a:r>
          </a:p>
          <a:p>
            <a:pPr marL="0" indent="0">
              <a:buNone/>
            </a:pPr>
            <a:r>
              <a:rPr lang="en-IN" sz="1600" dirty="0"/>
              <a:t>1003    </a:t>
            </a:r>
            <a:r>
              <a:rPr lang="en-IN" sz="1600" dirty="0" err="1"/>
              <a:t>Sush</a:t>
            </a:r>
            <a:r>
              <a:rPr lang="en-IN" sz="1600" dirty="0"/>
              <a:t>    5600.0                                                                                                                                     </a:t>
            </a:r>
          </a:p>
          <a:p>
            <a:pPr marL="0" indent="0">
              <a:buNone/>
            </a:pPr>
            <a:r>
              <a:rPr lang="en-IN" sz="1600" dirty="0"/>
              <a:t>1004    </a:t>
            </a:r>
            <a:r>
              <a:rPr lang="en-IN" sz="1600" dirty="0" err="1"/>
              <a:t>Abhi</a:t>
            </a:r>
            <a:r>
              <a:rPr lang="en-IN" sz="1600" dirty="0"/>
              <a:t>    999.0                                                                                                                                      </a:t>
            </a:r>
          </a:p>
          <a:p>
            <a:pPr marL="0" indent="0">
              <a:buNone/>
            </a:pPr>
            <a:r>
              <a:rPr lang="en-IN" sz="1600" dirty="0"/>
              <a:t>Main: Balance is less than 1000                                                                                                                            </a:t>
            </a:r>
          </a:p>
          <a:p>
            <a:pPr marL="0" indent="0">
              <a:buNone/>
            </a:pPr>
            <a:r>
              <a:rPr lang="en-IN" sz="1600" dirty="0"/>
              <a:t>        at </a:t>
            </a:r>
            <a:r>
              <a:rPr lang="en-IN" sz="1600" dirty="0" err="1"/>
              <a:t>Main.main</a:t>
            </a:r>
            <a:r>
              <a:rPr lang="en-IN" sz="1600" dirty="0"/>
              <a:t>(Main.java:18)                                                                                                                         </a:t>
            </a:r>
          </a:p>
          <a:p>
            <a:pPr marL="0" indent="0">
              <a:buNone/>
            </a:pPr>
            <a:r>
              <a:rPr lang="en-IN" sz="1600" dirty="0"/>
              <a:t>Program is running fine after </a:t>
            </a:r>
            <a:r>
              <a:rPr lang="en-IN" sz="1600" dirty="0" err="1"/>
              <a:t>handlng</a:t>
            </a:r>
            <a:r>
              <a:rPr lang="en-IN" sz="1600" dirty="0"/>
              <a:t> the exception. </a:t>
            </a:r>
            <a:endParaRPr lang="en-US" sz="1600" dirty="0"/>
          </a:p>
        </p:txBody>
      </p:sp>
      <p:sp>
        <p:nvSpPr>
          <p:cNvPr id="5" name="Content Placeholder 4"/>
          <p:cNvSpPr>
            <a:spLocks noGrp="1"/>
          </p:cNvSpPr>
          <p:nvPr>
            <p:ph sz="half" idx="2"/>
          </p:nvPr>
        </p:nvSpPr>
        <p:spPr>
          <a:xfrm>
            <a:off x="4114800" y="552450"/>
            <a:ext cx="5038725" cy="6275388"/>
          </a:xfrm>
        </p:spPr>
        <p:txBody>
          <a:bodyPr>
            <a:noAutofit/>
          </a:bodyPr>
          <a:lstStyle/>
          <a:p>
            <a:pPr marL="0" indent="0">
              <a:spcBef>
                <a:spcPts val="0"/>
              </a:spcBef>
              <a:buNone/>
            </a:pPr>
            <a:r>
              <a:rPr lang="en-US" sz="1600" dirty="0" smtClean="0">
                <a:latin typeface="Times New Roman" pitchFamily="18" charset="0"/>
                <a:cs typeface="Times New Roman" pitchFamily="18" charset="0"/>
              </a:rPr>
              <a:t>public static void main(String[] </a:t>
            </a:r>
            <a:r>
              <a:rPr lang="en-US" sz="1600" dirty="0" err="1" smtClean="0">
                <a:latin typeface="Times New Roman" pitchFamily="18" charset="0"/>
                <a:cs typeface="Times New Roman" pitchFamily="18" charset="0"/>
              </a:rPr>
              <a:t>args</a:t>
            </a:r>
            <a:r>
              <a:rPr lang="en-US" sz="1600" dirty="0" smtClean="0">
                <a:latin typeface="Times New Roman" pitchFamily="18" charset="0"/>
                <a:cs typeface="Times New Roman" pitchFamily="18" charset="0"/>
              </a:rPr>
              <a:t>)</a:t>
            </a:r>
          </a:p>
          <a:p>
            <a:pPr marL="0" indent="0">
              <a:spcBef>
                <a:spcPts val="0"/>
              </a:spcBef>
              <a:buNone/>
            </a:pPr>
            <a:r>
              <a:rPr lang="en-US" sz="1600" dirty="0" smtClean="0">
                <a:latin typeface="Times New Roman" pitchFamily="18" charset="0"/>
                <a:cs typeface="Times New Roman" pitchFamily="18" charset="0"/>
              </a:rPr>
              <a:t>{</a:t>
            </a:r>
          </a:p>
          <a:p>
            <a:pPr marL="0" indent="0">
              <a:spcBef>
                <a:spcPts val="0"/>
              </a:spcBef>
              <a:buNone/>
            </a:pPr>
            <a:r>
              <a:rPr lang="en-US" sz="1600" dirty="0" smtClean="0">
                <a:latin typeface="Times New Roman" pitchFamily="18" charset="0"/>
                <a:cs typeface="Times New Roman" pitchFamily="18" charset="0"/>
              </a:rPr>
              <a:t>try {</a:t>
            </a:r>
          </a:p>
          <a:p>
            <a:pPr marL="0" indent="0">
              <a:spcBef>
                <a:spcPts val="0"/>
              </a:spcBef>
              <a:buNone/>
            </a:pPr>
            <a:r>
              <a:rPr lang="en-US" sz="1600" dirty="0" smtClean="0">
                <a:latin typeface="Times New Roman" pitchFamily="18" charset="0"/>
                <a:cs typeface="Times New Roman" pitchFamily="18" charset="0"/>
              </a:rPr>
              <a:t>for (</a:t>
            </a:r>
            <a:r>
              <a:rPr lang="en-US" sz="1600" dirty="0" err="1" smtClean="0">
                <a:latin typeface="Times New Roman" pitchFamily="18" charset="0"/>
                <a:cs typeface="Times New Roman" pitchFamily="18" charset="0"/>
              </a:rPr>
              <a:t>int</a:t>
            </a:r>
            <a:r>
              <a:rPr lang="en-US" sz="1600" dirty="0" smtClean="0">
                <a:latin typeface="Times New Roman" pitchFamily="18" charset="0"/>
                <a:cs typeface="Times New Roman" pitchFamily="18" charset="0"/>
              </a:rPr>
              <a:t> i = 0; i &lt; 5 ; i++)</a:t>
            </a:r>
          </a:p>
          <a:p>
            <a:pPr marL="0" indent="0">
              <a:spcBef>
                <a:spcPts val="0"/>
              </a:spcBef>
              <a:buNone/>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System.out.println</a:t>
            </a: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accno</a:t>
            </a:r>
            <a:r>
              <a:rPr lang="en-US" sz="1600" dirty="0" smtClean="0">
                <a:latin typeface="Times New Roman" pitchFamily="18" charset="0"/>
                <a:cs typeface="Times New Roman" pitchFamily="18" charset="0"/>
              </a:rPr>
              <a:t>[i] + "\t" + name[i] +"\t" + </a:t>
            </a:r>
            <a:r>
              <a:rPr lang="en-US" sz="1600" dirty="0" err="1" smtClean="0">
                <a:latin typeface="Times New Roman" pitchFamily="18" charset="0"/>
                <a:cs typeface="Times New Roman" pitchFamily="18" charset="0"/>
              </a:rPr>
              <a:t>bal</a:t>
            </a: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i</a:t>
            </a: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a:p>
            <a:pPr marL="0" indent="0">
              <a:spcBef>
                <a:spcPts val="0"/>
              </a:spcBef>
              <a:buNone/>
            </a:pPr>
            <a:r>
              <a:rPr lang="en-US" sz="1600" dirty="0" smtClean="0">
                <a:latin typeface="Times New Roman" pitchFamily="18" charset="0"/>
                <a:cs typeface="Times New Roman" pitchFamily="18" charset="0"/>
              </a:rPr>
              <a:t>if (</a:t>
            </a:r>
            <a:r>
              <a:rPr lang="en-US" sz="1600" dirty="0" err="1" smtClean="0">
                <a:latin typeface="Times New Roman" pitchFamily="18" charset="0"/>
                <a:cs typeface="Times New Roman" pitchFamily="18" charset="0"/>
              </a:rPr>
              <a:t>bal</a:t>
            </a:r>
            <a:r>
              <a:rPr lang="en-US" sz="1600" dirty="0" smtClean="0">
                <a:latin typeface="Times New Roman" pitchFamily="18" charset="0"/>
                <a:cs typeface="Times New Roman" pitchFamily="18" charset="0"/>
              </a:rPr>
              <a:t>[i] &lt; 1000)</a:t>
            </a:r>
          </a:p>
          <a:p>
            <a:pPr marL="0" indent="0">
              <a:spcBef>
                <a:spcPts val="0"/>
              </a:spcBef>
              <a:buNone/>
            </a:pPr>
            <a:r>
              <a:rPr lang="en-US" sz="1600" dirty="0" smtClean="0">
                <a:latin typeface="Times New Roman" pitchFamily="18" charset="0"/>
                <a:cs typeface="Times New Roman" pitchFamily="18" charset="0"/>
              </a:rPr>
              <a:t>{</a:t>
            </a:r>
          </a:p>
          <a:p>
            <a:pPr marL="0" indent="0">
              <a:spcBef>
                <a:spcPts val="0"/>
              </a:spcBef>
              <a:buNone/>
            </a:pPr>
            <a:r>
              <a:rPr lang="en-US" sz="1600" dirty="0" err="1" smtClean="0">
                <a:latin typeface="Times New Roman" pitchFamily="18" charset="0"/>
                <a:cs typeface="Times New Roman" pitchFamily="18" charset="0"/>
              </a:rPr>
              <a:t>MyException</a:t>
            </a:r>
            <a:r>
              <a:rPr lang="en-US" sz="1600" dirty="0" smtClean="0">
                <a:latin typeface="Times New Roman" pitchFamily="18" charset="0"/>
                <a:cs typeface="Times New Roman" pitchFamily="18" charset="0"/>
              </a:rPr>
              <a:t> me = new </a:t>
            </a:r>
            <a:r>
              <a:rPr lang="en-US" sz="1600" dirty="0" err="1" smtClean="0">
                <a:latin typeface="Times New Roman" pitchFamily="18" charset="0"/>
                <a:cs typeface="Times New Roman" pitchFamily="18" charset="0"/>
              </a:rPr>
              <a:t>MyException</a:t>
            </a:r>
            <a:r>
              <a:rPr lang="en-US" sz="1600" dirty="0" smtClean="0">
                <a:latin typeface="Times New Roman" pitchFamily="18" charset="0"/>
                <a:cs typeface="Times New Roman" pitchFamily="18" charset="0"/>
              </a:rPr>
              <a:t>("Balance is less than 1000");</a:t>
            </a:r>
          </a:p>
          <a:p>
            <a:pPr marL="0" indent="0">
              <a:spcBef>
                <a:spcPts val="0"/>
              </a:spcBef>
              <a:buNone/>
            </a:pPr>
            <a:r>
              <a:rPr lang="en-US" sz="1600" dirty="0" smtClean="0">
                <a:latin typeface="Times New Roman" pitchFamily="18" charset="0"/>
                <a:cs typeface="Times New Roman" pitchFamily="18" charset="0"/>
              </a:rPr>
              <a:t>throw me;</a:t>
            </a:r>
          </a:p>
          <a:p>
            <a:pPr marL="0" indent="0">
              <a:spcBef>
                <a:spcPts val="0"/>
              </a:spcBef>
              <a:buNone/>
            </a:pPr>
            <a:r>
              <a:rPr lang="en-US" sz="1600" dirty="0" smtClean="0">
                <a:latin typeface="Times New Roman" pitchFamily="18" charset="0"/>
                <a:cs typeface="Times New Roman" pitchFamily="18" charset="0"/>
              </a:rPr>
              <a:t>}</a:t>
            </a:r>
          </a:p>
          <a:p>
            <a:pPr marL="0" indent="0">
              <a:spcBef>
                <a:spcPts val="0"/>
              </a:spcBef>
              <a:buNone/>
            </a:pPr>
            <a:r>
              <a:rPr lang="en-US" sz="1600" dirty="0" smtClean="0">
                <a:latin typeface="Times New Roman" pitchFamily="18" charset="0"/>
                <a:cs typeface="Times New Roman" pitchFamily="18" charset="0"/>
              </a:rPr>
              <a:t>}</a:t>
            </a:r>
          </a:p>
          <a:p>
            <a:pPr marL="0" indent="0">
              <a:spcBef>
                <a:spcPts val="0"/>
              </a:spcBef>
              <a:buNone/>
            </a:pPr>
            <a:r>
              <a:rPr lang="en-US" sz="1600" dirty="0" smtClean="0">
                <a:latin typeface="Times New Roman" pitchFamily="18" charset="0"/>
                <a:cs typeface="Times New Roman" pitchFamily="18" charset="0"/>
              </a:rPr>
              <a:t>}</a:t>
            </a:r>
          </a:p>
          <a:p>
            <a:pPr marL="0" indent="0">
              <a:spcBef>
                <a:spcPts val="0"/>
              </a:spcBef>
              <a:buNone/>
            </a:pPr>
            <a:r>
              <a:rPr lang="en-US" sz="1600" dirty="0" smtClean="0">
                <a:latin typeface="Times New Roman" pitchFamily="18" charset="0"/>
                <a:cs typeface="Times New Roman" pitchFamily="18" charset="0"/>
              </a:rPr>
              <a:t>catch (</a:t>
            </a:r>
            <a:r>
              <a:rPr lang="en-US" sz="1600" dirty="0" err="1" smtClean="0">
                <a:latin typeface="Times New Roman" pitchFamily="18" charset="0"/>
                <a:cs typeface="Times New Roman" pitchFamily="18" charset="0"/>
              </a:rPr>
              <a:t>MyException</a:t>
            </a:r>
            <a:r>
              <a:rPr lang="en-US" sz="1600" dirty="0" smtClean="0">
                <a:latin typeface="Times New Roman" pitchFamily="18" charset="0"/>
                <a:cs typeface="Times New Roman" pitchFamily="18" charset="0"/>
              </a:rPr>
              <a:t> e) {</a:t>
            </a:r>
          </a:p>
          <a:p>
            <a:pPr marL="0" indent="0">
              <a:spcBef>
                <a:spcPts val="0"/>
              </a:spcBef>
              <a:buNone/>
            </a:pPr>
            <a:r>
              <a:rPr lang="en-US" sz="1600" dirty="0" err="1" smtClean="0">
                <a:latin typeface="Times New Roman" pitchFamily="18" charset="0"/>
                <a:cs typeface="Times New Roman" pitchFamily="18" charset="0"/>
              </a:rPr>
              <a:t>e.printStackTrace</a:t>
            </a:r>
            <a:r>
              <a:rPr lang="en-US" sz="1600" dirty="0" smtClean="0">
                <a:latin typeface="Times New Roman" pitchFamily="18" charset="0"/>
                <a:cs typeface="Times New Roman" pitchFamily="18" charset="0"/>
              </a:rPr>
              <a:t>();</a:t>
            </a:r>
          </a:p>
          <a:p>
            <a:pPr marL="0" indent="0">
              <a:spcBef>
                <a:spcPts val="0"/>
              </a:spcBef>
              <a:buNone/>
            </a:pPr>
            <a:r>
              <a:rPr lang="en-US" sz="1600" dirty="0" smtClean="0">
                <a:latin typeface="Times New Roman" pitchFamily="18" charset="0"/>
                <a:cs typeface="Times New Roman" pitchFamily="18" charset="0"/>
              </a:rPr>
              <a:t>}</a:t>
            </a:r>
          </a:p>
          <a:p>
            <a:pPr marL="0" indent="0">
              <a:spcBef>
                <a:spcPts val="0"/>
              </a:spcBef>
              <a:buNone/>
            </a:pPr>
            <a:r>
              <a:rPr lang="en-US" sz="1600" dirty="0" err="1" smtClean="0">
                <a:latin typeface="Times New Roman" pitchFamily="18" charset="0"/>
                <a:cs typeface="Times New Roman" pitchFamily="18" charset="0"/>
              </a:rPr>
              <a:t>System.out.println</a:t>
            </a:r>
            <a:r>
              <a:rPr lang="en-US" sz="1600" dirty="0" smtClean="0">
                <a:latin typeface="Times New Roman" pitchFamily="18" charset="0"/>
                <a:cs typeface="Times New Roman" pitchFamily="18" charset="0"/>
              </a:rPr>
              <a:t>("Program is running fine after </a:t>
            </a:r>
            <a:r>
              <a:rPr lang="en-US" sz="1600" dirty="0" err="1" smtClean="0">
                <a:latin typeface="Times New Roman" pitchFamily="18" charset="0"/>
                <a:cs typeface="Times New Roman" pitchFamily="18" charset="0"/>
              </a:rPr>
              <a:t>handlng</a:t>
            </a:r>
            <a:r>
              <a:rPr lang="en-US" sz="1600" dirty="0" smtClean="0">
                <a:latin typeface="Times New Roman" pitchFamily="18" charset="0"/>
                <a:cs typeface="Times New Roman" pitchFamily="18" charset="0"/>
              </a:rPr>
              <a:t> the exception.");</a:t>
            </a:r>
          </a:p>
          <a:p>
            <a:pPr marL="0" indent="0">
              <a:spcBef>
                <a:spcPts val="0"/>
              </a:spcBef>
              <a:buNone/>
            </a:pPr>
            <a:r>
              <a:rPr lang="en-US" sz="1600" dirty="0" smtClean="0">
                <a:latin typeface="Times New Roman" pitchFamily="18" charset="0"/>
                <a:cs typeface="Times New Roman" pitchFamily="18" charset="0"/>
              </a:rPr>
              <a:t>}</a:t>
            </a:r>
          </a:p>
          <a:p>
            <a:pPr marL="0" indent="0">
              <a:spcBef>
                <a:spcPts val="0"/>
              </a:spcBef>
              <a:buNone/>
            </a:pP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38651427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IN" dirty="0"/>
              <a:t>M</a:t>
            </a:r>
            <a:r>
              <a:rPr lang="en-IN" dirty="0" smtClean="0"/>
              <a:t>ethods of </a:t>
            </a:r>
            <a:r>
              <a:rPr lang="en-IN" dirty="0" err="1" smtClean="0"/>
              <a:t>Throwable</a:t>
            </a:r>
            <a:r>
              <a:rPr lang="en-IN" dirty="0" smtClean="0"/>
              <a:t> class</a:t>
            </a:r>
            <a:endParaRPr lang="en-IN" dirty="0"/>
          </a:p>
        </p:txBody>
      </p:sp>
      <p:sp>
        <p:nvSpPr>
          <p:cNvPr id="6" name="Content Placeholder 5"/>
          <p:cNvSpPr>
            <a:spLocks noGrp="1"/>
          </p:cNvSpPr>
          <p:nvPr>
            <p:ph idx="1"/>
          </p:nvPr>
        </p:nvSpPr>
        <p:spPr/>
        <p:txBody>
          <a:bodyPr>
            <a:normAutofit/>
          </a:bodyPr>
          <a:lstStyle/>
          <a:p>
            <a:pPr marL="0" indent="0" algn="just">
              <a:buNone/>
            </a:pPr>
            <a:r>
              <a:rPr lang="en-IN" sz="2400" b="1" dirty="0" err="1" smtClean="0"/>
              <a:t>printStackTrace</a:t>
            </a:r>
            <a:r>
              <a:rPr lang="en-IN" sz="2400" b="1" dirty="0" smtClean="0"/>
              <a:t>():</a:t>
            </a:r>
          </a:p>
          <a:p>
            <a:pPr marL="0" indent="0" algn="just">
              <a:buNone/>
            </a:pPr>
            <a:r>
              <a:rPr lang="en-IN" sz="2400" dirty="0"/>
              <a:t>It is a method of Java’s </a:t>
            </a:r>
            <a:r>
              <a:rPr lang="en-IN" sz="2400" b="1" dirty="0" err="1"/>
              <a:t>throwable</a:t>
            </a:r>
            <a:r>
              <a:rPr lang="en-IN" sz="2400" b="1" dirty="0"/>
              <a:t> class</a:t>
            </a:r>
            <a:r>
              <a:rPr lang="en-IN" sz="2400" dirty="0"/>
              <a:t> which prints the </a:t>
            </a:r>
            <a:r>
              <a:rPr lang="en-IN" sz="2400" dirty="0" err="1"/>
              <a:t>throwable</a:t>
            </a:r>
            <a:r>
              <a:rPr lang="en-IN" sz="2400" dirty="0"/>
              <a:t> along with other details like the line number and class name where the exception occurred.</a:t>
            </a:r>
            <a:endParaRPr lang="en-IN" sz="2400" dirty="0" smtClean="0"/>
          </a:p>
          <a:p>
            <a:pPr marL="0" indent="0" algn="just">
              <a:buNone/>
            </a:pPr>
            <a:r>
              <a:rPr lang="en-IN" sz="2400" b="1" dirty="0" err="1" smtClean="0"/>
              <a:t>getMessage</a:t>
            </a:r>
            <a:r>
              <a:rPr lang="en-IN" sz="2400" b="1" dirty="0" smtClean="0"/>
              <a:t>():</a:t>
            </a:r>
          </a:p>
          <a:p>
            <a:pPr marL="0" indent="0" algn="just">
              <a:buNone/>
            </a:pPr>
            <a:r>
              <a:rPr lang="en-IN" sz="2400" dirty="0"/>
              <a:t>The </a:t>
            </a:r>
            <a:r>
              <a:rPr lang="en-IN" sz="2400" dirty="0" err="1"/>
              <a:t>getMessage</a:t>
            </a:r>
            <a:r>
              <a:rPr lang="en-IN" sz="2400" dirty="0"/>
              <a:t>() method of Java </a:t>
            </a:r>
            <a:r>
              <a:rPr lang="en-IN" sz="2400" dirty="0" err="1"/>
              <a:t>Throwable</a:t>
            </a:r>
            <a:r>
              <a:rPr lang="en-IN" sz="2400" dirty="0"/>
              <a:t> class is used to get a detailed message of the </a:t>
            </a:r>
            <a:r>
              <a:rPr lang="en-IN" sz="2400" dirty="0" err="1" smtClean="0"/>
              <a:t>Throwable</a:t>
            </a:r>
            <a:r>
              <a:rPr lang="en-IN" sz="2400" dirty="0" smtClean="0"/>
              <a:t>[or </a:t>
            </a:r>
            <a:r>
              <a:rPr lang="en-IN" sz="2400" smtClean="0"/>
              <a:t>Exception thrown].</a:t>
            </a:r>
            <a:endParaRPr lang="en-IN" sz="2400" dirty="0"/>
          </a:p>
        </p:txBody>
      </p:sp>
    </p:spTree>
    <p:extLst>
      <p:ext uri="{BB962C8B-B14F-4D97-AF65-F5344CB8AC3E}">
        <p14:creationId xmlns:p14="http://schemas.microsoft.com/office/powerpoint/2010/main" val="6462729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IN" dirty="0" smtClean="0"/>
              <a:t>Example 1</a:t>
            </a:r>
            <a:endParaRPr lang="en-IN" dirty="0"/>
          </a:p>
        </p:txBody>
      </p:sp>
      <p:sp>
        <p:nvSpPr>
          <p:cNvPr id="3" name="Content Placeholder 2"/>
          <p:cNvSpPr>
            <a:spLocks noGrp="1"/>
          </p:cNvSpPr>
          <p:nvPr>
            <p:ph idx="1"/>
          </p:nvPr>
        </p:nvSpPr>
        <p:spPr>
          <a:xfrm>
            <a:off x="457200" y="762000"/>
            <a:ext cx="8229600" cy="6096000"/>
          </a:xfrm>
        </p:spPr>
        <p:txBody>
          <a:bodyPr>
            <a:normAutofit fontScale="40000" lnSpcReduction="20000"/>
          </a:bodyPr>
          <a:lstStyle/>
          <a:p>
            <a:endParaRPr lang="en-IN" dirty="0" smtClean="0"/>
          </a:p>
          <a:p>
            <a:pPr marL="0" indent="0">
              <a:buNone/>
            </a:pPr>
            <a:r>
              <a:rPr lang="en-IN" sz="4000" dirty="0"/>
              <a:t>public class Main</a:t>
            </a:r>
          </a:p>
          <a:p>
            <a:pPr marL="0" indent="0">
              <a:buNone/>
            </a:pPr>
            <a:r>
              <a:rPr lang="en-IN" sz="4000" dirty="0"/>
              <a:t>{</a:t>
            </a:r>
          </a:p>
          <a:p>
            <a:pPr marL="0" indent="0">
              <a:buNone/>
            </a:pPr>
            <a:r>
              <a:rPr lang="en-IN" sz="4000" dirty="0"/>
              <a:t>	public static void main(String[] </a:t>
            </a:r>
            <a:r>
              <a:rPr lang="en-IN" sz="4000" dirty="0" err="1"/>
              <a:t>args</a:t>
            </a:r>
            <a:r>
              <a:rPr lang="en-IN" sz="4000" dirty="0"/>
              <a:t>) {</a:t>
            </a:r>
          </a:p>
          <a:p>
            <a:pPr marL="0" indent="0">
              <a:buNone/>
            </a:pPr>
            <a:r>
              <a:rPr lang="en-IN" sz="4000" dirty="0"/>
              <a:t>		try </a:t>
            </a:r>
          </a:p>
          <a:p>
            <a:pPr marL="0" indent="0">
              <a:buNone/>
            </a:pPr>
            <a:r>
              <a:rPr lang="en-IN" sz="4000" dirty="0"/>
              <a:t>		{</a:t>
            </a:r>
          </a:p>
          <a:p>
            <a:pPr marL="0" indent="0">
              <a:buNone/>
            </a:pPr>
            <a:r>
              <a:rPr lang="en-IN" sz="4000" dirty="0"/>
              <a:t>		    </a:t>
            </a:r>
            <a:r>
              <a:rPr lang="en-IN" sz="4000" dirty="0" err="1"/>
              <a:t>int</a:t>
            </a:r>
            <a:r>
              <a:rPr lang="en-IN" sz="4000" dirty="0"/>
              <a:t> a=12,b=0;</a:t>
            </a:r>
          </a:p>
          <a:p>
            <a:pPr marL="0" indent="0">
              <a:buNone/>
            </a:pPr>
            <a:r>
              <a:rPr lang="en-IN" sz="4000" dirty="0"/>
              <a:t>		    </a:t>
            </a:r>
            <a:r>
              <a:rPr lang="en-IN" sz="4000" dirty="0" err="1"/>
              <a:t>System.out.println</a:t>
            </a:r>
            <a:r>
              <a:rPr lang="en-IN" sz="4000" dirty="0"/>
              <a:t>(a/b);</a:t>
            </a:r>
          </a:p>
          <a:p>
            <a:pPr marL="0" indent="0">
              <a:buNone/>
            </a:pPr>
            <a:r>
              <a:rPr lang="en-IN" sz="4000" dirty="0"/>
              <a:t>		}</a:t>
            </a:r>
          </a:p>
          <a:p>
            <a:pPr marL="0" indent="0">
              <a:buNone/>
            </a:pPr>
            <a:r>
              <a:rPr lang="en-IN" sz="4000" dirty="0"/>
              <a:t>		catch(</a:t>
            </a:r>
            <a:r>
              <a:rPr lang="en-IN" sz="4000" dirty="0" err="1"/>
              <a:t>ArithmeticException</a:t>
            </a:r>
            <a:r>
              <a:rPr lang="en-IN" sz="4000" dirty="0"/>
              <a:t> e)</a:t>
            </a:r>
          </a:p>
          <a:p>
            <a:pPr marL="0" indent="0">
              <a:buNone/>
            </a:pPr>
            <a:r>
              <a:rPr lang="en-IN" sz="4000" dirty="0"/>
              <a:t>		{</a:t>
            </a:r>
          </a:p>
          <a:p>
            <a:pPr marL="0" indent="0">
              <a:buNone/>
            </a:pPr>
            <a:r>
              <a:rPr lang="en-IN" sz="4000" dirty="0"/>
              <a:t>		    </a:t>
            </a:r>
            <a:r>
              <a:rPr lang="en-IN" sz="4000" dirty="0" err="1"/>
              <a:t>System.out.println</a:t>
            </a:r>
            <a:r>
              <a:rPr lang="en-IN" sz="4000" dirty="0"/>
              <a:t>(e);</a:t>
            </a:r>
          </a:p>
          <a:p>
            <a:pPr marL="0" indent="0">
              <a:buNone/>
            </a:pPr>
            <a:r>
              <a:rPr lang="en-IN" sz="4000" dirty="0"/>
              <a:t>		    </a:t>
            </a:r>
            <a:r>
              <a:rPr lang="en-IN" sz="4000" dirty="0" err="1"/>
              <a:t>e.printStackTrace</a:t>
            </a:r>
            <a:r>
              <a:rPr lang="en-IN" sz="4000" dirty="0"/>
              <a:t>();</a:t>
            </a:r>
          </a:p>
          <a:p>
            <a:pPr marL="0" indent="0">
              <a:buNone/>
            </a:pPr>
            <a:r>
              <a:rPr lang="en-IN" sz="4000" dirty="0"/>
              <a:t>		    </a:t>
            </a:r>
            <a:r>
              <a:rPr lang="en-IN" sz="4000" dirty="0" err="1"/>
              <a:t>System.out.println</a:t>
            </a:r>
            <a:r>
              <a:rPr lang="en-IN" sz="4000" dirty="0"/>
              <a:t>(</a:t>
            </a:r>
            <a:r>
              <a:rPr lang="en-IN" sz="4000" dirty="0" err="1"/>
              <a:t>e.getMessage</a:t>
            </a:r>
            <a:r>
              <a:rPr lang="en-IN" sz="4000" dirty="0"/>
              <a:t>());</a:t>
            </a:r>
          </a:p>
          <a:p>
            <a:pPr marL="0" indent="0">
              <a:buNone/>
            </a:pPr>
            <a:r>
              <a:rPr lang="en-IN" sz="4000" dirty="0"/>
              <a:t>		}</a:t>
            </a:r>
          </a:p>
          <a:p>
            <a:pPr marL="0" indent="0">
              <a:buNone/>
            </a:pPr>
            <a:r>
              <a:rPr lang="en-IN" sz="4000" dirty="0"/>
              <a:t>	}</a:t>
            </a:r>
          </a:p>
          <a:p>
            <a:pPr marL="0" indent="0">
              <a:buNone/>
            </a:pPr>
            <a:r>
              <a:rPr lang="en-IN" sz="4000" dirty="0"/>
              <a:t>}</a:t>
            </a:r>
          </a:p>
          <a:p>
            <a:endParaRPr lang="en-IN" dirty="0"/>
          </a:p>
          <a:p>
            <a:pPr marL="0" indent="0">
              <a:buNone/>
            </a:pPr>
            <a:endParaRPr lang="en-IN" dirty="0"/>
          </a:p>
          <a:p>
            <a:endParaRPr lang="en-IN" dirty="0" smtClean="0"/>
          </a:p>
          <a:p>
            <a:pPr marL="0" indent="0">
              <a:buNone/>
            </a:pPr>
            <a:r>
              <a:rPr lang="en-IN" sz="3500" dirty="0" smtClean="0"/>
              <a:t>Output:</a:t>
            </a:r>
          </a:p>
          <a:p>
            <a:pPr marL="0" indent="0">
              <a:buNone/>
            </a:pPr>
            <a:r>
              <a:rPr lang="en-IN" sz="3500" dirty="0" err="1"/>
              <a:t>java.lang.ArithmeticException</a:t>
            </a:r>
            <a:r>
              <a:rPr lang="en-IN" sz="3500" dirty="0"/>
              <a:t>: / by zero                                                                                      </a:t>
            </a:r>
          </a:p>
          <a:p>
            <a:pPr marL="0" indent="0">
              <a:buNone/>
            </a:pPr>
            <a:r>
              <a:rPr lang="en-IN" sz="3500" dirty="0" err="1"/>
              <a:t>java.lang.ArithmeticException</a:t>
            </a:r>
            <a:r>
              <a:rPr lang="en-IN" sz="3500" dirty="0"/>
              <a:t>: / by zero                                                                                      </a:t>
            </a:r>
          </a:p>
          <a:p>
            <a:pPr marL="0" indent="0">
              <a:buNone/>
            </a:pPr>
            <a:r>
              <a:rPr lang="en-IN" sz="3500" dirty="0"/>
              <a:t>        at </a:t>
            </a:r>
            <a:r>
              <a:rPr lang="en-IN" sz="3500" dirty="0" err="1"/>
              <a:t>Main.main</a:t>
            </a:r>
            <a:r>
              <a:rPr lang="en-IN" sz="3500" dirty="0"/>
              <a:t>(Main.java:8)                                                                                             </a:t>
            </a:r>
          </a:p>
          <a:p>
            <a:pPr marL="0" indent="0">
              <a:buNone/>
            </a:pPr>
            <a:r>
              <a:rPr lang="en-IN" sz="3500" dirty="0"/>
              <a:t>/ by zero </a:t>
            </a:r>
          </a:p>
        </p:txBody>
      </p:sp>
    </p:spTree>
    <p:extLst>
      <p:ext uri="{BB962C8B-B14F-4D97-AF65-F5344CB8AC3E}">
        <p14:creationId xmlns:p14="http://schemas.microsoft.com/office/powerpoint/2010/main" val="41074925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2</a:t>
            </a:r>
            <a:endParaRPr lang="en-IN" dirty="0"/>
          </a:p>
        </p:txBody>
      </p:sp>
      <p:sp>
        <p:nvSpPr>
          <p:cNvPr id="3" name="Content Placeholder 2"/>
          <p:cNvSpPr>
            <a:spLocks noGrp="1"/>
          </p:cNvSpPr>
          <p:nvPr>
            <p:ph idx="1"/>
          </p:nvPr>
        </p:nvSpPr>
        <p:spPr>
          <a:xfrm>
            <a:off x="457200" y="1600200"/>
            <a:ext cx="8229600" cy="4953000"/>
          </a:xfrm>
        </p:spPr>
        <p:txBody>
          <a:bodyPr>
            <a:normAutofit fontScale="47500" lnSpcReduction="20000"/>
          </a:bodyPr>
          <a:lstStyle/>
          <a:p>
            <a:pPr marL="0" indent="0">
              <a:buNone/>
            </a:pPr>
            <a:r>
              <a:rPr lang="en-IN" dirty="0"/>
              <a:t>public class Main</a:t>
            </a:r>
          </a:p>
          <a:p>
            <a:pPr marL="0" indent="0">
              <a:buNone/>
            </a:pPr>
            <a:r>
              <a:rPr lang="en-IN" dirty="0"/>
              <a:t>{</a:t>
            </a:r>
          </a:p>
          <a:p>
            <a:pPr marL="0" indent="0">
              <a:buNone/>
            </a:pPr>
            <a:r>
              <a:rPr lang="en-IN" dirty="0"/>
              <a:t>	public static void main(String[] </a:t>
            </a:r>
            <a:r>
              <a:rPr lang="en-IN" dirty="0" err="1"/>
              <a:t>args</a:t>
            </a:r>
            <a:r>
              <a:rPr lang="en-IN" dirty="0"/>
              <a:t>) {</a:t>
            </a:r>
          </a:p>
          <a:p>
            <a:pPr marL="0" indent="0">
              <a:buNone/>
            </a:pPr>
            <a:r>
              <a:rPr lang="en-IN" dirty="0"/>
              <a:t>		try </a:t>
            </a:r>
          </a:p>
          <a:p>
            <a:pPr marL="0" indent="0">
              <a:buNone/>
            </a:pPr>
            <a:r>
              <a:rPr lang="en-IN" dirty="0"/>
              <a:t>		{</a:t>
            </a:r>
          </a:p>
          <a:p>
            <a:pPr marL="0" indent="0">
              <a:buNone/>
            </a:pPr>
            <a:r>
              <a:rPr lang="en-IN" dirty="0"/>
              <a:t>		    throw new </a:t>
            </a:r>
            <a:r>
              <a:rPr lang="en-IN" dirty="0" err="1"/>
              <a:t>ArithmeticException</a:t>
            </a:r>
            <a:r>
              <a:rPr lang="en-IN" dirty="0"/>
              <a:t>("Wrong denominator");</a:t>
            </a:r>
          </a:p>
          <a:p>
            <a:pPr marL="0" indent="0">
              <a:buNone/>
            </a:pPr>
            <a:r>
              <a:rPr lang="en-IN" dirty="0"/>
              <a:t>		}</a:t>
            </a:r>
          </a:p>
          <a:p>
            <a:pPr marL="0" indent="0">
              <a:buNone/>
            </a:pPr>
            <a:r>
              <a:rPr lang="en-IN" dirty="0"/>
              <a:t>		catch(</a:t>
            </a:r>
            <a:r>
              <a:rPr lang="en-IN" dirty="0" err="1"/>
              <a:t>ArithmeticException</a:t>
            </a:r>
            <a:r>
              <a:rPr lang="en-IN" dirty="0"/>
              <a:t> e)</a:t>
            </a:r>
          </a:p>
          <a:p>
            <a:pPr marL="0" indent="0">
              <a:buNone/>
            </a:pPr>
            <a:r>
              <a:rPr lang="en-IN" dirty="0"/>
              <a:t>		{</a:t>
            </a:r>
          </a:p>
          <a:p>
            <a:pPr marL="0" indent="0">
              <a:buNone/>
            </a:pPr>
            <a:r>
              <a:rPr lang="en-IN" dirty="0"/>
              <a:t>		    </a:t>
            </a:r>
            <a:r>
              <a:rPr lang="en-IN" dirty="0" err="1"/>
              <a:t>System.out.println</a:t>
            </a:r>
            <a:r>
              <a:rPr lang="en-IN" dirty="0"/>
              <a:t>(e);</a:t>
            </a:r>
          </a:p>
          <a:p>
            <a:pPr marL="0" indent="0">
              <a:buNone/>
            </a:pPr>
            <a:r>
              <a:rPr lang="en-IN" dirty="0"/>
              <a:t>		    </a:t>
            </a:r>
            <a:r>
              <a:rPr lang="en-IN" dirty="0" err="1"/>
              <a:t>e.printStackTrace</a:t>
            </a:r>
            <a:r>
              <a:rPr lang="en-IN" dirty="0"/>
              <a:t>();</a:t>
            </a:r>
          </a:p>
          <a:p>
            <a:pPr marL="0" indent="0">
              <a:buNone/>
            </a:pPr>
            <a:r>
              <a:rPr lang="en-IN" dirty="0"/>
              <a:t>		    </a:t>
            </a:r>
            <a:r>
              <a:rPr lang="en-IN" dirty="0" err="1"/>
              <a:t>System.out.println</a:t>
            </a:r>
            <a:r>
              <a:rPr lang="en-IN" dirty="0"/>
              <a:t>(</a:t>
            </a:r>
            <a:r>
              <a:rPr lang="en-IN" dirty="0" err="1"/>
              <a:t>e.getMessage</a:t>
            </a:r>
            <a:r>
              <a:rPr lang="en-IN" dirty="0"/>
              <a:t>());</a:t>
            </a:r>
          </a:p>
          <a:p>
            <a:pPr marL="0" indent="0">
              <a:buNone/>
            </a:pPr>
            <a:r>
              <a:rPr lang="en-IN" dirty="0"/>
              <a:t>		}</a:t>
            </a:r>
          </a:p>
          <a:p>
            <a:pPr marL="0" indent="0">
              <a:buNone/>
            </a:pPr>
            <a:r>
              <a:rPr lang="en-IN" dirty="0"/>
              <a:t>	}</a:t>
            </a:r>
          </a:p>
          <a:p>
            <a:pPr marL="0" indent="0">
              <a:buNone/>
            </a:pPr>
            <a:r>
              <a:rPr lang="en-IN" dirty="0" smtClean="0"/>
              <a:t>}</a:t>
            </a:r>
          </a:p>
          <a:p>
            <a:pPr marL="0" indent="0">
              <a:buNone/>
            </a:pPr>
            <a:r>
              <a:rPr lang="en-IN" dirty="0" smtClean="0"/>
              <a:t>Output:</a:t>
            </a:r>
          </a:p>
          <a:p>
            <a:pPr marL="0" indent="0">
              <a:buNone/>
            </a:pPr>
            <a:r>
              <a:rPr lang="en-IN" dirty="0" err="1"/>
              <a:t>java.lang.ArithmeticException</a:t>
            </a:r>
            <a:r>
              <a:rPr lang="en-IN" dirty="0"/>
              <a:t>: Wrong denominator                                                                              </a:t>
            </a:r>
          </a:p>
          <a:p>
            <a:pPr marL="0" indent="0">
              <a:buNone/>
            </a:pPr>
            <a:r>
              <a:rPr lang="en-IN" dirty="0" err="1"/>
              <a:t>java.lang.ArithmeticException</a:t>
            </a:r>
            <a:r>
              <a:rPr lang="en-IN" dirty="0"/>
              <a:t>: Wrong denominator                                                                              </a:t>
            </a:r>
          </a:p>
          <a:p>
            <a:pPr marL="0" indent="0">
              <a:buNone/>
            </a:pPr>
            <a:r>
              <a:rPr lang="en-IN" dirty="0"/>
              <a:t>        at </a:t>
            </a:r>
            <a:r>
              <a:rPr lang="en-IN" dirty="0" err="1"/>
              <a:t>Main.main</a:t>
            </a:r>
            <a:r>
              <a:rPr lang="en-IN" dirty="0"/>
              <a:t>(Main.java:7)                                                                                             </a:t>
            </a:r>
          </a:p>
          <a:p>
            <a:pPr marL="0" indent="0">
              <a:buNone/>
            </a:pPr>
            <a:r>
              <a:rPr lang="en-IN" dirty="0"/>
              <a:t>Wrong denominator</a:t>
            </a:r>
            <a:endParaRPr lang="en-IN" dirty="0"/>
          </a:p>
          <a:p>
            <a:pPr marL="0" indent="0">
              <a:buNone/>
            </a:pPr>
            <a:endParaRPr lang="en-IN" dirty="0"/>
          </a:p>
        </p:txBody>
      </p:sp>
    </p:spTree>
    <p:extLst>
      <p:ext uri="{BB962C8B-B14F-4D97-AF65-F5344CB8AC3E}">
        <p14:creationId xmlns:p14="http://schemas.microsoft.com/office/powerpoint/2010/main" val="40340627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3</a:t>
            </a:r>
            <a:endParaRPr lang="en-IN" dirty="0"/>
          </a:p>
        </p:txBody>
      </p:sp>
      <p:sp>
        <p:nvSpPr>
          <p:cNvPr id="3" name="Content Placeholder 2"/>
          <p:cNvSpPr>
            <a:spLocks noGrp="1"/>
          </p:cNvSpPr>
          <p:nvPr>
            <p:ph idx="1"/>
          </p:nvPr>
        </p:nvSpPr>
        <p:spPr>
          <a:xfrm>
            <a:off x="457200" y="1600200"/>
            <a:ext cx="8229600" cy="4876800"/>
          </a:xfrm>
        </p:spPr>
        <p:txBody>
          <a:bodyPr>
            <a:normAutofit fontScale="47500" lnSpcReduction="20000"/>
          </a:bodyPr>
          <a:lstStyle/>
          <a:p>
            <a:pPr marL="0" indent="0">
              <a:buNone/>
            </a:pPr>
            <a:r>
              <a:rPr lang="en-IN" dirty="0"/>
              <a:t>public class Main</a:t>
            </a:r>
          </a:p>
          <a:p>
            <a:pPr marL="0" indent="0">
              <a:buNone/>
            </a:pPr>
            <a:r>
              <a:rPr lang="en-IN" dirty="0"/>
              <a:t>{</a:t>
            </a:r>
          </a:p>
          <a:p>
            <a:pPr marL="0" indent="0">
              <a:buNone/>
            </a:pPr>
            <a:r>
              <a:rPr lang="en-IN" dirty="0"/>
              <a:t>	public static void main(String[] </a:t>
            </a:r>
            <a:r>
              <a:rPr lang="en-IN" dirty="0" err="1"/>
              <a:t>args</a:t>
            </a:r>
            <a:r>
              <a:rPr lang="en-IN" dirty="0"/>
              <a:t>) {</a:t>
            </a:r>
          </a:p>
          <a:p>
            <a:pPr marL="0" indent="0">
              <a:buNone/>
            </a:pPr>
            <a:r>
              <a:rPr lang="en-IN" dirty="0"/>
              <a:t>		try </a:t>
            </a:r>
          </a:p>
          <a:p>
            <a:pPr marL="0" indent="0">
              <a:buNone/>
            </a:pPr>
            <a:r>
              <a:rPr lang="en-IN" dirty="0"/>
              <a:t>		{</a:t>
            </a:r>
          </a:p>
          <a:p>
            <a:pPr marL="0" indent="0">
              <a:buNone/>
            </a:pPr>
            <a:r>
              <a:rPr lang="en-IN" dirty="0"/>
              <a:t>		    throw new </a:t>
            </a:r>
            <a:r>
              <a:rPr lang="en-IN" dirty="0" err="1"/>
              <a:t>ArithmeticException</a:t>
            </a:r>
            <a:r>
              <a:rPr lang="en-IN" dirty="0"/>
              <a:t>();</a:t>
            </a:r>
          </a:p>
          <a:p>
            <a:pPr marL="0" indent="0">
              <a:buNone/>
            </a:pPr>
            <a:r>
              <a:rPr lang="en-IN" dirty="0"/>
              <a:t>		}</a:t>
            </a:r>
          </a:p>
          <a:p>
            <a:pPr marL="0" indent="0">
              <a:buNone/>
            </a:pPr>
            <a:r>
              <a:rPr lang="en-IN" dirty="0"/>
              <a:t>		catch(</a:t>
            </a:r>
            <a:r>
              <a:rPr lang="en-IN" dirty="0" err="1"/>
              <a:t>ArithmeticException</a:t>
            </a:r>
            <a:r>
              <a:rPr lang="en-IN" dirty="0"/>
              <a:t> e)</a:t>
            </a:r>
          </a:p>
          <a:p>
            <a:pPr marL="0" indent="0">
              <a:buNone/>
            </a:pPr>
            <a:r>
              <a:rPr lang="en-IN" dirty="0"/>
              <a:t>		{</a:t>
            </a:r>
          </a:p>
          <a:p>
            <a:pPr marL="0" indent="0">
              <a:buNone/>
            </a:pPr>
            <a:r>
              <a:rPr lang="en-IN" dirty="0"/>
              <a:t>		    </a:t>
            </a:r>
            <a:r>
              <a:rPr lang="en-IN" dirty="0" err="1"/>
              <a:t>System.out.println</a:t>
            </a:r>
            <a:r>
              <a:rPr lang="en-IN" dirty="0"/>
              <a:t>(e);</a:t>
            </a:r>
          </a:p>
          <a:p>
            <a:pPr marL="0" indent="0">
              <a:buNone/>
            </a:pPr>
            <a:r>
              <a:rPr lang="en-IN" dirty="0"/>
              <a:t>		    </a:t>
            </a:r>
            <a:r>
              <a:rPr lang="en-IN" dirty="0" err="1"/>
              <a:t>e.printStackTrace</a:t>
            </a:r>
            <a:r>
              <a:rPr lang="en-IN" dirty="0"/>
              <a:t>();</a:t>
            </a:r>
          </a:p>
          <a:p>
            <a:pPr marL="0" indent="0">
              <a:buNone/>
            </a:pPr>
            <a:r>
              <a:rPr lang="en-IN" dirty="0"/>
              <a:t>		    </a:t>
            </a:r>
            <a:r>
              <a:rPr lang="en-IN" dirty="0" err="1"/>
              <a:t>System.out.println</a:t>
            </a:r>
            <a:r>
              <a:rPr lang="en-IN" dirty="0"/>
              <a:t>(</a:t>
            </a:r>
            <a:r>
              <a:rPr lang="en-IN" dirty="0" err="1"/>
              <a:t>e.getMessage</a:t>
            </a:r>
            <a:r>
              <a:rPr lang="en-IN" dirty="0"/>
              <a:t>());</a:t>
            </a:r>
          </a:p>
          <a:p>
            <a:pPr marL="0" indent="0">
              <a:buNone/>
            </a:pPr>
            <a:r>
              <a:rPr lang="en-IN" dirty="0"/>
              <a:t>		}</a:t>
            </a:r>
          </a:p>
          <a:p>
            <a:pPr marL="0" indent="0">
              <a:buNone/>
            </a:pPr>
            <a:r>
              <a:rPr lang="en-IN" dirty="0"/>
              <a:t>	}</a:t>
            </a:r>
          </a:p>
          <a:p>
            <a:pPr marL="0" indent="0">
              <a:buNone/>
            </a:pPr>
            <a:r>
              <a:rPr lang="en-IN" dirty="0" smtClean="0"/>
              <a:t>}</a:t>
            </a:r>
          </a:p>
          <a:p>
            <a:pPr marL="0" indent="0">
              <a:buNone/>
            </a:pPr>
            <a:r>
              <a:rPr lang="en-IN" dirty="0" smtClean="0"/>
              <a:t>Output:</a:t>
            </a:r>
          </a:p>
          <a:p>
            <a:pPr marL="0" indent="0">
              <a:buNone/>
            </a:pPr>
            <a:r>
              <a:rPr lang="en-IN" dirty="0" err="1"/>
              <a:t>java.lang.ArithmeticException</a:t>
            </a:r>
            <a:r>
              <a:rPr lang="en-IN" dirty="0"/>
              <a:t>                                                                                                 </a:t>
            </a:r>
          </a:p>
          <a:p>
            <a:pPr marL="0" indent="0">
              <a:buNone/>
            </a:pPr>
            <a:r>
              <a:rPr lang="en-IN" dirty="0" err="1"/>
              <a:t>java.lang.ArithmeticException</a:t>
            </a:r>
            <a:r>
              <a:rPr lang="en-IN" dirty="0"/>
              <a:t>                                                                                                 </a:t>
            </a:r>
          </a:p>
          <a:p>
            <a:pPr marL="0" indent="0">
              <a:buNone/>
            </a:pPr>
            <a:r>
              <a:rPr lang="en-IN" dirty="0"/>
              <a:t>        at </a:t>
            </a:r>
            <a:r>
              <a:rPr lang="en-IN" dirty="0" err="1"/>
              <a:t>Main.main</a:t>
            </a:r>
            <a:r>
              <a:rPr lang="en-IN" dirty="0"/>
              <a:t>(Main.java:7)                                                                                             </a:t>
            </a:r>
          </a:p>
          <a:p>
            <a:pPr marL="0" indent="0">
              <a:buNone/>
            </a:pPr>
            <a:r>
              <a:rPr lang="en-IN" dirty="0"/>
              <a:t>null </a:t>
            </a:r>
            <a:endParaRPr lang="en-IN" dirty="0"/>
          </a:p>
          <a:p>
            <a:pPr marL="0" indent="0">
              <a:buNone/>
            </a:pPr>
            <a:endParaRPr lang="en-IN" dirty="0"/>
          </a:p>
        </p:txBody>
      </p:sp>
    </p:spTree>
    <p:extLst>
      <p:ext uri="{BB962C8B-B14F-4D97-AF65-F5344CB8AC3E}">
        <p14:creationId xmlns:p14="http://schemas.microsoft.com/office/powerpoint/2010/main" val="28514116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IN" sz="2800" dirty="0"/>
              <a:t>Q1</a:t>
            </a:r>
            <a:br>
              <a:rPr lang="en-IN" sz="2800" dirty="0"/>
            </a:br>
            <a:r>
              <a:rPr lang="en-IN" sz="2800" dirty="0"/>
              <a:t>Predict the output of following Java program</a:t>
            </a:r>
          </a:p>
        </p:txBody>
      </p:sp>
      <p:sp>
        <p:nvSpPr>
          <p:cNvPr id="6" name="Content Placeholder 5"/>
          <p:cNvSpPr>
            <a:spLocks noGrp="1"/>
          </p:cNvSpPr>
          <p:nvPr>
            <p:ph idx="1"/>
          </p:nvPr>
        </p:nvSpPr>
        <p:spPr/>
        <p:txBody>
          <a:bodyPr>
            <a:normAutofit fontScale="62500" lnSpcReduction="20000"/>
          </a:bodyPr>
          <a:lstStyle/>
          <a:p>
            <a:pPr marL="0" indent="0">
              <a:buNone/>
            </a:pPr>
            <a:r>
              <a:rPr lang="en-IN" dirty="0"/>
              <a:t>public class Main {</a:t>
            </a:r>
          </a:p>
          <a:p>
            <a:pPr marL="0" indent="0">
              <a:buNone/>
            </a:pPr>
            <a:r>
              <a:rPr lang="en-IN" dirty="0"/>
              <a:t>   public static void main(String </a:t>
            </a:r>
            <a:r>
              <a:rPr lang="en-IN" dirty="0" err="1"/>
              <a:t>args</a:t>
            </a:r>
            <a:r>
              <a:rPr lang="en-IN" dirty="0"/>
              <a:t>[]) {</a:t>
            </a:r>
          </a:p>
          <a:p>
            <a:pPr marL="0" indent="0">
              <a:buNone/>
            </a:pPr>
            <a:r>
              <a:rPr lang="en-IN" dirty="0"/>
              <a:t>      try {</a:t>
            </a:r>
          </a:p>
          <a:p>
            <a:pPr marL="0" indent="0">
              <a:buNone/>
            </a:pPr>
            <a:r>
              <a:rPr lang="en-IN" dirty="0"/>
              <a:t>         throw 10;</a:t>
            </a:r>
          </a:p>
          <a:p>
            <a:pPr marL="0" indent="0">
              <a:buNone/>
            </a:pPr>
            <a:r>
              <a:rPr lang="en-IN" dirty="0"/>
              <a:t>      }</a:t>
            </a:r>
          </a:p>
          <a:p>
            <a:pPr marL="0" indent="0">
              <a:buNone/>
            </a:pPr>
            <a:r>
              <a:rPr lang="en-IN" dirty="0"/>
              <a:t>      catch(</a:t>
            </a:r>
            <a:r>
              <a:rPr lang="en-IN" dirty="0" err="1"/>
              <a:t>int</a:t>
            </a:r>
            <a:r>
              <a:rPr lang="en-IN" dirty="0"/>
              <a:t> e) {</a:t>
            </a:r>
          </a:p>
          <a:p>
            <a:pPr marL="0" indent="0">
              <a:buNone/>
            </a:pPr>
            <a:r>
              <a:rPr lang="en-IN" dirty="0"/>
              <a:t>         </a:t>
            </a:r>
            <a:r>
              <a:rPr lang="en-IN" dirty="0" err="1"/>
              <a:t>System.out.println</a:t>
            </a:r>
            <a:r>
              <a:rPr lang="en-IN" dirty="0"/>
              <a:t>("Got the  Exception " + e);</a:t>
            </a:r>
          </a:p>
          <a:p>
            <a:pPr marL="0" indent="0">
              <a:buNone/>
            </a:pPr>
            <a:r>
              <a:rPr lang="en-IN" dirty="0"/>
              <a:t>      }</a:t>
            </a:r>
          </a:p>
          <a:p>
            <a:pPr marL="0" indent="0">
              <a:buNone/>
            </a:pPr>
            <a:r>
              <a:rPr lang="en-IN" dirty="0"/>
              <a:t>  }</a:t>
            </a:r>
          </a:p>
          <a:p>
            <a:pPr marL="0" indent="0">
              <a:buNone/>
            </a:pPr>
            <a:r>
              <a:rPr lang="en-IN" dirty="0"/>
              <a:t>} </a:t>
            </a:r>
            <a:endParaRPr lang="en-IN" dirty="0" smtClean="0"/>
          </a:p>
          <a:p>
            <a:pPr marL="514350" indent="-514350">
              <a:buAutoNum type="alphaUcPeriod"/>
            </a:pPr>
            <a:r>
              <a:rPr lang="en-IN" dirty="0" smtClean="0"/>
              <a:t>Got the Exception 10</a:t>
            </a:r>
          </a:p>
          <a:p>
            <a:pPr marL="514350" indent="-514350">
              <a:buAutoNum type="alphaUcPeriod"/>
            </a:pPr>
            <a:r>
              <a:rPr lang="en-IN" dirty="0" smtClean="0"/>
              <a:t>Got the Exception 0</a:t>
            </a:r>
          </a:p>
          <a:p>
            <a:pPr marL="514350" indent="-514350">
              <a:buAutoNum type="alphaUcPeriod"/>
            </a:pPr>
            <a:r>
              <a:rPr lang="en-IN" dirty="0" smtClean="0"/>
              <a:t>Compiler Error</a:t>
            </a:r>
          </a:p>
          <a:p>
            <a:pPr marL="514350" indent="-514350">
              <a:buAutoNum type="alphaUcPeriod"/>
            </a:pPr>
            <a:r>
              <a:rPr lang="en-IN" dirty="0" smtClean="0"/>
              <a:t>Blank output</a:t>
            </a:r>
            <a:endParaRPr lang="en-IN" dirty="0"/>
          </a:p>
        </p:txBody>
      </p:sp>
    </p:spTree>
    <p:extLst>
      <p:ext uri="{BB962C8B-B14F-4D97-AF65-F5344CB8AC3E}">
        <p14:creationId xmlns:p14="http://schemas.microsoft.com/office/powerpoint/2010/main" val="175119627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IN" sz="3200" dirty="0" smtClean="0"/>
              <a:t>Q2:What will be the output of following code?</a:t>
            </a:r>
            <a:endParaRPr lang="en-IN" sz="3200" dirty="0"/>
          </a:p>
        </p:txBody>
      </p:sp>
      <p:sp>
        <p:nvSpPr>
          <p:cNvPr id="3" name="Content Placeholder 2"/>
          <p:cNvSpPr>
            <a:spLocks noGrp="1"/>
          </p:cNvSpPr>
          <p:nvPr>
            <p:ph idx="1"/>
          </p:nvPr>
        </p:nvSpPr>
        <p:spPr>
          <a:xfrm>
            <a:off x="457200" y="838200"/>
            <a:ext cx="8229600" cy="5287963"/>
          </a:xfrm>
        </p:spPr>
        <p:txBody>
          <a:bodyPr>
            <a:normAutofit fontScale="55000" lnSpcReduction="20000"/>
          </a:bodyPr>
          <a:lstStyle/>
          <a:p>
            <a:pPr marL="0" indent="0">
              <a:buNone/>
            </a:pPr>
            <a:r>
              <a:rPr lang="en-IN" dirty="0"/>
              <a:t>class Test extends Exception { }</a:t>
            </a:r>
          </a:p>
          <a:p>
            <a:pPr marL="0" indent="0">
              <a:buNone/>
            </a:pPr>
            <a:r>
              <a:rPr lang="en-IN" dirty="0"/>
              <a:t>public class Main {</a:t>
            </a:r>
          </a:p>
          <a:p>
            <a:pPr marL="0" indent="0">
              <a:buNone/>
            </a:pPr>
            <a:r>
              <a:rPr lang="en-IN" dirty="0"/>
              <a:t>   public static void main(String </a:t>
            </a:r>
            <a:r>
              <a:rPr lang="en-IN" dirty="0" err="1"/>
              <a:t>args</a:t>
            </a:r>
            <a:r>
              <a:rPr lang="en-IN" dirty="0"/>
              <a:t>[]) { </a:t>
            </a:r>
          </a:p>
          <a:p>
            <a:pPr marL="0" indent="0">
              <a:buNone/>
            </a:pPr>
            <a:r>
              <a:rPr lang="en-IN" dirty="0"/>
              <a:t>      try {</a:t>
            </a:r>
          </a:p>
          <a:p>
            <a:pPr marL="0" indent="0">
              <a:buNone/>
            </a:pPr>
            <a:r>
              <a:rPr lang="en-IN" dirty="0"/>
              <a:t>         throw new Test();</a:t>
            </a:r>
          </a:p>
          <a:p>
            <a:pPr marL="0" indent="0">
              <a:buNone/>
            </a:pPr>
            <a:r>
              <a:rPr lang="en-IN" dirty="0"/>
              <a:t>      }</a:t>
            </a:r>
          </a:p>
          <a:p>
            <a:pPr marL="0" indent="0">
              <a:buNone/>
            </a:pPr>
            <a:r>
              <a:rPr lang="en-IN" dirty="0"/>
              <a:t>      catch(Test t) {</a:t>
            </a:r>
          </a:p>
          <a:p>
            <a:pPr marL="0" indent="0">
              <a:buNone/>
            </a:pPr>
            <a:r>
              <a:rPr lang="en-IN" dirty="0"/>
              <a:t>         </a:t>
            </a:r>
            <a:r>
              <a:rPr lang="en-IN" dirty="0" err="1"/>
              <a:t>System.out.println</a:t>
            </a:r>
            <a:r>
              <a:rPr lang="en-IN" dirty="0"/>
              <a:t>("Got the Test Exception");</a:t>
            </a:r>
          </a:p>
          <a:p>
            <a:pPr marL="0" indent="0">
              <a:buNone/>
            </a:pPr>
            <a:r>
              <a:rPr lang="en-IN" dirty="0"/>
              <a:t>      }</a:t>
            </a:r>
          </a:p>
          <a:p>
            <a:pPr marL="0" indent="0">
              <a:buNone/>
            </a:pPr>
            <a:r>
              <a:rPr lang="en-IN" dirty="0"/>
              <a:t>      finally {</a:t>
            </a:r>
          </a:p>
          <a:p>
            <a:pPr marL="0" indent="0">
              <a:buNone/>
            </a:pPr>
            <a:r>
              <a:rPr lang="en-IN" dirty="0"/>
              <a:t>         </a:t>
            </a:r>
            <a:r>
              <a:rPr lang="en-IN" dirty="0" err="1"/>
              <a:t>System.out.println</a:t>
            </a:r>
            <a:r>
              <a:rPr lang="en-IN" dirty="0"/>
              <a:t>("Inside finally block ");</a:t>
            </a:r>
          </a:p>
          <a:p>
            <a:pPr marL="0" indent="0">
              <a:buNone/>
            </a:pPr>
            <a:r>
              <a:rPr lang="en-IN" dirty="0"/>
              <a:t>      }</a:t>
            </a:r>
          </a:p>
          <a:p>
            <a:pPr marL="0" indent="0">
              <a:buNone/>
            </a:pPr>
            <a:r>
              <a:rPr lang="en-IN" dirty="0"/>
              <a:t>  }</a:t>
            </a:r>
          </a:p>
          <a:p>
            <a:pPr marL="0" indent="0">
              <a:buNone/>
            </a:pPr>
            <a:r>
              <a:rPr lang="en-IN" dirty="0" smtClean="0"/>
              <a:t>}</a:t>
            </a:r>
          </a:p>
          <a:p>
            <a:pPr marL="0" indent="0">
              <a:buNone/>
            </a:pPr>
            <a:r>
              <a:rPr lang="en-IN" dirty="0"/>
              <a:t>A. Got the Test Exception</a:t>
            </a:r>
          </a:p>
          <a:p>
            <a:pPr marL="0" indent="0">
              <a:buNone/>
            </a:pPr>
            <a:r>
              <a:rPr lang="en-IN" dirty="0"/>
              <a:t>  </a:t>
            </a:r>
            <a:r>
              <a:rPr lang="en-IN" dirty="0" smtClean="0"/>
              <a:t>   </a:t>
            </a:r>
            <a:r>
              <a:rPr lang="en-IN" dirty="0"/>
              <a:t>Inside finally block </a:t>
            </a:r>
          </a:p>
          <a:p>
            <a:pPr marL="0" indent="0">
              <a:buNone/>
            </a:pPr>
            <a:r>
              <a:rPr lang="en-IN" dirty="0"/>
              <a:t>B. Got the Test Exception</a:t>
            </a:r>
          </a:p>
          <a:p>
            <a:pPr marL="0" indent="0">
              <a:buNone/>
            </a:pPr>
            <a:r>
              <a:rPr lang="en-IN" dirty="0"/>
              <a:t>C. Inside finally block </a:t>
            </a:r>
          </a:p>
          <a:p>
            <a:pPr marL="0" indent="0">
              <a:buNone/>
            </a:pPr>
            <a:r>
              <a:rPr lang="en-IN" dirty="0"/>
              <a:t>D. Compiler Error</a:t>
            </a:r>
          </a:p>
        </p:txBody>
      </p:sp>
    </p:spTree>
    <p:extLst>
      <p:ext uri="{BB962C8B-B14F-4D97-AF65-F5344CB8AC3E}">
        <p14:creationId xmlns:p14="http://schemas.microsoft.com/office/powerpoint/2010/main" val="26626144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sz="2800" dirty="0"/>
              <a:t>Q3:What will be the output of following Java program?</a:t>
            </a:r>
          </a:p>
        </p:txBody>
      </p:sp>
      <p:sp>
        <p:nvSpPr>
          <p:cNvPr id="3" name="Content Placeholder 2"/>
          <p:cNvSpPr>
            <a:spLocks noGrp="1"/>
          </p:cNvSpPr>
          <p:nvPr>
            <p:ph idx="1"/>
          </p:nvPr>
        </p:nvSpPr>
        <p:spPr>
          <a:xfrm>
            <a:off x="457200" y="762000"/>
            <a:ext cx="8229600" cy="5364163"/>
          </a:xfrm>
        </p:spPr>
        <p:txBody>
          <a:bodyPr>
            <a:normAutofit/>
          </a:bodyPr>
          <a:lstStyle/>
          <a:p>
            <a:pPr marL="0" indent="0">
              <a:buNone/>
            </a:pPr>
            <a:r>
              <a:rPr lang="en-IN" sz="2400" dirty="0"/>
              <a:t>p</a:t>
            </a:r>
            <a:r>
              <a:rPr lang="en-IN" sz="2400" dirty="0" smtClean="0"/>
              <a:t>ublic class </a:t>
            </a:r>
            <a:r>
              <a:rPr lang="en-IN" sz="2400" dirty="0"/>
              <a:t>Main {</a:t>
            </a:r>
          </a:p>
          <a:p>
            <a:pPr marL="0" indent="0">
              <a:buNone/>
            </a:pPr>
            <a:r>
              <a:rPr lang="en-IN" sz="2400" dirty="0"/>
              <a:t>   public static void main(String </a:t>
            </a:r>
            <a:r>
              <a:rPr lang="en-IN" sz="2400" dirty="0" err="1"/>
              <a:t>args</a:t>
            </a:r>
            <a:r>
              <a:rPr lang="en-IN" sz="2400" dirty="0"/>
              <a:t>[]) {</a:t>
            </a:r>
          </a:p>
          <a:p>
            <a:pPr marL="0" indent="0">
              <a:buNone/>
            </a:pPr>
            <a:r>
              <a:rPr lang="en-IN" sz="2400" dirty="0"/>
              <a:t>      </a:t>
            </a:r>
            <a:r>
              <a:rPr lang="en-IN" sz="2400" dirty="0" err="1"/>
              <a:t>int</a:t>
            </a:r>
            <a:r>
              <a:rPr lang="en-IN" sz="2400" dirty="0"/>
              <a:t> x = 0;</a:t>
            </a:r>
          </a:p>
          <a:p>
            <a:pPr marL="0" indent="0">
              <a:buNone/>
            </a:pPr>
            <a:r>
              <a:rPr lang="en-IN" sz="2400" dirty="0"/>
              <a:t>      </a:t>
            </a:r>
            <a:r>
              <a:rPr lang="en-IN" sz="2400" dirty="0" err="1"/>
              <a:t>int</a:t>
            </a:r>
            <a:r>
              <a:rPr lang="en-IN" sz="2400" dirty="0"/>
              <a:t> y = 10;</a:t>
            </a:r>
          </a:p>
          <a:p>
            <a:pPr marL="0" indent="0">
              <a:buNone/>
            </a:pPr>
            <a:r>
              <a:rPr lang="en-IN" sz="2400" dirty="0"/>
              <a:t>      </a:t>
            </a:r>
            <a:r>
              <a:rPr lang="en-IN" sz="2400" dirty="0" err="1"/>
              <a:t>int</a:t>
            </a:r>
            <a:r>
              <a:rPr lang="en-IN" sz="2400" dirty="0"/>
              <a:t> z = y/x;</a:t>
            </a:r>
          </a:p>
          <a:p>
            <a:pPr marL="0" indent="0">
              <a:buNone/>
            </a:pPr>
            <a:r>
              <a:rPr lang="en-IN" sz="2400" dirty="0"/>
              <a:t>  }</a:t>
            </a:r>
          </a:p>
          <a:p>
            <a:pPr marL="0" indent="0">
              <a:buNone/>
            </a:pPr>
            <a:r>
              <a:rPr lang="en-IN" sz="2400" dirty="0" smtClean="0"/>
              <a:t>}</a:t>
            </a:r>
            <a:endParaRPr lang="en-IN" sz="2400" dirty="0"/>
          </a:p>
          <a:p>
            <a:pPr marL="0" indent="0">
              <a:buNone/>
            </a:pPr>
            <a:r>
              <a:rPr lang="en-IN" sz="2400" dirty="0"/>
              <a:t>A</a:t>
            </a:r>
            <a:r>
              <a:rPr lang="en-IN" sz="2400" dirty="0" smtClean="0"/>
              <a:t>. Compiler </a:t>
            </a:r>
            <a:r>
              <a:rPr lang="en-IN" sz="2400" dirty="0"/>
              <a:t>Error</a:t>
            </a:r>
          </a:p>
          <a:p>
            <a:pPr marL="0" indent="0">
              <a:buNone/>
            </a:pPr>
            <a:r>
              <a:rPr lang="en-IN" sz="2400" dirty="0"/>
              <a:t>B</a:t>
            </a:r>
            <a:r>
              <a:rPr lang="en-IN" sz="2400" dirty="0" smtClean="0"/>
              <a:t>. Compiles </a:t>
            </a:r>
            <a:r>
              <a:rPr lang="en-IN" sz="2400" dirty="0"/>
              <a:t>and runs fine</a:t>
            </a:r>
          </a:p>
          <a:p>
            <a:pPr marL="0" indent="0">
              <a:buNone/>
            </a:pPr>
            <a:r>
              <a:rPr lang="en-IN" sz="2400" dirty="0"/>
              <a:t>C</a:t>
            </a:r>
            <a:r>
              <a:rPr lang="en-IN" sz="2400" dirty="0" smtClean="0"/>
              <a:t>. Compiles </a:t>
            </a:r>
            <a:r>
              <a:rPr lang="en-IN" sz="2400" dirty="0"/>
              <a:t>fine but throws </a:t>
            </a:r>
            <a:r>
              <a:rPr lang="en-IN" sz="2400" dirty="0" err="1"/>
              <a:t>ArithmeticException</a:t>
            </a:r>
            <a:r>
              <a:rPr lang="en-IN" sz="2400" dirty="0"/>
              <a:t> exception</a:t>
            </a:r>
          </a:p>
          <a:p>
            <a:pPr marL="0" indent="0">
              <a:buNone/>
            </a:pPr>
            <a:r>
              <a:rPr lang="en-IN" sz="2400" dirty="0"/>
              <a:t>D</a:t>
            </a:r>
            <a:r>
              <a:rPr lang="en-IN" sz="2400" dirty="0" smtClean="0"/>
              <a:t>. None </a:t>
            </a:r>
            <a:r>
              <a:rPr lang="en-IN" sz="2400" dirty="0"/>
              <a:t>of these</a:t>
            </a:r>
          </a:p>
        </p:txBody>
      </p:sp>
    </p:spTree>
    <p:extLst>
      <p:ext uri="{BB962C8B-B14F-4D97-AF65-F5344CB8AC3E}">
        <p14:creationId xmlns:p14="http://schemas.microsoft.com/office/powerpoint/2010/main" val="8995820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Autofit/>
          </a:bodyPr>
          <a:lstStyle/>
          <a:p>
            <a:r>
              <a:rPr lang="en-IN" sz="2800" dirty="0"/>
              <a:t>What will be the output of following code</a:t>
            </a:r>
            <a:r>
              <a:rPr lang="en-IN" sz="2800" dirty="0" smtClean="0"/>
              <a:t>?[Q4]</a:t>
            </a:r>
            <a:endParaRPr lang="en-IN" sz="2800" dirty="0"/>
          </a:p>
        </p:txBody>
      </p:sp>
      <p:sp>
        <p:nvSpPr>
          <p:cNvPr id="3" name="Content Placeholder 2"/>
          <p:cNvSpPr>
            <a:spLocks noGrp="1"/>
          </p:cNvSpPr>
          <p:nvPr>
            <p:ph idx="1"/>
          </p:nvPr>
        </p:nvSpPr>
        <p:spPr>
          <a:xfrm>
            <a:off x="228600" y="288924"/>
            <a:ext cx="8229600" cy="6416675"/>
          </a:xfrm>
        </p:spPr>
        <p:txBody>
          <a:bodyPr>
            <a:noAutofit/>
          </a:bodyPr>
          <a:lstStyle/>
          <a:p>
            <a:pPr marL="0" indent="0">
              <a:spcBef>
                <a:spcPts val="0"/>
              </a:spcBef>
              <a:buNone/>
            </a:pPr>
            <a:r>
              <a:rPr lang="en-IN" sz="1400" dirty="0"/>
              <a:t>public class Test</a:t>
            </a:r>
          </a:p>
          <a:p>
            <a:pPr marL="0" indent="0">
              <a:spcBef>
                <a:spcPts val="0"/>
              </a:spcBef>
              <a:buNone/>
            </a:pPr>
            <a:r>
              <a:rPr lang="en-IN" sz="1400" dirty="0"/>
              <a:t>{</a:t>
            </a:r>
          </a:p>
          <a:p>
            <a:pPr marL="0" indent="0">
              <a:spcBef>
                <a:spcPts val="0"/>
              </a:spcBef>
              <a:buNone/>
            </a:pPr>
            <a:r>
              <a:rPr lang="en-IN" sz="1400" dirty="0"/>
              <a:t>    public static void main (String[] </a:t>
            </a:r>
            <a:r>
              <a:rPr lang="en-IN" sz="1400" dirty="0" err="1"/>
              <a:t>args</a:t>
            </a:r>
            <a:r>
              <a:rPr lang="en-IN" sz="1400" dirty="0"/>
              <a:t>)</a:t>
            </a:r>
          </a:p>
          <a:p>
            <a:pPr marL="0" indent="0">
              <a:spcBef>
                <a:spcPts val="0"/>
              </a:spcBef>
              <a:buNone/>
            </a:pPr>
            <a:r>
              <a:rPr lang="en-IN" sz="1400" dirty="0"/>
              <a:t>    {</a:t>
            </a:r>
          </a:p>
          <a:p>
            <a:pPr marL="0" indent="0">
              <a:spcBef>
                <a:spcPts val="0"/>
              </a:spcBef>
              <a:buNone/>
            </a:pPr>
            <a:r>
              <a:rPr lang="en-IN" sz="1400" dirty="0"/>
              <a:t>        try</a:t>
            </a:r>
          </a:p>
          <a:p>
            <a:pPr marL="0" indent="0">
              <a:spcBef>
                <a:spcPts val="0"/>
              </a:spcBef>
              <a:buNone/>
            </a:pPr>
            <a:r>
              <a:rPr lang="en-IN" sz="1400" dirty="0"/>
              <a:t>        {</a:t>
            </a:r>
          </a:p>
          <a:p>
            <a:pPr marL="0" indent="0">
              <a:spcBef>
                <a:spcPts val="0"/>
              </a:spcBef>
              <a:buNone/>
            </a:pPr>
            <a:r>
              <a:rPr lang="en-IN" sz="1400" dirty="0"/>
              <a:t>            </a:t>
            </a:r>
            <a:r>
              <a:rPr lang="en-IN" sz="1400" dirty="0" err="1"/>
              <a:t>int</a:t>
            </a:r>
            <a:r>
              <a:rPr lang="en-IN" sz="1400" dirty="0"/>
              <a:t> a = 0;</a:t>
            </a:r>
          </a:p>
          <a:p>
            <a:pPr marL="0" indent="0">
              <a:spcBef>
                <a:spcPts val="0"/>
              </a:spcBef>
              <a:buNone/>
            </a:pPr>
            <a:r>
              <a:rPr lang="en-IN" sz="1400" dirty="0"/>
              <a:t>            </a:t>
            </a:r>
            <a:r>
              <a:rPr lang="en-IN" sz="1400" dirty="0" err="1"/>
              <a:t>System.out.println</a:t>
            </a:r>
            <a:r>
              <a:rPr lang="en-IN" sz="1400" dirty="0"/>
              <a:t> ("a = " + a);</a:t>
            </a:r>
          </a:p>
          <a:p>
            <a:pPr marL="0" indent="0">
              <a:spcBef>
                <a:spcPts val="0"/>
              </a:spcBef>
              <a:buNone/>
            </a:pPr>
            <a:r>
              <a:rPr lang="en-IN" sz="1400" dirty="0"/>
              <a:t>            </a:t>
            </a:r>
            <a:r>
              <a:rPr lang="en-IN" sz="1400" dirty="0" err="1"/>
              <a:t>int</a:t>
            </a:r>
            <a:r>
              <a:rPr lang="en-IN" sz="1400" dirty="0"/>
              <a:t> b = 20 / a;</a:t>
            </a:r>
          </a:p>
          <a:p>
            <a:pPr marL="0" indent="0">
              <a:spcBef>
                <a:spcPts val="0"/>
              </a:spcBef>
              <a:buNone/>
            </a:pPr>
            <a:r>
              <a:rPr lang="en-IN" sz="1400" dirty="0"/>
              <a:t>            </a:t>
            </a:r>
            <a:r>
              <a:rPr lang="en-IN" sz="1400" dirty="0" err="1"/>
              <a:t>System.out.println</a:t>
            </a:r>
            <a:r>
              <a:rPr lang="en-IN" sz="1400" dirty="0"/>
              <a:t> ("b = " + b);</a:t>
            </a:r>
          </a:p>
          <a:p>
            <a:pPr marL="0" indent="0">
              <a:spcBef>
                <a:spcPts val="0"/>
              </a:spcBef>
              <a:buNone/>
            </a:pPr>
            <a:r>
              <a:rPr lang="en-IN" sz="1400" dirty="0"/>
              <a:t>        }</a:t>
            </a:r>
          </a:p>
          <a:p>
            <a:pPr marL="0" indent="0">
              <a:spcBef>
                <a:spcPts val="0"/>
              </a:spcBef>
              <a:buNone/>
            </a:pPr>
            <a:endParaRPr lang="en-IN" sz="1400" dirty="0"/>
          </a:p>
          <a:p>
            <a:pPr marL="0" indent="0">
              <a:spcBef>
                <a:spcPts val="0"/>
              </a:spcBef>
              <a:buNone/>
            </a:pPr>
            <a:r>
              <a:rPr lang="en-IN" sz="1400" dirty="0"/>
              <a:t>        catch(</a:t>
            </a:r>
            <a:r>
              <a:rPr lang="en-IN" sz="1400" dirty="0" err="1"/>
              <a:t>ArithmeticException</a:t>
            </a:r>
            <a:r>
              <a:rPr lang="en-IN" sz="1400" dirty="0"/>
              <a:t> e)</a:t>
            </a:r>
          </a:p>
          <a:p>
            <a:pPr marL="0" indent="0">
              <a:spcBef>
                <a:spcPts val="0"/>
              </a:spcBef>
              <a:buNone/>
            </a:pPr>
            <a:r>
              <a:rPr lang="en-IN" sz="1400" dirty="0"/>
              <a:t>        {</a:t>
            </a:r>
          </a:p>
          <a:p>
            <a:pPr marL="0" indent="0">
              <a:spcBef>
                <a:spcPts val="0"/>
              </a:spcBef>
              <a:buNone/>
            </a:pPr>
            <a:r>
              <a:rPr lang="en-IN" sz="1400" dirty="0"/>
              <a:t>            </a:t>
            </a:r>
            <a:r>
              <a:rPr lang="en-IN" sz="1400" dirty="0" err="1"/>
              <a:t>System.out.println</a:t>
            </a:r>
            <a:r>
              <a:rPr lang="en-IN" sz="1400" dirty="0"/>
              <a:t> ("Divide by zero error");</a:t>
            </a:r>
          </a:p>
          <a:p>
            <a:pPr marL="0" indent="0">
              <a:spcBef>
                <a:spcPts val="0"/>
              </a:spcBef>
              <a:buNone/>
            </a:pPr>
            <a:r>
              <a:rPr lang="en-IN" sz="1400" dirty="0"/>
              <a:t>        }</a:t>
            </a:r>
          </a:p>
          <a:p>
            <a:pPr marL="0" indent="0">
              <a:spcBef>
                <a:spcPts val="0"/>
              </a:spcBef>
              <a:buNone/>
            </a:pPr>
            <a:endParaRPr lang="en-IN" sz="1400" dirty="0"/>
          </a:p>
          <a:p>
            <a:pPr marL="0" indent="0">
              <a:spcBef>
                <a:spcPts val="0"/>
              </a:spcBef>
              <a:buNone/>
            </a:pPr>
            <a:r>
              <a:rPr lang="en-IN" sz="1400" dirty="0"/>
              <a:t>        finally</a:t>
            </a:r>
          </a:p>
          <a:p>
            <a:pPr marL="0" indent="0">
              <a:spcBef>
                <a:spcPts val="0"/>
              </a:spcBef>
              <a:buNone/>
            </a:pPr>
            <a:r>
              <a:rPr lang="en-IN" sz="1400" dirty="0"/>
              <a:t>        {</a:t>
            </a:r>
          </a:p>
          <a:p>
            <a:pPr marL="0" indent="0">
              <a:spcBef>
                <a:spcPts val="0"/>
              </a:spcBef>
              <a:buNone/>
            </a:pPr>
            <a:r>
              <a:rPr lang="en-IN" sz="1400" dirty="0"/>
              <a:t>            </a:t>
            </a:r>
            <a:r>
              <a:rPr lang="en-IN" sz="1400" dirty="0" err="1"/>
              <a:t>System.out.println</a:t>
            </a:r>
            <a:r>
              <a:rPr lang="en-IN" sz="1400" dirty="0"/>
              <a:t> ("inside the finally block");</a:t>
            </a:r>
          </a:p>
          <a:p>
            <a:pPr marL="0" indent="0">
              <a:spcBef>
                <a:spcPts val="0"/>
              </a:spcBef>
              <a:buNone/>
            </a:pPr>
            <a:r>
              <a:rPr lang="en-IN" sz="1400" dirty="0"/>
              <a:t>        }</a:t>
            </a:r>
          </a:p>
          <a:p>
            <a:pPr marL="0" indent="0">
              <a:spcBef>
                <a:spcPts val="0"/>
              </a:spcBef>
              <a:buNone/>
            </a:pPr>
            <a:r>
              <a:rPr lang="en-IN" sz="1400" dirty="0"/>
              <a:t>    }</a:t>
            </a:r>
          </a:p>
          <a:p>
            <a:pPr marL="0" indent="0">
              <a:spcBef>
                <a:spcPts val="0"/>
              </a:spcBef>
              <a:buNone/>
            </a:pPr>
            <a:r>
              <a:rPr lang="en-IN" sz="1400" dirty="0" smtClean="0"/>
              <a:t>}</a:t>
            </a:r>
          </a:p>
          <a:p>
            <a:pPr marL="0" indent="0">
              <a:spcBef>
                <a:spcPts val="0"/>
              </a:spcBef>
              <a:buNone/>
            </a:pPr>
            <a:r>
              <a:rPr lang="en-IN" sz="1400" dirty="0"/>
              <a:t>A. Compile error</a:t>
            </a:r>
          </a:p>
          <a:p>
            <a:pPr marL="0" indent="0">
              <a:spcBef>
                <a:spcPts val="0"/>
              </a:spcBef>
              <a:buNone/>
            </a:pPr>
            <a:r>
              <a:rPr lang="en-IN" sz="1400" dirty="0"/>
              <a:t>B. Divide by zero error</a:t>
            </a:r>
          </a:p>
          <a:p>
            <a:pPr marL="0" indent="0">
              <a:spcBef>
                <a:spcPts val="0"/>
              </a:spcBef>
              <a:buNone/>
            </a:pPr>
            <a:r>
              <a:rPr lang="en-IN" sz="1400" dirty="0"/>
              <a:t>C. a = 0</a:t>
            </a:r>
          </a:p>
          <a:p>
            <a:pPr marL="0" indent="0">
              <a:spcBef>
                <a:spcPts val="0"/>
              </a:spcBef>
              <a:buNone/>
            </a:pPr>
            <a:r>
              <a:rPr lang="en-IN" sz="1400" dirty="0"/>
              <a:t>   Divide by zero error</a:t>
            </a:r>
          </a:p>
          <a:p>
            <a:pPr marL="0" indent="0">
              <a:spcBef>
                <a:spcPts val="0"/>
              </a:spcBef>
              <a:buNone/>
            </a:pPr>
            <a:r>
              <a:rPr lang="en-IN" sz="1400" dirty="0"/>
              <a:t>   inside the finally block</a:t>
            </a:r>
          </a:p>
          <a:p>
            <a:pPr marL="0" indent="0">
              <a:spcBef>
                <a:spcPts val="0"/>
              </a:spcBef>
              <a:buNone/>
            </a:pPr>
            <a:r>
              <a:rPr lang="en-IN" sz="1400" dirty="0"/>
              <a:t>D. a = </a:t>
            </a:r>
            <a:r>
              <a:rPr lang="en-IN" sz="1400" dirty="0" smtClean="0"/>
              <a:t>0</a:t>
            </a:r>
            <a:endParaRPr lang="en-IN" sz="1400" dirty="0"/>
          </a:p>
          <a:p>
            <a:pPr>
              <a:spcBef>
                <a:spcPts val="0"/>
              </a:spcBef>
            </a:pPr>
            <a:endParaRPr lang="en-IN" sz="1400" dirty="0"/>
          </a:p>
        </p:txBody>
      </p:sp>
    </p:spTree>
    <p:extLst>
      <p:ext uri="{BB962C8B-B14F-4D97-AF65-F5344CB8AC3E}">
        <p14:creationId xmlns:p14="http://schemas.microsoft.com/office/powerpoint/2010/main" val="3938056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sz="3200" dirty="0" smtClean="0"/>
              <a:t>Types of Exceptions: Checked and Unchecked</a:t>
            </a:r>
            <a:endParaRPr lang="en-US" sz="3200" dirty="0"/>
          </a:p>
        </p:txBody>
      </p:sp>
      <p:sp>
        <p:nvSpPr>
          <p:cNvPr id="3" name="Content Placeholder 2"/>
          <p:cNvSpPr>
            <a:spLocks noGrp="1"/>
          </p:cNvSpPr>
          <p:nvPr>
            <p:ph idx="1"/>
          </p:nvPr>
        </p:nvSpPr>
        <p:spPr>
          <a:xfrm>
            <a:off x="457200" y="762000"/>
            <a:ext cx="8229600" cy="5364163"/>
          </a:xfrm>
        </p:spPr>
        <p:txBody>
          <a:bodyPr>
            <a:normAutofit lnSpcReduction="10000"/>
          </a:bodyPr>
          <a:lstStyle/>
          <a:p>
            <a:pPr marL="0" indent="0">
              <a:buNone/>
            </a:pPr>
            <a:r>
              <a:rPr lang="en-US" sz="2800" u="sng" dirty="0" smtClean="0">
                <a:latin typeface="Times New Roman" pitchFamily="18" charset="0"/>
                <a:cs typeface="Times New Roman" pitchFamily="18" charset="0"/>
              </a:rPr>
              <a:t>Checked Exception</a:t>
            </a:r>
          </a:p>
          <a:p>
            <a:pPr algn="just"/>
            <a:r>
              <a:rPr lang="en-IN" sz="2400" dirty="0" smtClean="0"/>
              <a:t>These are </a:t>
            </a:r>
            <a:r>
              <a:rPr lang="en-IN" sz="2400" dirty="0"/>
              <a:t>the exceptions that are checked at compile time. If some code within a method throws a checked exception, then the method must either handle the exception or it must specify the exception using </a:t>
            </a:r>
            <a:r>
              <a:rPr lang="en-IN" sz="2400" i="1" dirty="0"/>
              <a:t>throws </a:t>
            </a:r>
            <a:r>
              <a:rPr lang="en-IN" sz="2400" dirty="0"/>
              <a:t>keyword.</a:t>
            </a:r>
            <a:endParaRPr lang="en-US" sz="2400" dirty="0" smtClean="0">
              <a:cs typeface="Times New Roman" pitchFamily="18" charset="0"/>
            </a:endParaRPr>
          </a:p>
          <a:p>
            <a:pPr algn="just"/>
            <a:r>
              <a:rPr lang="en-US" sz="2400" dirty="0" smtClean="0">
                <a:cs typeface="Times New Roman" pitchFamily="18" charset="0"/>
              </a:rPr>
              <a:t>Checked </a:t>
            </a:r>
            <a:r>
              <a:rPr lang="en-US" sz="2400" dirty="0">
                <a:cs typeface="Times New Roman" pitchFamily="18" charset="0"/>
              </a:rPr>
              <a:t>Exceptions are those, that have to be either caught or declared to be thrown in the method in which they are raised</a:t>
            </a:r>
            <a:r>
              <a:rPr lang="en-US" sz="2400" dirty="0" smtClean="0">
                <a:cs typeface="Times New Roman" pitchFamily="18" charset="0"/>
              </a:rPr>
              <a:t>.</a:t>
            </a:r>
          </a:p>
          <a:p>
            <a:pPr algn="just"/>
            <a:r>
              <a:rPr lang="en-US" sz="2800" dirty="0" smtClean="0">
                <a:cs typeface="Times New Roman" pitchFamily="18" charset="0"/>
              </a:rPr>
              <a:t>Examples: </a:t>
            </a:r>
            <a:r>
              <a:rPr lang="en-US" sz="2800" dirty="0" err="1" smtClean="0">
                <a:cs typeface="Times New Roman" pitchFamily="18" charset="0"/>
              </a:rPr>
              <a:t>FileNotFoundException</a:t>
            </a:r>
            <a:r>
              <a:rPr lang="en-US" sz="2800" dirty="0" smtClean="0">
                <a:cs typeface="Times New Roman" pitchFamily="18" charset="0"/>
              </a:rPr>
              <a:t>, </a:t>
            </a:r>
            <a:r>
              <a:rPr lang="en-US" sz="2800" dirty="0" err="1" smtClean="0">
                <a:cs typeface="Times New Roman" pitchFamily="18" charset="0"/>
              </a:rPr>
              <a:t>IOException</a:t>
            </a:r>
            <a:r>
              <a:rPr lang="en-US" sz="2800" dirty="0" smtClean="0">
                <a:cs typeface="Times New Roman" pitchFamily="18" charset="0"/>
              </a:rPr>
              <a:t>,</a:t>
            </a:r>
          </a:p>
          <a:p>
            <a:pPr marL="0" indent="0" algn="just">
              <a:buNone/>
            </a:pPr>
            <a:r>
              <a:rPr lang="en-US" sz="2800" dirty="0">
                <a:cs typeface="Times New Roman" pitchFamily="18" charset="0"/>
              </a:rPr>
              <a:t> </a:t>
            </a:r>
            <a:r>
              <a:rPr lang="en-US" sz="2800" dirty="0" smtClean="0">
                <a:cs typeface="Times New Roman" pitchFamily="18" charset="0"/>
              </a:rPr>
              <a:t>    </a:t>
            </a:r>
            <a:r>
              <a:rPr lang="en-US" sz="2800" dirty="0" err="1" smtClean="0">
                <a:cs typeface="Times New Roman" pitchFamily="18" charset="0"/>
              </a:rPr>
              <a:t>SQLException</a:t>
            </a:r>
            <a:r>
              <a:rPr lang="en-US" sz="2800" dirty="0" smtClean="0">
                <a:cs typeface="Times New Roman" pitchFamily="18" charset="0"/>
              </a:rPr>
              <a:t>, </a:t>
            </a:r>
            <a:r>
              <a:rPr lang="en-US" sz="2800" dirty="0" err="1" smtClean="0">
                <a:cs typeface="Times New Roman" pitchFamily="18" charset="0"/>
              </a:rPr>
              <a:t>ClassNotFoundException</a:t>
            </a:r>
            <a:endParaRPr lang="en-US" sz="2800" dirty="0">
              <a:cs typeface="Times New Roman" pitchFamily="18" charset="0"/>
            </a:endParaRPr>
          </a:p>
          <a:p>
            <a:pPr marL="0" indent="0">
              <a:buNone/>
            </a:pPr>
            <a:r>
              <a:rPr lang="en-US" dirty="0" smtClean="0">
                <a:solidFill>
                  <a:srgbClr val="002060"/>
                </a:solidFill>
                <a:latin typeface="Times New Roman" pitchFamily="18" charset="0"/>
                <a:cs typeface="Times New Roman" pitchFamily="18" charset="0"/>
              </a:rPr>
              <a:t>Example in the next slide:</a:t>
            </a:r>
            <a:endParaRPr lang="en-US" dirty="0">
              <a:solidFill>
                <a:srgbClr val="002060"/>
              </a:solidFill>
              <a:latin typeface="Times New Roman" pitchFamily="18" charset="0"/>
              <a:cs typeface="Times New Roman" pitchFamily="18" charset="0"/>
            </a:endParaRPr>
          </a:p>
          <a:p>
            <a:pPr>
              <a:buNone/>
            </a:pPr>
            <a:r>
              <a:rPr lang="en-US" dirty="0" smtClean="0">
                <a:solidFill>
                  <a:srgbClr val="002060"/>
                </a:solidFill>
                <a:latin typeface="Times New Roman" pitchFamily="18" charset="0"/>
                <a:cs typeface="Times New Roman" pitchFamily="18" charset="0"/>
              </a:rPr>
              <a:t>.</a:t>
            </a:r>
            <a:endParaRPr lang="en-US" sz="2800" dirty="0">
              <a:solidFill>
                <a:srgbClr val="002060"/>
              </a:solidFill>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38655924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34962"/>
          </a:xfrm>
        </p:spPr>
        <p:txBody>
          <a:bodyPr>
            <a:noAutofit/>
          </a:bodyPr>
          <a:lstStyle/>
          <a:p>
            <a:r>
              <a:rPr lang="en-IN" sz="2400" dirty="0" smtClean="0"/>
              <a:t>What will be the output of following code?[Q5]</a:t>
            </a:r>
            <a:endParaRPr lang="en-IN" sz="2400" dirty="0"/>
          </a:p>
        </p:txBody>
      </p:sp>
      <p:sp>
        <p:nvSpPr>
          <p:cNvPr id="3" name="Content Placeholder 2"/>
          <p:cNvSpPr>
            <a:spLocks noGrp="1"/>
          </p:cNvSpPr>
          <p:nvPr>
            <p:ph idx="1"/>
          </p:nvPr>
        </p:nvSpPr>
        <p:spPr>
          <a:xfrm>
            <a:off x="457200" y="334962"/>
            <a:ext cx="8229600" cy="6294438"/>
          </a:xfrm>
        </p:spPr>
        <p:txBody>
          <a:bodyPr>
            <a:normAutofit fontScale="40000" lnSpcReduction="20000"/>
          </a:bodyPr>
          <a:lstStyle/>
          <a:p>
            <a:pPr marL="0" indent="0">
              <a:buNone/>
            </a:pPr>
            <a:r>
              <a:rPr lang="en-IN" dirty="0" smtClean="0"/>
              <a:t>public </a:t>
            </a:r>
            <a:r>
              <a:rPr lang="en-IN" dirty="0"/>
              <a:t>class Test</a:t>
            </a:r>
          </a:p>
          <a:p>
            <a:pPr marL="0" indent="0">
              <a:buNone/>
            </a:pPr>
            <a:r>
              <a:rPr lang="en-IN" dirty="0"/>
              <a:t>{</a:t>
            </a:r>
          </a:p>
          <a:p>
            <a:pPr marL="0" indent="0">
              <a:buNone/>
            </a:pPr>
            <a:r>
              <a:rPr lang="en-IN" dirty="0"/>
              <a:t>    public static void main(String[] </a:t>
            </a:r>
            <a:r>
              <a:rPr lang="en-IN" dirty="0" err="1"/>
              <a:t>args</a:t>
            </a:r>
            <a:r>
              <a:rPr lang="en-IN" dirty="0"/>
              <a:t>)</a:t>
            </a:r>
          </a:p>
          <a:p>
            <a:pPr marL="0" indent="0">
              <a:buNone/>
            </a:pPr>
            <a:r>
              <a:rPr lang="en-IN" dirty="0"/>
              <a:t>    {</a:t>
            </a:r>
          </a:p>
          <a:p>
            <a:pPr marL="0" indent="0">
              <a:buNone/>
            </a:pPr>
            <a:r>
              <a:rPr lang="en-IN" dirty="0"/>
              <a:t>        try</a:t>
            </a:r>
          </a:p>
          <a:p>
            <a:pPr marL="0" indent="0">
              <a:buNone/>
            </a:pPr>
            <a:r>
              <a:rPr lang="en-IN" dirty="0"/>
              <a:t>        {</a:t>
            </a:r>
          </a:p>
          <a:p>
            <a:pPr marL="0" indent="0">
              <a:buNone/>
            </a:pPr>
            <a:r>
              <a:rPr lang="en-IN" dirty="0"/>
              <a:t>            </a:t>
            </a:r>
            <a:r>
              <a:rPr lang="en-IN" dirty="0" err="1"/>
              <a:t>int</a:t>
            </a:r>
            <a:r>
              <a:rPr lang="en-IN" dirty="0"/>
              <a:t> a[]= {1, 2, 3, 4};</a:t>
            </a:r>
          </a:p>
          <a:p>
            <a:pPr marL="0" indent="0">
              <a:buNone/>
            </a:pPr>
            <a:r>
              <a:rPr lang="en-IN" dirty="0"/>
              <a:t>            for (</a:t>
            </a:r>
            <a:r>
              <a:rPr lang="en-IN" dirty="0" err="1"/>
              <a:t>int</a:t>
            </a:r>
            <a:r>
              <a:rPr lang="en-IN" dirty="0"/>
              <a:t> </a:t>
            </a:r>
            <a:r>
              <a:rPr lang="en-IN" dirty="0" err="1"/>
              <a:t>i</a:t>
            </a:r>
            <a:r>
              <a:rPr lang="en-IN" dirty="0"/>
              <a:t> = 1; </a:t>
            </a:r>
            <a:r>
              <a:rPr lang="en-IN" dirty="0" err="1"/>
              <a:t>i</a:t>
            </a:r>
            <a:r>
              <a:rPr lang="en-IN" dirty="0"/>
              <a:t> &lt;= 4; </a:t>
            </a:r>
            <a:r>
              <a:rPr lang="en-IN" dirty="0" err="1"/>
              <a:t>i</a:t>
            </a:r>
            <a:r>
              <a:rPr lang="en-IN" dirty="0"/>
              <a:t>++)</a:t>
            </a:r>
          </a:p>
          <a:p>
            <a:pPr marL="0" indent="0">
              <a:buNone/>
            </a:pPr>
            <a:r>
              <a:rPr lang="en-IN" dirty="0"/>
              <a:t>            {</a:t>
            </a:r>
          </a:p>
          <a:p>
            <a:pPr marL="0" indent="0">
              <a:buNone/>
            </a:pPr>
            <a:r>
              <a:rPr lang="en-IN" dirty="0"/>
              <a:t>                </a:t>
            </a:r>
            <a:r>
              <a:rPr lang="en-IN" dirty="0" err="1"/>
              <a:t>System.out.println</a:t>
            </a:r>
            <a:r>
              <a:rPr lang="en-IN" dirty="0"/>
              <a:t> ("a[" + </a:t>
            </a:r>
            <a:r>
              <a:rPr lang="en-IN" dirty="0" err="1"/>
              <a:t>i</a:t>
            </a:r>
            <a:r>
              <a:rPr lang="en-IN" dirty="0"/>
              <a:t> + "]=" + a[</a:t>
            </a:r>
            <a:r>
              <a:rPr lang="en-IN" dirty="0" err="1"/>
              <a:t>i</a:t>
            </a:r>
            <a:r>
              <a:rPr lang="en-IN" dirty="0"/>
              <a:t>] + "n");</a:t>
            </a:r>
          </a:p>
          <a:p>
            <a:pPr marL="0" indent="0">
              <a:buNone/>
            </a:pPr>
            <a:r>
              <a:rPr lang="en-IN" dirty="0"/>
              <a:t>            }</a:t>
            </a:r>
          </a:p>
          <a:p>
            <a:pPr marL="0" indent="0">
              <a:buNone/>
            </a:pPr>
            <a:r>
              <a:rPr lang="en-IN" dirty="0"/>
              <a:t>        } </a:t>
            </a:r>
          </a:p>
          <a:p>
            <a:pPr marL="0" indent="0">
              <a:buNone/>
            </a:pPr>
            <a:r>
              <a:rPr lang="en-IN" dirty="0"/>
              <a:t>        catch (Exception e)</a:t>
            </a:r>
          </a:p>
          <a:p>
            <a:pPr marL="0" indent="0">
              <a:buNone/>
            </a:pPr>
            <a:r>
              <a:rPr lang="en-IN" dirty="0"/>
              <a:t>        {</a:t>
            </a:r>
          </a:p>
          <a:p>
            <a:pPr marL="0" indent="0">
              <a:buNone/>
            </a:pPr>
            <a:r>
              <a:rPr lang="en-IN" dirty="0"/>
              <a:t>            </a:t>
            </a:r>
            <a:r>
              <a:rPr lang="en-IN" dirty="0" err="1"/>
              <a:t>System.out.println</a:t>
            </a:r>
            <a:r>
              <a:rPr lang="en-IN" dirty="0"/>
              <a:t> ("error = " + e);</a:t>
            </a:r>
          </a:p>
          <a:p>
            <a:pPr marL="0" indent="0">
              <a:buNone/>
            </a:pPr>
            <a:r>
              <a:rPr lang="en-IN" dirty="0"/>
              <a:t>        }</a:t>
            </a:r>
          </a:p>
          <a:p>
            <a:pPr marL="0" indent="0">
              <a:buNone/>
            </a:pPr>
            <a:r>
              <a:rPr lang="en-IN" dirty="0"/>
              <a:t>         </a:t>
            </a:r>
          </a:p>
          <a:p>
            <a:pPr marL="0" indent="0">
              <a:buNone/>
            </a:pPr>
            <a:r>
              <a:rPr lang="en-IN" dirty="0"/>
              <a:t>        catch (</a:t>
            </a:r>
            <a:r>
              <a:rPr lang="en-IN" dirty="0" err="1"/>
              <a:t>ArrayIndexOutOfBoundsException</a:t>
            </a:r>
            <a:r>
              <a:rPr lang="en-IN" dirty="0"/>
              <a:t> e)</a:t>
            </a:r>
          </a:p>
          <a:p>
            <a:pPr marL="0" indent="0">
              <a:buNone/>
            </a:pPr>
            <a:r>
              <a:rPr lang="en-IN" dirty="0"/>
              <a:t>        {</a:t>
            </a:r>
          </a:p>
          <a:p>
            <a:pPr marL="0" indent="0">
              <a:buNone/>
            </a:pPr>
            <a:r>
              <a:rPr lang="en-IN" dirty="0"/>
              <a:t>            </a:t>
            </a:r>
            <a:r>
              <a:rPr lang="en-IN" dirty="0" err="1"/>
              <a:t>System.out.println</a:t>
            </a:r>
            <a:r>
              <a:rPr lang="en-IN" dirty="0"/>
              <a:t> ("</a:t>
            </a:r>
            <a:r>
              <a:rPr lang="en-IN" dirty="0" err="1"/>
              <a:t>ArrayIndexOutOfBoundsException</a:t>
            </a:r>
            <a:r>
              <a:rPr lang="en-IN" dirty="0"/>
              <a:t>");</a:t>
            </a:r>
          </a:p>
          <a:p>
            <a:pPr marL="0" indent="0">
              <a:buNone/>
            </a:pPr>
            <a:r>
              <a:rPr lang="en-IN" dirty="0"/>
              <a:t>        }</a:t>
            </a:r>
          </a:p>
          <a:p>
            <a:pPr marL="0" indent="0">
              <a:buNone/>
            </a:pPr>
            <a:r>
              <a:rPr lang="en-IN" dirty="0"/>
              <a:t>    }</a:t>
            </a:r>
          </a:p>
          <a:p>
            <a:pPr marL="0" indent="0">
              <a:buNone/>
            </a:pPr>
            <a:r>
              <a:rPr lang="en-IN" dirty="0" smtClean="0"/>
              <a:t>}</a:t>
            </a:r>
          </a:p>
          <a:p>
            <a:pPr marL="0" indent="0">
              <a:buNone/>
            </a:pPr>
            <a:endParaRPr lang="en-IN" dirty="0"/>
          </a:p>
          <a:p>
            <a:pPr marL="0" indent="0">
              <a:buNone/>
            </a:pPr>
            <a:r>
              <a:rPr lang="en-IN" dirty="0"/>
              <a:t>A. Compiler error</a:t>
            </a:r>
          </a:p>
          <a:p>
            <a:pPr marL="0" indent="0">
              <a:buNone/>
            </a:pPr>
            <a:r>
              <a:rPr lang="en-IN" dirty="0"/>
              <a:t>B. Run time error</a:t>
            </a:r>
          </a:p>
          <a:p>
            <a:pPr marL="0" indent="0">
              <a:buNone/>
            </a:pPr>
            <a:r>
              <a:rPr lang="en-IN" dirty="0"/>
              <a:t>C. </a:t>
            </a:r>
            <a:r>
              <a:rPr lang="en-IN" dirty="0" err="1"/>
              <a:t>ArrayIndexOutOfBoundsException</a:t>
            </a:r>
            <a:endParaRPr lang="en-IN" dirty="0"/>
          </a:p>
          <a:p>
            <a:pPr marL="0" indent="0">
              <a:buNone/>
            </a:pPr>
            <a:r>
              <a:rPr lang="en-IN" dirty="0"/>
              <a:t>D. Array elements are printed</a:t>
            </a:r>
          </a:p>
        </p:txBody>
      </p:sp>
    </p:spTree>
    <p:extLst>
      <p:ext uri="{BB962C8B-B14F-4D97-AF65-F5344CB8AC3E}">
        <p14:creationId xmlns:p14="http://schemas.microsoft.com/office/powerpoint/2010/main" val="139151905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0" y="0"/>
            <a:ext cx="4495800" cy="6858000"/>
          </a:xfrm>
        </p:spPr>
        <p:txBody>
          <a:bodyPr>
            <a:noAutofit/>
          </a:bodyPr>
          <a:lstStyle/>
          <a:p>
            <a:pPr marL="0" indent="0">
              <a:spcBef>
                <a:spcPts val="0"/>
              </a:spcBef>
              <a:buNone/>
            </a:pPr>
            <a:r>
              <a:rPr lang="en-IN" sz="1300" dirty="0"/>
              <a:t>Predict the output of the following program</a:t>
            </a:r>
            <a:r>
              <a:rPr lang="en-IN" sz="1300" dirty="0" smtClean="0"/>
              <a:t>.[Q6]</a:t>
            </a:r>
            <a:endParaRPr lang="en-IN" sz="1300" dirty="0"/>
          </a:p>
          <a:p>
            <a:pPr marL="0" indent="0">
              <a:spcBef>
                <a:spcPts val="0"/>
              </a:spcBef>
              <a:buNone/>
            </a:pPr>
            <a:r>
              <a:rPr lang="en-IN" sz="1300" dirty="0"/>
              <a:t>p</a:t>
            </a:r>
            <a:r>
              <a:rPr lang="en-IN" sz="1300" dirty="0" smtClean="0"/>
              <a:t>ublic class </a:t>
            </a:r>
            <a:r>
              <a:rPr lang="en-IN" sz="1300" dirty="0"/>
              <a:t>Test</a:t>
            </a:r>
          </a:p>
          <a:p>
            <a:pPr marL="0" indent="0">
              <a:spcBef>
                <a:spcPts val="0"/>
              </a:spcBef>
              <a:buNone/>
            </a:pPr>
            <a:r>
              <a:rPr lang="en-IN" sz="1300" dirty="0"/>
              <a:t>{   </a:t>
            </a:r>
            <a:r>
              <a:rPr lang="en-IN" sz="1300" dirty="0" err="1"/>
              <a:t>int</a:t>
            </a:r>
            <a:r>
              <a:rPr lang="en-IN" sz="1300" dirty="0"/>
              <a:t> count = 0;</a:t>
            </a:r>
          </a:p>
          <a:p>
            <a:pPr marL="0" indent="0">
              <a:spcBef>
                <a:spcPts val="0"/>
              </a:spcBef>
              <a:buNone/>
            </a:pPr>
            <a:r>
              <a:rPr lang="en-IN" sz="1300" dirty="0"/>
              <a:t>    void A() throws Exception</a:t>
            </a:r>
          </a:p>
          <a:p>
            <a:pPr marL="0" indent="0">
              <a:spcBef>
                <a:spcPts val="0"/>
              </a:spcBef>
              <a:buNone/>
            </a:pPr>
            <a:r>
              <a:rPr lang="en-IN" sz="1300" dirty="0"/>
              <a:t>    {</a:t>
            </a:r>
          </a:p>
          <a:p>
            <a:pPr marL="0" indent="0">
              <a:spcBef>
                <a:spcPts val="0"/>
              </a:spcBef>
              <a:buNone/>
            </a:pPr>
            <a:r>
              <a:rPr lang="en-IN" sz="1300" dirty="0"/>
              <a:t>        try</a:t>
            </a:r>
          </a:p>
          <a:p>
            <a:pPr marL="0" indent="0">
              <a:spcBef>
                <a:spcPts val="0"/>
              </a:spcBef>
              <a:buNone/>
            </a:pPr>
            <a:r>
              <a:rPr lang="en-IN" sz="1300" dirty="0"/>
              <a:t>        {</a:t>
            </a:r>
          </a:p>
          <a:p>
            <a:pPr marL="0" indent="0">
              <a:spcBef>
                <a:spcPts val="0"/>
              </a:spcBef>
              <a:buNone/>
            </a:pPr>
            <a:r>
              <a:rPr lang="en-IN" sz="1300" dirty="0"/>
              <a:t>            count++;</a:t>
            </a:r>
          </a:p>
          <a:p>
            <a:pPr marL="0" indent="0">
              <a:spcBef>
                <a:spcPts val="0"/>
              </a:spcBef>
              <a:buNone/>
            </a:pPr>
            <a:r>
              <a:rPr lang="en-IN" sz="1300" dirty="0"/>
              <a:t>            try</a:t>
            </a:r>
          </a:p>
          <a:p>
            <a:pPr marL="0" indent="0">
              <a:spcBef>
                <a:spcPts val="0"/>
              </a:spcBef>
              <a:buNone/>
            </a:pPr>
            <a:r>
              <a:rPr lang="en-IN" sz="1300" dirty="0"/>
              <a:t>            {</a:t>
            </a:r>
          </a:p>
          <a:p>
            <a:pPr marL="0" indent="0">
              <a:spcBef>
                <a:spcPts val="0"/>
              </a:spcBef>
              <a:buNone/>
            </a:pPr>
            <a:r>
              <a:rPr lang="en-IN" sz="1300" dirty="0"/>
              <a:t>                count++;</a:t>
            </a:r>
          </a:p>
          <a:p>
            <a:pPr marL="0" indent="0">
              <a:spcBef>
                <a:spcPts val="0"/>
              </a:spcBef>
              <a:buNone/>
            </a:pPr>
            <a:r>
              <a:rPr lang="en-IN" sz="1300" dirty="0"/>
              <a:t> </a:t>
            </a:r>
          </a:p>
          <a:p>
            <a:pPr marL="0" indent="0">
              <a:spcBef>
                <a:spcPts val="0"/>
              </a:spcBef>
              <a:buNone/>
            </a:pPr>
            <a:r>
              <a:rPr lang="en-IN" sz="1300" dirty="0"/>
              <a:t>                try</a:t>
            </a:r>
          </a:p>
          <a:p>
            <a:pPr marL="0" indent="0">
              <a:spcBef>
                <a:spcPts val="0"/>
              </a:spcBef>
              <a:buNone/>
            </a:pPr>
            <a:r>
              <a:rPr lang="en-IN" sz="1300" dirty="0"/>
              <a:t>                {</a:t>
            </a:r>
          </a:p>
          <a:p>
            <a:pPr marL="0" indent="0">
              <a:spcBef>
                <a:spcPts val="0"/>
              </a:spcBef>
              <a:buNone/>
            </a:pPr>
            <a:r>
              <a:rPr lang="en-IN" sz="1300" dirty="0"/>
              <a:t>                    count++;</a:t>
            </a:r>
          </a:p>
          <a:p>
            <a:pPr marL="0" indent="0">
              <a:spcBef>
                <a:spcPts val="0"/>
              </a:spcBef>
              <a:buNone/>
            </a:pPr>
            <a:r>
              <a:rPr lang="en-IN" sz="1300" dirty="0"/>
              <a:t>                    throw new Exception();</a:t>
            </a:r>
          </a:p>
          <a:p>
            <a:pPr marL="0" indent="0">
              <a:spcBef>
                <a:spcPts val="0"/>
              </a:spcBef>
              <a:buNone/>
            </a:pPr>
            <a:r>
              <a:rPr lang="en-IN" sz="1300" dirty="0"/>
              <a:t>                </a:t>
            </a:r>
            <a:r>
              <a:rPr lang="en-IN" sz="1300" dirty="0" smtClean="0"/>
              <a:t>}</a:t>
            </a:r>
            <a:endParaRPr lang="en-IN" sz="1300" dirty="0"/>
          </a:p>
          <a:p>
            <a:pPr marL="0" indent="0">
              <a:spcBef>
                <a:spcPts val="0"/>
              </a:spcBef>
              <a:buNone/>
            </a:pPr>
            <a:r>
              <a:rPr lang="en-IN" sz="1300" dirty="0"/>
              <a:t>                catch(Exception ex)</a:t>
            </a:r>
          </a:p>
          <a:p>
            <a:pPr marL="0" indent="0">
              <a:spcBef>
                <a:spcPts val="0"/>
              </a:spcBef>
              <a:buNone/>
            </a:pPr>
            <a:r>
              <a:rPr lang="en-IN" sz="1300" dirty="0"/>
              <a:t>                {</a:t>
            </a:r>
          </a:p>
          <a:p>
            <a:pPr marL="0" indent="0">
              <a:spcBef>
                <a:spcPts val="0"/>
              </a:spcBef>
              <a:buNone/>
            </a:pPr>
            <a:r>
              <a:rPr lang="en-IN" sz="1300" dirty="0"/>
              <a:t>                    count++;</a:t>
            </a:r>
          </a:p>
          <a:p>
            <a:pPr marL="0" indent="0">
              <a:spcBef>
                <a:spcPts val="0"/>
              </a:spcBef>
              <a:buNone/>
            </a:pPr>
            <a:r>
              <a:rPr lang="en-IN" sz="1300" dirty="0"/>
              <a:t>                    throw new Exception();</a:t>
            </a:r>
          </a:p>
          <a:p>
            <a:pPr marL="0" indent="0">
              <a:spcBef>
                <a:spcPts val="0"/>
              </a:spcBef>
              <a:buNone/>
            </a:pPr>
            <a:r>
              <a:rPr lang="en-IN" sz="1300" dirty="0"/>
              <a:t>                }</a:t>
            </a:r>
          </a:p>
          <a:p>
            <a:pPr marL="0" indent="0">
              <a:spcBef>
                <a:spcPts val="0"/>
              </a:spcBef>
              <a:buNone/>
            </a:pPr>
            <a:r>
              <a:rPr lang="en-IN" sz="1300" dirty="0"/>
              <a:t>            }</a:t>
            </a:r>
          </a:p>
          <a:p>
            <a:pPr marL="0" indent="0">
              <a:spcBef>
                <a:spcPts val="0"/>
              </a:spcBef>
              <a:buNone/>
            </a:pPr>
            <a:r>
              <a:rPr lang="en-IN" sz="1300" dirty="0"/>
              <a:t>            catch(Exception ex)</a:t>
            </a:r>
          </a:p>
          <a:p>
            <a:pPr marL="0" indent="0">
              <a:spcBef>
                <a:spcPts val="0"/>
              </a:spcBef>
              <a:buNone/>
            </a:pPr>
            <a:r>
              <a:rPr lang="en-IN" sz="1300" dirty="0"/>
              <a:t>            {</a:t>
            </a:r>
          </a:p>
          <a:p>
            <a:pPr marL="0" indent="0">
              <a:spcBef>
                <a:spcPts val="0"/>
              </a:spcBef>
              <a:buNone/>
            </a:pPr>
            <a:r>
              <a:rPr lang="en-IN" sz="1300" dirty="0"/>
              <a:t>                count++;</a:t>
            </a:r>
          </a:p>
          <a:p>
            <a:pPr marL="0" indent="0">
              <a:spcBef>
                <a:spcPts val="0"/>
              </a:spcBef>
              <a:buNone/>
            </a:pPr>
            <a:r>
              <a:rPr lang="en-IN" sz="1300" dirty="0"/>
              <a:t>            }</a:t>
            </a:r>
          </a:p>
          <a:p>
            <a:pPr marL="0" indent="0">
              <a:spcBef>
                <a:spcPts val="0"/>
              </a:spcBef>
              <a:buNone/>
            </a:pPr>
            <a:r>
              <a:rPr lang="en-IN" sz="1300" dirty="0"/>
              <a:t>        }        </a:t>
            </a:r>
          </a:p>
          <a:p>
            <a:pPr marL="0" indent="0">
              <a:spcBef>
                <a:spcPts val="0"/>
              </a:spcBef>
              <a:buNone/>
            </a:pPr>
            <a:r>
              <a:rPr lang="en-IN" sz="1300" dirty="0"/>
              <a:t>        catch(Exception ex)</a:t>
            </a:r>
          </a:p>
          <a:p>
            <a:pPr marL="0" indent="0">
              <a:spcBef>
                <a:spcPts val="0"/>
              </a:spcBef>
              <a:buNone/>
            </a:pPr>
            <a:r>
              <a:rPr lang="en-IN" sz="1300" dirty="0"/>
              <a:t>        {</a:t>
            </a:r>
          </a:p>
          <a:p>
            <a:pPr marL="0" indent="0">
              <a:spcBef>
                <a:spcPts val="0"/>
              </a:spcBef>
              <a:buNone/>
            </a:pPr>
            <a:r>
              <a:rPr lang="en-IN" sz="1300" dirty="0"/>
              <a:t>            count++;</a:t>
            </a:r>
          </a:p>
          <a:p>
            <a:pPr marL="0" indent="0">
              <a:spcBef>
                <a:spcPts val="0"/>
              </a:spcBef>
              <a:buNone/>
            </a:pPr>
            <a:r>
              <a:rPr lang="en-IN" sz="1300" dirty="0"/>
              <a:t>        </a:t>
            </a:r>
            <a:r>
              <a:rPr lang="en-IN" sz="1300" dirty="0" smtClean="0"/>
              <a:t>}</a:t>
            </a:r>
            <a:endParaRPr lang="en-IN" sz="1300" dirty="0"/>
          </a:p>
          <a:p>
            <a:pPr marL="0" indent="0">
              <a:spcBef>
                <a:spcPts val="0"/>
              </a:spcBef>
              <a:buNone/>
            </a:pPr>
            <a:r>
              <a:rPr lang="en-IN" sz="1300" dirty="0"/>
              <a:t>    </a:t>
            </a:r>
            <a:r>
              <a:rPr lang="en-IN" sz="1300" dirty="0" smtClean="0"/>
              <a:t>}</a:t>
            </a:r>
            <a:endParaRPr lang="en-IN" sz="1300" dirty="0"/>
          </a:p>
        </p:txBody>
      </p:sp>
      <p:sp>
        <p:nvSpPr>
          <p:cNvPr id="6" name="Content Placeholder 5"/>
          <p:cNvSpPr>
            <a:spLocks noGrp="1"/>
          </p:cNvSpPr>
          <p:nvPr>
            <p:ph sz="half" idx="2"/>
          </p:nvPr>
        </p:nvSpPr>
        <p:spPr>
          <a:xfrm>
            <a:off x="4648200" y="152400"/>
            <a:ext cx="4038600" cy="4525963"/>
          </a:xfrm>
        </p:spPr>
        <p:txBody>
          <a:bodyPr>
            <a:normAutofit fontScale="62500" lnSpcReduction="20000"/>
          </a:bodyPr>
          <a:lstStyle/>
          <a:p>
            <a:pPr marL="0" indent="0">
              <a:buNone/>
            </a:pPr>
            <a:r>
              <a:rPr lang="en-IN" dirty="0"/>
              <a:t> void display()</a:t>
            </a:r>
          </a:p>
          <a:p>
            <a:pPr marL="0" indent="0">
              <a:buNone/>
            </a:pPr>
            <a:r>
              <a:rPr lang="en-IN" dirty="0"/>
              <a:t>    {</a:t>
            </a:r>
          </a:p>
          <a:p>
            <a:pPr marL="0" indent="0">
              <a:buNone/>
            </a:pPr>
            <a:r>
              <a:rPr lang="en-IN" dirty="0"/>
              <a:t>        </a:t>
            </a:r>
            <a:r>
              <a:rPr lang="en-IN" dirty="0" err="1"/>
              <a:t>System.out.println</a:t>
            </a:r>
            <a:r>
              <a:rPr lang="en-IN" dirty="0"/>
              <a:t>(count);</a:t>
            </a:r>
          </a:p>
          <a:p>
            <a:pPr marL="0" indent="0">
              <a:buNone/>
            </a:pPr>
            <a:r>
              <a:rPr lang="en-IN" dirty="0"/>
              <a:t>    }</a:t>
            </a:r>
          </a:p>
          <a:p>
            <a:pPr marL="0" indent="0">
              <a:buNone/>
            </a:pPr>
            <a:r>
              <a:rPr lang="en-IN" dirty="0"/>
              <a:t>    public static void main(String[] </a:t>
            </a:r>
            <a:r>
              <a:rPr lang="en-IN" dirty="0" err="1"/>
              <a:t>args</a:t>
            </a:r>
            <a:r>
              <a:rPr lang="en-IN" dirty="0"/>
              <a:t>) throws Exception</a:t>
            </a:r>
          </a:p>
          <a:p>
            <a:pPr marL="0" indent="0">
              <a:buNone/>
            </a:pPr>
            <a:r>
              <a:rPr lang="en-IN" dirty="0"/>
              <a:t>    {</a:t>
            </a:r>
          </a:p>
          <a:p>
            <a:pPr marL="0" indent="0">
              <a:buNone/>
            </a:pPr>
            <a:r>
              <a:rPr lang="en-IN" dirty="0"/>
              <a:t>        Test </a:t>
            </a:r>
            <a:r>
              <a:rPr lang="en-IN" dirty="0" err="1"/>
              <a:t>obj</a:t>
            </a:r>
            <a:r>
              <a:rPr lang="en-IN" dirty="0"/>
              <a:t> = new Test();</a:t>
            </a:r>
          </a:p>
          <a:p>
            <a:pPr marL="0" indent="0">
              <a:buNone/>
            </a:pPr>
            <a:r>
              <a:rPr lang="en-IN" dirty="0"/>
              <a:t>        </a:t>
            </a:r>
            <a:r>
              <a:rPr lang="en-IN" dirty="0" err="1"/>
              <a:t>obj.A</a:t>
            </a:r>
            <a:r>
              <a:rPr lang="en-IN" dirty="0"/>
              <a:t>();</a:t>
            </a:r>
          </a:p>
          <a:p>
            <a:pPr marL="0" indent="0">
              <a:buNone/>
            </a:pPr>
            <a:r>
              <a:rPr lang="en-IN" dirty="0"/>
              <a:t>        </a:t>
            </a:r>
            <a:r>
              <a:rPr lang="en-IN" dirty="0" err="1"/>
              <a:t>obj.display</a:t>
            </a:r>
            <a:r>
              <a:rPr lang="en-IN" dirty="0"/>
              <a:t>();</a:t>
            </a:r>
          </a:p>
          <a:p>
            <a:pPr marL="0" indent="0">
              <a:buNone/>
            </a:pPr>
            <a:r>
              <a:rPr lang="en-IN" dirty="0"/>
              <a:t>    }</a:t>
            </a:r>
          </a:p>
          <a:p>
            <a:pPr marL="0" indent="0">
              <a:buNone/>
            </a:pPr>
            <a:r>
              <a:rPr lang="en-IN" dirty="0" smtClean="0"/>
              <a:t>}</a:t>
            </a:r>
          </a:p>
          <a:p>
            <a:pPr marL="514350" indent="-514350">
              <a:buAutoNum type="alphaUcPeriod"/>
            </a:pPr>
            <a:r>
              <a:rPr lang="en-IN" dirty="0" smtClean="0"/>
              <a:t>4</a:t>
            </a:r>
          </a:p>
          <a:p>
            <a:pPr marL="514350" indent="-514350">
              <a:buAutoNum type="alphaUcPeriod"/>
            </a:pPr>
            <a:r>
              <a:rPr lang="en-IN" dirty="0" smtClean="0"/>
              <a:t>5</a:t>
            </a:r>
          </a:p>
          <a:p>
            <a:pPr marL="514350" indent="-514350">
              <a:buAutoNum type="alphaUcPeriod"/>
            </a:pPr>
            <a:r>
              <a:rPr lang="en-IN" dirty="0" smtClean="0"/>
              <a:t>6</a:t>
            </a:r>
          </a:p>
          <a:p>
            <a:pPr marL="514350" indent="-514350">
              <a:buAutoNum type="alphaUcPeriod"/>
            </a:pPr>
            <a:r>
              <a:rPr lang="en-IN" dirty="0" smtClean="0"/>
              <a:t>Compilation error</a:t>
            </a:r>
            <a:endParaRPr lang="en-IN" dirty="0"/>
          </a:p>
        </p:txBody>
      </p:sp>
    </p:spTree>
    <p:extLst>
      <p:ext uri="{BB962C8B-B14F-4D97-AF65-F5344CB8AC3E}">
        <p14:creationId xmlns:p14="http://schemas.microsoft.com/office/powerpoint/2010/main" val="389233653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0" indent="0">
              <a:buNone/>
            </a:pPr>
            <a:r>
              <a:rPr lang="en-IN" dirty="0"/>
              <a:t>Which of these is a super class of all errors and exceptions in the Java language</a:t>
            </a:r>
            <a:r>
              <a:rPr lang="en-IN" dirty="0" smtClean="0"/>
              <a:t>?[Q7]</a:t>
            </a:r>
            <a:endParaRPr lang="en-IN" dirty="0"/>
          </a:p>
          <a:p>
            <a:pPr marL="0" indent="0">
              <a:buNone/>
            </a:pPr>
            <a:r>
              <a:rPr lang="en-IN" dirty="0"/>
              <a:t>A. </a:t>
            </a:r>
            <a:r>
              <a:rPr lang="en-IN" dirty="0" err="1"/>
              <a:t>RunTimeExceptions</a:t>
            </a:r>
            <a:endParaRPr lang="en-IN" dirty="0"/>
          </a:p>
          <a:p>
            <a:pPr marL="0" indent="0">
              <a:buNone/>
            </a:pPr>
            <a:r>
              <a:rPr lang="en-IN" dirty="0"/>
              <a:t>B. </a:t>
            </a:r>
            <a:r>
              <a:rPr lang="en-IN" dirty="0" err="1"/>
              <a:t>Throwable</a:t>
            </a:r>
            <a:endParaRPr lang="en-IN" dirty="0"/>
          </a:p>
          <a:p>
            <a:pPr marL="0" indent="0">
              <a:buNone/>
            </a:pPr>
            <a:r>
              <a:rPr lang="en-IN" dirty="0"/>
              <a:t>C. Catchable</a:t>
            </a:r>
          </a:p>
          <a:p>
            <a:pPr marL="0" indent="0">
              <a:buNone/>
            </a:pPr>
            <a:r>
              <a:rPr lang="en-IN" dirty="0"/>
              <a:t>D. None of the above</a:t>
            </a:r>
          </a:p>
        </p:txBody>
      </p:sp>
    </p:spTree>
    <p:extLst>
      <p:ext uri="{BB962C8B-B14F-4D97-AF65-F5344CB8AC3E}">
        <p14:creationId xmlns:p14="http://schemas.microsoft.com/office/powerpoint/2010/main" val="7811069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962" y="152400"/>
            <a:ext cx="8229600" cy="106362"/>
          </a:xfrm>
        </p:spPr>
        <p:txBody>
          <a:bodyPr>
            <a:normAutofit fontScale="90000"/>
          </a:bodyPr>
          <a:lstStyle/>
          <a:p>
            <a:r>
              <a:rPr lang="en-IN" dirty="0" smtClean="0"/>
              <a:t>Output??[Q8]</a:t>
            </a:r>
            <a:endParaRPr lang="en-IN" dirty="0"/>
          </a:p>
        </p:txBody>
      </p:sp>
      <p:sp>
        <p:nvSpPr>
          <p:cNvPr id="3" name="Content Placeholder 2"/>
          <p:cNvSpPr>
            <a:spLocks noGrp="1"/>
          </p:cNvSpPr>
          <p:nvPr>
            <p:ph idx="1"/>
          </p:nvPr>
        </p:nvSpPr>
        <p:spPr>
          <a:xfrm>
            <a:off x="461962" y="-57150"/>
            <a:ext cx="8229600" cy="7138988"/>
          </a:xfrm>
        </p:spPr>
        <p:txBody>
          <a:bodyPr>
            <a:noAutofit/>
          </a:bodyPr>
          <a:lstStyle/>
          <a:p>
            <a:pPr marL="0" indent="0">
              <a:spcBef>
                <a:spcPts val="0"/>
              </a:spcBef>
              <a:buNone/>
            </a:pPr>
            <a:r>
              <a:rPr lang="en-IN" sz="1600" dirty="0"/>
              <a:t>public class Test </a:t>
            </a:r>
          </a:p>
          <a:p>
            <a:pPr marL="0" indent="0">
              <a:spcBef>
                <a:spcPts val="0"/>
              </a:spcBef>
              <a:buNone/>
            </a:pPr>
            <a:r>
              <a:rPr lang="en-IN" sz="1600" dirty="0"/>
              <a:t>{ </a:t>
            </a:r>
          </a:p>
          <a:p>
            <a:pPr marL="0" indent="0">
              <a:spcBef>
                <a:spcPts val="0"/>
              </a:spcBef>
              <a:buNone/>
            </a:pPr>
            <a:r>
              <a:rPr lang="en-IN" sz="1600" dirty="0"/>
              <a:t>	public static void main(String[] </a:t>
            </a:r>
            <a:r>
              <a:rPr lang="en-IN" sz="1600" dirty="0" err="1"/>
              <a:t>args</a:t>
            </a:r>
            <a:r>
              <a:rPr lang="en-IN" sz="1600" dirty="0"/>
              <a:t>) </a:t>
            </a:r>
          </a:p>
          <a:p>
            <a:pPr marL="0" indent="0">
              <a:spcBef>
                <a:spcPts val="0"/>
              </a:spcBef>
              <a:buNone/>
            </a:pPr>
            <a:r>
              <a:rPr lang="en-IN" sz="1600" dirty="0"/>
              <a:t>	{ </a:t>
            </a:r>
          </a:p>
          <a:p>
            <a:pPr marL="0" indent="0">
              <a:spcBef>
                <a:spcPts val="0"/>
              </a:spcBef>
              <a:buNone/>
            </a:pPr>
            <a:r>
              <a:rPr lang="en-IN" sz="1600" dirty="0"/>
              <a:t>		try</a:t>
            </a:r>
          </a:p>
          <a:p>
            <a:pPr marL="0" indent="0">
              <a:spcBef>
                <a:spcPts val="0"/>
              </a:spcBef>
              <a:buNone/>
            </a:pPr>
            <a:r>
              <a:rPr lang="en-IN" sz="1600" dirty="0"/>
              <a:t>		{ </a:t>
            </a:r>
          </a:p>
          <a:p>
            <a:pPr marL="0" indent="0">
              <a:spcBef>
                <a:spcPts val="0"/>
              </a:spcBef>
              <a:buNone/>
            </a:pPr>
            <a:r>
              <a:rPr lang="en-IN" sz="1600" dirty="0"/>
              <a:t>			</a:t>
            </a:r>
            <a:r>
              <a:rPr lang="en-IN" sz="1600" dirty="0" err="1"/>
              <a:t>System.out.printf</a:t>
            </a:r>
            <a:r>
              <a:rPr lang="en-IN" sz="1600" dirty="0"/>
              <a:t>("1"); </a:t>
            </a:r>
          </a:p>
          <a:p>
            <a:pPr marL="0" indent="0">
              <a:spcBef>
                <a:spcPts val="0"/>
              </a:spcBef>
              <a:buNone/>
            </a:pPr>
            <a:r>
              <a:rPr lang="en-IN" sz="1600" dirty="0"/>
              <a:t>			</a:t>
            </a:r>
            <a:r>
              <a:rPr lang="en-IN" sz="1600" dirty="0" err="1"/>
              <a:t>int</a:t>
            </a:r>
            <a:r>
              <a:rPr lang="en-IN" sz="1600" dirty="0"/>
              <a:t> sum = 9 / 0; </a:t>
            </a:r>
          </a:p>
          <a:p>
            <a:pPr marL="0" indent="0">
              <a:spcBef>
                <a:spcPts val="0"/>
              </a:spcBef>
              <a:buNone/>
            </a:pPr>
            <a:r>
              <a:rPr lang="en-IN" sz="1600" dirty="0"/>
              <a:t>			</a:t>
            </a:r>
            <a:r>
              <a:rPr lang="en-IN" sz="1600" dirty="0" err="1"/>
              <a:t>System.out.printf</a:t>
            </a:r>
            <a:r>
              <a:rPr lang="en-IN" sz="1600" dirty="0"/>
              <a:t>("2"); </a:t>
            </a:r>
          </a:p>
          <a:p>
            <a:pPr marL="0" indent="0">
              <a:spcBef>
                <a:spcPts val="0"/>
              </a:spcBef>
              <a:buNone/>
            </a:pPr>
            <a:r>
              <a:rPr lang="en-IN" sz="1600" dirty="0"/>
              <a:t>		} </a:t>
            </a:r>
          </a:p>
          <a:p>
            <a:pPr marL="0" indent="0">
              <a:spcBef>
                <a:spcPts val="0"/>
              </a:spcBef>
              <a:buNone/>
            </a:pPr>
            <a:r>
              <a:rPr lang="en-IN" sz="1600" dirty="0"/>
              <a:t>		catch(</a:t>
            </a:r>
            <a:r>
              <a:rPr lang="en-IN" sz="1600" dirty="0" err="1"/>
              <a:t>ArithmeticException</a:t>
            </a:r>
            <a:r>
              <a:rPr lang="en-IN" sz="1600" dirty="0"/>
              <a:t> e) </a:t>
            </a:r>
          </a:p>
          <a:p>
            <a:pPr marL="0" indent="0">
              <a:spcBef>
                <a:spcPts val="0"/>
              </a:spcBef>
              <a:buNone/>
            </a:pPr>
            <a:r>
              <a:rPr lang="en-IN" sz="1600" dirty="0"/>
              <a:t>		{ </a:t>
            </a:r>
          </a:p>
          <a:p>
            <a:pPr marL="0" indent="0">
              <a:spcBef>
                <a:spcPts val="0"/>
              </a:spcBef>
              <a:buNone/>
            </a:pPr>
            <a:r>
              <a:rPr lang="en-IN" sz="1600" dirty="0"/>
              <a:t>			</a:t>
            </a:r>
            <a:r>
              <a:rPr lang="en-IN" sz="1600" dirty="0" err="1"/>
              <a:t>System.out.printf</a:t>
            </a:r>
            <a:r>
              <a:rPr lang="en-IN" sz="1600" dirty="0"/>
              <a:t>("3"); </a:t>
            </a:r>
          </a:p>
          <a:p>
            <a:pPr marL="0" indent="0">
              <a:spcBef>
                <a:spcPts val="0"/>
              </a:spcBef>
              <a:buNone/>
            </a:pPr>
            <a:r>
              <a:rPr lang="en-IN" sz="1600" dirty="0"/>
              <a:t>		} </a:t>
            </a:r>
          </a:p>
          <a:p>
            <a:pPr marL="0" indent="0">
              <a:spcBef>
                <a:spcPts val="0"/>
              </a:spcBef>
              <a:buNone/>
            </a:pPr>
            <a:r>
              <a:rPr lang="en-IN" sz="1600" dirty="0"/>
              <a:t>		catch(Exception e) </a:t>
            </a:r>
          </a:p>
          <a:p>
            <a:pPr marL="0" indent="0">
              <a:spcBef>
                <a:spcPts val="0"/>
              </a:spcBef>
              <a:buNone/>
            </a:pPr>
            <a:r>
              <a:rPr lang="en-IN" sz="1600" dirty="0"/>
              <a:t>		{ </a:t>
            </a:r>
          </a:p>
          <a:p>
            <a:pPr marL="0" indent="0">
              <a:spcBef>
                <a:spcPts val="0"/>
              </a:spcBef>
              <a:buNone/>
            </a:pPr>
            <a:r>
              <a:rPr lang="en-IN" sz="1600" dirty="0"/>
              <a:t>			</a:t>
            </a:r>
            <a:r>
              <a:rPr lang="en-IN" sz="1600" dirty="0" err="1"/>
              <a:t>System.out.printf</a:t>
            </a:r>
            <a:r>
              <a:rPr lang="en-IN" sz="1600" dirty="0"/>
              <a:t>("4"); </a:t>
            </a:r>
          </a:p>
          <a:p>
            <a:pPr marL="0" indent="0">
              <a:spcBef>
                <a:spcPts val="0"/>
              </a:spcBef>
              <a:buNone/>
            </a:pPr>
            <a:r>
              <a:rPr lang="en-IN" sz="1600" dirty="0"/>
              <a:t>		} </a:t>
            </a:r>
          </a:p>
          <a:p>
            <a:pPr marL="0" indent="0">
              <a:spcBef>
                <a:spcPts val="0"/>
              </a:spcBef>
              <a:buNone/>
            </a:pPr>
            <a:r>
              <a:rPr lang="en-IN" sz="1600" dirty="0"/>
              <a:t>		finally</a:t>
            </a:r>
          </a:p>
          <a:p>
            <a:pPr marL="0" indent="0">
              <a:spcBef>
                <a:spcPts val="0"/>
              </a:spcBef>
              <a:buNone/>
            </a:pPr>
            <a:r>
              <a:rPr lang="en-IN" sz="1600" dirty="0"/>
              <a:t>		{ </a:t>
            </a:r>
          </a:p>
          <a:p>
            <a:pPr marL="0" indent="0">
              <a:spcBef>
                <a:spcPts val="0"/>
              </a:spcBef>
              <a:buNone/>
            </a:pPr>
            <a:r>
              <a:rPr lang="en-IN" sz="1600" dirty="0"/>
              <a:t>			</a:t>
            </a:r>
            <a:r>
              <a:rPr lang="en-IN" sz="1600" dirty="0" err="1"/>
              <a:t>System.out.printf</a:t>
            </a:r>
            <a:r>
              <a:rPr lang="en-IN" sz="1600" dirty="0"/>
              <a:t>("5"); </a:t>
            </a:r>
          </a:p>
          <a:p>
            <a:pPr marL="0" indent="0">
              <a:spcBef>
                <a:spcPts val="0"/>
              </a:spcBef>
              <a:buNone/>
            </a:pPr>
            <a:r>
              <a:rPr lang="en-IN" sz="1600" dirty="0"/>
              <a:t>		} </a:t>
            </a:r>
          </a:p>
          <a:p>
            <a:pPr marL="0" indent="0">
              <a:spcBef>
                <a:spcPts val="0"/>
              </a:spcBef>
              <a:buNone/>
            </a:pPr>
            <a:r>
              <a:rPr lang="en-IN" sz="1600" dirty="0"/>
              <a:t>	} </a:t>
            </a:r>
          </a:p>
          <a:p>
            <a:pPr marL="0" indent="0">
              <a:spcBef>
                <a:spcPts val="0"/>
              </a:spcBef>
              <a:buNone/>
            </a:pPr>
            <a:r>
              <a:rPr lang="en-IN" sz="1600" dirty="0"/>
              <a:t>} </a:t>
            </a:r>
          </a:p>
          <a:p>
            <a:pPr marL="0" indent="0">
              <a:spcBef>
                <a:spcPts val="0"/>
              </a:spcBef>
              <a:buNone/>
            </a:pPr>
            <a:r>
              <a:rPr lang="pt-BR" sz="1600" dirty="0"/>
              <a:t>a) 1325</a:t>
            </a:r>
            <a:br>
              <a:rPr lang="pt-BR" sz="1600" dirty="0"/>
            </a:br>
            <a:r>
              <a:rPr lang="pt-BR" sz="1600" dirty="0"/>
              <a:t>b) 1345</a:t>
            </a:r>
            <a:br>
              <a:rPr lang="pt-BR" sz="1600" dirty="0"/>
            </a:br>
            <a:r>
              <a:rPr lang="pt-BR" sz="1600" dirty="0"/>
              <a:t>c) 1342</a:t>
            </a:r>
            <a:br>
              <a:rPr lang="pt-BR" sz="1600" dirty="0"/>
            </a:br>
            <a:r>
              <a:rPr lang="pt-BR" sz="1600" dirty="0"/>
              <a:t>d) 135</a:t>
            </a:r>
            <a:endParaRPr lang="en-IN" sz="1600" dirty="0"/>
          </a:p>
        </p:txBody>
      </p:sp>
    </p:spTree>
    <p:extLst>
      <p:ext uri="{BB962C8B-B14F-4D97-AF65-F5344CB8AC3E}">
        <p14:creationId xmlns:p14="http://schemas.microsoft.com/office/powerpoint/2010/main" val="28358881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IN" dirty="0" smtClean="0"/>
              <a:t>Output??[Q9]</a:t>
            </a:r>
            <a:endParaRPr lang="en-IN" dirty="0"/>
          </a:p>
        </p:txBody>
      </p:sp>
      <p:sp>
        <p:nvSpPr>
          <p:cNvPr id="3" name="Content Placeholder 2"/>
          <p:cNvSpPr>
            <a:spLocks noGrp="1"/>
          </p:cNvSpPr>
          <p:nvPr>
            <p:ph idx="1"/>
          </p:nvPr>
        </p:nvSpPr>
        <p:spPr>
          <a:xfrm>
            <a:off x="457200" y="762000"/>
            <a:ext cx="8229600" cy="6096000"/>
          </a:xfrm>
        </p:spPr>
        <p:txBody>
          <a:bodyPr>
            <a:noAutofit/>
          </a:bodyPr>
          <a:lstStyle/>
          <a:p>
            <a:pPr marL="0" indent="0">
              <a:spcBef>
                <a:spcPts val="0"/>
              </a:spcBef>
              <a:buNone/>
            </a:pPr>
            <a:r>
              <a:rPr lang="en-IN" sz="1600" dirty="0"/>
              <a:t>public class Test </a:t>
            </a:r>
          </a:p>
          <a:p>
            <a:pPr marL="0" indent="0">
              <a:spcBef>
                <a:spcPts val="0"/>
              </a:spcBef>
              <a:buNone/>
            </a:pPr>
            <a:r>
              <a:rPr lang="en-IN" sz="1600" dirty="0"/>
              <a:t>{ </a:t>
            </a:r>
          </a:p>
          <a:p>
            <a:pPr marL="0" indent="0">
              <a:spcBef>
                <a:spcPts val="0"/>
              </a:spcBef>
              <a:buNone/>
            </a:pPr>
            <a:r>
              <a:rPr lang="en-IN" sz="1600" dirty="0"/>
              <a:t>	public static void main(String[] </a:t>
            </a:r>
            <a:r>
              <a:rPr lang="en-IN" sz="1600" dirty="0" err="1"/>
              <a:t>args</a:t>
            </a:r>
            <a:r>
              <a:rPr lang="en-IN" sz="1600" dirty="0"/>
              <a:t>) </a:t>
            </a:r>
          </a:p>
          <a:p>
            <a:pPr marL="0" indent="0">
              <a:spcBef>
                <a:spcPts val="0"/>
              </a:spcBef>
              <a:buNone/>
            </a:pPr>
            <a:r>
              <a:rPr lang="en-IN" sz="1600" dirty="0"/>
              <a:t>	{ </a:t>
            </a:r>
          </a:p>
          <a:p>
            <a:pPr marL="0" indent="0">
              <a:spcBef>
                <a:spcPts val="0"/>
              </a:spcBef>
              <a:buNone/>
            </a:pPr>
            <a:r>
              <a:rPr lang="en-IN" sz="1600" dirty="0"/>
              <a:t>		try</a:t>
            </a:r>
          </a:p>
          <a:p>
            <a:pPr marL="0" indent="0">
              <a:spcBef>
                <a:spcPts val="0"/>
              </a:spcBef>
              <a:buNone/>
            </a:pPr>
            <a:r>
              <a:rPr lang="en-IN" sz="1600" dirty="0"/>
              <a:t>		{ </a:t>
            </a:r>
          </a:p>
          <a:p>
            <a:pPr marL="0" indent="0">
              <a:spcBef>
                <a:spcPts val="0"/>
              </a:spcBef>
              <a:buNone/>
            </a:pPr>
            <a:r>
              <a:rPr lang="en-IN" sz="1600" dirty="0"/>
              <a:t>			</a:t>
            </a:r>
            <a:r>
              <a:rPr lang="en-IN" sz="1600" dirty="0" err="1"/>
              <a:t>System.out.printf</a:t>
            </a:r>
            <a:r>
              <a:rPr lang="en-IN" sz="1600" dirty="0"/>
              <a:t>("1"); </a:t>
            </a:r>
          </a:p>
          <a:p>
            <a:pPr marL="0" indent="0">
              <a:spcBef>
                <a:spcPts val="0"/>
              </a:spcBef>
              <a:buNone/>
            </a:pPr>
            <a:r>
              <a:rPr lang="en-IN" sz="1600" dirty="0"/>
              <a:t>			</a:t>
            </a:r>
            <a:r>
              <a:rPr lang="en-IN" sz="1600" dirty="0" err="1"/>
              <a:t>int</a:t>
            </a:r>
            <a:r>
              <a:rPr lang="en-IN" sz="1600" dirty="0"/>
              <a:t> data = 5 / 0; </a:t>
            </a:r>
          </a:p>
          <a:p>
            <a:pPr marL="0" indent="0">
              <a:spcBef>
                <a:spcPts val="0"/>
              </a:spcBef>
              <a:buNone/>
            </a:pPr>
            <a:r>
              <a:rPr lang="en-IN" sz="1600" dirty="0"/>
              <a:t>		} </a:t>
            </a:r>
          </a:p>
          <a:p>
            <a:pPr marL="0" indent="0">
              <a:spcBef>
                <a:spcPts val="0"/>
              </a:spcBef>
              <a:buNone/>
            </a:pPr>
            <a:r>
              <a:rPr lang="en-IN" sz="1600" dirty="0"/>
              <a:t>		catch(</a:t>
            </a:r>
            <a:r>
              <a:rPr lang="en-IN" sz="1600" dirty="0" err="1"/>
              <a:t>ArithmeticException</a:t>
            </a:r>
            <a:r>
              <a:rPr lang="en-IN" sz="1600" dirty="0"/>
              <a:t> e) </a:t>
            </a:r>
          </a:p>
          <a:p>
            <a:pPr marL="0" indent="0">
              <a:spcBef>
                <a:spcPts val="0"/>
              </a:spcBef>
              <a:buNone/>
            </a:pPr>
            <a:r>
              <a:rPr lang="en-IN" sz="1600" dirty="0"/>
              <a:t>		{ </a:t>
            </a:r>
          </a:p>
          <a:p>
            <a:pPr marL="0" indent="0">
              <a:spcBef>
                <a:spcPts val="0"/>
              </a:spcBef>
              <a:buNone/>
            </a:pPr>
            <a:r>
              <a:rPr lang="en-IN" sz="1600" dirty="0"/>
              <a:t>			</a:t>
            </a:r>
            <a:r>
              <a:rPr lang="en-IN" sz="1600" dirty="0" err="1"/>
              <a:t>System.out.printf</a:t>
            </a:r>
            <a:r>
              <a:rPr lang="en-IN" sz="1600" dirty="0"/>
              <a:t>("2"); </a:t>
            </a:r>
          </a:p>
          <a:p>
            <a:pPr marL="0" indent="0">
              <a:spcBef>
                <a:spcPts val="0"/>
              </a:spcBef>
              <a:buNone/>
            </a:pPr>
            <a:r>
              <a:rPr lang="en-IN" sz="1600" dirty="0"/>
              <a:t>			</a:t>
            </a:r>
            <a:r>
              <a:rPr lang="en-IN" sz="1600" dirty="0" err="1"/>
              <a:t>System.exit</a:t>
            </a:r>
            <a:r>
              <a:rPr lang="en-IN" sz="1600" dirty="0"/>
              <a:t>(0); </a:t>
            </a:r>
          </a:p>
          <a:p>
            <a:pPr marL="0" indent="0">
              <a:spcBef>
                <a:spcPts val="0"/>
              </a:spcBef>
              <a:buNone/>
            </a:pPr>
            <a:r>
              <a:rPr lang="en-IN" sz="1600" dirty="0"/>
              <a:t>		} </a:t>
            </a:r>
          </a:p>
          <a:p>
            <a:pPr marL="0" indent="0">
              <a:spcBef>
                <a:spcPts val="0"/>
              </a:spcBef>
              <a:buNone/>
            </a:pPr>
            <a:r>
              <a:rPr lang="en-IN" sz="1600" dirty="0"/>
              <a:t>		finally</a:t>
            </a:r>
          </a:p>
          <a:p>
            <a:pPr marL="0" indent="0">
              <a:spcBef>
                <a:spcPts val="0"/>
              </a:spcBef>
              <a:buNone/>
            </a:pPr>
            <a:r>
              <a:rPr lang="en-IN" sz="1600" dirty="0"/>
              <a:t>		{ </a:t>
            </a:r>
          </a:p>
          <a:p>
            <a:pPr marL="0" indent="0">
              <a:spcBef>
                <a:spcPts val="0"/>
              </a:spcBef>
              <a:buNone/>
            </a:pPr>
            <a:r>
              <a:rPr lang="en-IN" sz="1600" dirty="0"/>
              <a:t>			</a:t>
            </a:r>
            <a:r>
              <a:rPr lang="en-IN" sz="1600" dirty="0" err="1"/>
              <a:t>System.out.printf</a:t>
            </a:r>
            <a:r>
              <a:rPr lang="en-IN" sz="1600" dirty="0"/>
              <a:t>("3"); </a:t>
            </a:r>
          </a:p>
          <a:p>
            <a:pPr marL="0" indent="0">
              <a:spcBef>
                <a:spcPts val="0"/>
              </a:spcBef>
              <a:buNone/>
            </a:pPr>
            <a:r>
              <a:rPr lang="en-IN" sz="1600" dirty="0"/>
              <a:t>		} </a:t>
            </a:r>
          </a:p>
          <a:p>
            <a:pPr marL="0" indent="0">
              <a:spcBef>
                <a:spcPts val="0"/>
              </a:spcBef>
              <a:buNone/>
            </a:pPr>
            <a:r>
              <a:rPr lang="en-IN" sz="1600" dirty="0"/>
              <a:t>		</a:t>
            </a:r>
            <a:r>
              <a:rPr lang="en-IN" sz="1600" dirty="0" err="1"/>
              <a:t>System.out.printf</a:t>
            </a:r>
            <a:r>
              <a:rPr lang="en-IN" sz="1600" dirty="0"/>
              <a:t>("4"); </a:t>
            </a:r>
          </a:p>
          <a:p>
            <a:pPr marL="0" indent="0">
              <a:spcBef>
                <a:spcPts val="0"/>
              </a:spcBef>
              <a:buNone/>
            </a:pPr>
            <a:r>
              <a:rPr lang="en-IN" sz="1600" dirty="0"/>
              <a:t>	} </a:t>
            </a:r>
          </a:p>
          <a:p>
            <a:pPr marL="0" indent="0">
              <a:spcBef>
                <a:spcPts val="0"/>
              </a:spcBef>
              <a:buNone/>
            </a:pPr>
            <a:r>
              <a:rPr lang="en-IN" sz="1600" dirty="0"/>
              <a:t>} </a:t>
            </a:r>
            <a:endParaRPr lang="en-IN" sz="1600" dirty="0" smtClean="0"/>
          </a:p>
          <a:p>
            <a:pPr marL="0" indent="0">
              <a:spcBef>
                <a:spcPts val="0"/>
              </a:spcBef>
              <a:buNone/>
            </a:pPr>
            <a:r>
              <a:rPr lang="pt-BR" sz="1600" dirty="0"/>
              <a:t>a) 12</a:t>
            </a:r>
            <a:br>
              <a:rPr lang="pt-BR" sz="1600" dirty="0"/>
            </a:br>
            <a:r>
              <a:rPr lang="pt-BR" sz="1600" dirty="0"/>
              <a:t>b) 1234</a:t>
            </a:r>
            <a:br>
              <a:rPr lang="pt-BR" sz="1600" dirty="0"/>
            </a:br>
            <a:r>
              <a:rPr lang="pt-BR" sz="1600" dirty="0"/>
              <a:t>c) 124</a:t>
            </a:r>
            <a:br>
              <a:rPr lang="pt-BR" sz="1600" dirty="0"/>
            </a:br>
            <a:r>
              <a:rPr lang="pt-BR" sz="1600" dirty="0"/>
              <a:t>d) 123</a:t>
            </a:r>
            <a:endParaRPr lang="en-IN" sz="1600" dirty="0"/>
          </a:p>
          <a:p>
            <a:pPr marL="0" indent="0">
              <a:spcBef>
                <a:spcPts val="0"/>
              </a:spcBef>
              <a:buNone/>
            </a:pPr>
            <a:endParaRPr lang="en-IN" sz="1600" dirty="0"/>
          </a:p>
        </p:txBody>
      </p:sp>
    </p:spTree>
    <p:extLst>
      <p:ext uri="{BB962C8B-B14F-4D97-AF65-F5344CB8AC3E}">
        <p14:creationId xmlns:p14="http://schemas.microsoft.com/office/powerpoint/2010/main" val="365480497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11162"/>
          </a:xfrm>
        </p:spPr>
        <p:txBody>
          <a:bodyPr>
            <a:noAutofit/>
          </a:bodyPr>
          <a:lstStyle/>
          <a:p>
            <a:r>
              <a:rPr lang="en-IN" sz="2400" dirty="0" smtClean="0"/>
              <a:t>Output??[Q10]</a:t>
            </a:r>
            <a:endParaRPr lang="en-IN" sz="2400" dirty="0"/>
          </a:p>
        </p:txBody>
      </p:sp>
      <p:sp>
        <p:nvSpPr>
          <p:cNvPr id="3" name="Content Placeholder 2"/>
          <p:cNvSpPr>
            <a:spLocks noGrp="1"/>
          </p:cNvSpPr>
          <p:nvPr>
            <p:ph idx="1"/>
          </p:nvPr>
        </p:nvSpPr>
        <p:spPr>
          <a:xfrm>
            <a:off x="457200" y="0"/>
            <a:ext cx="8229600" cy="6858000"/>
          </a:xfrm>
        </p:spPr>
        <p:txBody>
          <a:bodyPr>
            <a:noAutofit/>
          </a:bodyPr>
          <a:lstStyle/>
          <a:p>
            <a:pPr marL="0" indent="0">
              <a:spcBef>
                <a:spcPts val="0"/>
              </a:spcBef>
              <a:buNone/>
            </a:pPr>
            <a:r>
              <a:rPr lang="en-IN" sz="1400" dirty="0"/>
              <a:t>public class Test </a:t>
            </a:r>
          </a:p>
          <a:p>
            <a:pPr marL="0" indent="0">
              <a:spcBef>
                <a:spcPts val="0"/>
              </a:spcBef>
              <a:buNone/>
            </a:pPr>
            <a:r>
              <a:rPr lang="en-IN" sz="1400" dirty="0"/>
              <a:t>{ </a:t>
            </a:r>
          </a:p>
          <a:p>
            <a:pPr marL="0" indent="0">
              <a:spcBef>
                <a:spcPts val="0"/>
              </a:spcBef>
              <a:buNone/>
            </a:pPr>
            <a:r>
              <a:rPr lang="en-IN" sz="1400" dirty="0"/>
              <a:t>	public static void main(String[] </a:t>
            </a:r>
            <a:r>
              <a:rPr lang="en-IN" sz="1400" dirty="0" err="1"/>
              <a:t>args</a:t>
            </a:r>
            <a:r>
              <a:rPr lang="en-IN" sz="1400" dirty="0"/>
              <a:t>) </a:t>
            </a:r>
          </a:p>
          <a:p>
            <a:pPr marL="0" indent="0">
              <a:spcBef>
                <a:spcPts val="0"/>
              </a:spcBef>
              <a:buNone/>
            </a:pPr>
            <a:r>
              <a:rPr lang="en-IN" sz="1400" dirty="0"/>
              <a:t>	{ </a:t>
            </a:r>
          </a:p>
          <a:p>
            <a:pPr marL="0" indent="0">
              <a:spcBef>
                <a:spcPts val="0"/>
              </a:spcBef>
              <a:buNone/>
            </a:pPr>
            <a:r>
              <a:rPr lang="en-IN" sz="1400" dirty="0"/>
              <a:t>		try</a:t>
            </a:r>
          </a:p>
          <a:p>
            <a:pPr marL="0" indent="0">
              <a:spcBef>
                <a:spcPts val="0"/>
              </a:spcBef>
              <a:buNone/>
            </a:pPr>
            <a:r>
              <a:rPr lang="en-IN" sz="1400" dirty="0"/>
              <a:t>		{ </a:t>
            </a:r>
          </a:p>
          <a:p>
            <a:pPr marL="0" indent="0">
              <a:spcBef>
                <a:spcPts val="0"/>
              </a:spcBef>
              <a:buNone/>
            </a:pPr>
            <a:r>
              <a:rPr lang="en-IN" sz="1400" dirty="0"/>
              <a:t>			</a:t>
            </a:r>
            <a:r>
              <a:rPr lang="en-IN" sz="1400" dirty="0" err="1"/>
              <a:t>System.out.printf</a:t>
            </a:r>
            <a:r>
              <a:rPr lang="en-IN" sz="1400" dirty="0"/>
              <a:t>("1"); </a:t>
            </a:r>
          </a:p>
          <a:p>
            <a:pPr marL="0" indent="0">
              <a:spcBef>
                <a:spcPts val="0"/>
              </a:spcBef>
              <a:buNone/>
            </a:pPr>
            <a:r>
              <a:rPr lang="en-IN" sz="1400" dirty="0"/>
              <a:t>			</a:t>
            </a:r>
            <a:r>
              <a:rPr lang="en-IN" sz="1400" dirty="0" err="1"/>
              <a:t>int</a:t>
            </a:r>
            <a:r>
              <a:rPr lang="en-IN" sz="1400" dirty="0"/>
              <a:t> data = 5 / 0; </a:t>
            </a:r>
          </a:p>
          <a:p>
            <a:pPr marL="0" indent="0">
              <a:spcBef>
                <a:spcPts val="0"/>
              </a:spcBef>
              <a:buNone/>
            </a:pPr>
            <a:r>
              <a:rPr lang="en-IN" sz="1400" dirty="0"/>
              <a:t>		} </a:t>
            </a:r>
          </a:p>
          <a:p>
            <a:pPr marL="0" indent="0">
              <a:spcBef>
                <a:spcPts val="0"/>
              </a:spcBef>
              <a:buNone/>
            </a:pPr>
            <a:r>
              <a:rPr lang="en-IN" sz="1400" dirty="0"/>
              <a:t>		catch(</a:t>
            </a:r>
            <a:r>
              <a:rPr lang="en-IN" sz="1400" dirty="0" err="1"/>
              <a:t>ArithmeticException</a:t>
            </a:r>
            <a:r>
              <a:rPr lang="en-IN" sz="1400" dirty="0"/>
              <a:t> e) </a:t>
            </a:r>
          </a:p>
          <a:p>
            <a:pPr marL="0" indent="0">
              <a:spcBef>
                <a:spcPts val="0"/>
              </a:spcBef>
              <a:buNone/>
            </a:pPr>
            <a:r>
              <a:rPr lang="en-IN" sz="1400" dirty="0"/>
              <a:t>		{ </a:t>
            </a:r>
          </a:p>
          <a:p>
            <a:pPr marL="0" indent="0">
              <a:spcBef>
                <a:spcPts val="0"/>
              </a:spcBef>
              <a:buNone/>
            </a:pPr>
            <a:r>
              <a:rPr lang="en-IN" sz="1400" dirty="0"/>
              <a:t>			</a:t>
            </a:r>
            <a:r>
              <a:rPr lang="en-IN" sz="1400" dirty="0" err="1"/>
              <a:t>Throwable</a:t>
            </a:r>
            <a:r>
              <a:rPr lang="en-IN" sz="1400" dirty="0"/>
              <a:t> </a:t>
            </a:r>
            <a:r>
              <a:rPr lang="en-IN" sz="1400" dirty="0" err="1"/>
              <a:t>obj</a:t>
            </a:r>
            <a:r>
              <a:rPr lang="en-IN" sz="1400" dirty="0"/>
              <a:t> = new </a:t>
            </a:r>
            <a:r>
              <a:rPr lang="en-IN" sz="1400" dirty="0" err="1"/>
              <a:t>Throwable</a:t>
            </a:r>
            <a:r>
              <a:rPr lang="en-IN" sz="1400" dirty="0"/>
              <a:t>("Sample"); </a:t>
            </a:r>
          </a:p>
          <a:p>
            <a:pPr marL="0" indent="0">
              <a:spcBef>
                <a:spcPts val="0"/>
              </a:spcBef>
              <a:buNone/>
            </a:pPr>
            <a:r>
              <a:rPr lang="en-IN" sz="1400" dirty="0"/>
              <a:t>			try</a:t>
            </a:r>
          </a:p>
          <a:p>
            <a:pPr marL="0" indent="0">
              <a:spcBef>
                <a:spcPts val="0"/>
              </a:spcBef>
              <a:buNone/>
            </a:pPr>
            <a:r>
              <a:rPr lang="en-IN" sz="1400" dirty="0"/>
              <a:t>			{ </a:t>
            </a:r>
          </a:p>
          <a:p>
            <a:pPr marL="0" indent="0">
              <a:spcBef>
                <a:spcPts val="0"/>
              </a:spcBef>
              <a:buNone/>
            </a:pPr>
            <a:r>
              <a:rPr lang="en-IN" sz="1400" dirty="0"/>
              <a:t>				throw </a:t>
            </a:r>
            <a:r>
              <a:rPr lang="en-IN" sz="1400" dirty="0" err="1"/>
              <a:t>obj</a:t>
            </a:r>
            <a:r>
              <a:rPr lang="en-IN" sz="1400" dirty="0"/>
              <a:t>; </a:t>
            </a:r>
          </a:p>
          <a:p>
            <a:pPr marL="0" indent="0">
              <a:spcBef>
                <a:spcPts val="0"/>
              </a:spcBef>
              <a:buNone/>
            </a:pPr>
            <a:r>
              <a:rPr lang="en-IN" sz="1400" dirty="0"/>
              <a:t>			} </a:t>
            </a:r>
          </a:p>
          <a:p>
            <a:pPr marL="0" indent="0">
              <a:spcBef>
                <a:spcPts val="0"/>
              </a:spcBef>
              <a:buNone/>
            </a:pPr>
            <a:r>
              <a:rPr lang="en-IN" sz="1400" dirty="0"/>
              <a:t>			catch (</a:t>
            </a:r>
            <a:r>
              <a:rPr lang="en-IN" sz="1400" dirty="0" err="1"/>
              <a:t>Throwable</a:t>
            </a:r>
            <a:r>
              <a:rPr lang="en-IN" sz="1400" dirty="0"/>
              <a:t> e1) </a:t>
            </a:r>
          </a:p>
          <a:p>
            <a:pPr marL="0" indent="0">
              <a:spcBef>
                <a:spcPts val="0"/>
              </a:spcBef>
              <a:buNone/>
            </a:pPr>
            <a:r>
              <a:rPr lang="en-IN" sz="1400" dirty="0"/>
              <a:t>			{ </a:t>
            </a:r>
          </a:p>
          <a:p>
            <a:pPr marL="0" indent="0">
              <a:spcBef>
                <a:spcPts val="0"/>
              </a:spcBef>
              <a:buNone/>
            </a:pPr>
            <a:r>
              <a:rPr lang="en-IN" sz="1400" dirty="0"/>
              <a:t>				</a:t>
            </a:r>
            <a:r>
              <a:rPr lang="en-IN" sz="1400" dirty="0" err="1"/>
              <a:t>System.out.printf</a:t>
            </a:r>
            <a:r>
              <a:rPr lang="en-IN" sz="1400" dirty="0"/>
              <a:t>("8"); </a:t>
            </a:r>
          </a:p>
          <a:p>
            <a:pPr marL="0" indent="0">
              <a:spcBef>
                <a:spcPts val="0"/>
              </a:spcBef>
              <a:buNone/>
            </a:pPr>
            <a:r>
              <a:rPr lang="en-IN" sz="1400" dirty="0"/>
              <a:t>			} </a:t>
            </a:r>
          </a:p>
          <a:p>
            <a:pPr marL="0" indent="0">
              <a:spcBef>
                <a:spcPts val="0"/>
              </a:spcBef>
              <a:buNone/>
            </a:pPr>
            <a:r>
              <a:rPr lang="en-IN" sz="1400" dirty="0"/>
              <a:t>		} </a:t>
            </a:r>
          </a:p>
          <a:p>
            <a:pPr marL="0" indent="0">
              <a:spcBef>
                <a:spcPts val="0"/>
              </a:spcBef>
              <a:buNone/>
            </a:pPr>
            <a:r>
              <a:rPr lang="en-IN" sz="1400" dirty="0"/>
              <a:t>		finally</a:t>
            </a:r>
          </a:p>
          <a:p>
            <a:pPr marL="0" indent="0">
              <a:spcBef>
                <a:spcPts val="0"/>
              </a:spcBef>
              <a:buNone/>
            </a:pPr>
            <a:r>
              <a:rPr lang="en-IN" sz="1400" dirty="0"/>
              <a:t>		{ </a:t>
            </a:r>
          </a:p>
          <a:p>
            <a:pPr marL="0" indent="0">
              <a:spcBef>
                <a:spcPts val="0"/>
              </a:spcBef>
              <a:buNone/>
            </a:pPr>
            <a:r>
              <a:rPr lang="en-IN" sz="1400" dirty="0"/>
              <a:t>			</a:t>
            </a:r>
            <a:r>
              <a:rPr lang="en-IN" sz="1400" dirty="0" err="1"/>
              <a:t>System.out.printf</a:t>
            </a:r>
            <a:r>
              <a:rPr lang="en-IN" sz="1400" dirty="0"/>
              <a:t>("3"); </a:t>
            </a:r>
          </a:p>
          <a:p>
            <a:pPr marL="0" indent="0">
              <a:spcBef>
                <a:spcPts val="0"/>
              </a:spcBef>
              <a:buNone/>
            </a:pPr>
            <a:r>
              <a:rPr lang="en-IN" sz="1400" dirty="0"/>
              <a:t>		} </a:t>
            </a:r>
          </a:p>
          <a:p>
            <a:pPr marL="0" indent="0">
              <a:spcBef>
                <a:spcPts val="0"/>
              </a:spcBef>
              <a:buNone/>
            </a:pPr>
            <a:r>
              <a:rPr lang="en-IN" sz="1400" dirty="0"/>
              <a:t>		</a:t>
            </a:r>
            <a:r>
              <a:rPr lang="en-IN" sz="1400" dirty="0" err="1"/>
              <a:t>System.out.printf</a:t>
            </a:r>
            <a:r>
              <a:rPr lang="en-IN" sz="1400" dirty="0"/>
              <a:t>("4"); </a:t>
            </a:r>
          </a:p>
          <a:p>
            <a:pPr marL="0" indent="0">
              <a:spcBef>
                <a:spcPts val="0"/>
              </a:spcBef>
              <a:buNone/>
            </a:pPr>
            <a:r>
              <a:rPr lang="en-IN" sz="1400" dirty="0"/>
              <a:t>	} </a:t>
            </a:r>
          </a:p>
          <a:p>
            <a:pPr marL="0" indent="0">
              <a:spcBef>
                <a:spcPts val="0"/>
              </a:spcBef>
              <a:buNone/>
            </a:pPr>
            <a:r>
              <a:rPr lang="en-IN" sz="1400" dirty="0"/>
              <a:t>} </a:t>
            </a:r>
            <a:endParaRPr lang="en-IN" sz="1400" dirty="0" smtClean="0"/>
          </a:p>
          <a:p>
            <a:pPr marL="0" indent="0">
              <a:spcBef>
                <a:spcPts val="0"/>
              </a:spcBef>
              <a:buNone/>
            </a:pPr>
            <a:r>
              <a:rPr lang="es-ES" sz="1400" dirty="0"/>
              <a:t>a) </a:t>
            </a:r>
            <a:r>
              <a:rPr lang="es-ES" sz="1400" dirty="0" err="1"/>
              <a:t>Compilation</a:t>
            </a:r>
            <a:r>
              <a:rPr lang="es-ES" sz="1400" dirty="0"/>
              <a:t> error</a:t>
            </a:r>
            <a:br>
              <a:rPr lang="es-ES" sz="1400" dirty="0"/>
            </a:br>
            <a:r>
              <a:rPr lang="es-ES" sz="1400" dirty="0"/>
              <a:t>b) </a:t>
            </a:r>
            <a:r>
              <a:rPr lang="es-ES" sz="1400" dirty="0" err="1"/>
              <a:t>Runtime</a:t>
            </a:r>
            <a:r>
              <a:rPr lang="es-ES" sz="1400" dirty="0"/>
              <a:t> error</a:t>
            </a:r>
            <a:br>
              <a:rPr lang="es-ES" sz="1400" dirty="0"/>
            </a:br>
            <a:r>
              <a:rPr lang="es-ES" sz="1400" dirty="0"/>
              <a:t>c) 1834</a:t>
            </a:r>
            <a:br>
              <a:rPr lang="es-ES" sz="1400" dirty="0"/>
            </a:br>
            <a:r>
              <a:rPr lang="es-ES" sz="1400" dirty="0"/>
              <a:t>d) 134</a:t>
            </a:r>
            <a:endParaRPr lang="en-IN" sz="1400" dirty="0"/>
          </a:p>
        </p:txBody>
      </p:sp>
    </p:spTree>
    <p:extLst>
      <p:ext uri="{BB962C8B-B14F-4D97-AF65-F5344CB8AC3E}">
        <p14:creationId xmlns:p14="http://schemas.microsoft.com/office/powerpoint/2010/main" val="349455697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525"/>
            <a:ext cx="8229600" cy="334962"/>
          </a:xfrm>
        </p:spPr>
        <p:txBody>
          <a:bodyPr>
            <a:noAutofit/>
          </a:bodyPr>
          <a:lstStyle/>
          <a:p>
            <a:r>
              <a:rPr lang="en-IN" sz="2000" b="1" dirty="0" smtClean="0"/>
              <a:t>Output??[Q11]</a:t>
            </a:r>
            <a:endParaRPr lang="en-IN" sz="2000" b="1" dirty="0"/>
          </a:p>
        </p:txBody>
      </p:sp>
      <p:sp>
        <p:nvSpPr>
          <p:cNvPr id="3" name="Content Placeholder 2"/>
          <p:cNvSpPr>
            <a:spLocks noGrp="1"/>
          </p:cNvSpPr>
          <p:nvPr>
            <p:ph sz="half" idx="1"/>
          </p:nvPr>
        </p:nvSpPr>
        <p:spPr>
          <a:xfrm>
            <a:off x="457200" y="344488"/>
            <a:ext cx="4800600" cy="6513512"/>
          </a:xfrm>
        </p:spPr>
        <p:txBody>
          <a:bodyPr>
            <a:noAutofit/>
          </a:bodyPr>
          <a:lstStyle/>
          <a:p>
            <a:pPr marL="0" indent="0">
              <a:spcBef>
                <a:spcPts val="0"/>
              </a:spcBef>
              <a:buNone/>
            </a:pPr>
            <a:r>
              <a:rPr lang="en-IN" sz="1200" dirty="0"/>
              <a:t>import </a:t>
            </a:r>
            <a:r>
              <a:rPr lang="en-IN" sz="1200" dirty="0" err="1"/>
              <a:t>java.io.EOFException</a:t>
            </a:r>
            <a:r>
              <a:rPr lang="en-IN" sz="1200" dirty="0"/>
              <a:t>; </a:t>
            </a:r>
          </a:p>
          <a:p>
            <a:pPr marL="0" indent="0">
              <a:spcBef>
                <a:spcPts val="0"/>
              </a:spcBef>
              <a:buNone/>
            </a:pPr>
            <a:r>
              <a:rPr lang="en-IN" sz="1200" dirty="0"/>
              <a:t>import </a:t>
            </a:r>
            <a:r>
              <a:rPr lang="en-IN" sz="1200" dirty="0" err="1"/>
              <a:t>java.io.IOException</a:t>
            </a:r>
            <a:r>
              <a:rPr lang="en-IN" sz="1200" dirty="0"/>
              <a:t>; </a:t>
            </a:r>
          </a:p>
          <a:p>
            <a:pPr marL="0" indent="0">
              <a:spcBef>
                <a:spcPts val="0"/>
              </a:spcBef>
              <a:buNone/>
            </a:pPr>
            <a:endParaRPr lang="en-IN" sz="1200" dirty="0"/>
          </a:p>
          <a:p>
            <a:pPr marL="0" indent="0">
              <a:spcBef>
                <a:spcPts val="0"/>
              </a:spcBef>
              <a:buNone/>
            </a:pPr>
            <a:r>
              <a:rPr lang="en-IN" sz="1200" dirty="0"/>
              <a:t>public class Test </a:t>
            </a:r>
          </a:p>
          <a:p>
            <a:pPr marL="0" indent="0">
              <a:spcBef>
                <a:spcPts val="0"/>
              </a:spcBef>
              <a:buNone/>
            </a:pPr>
            <a:r>
              <a:rPr lang="en-IN" sz="1200" dirty="0"/>
              <a:t>{ </a:t>
            </a:r>
          </a:p>
          <a:p>
            <a:pPr marL="0" indent="0">
              <a:spcBef>
                <a:spcPts val="0"/>
              </a:spcBef>
              <a:buNone/>
            </a:pPr>
            <a:r>
              <a:rPr lang="en-IN" sz="1200" dirty="0"/>
              <a:t>	public static void main(String[] </a:t>
            </a:r>
            <a:r>
              <a:rPr lang="en-IN" sz="1200" dirty="0" err="1"/>
              <a:t>args</a:t>
            </a:r>
            <a:r>
              <a:rPr lang="en-IN" sz="1200" dirty="0"/>
              <a:t>) </a:t>
            </a:r>
          </a:p>
          <a:p>
            <a:pPr marL="0" indent="0">
              <a:spcBef>
                <a:spcPts val="0"/>
              </a:spcBef>
              <a:buNone/>
            </a:pPr>
            <a:r>
              <a:rPr lang="en-IN" sz="1200" dirty="0"/>
              <a:t>	{ </a:t>
            </a:r>
          </a:p>
          <a:p>
            <a:pPr marL="0" indent="0">
              <a:spcBef>
                <a:spcPts val="0"/>
              </a:spcBef>
              <a:buNone/>
            </a:pPr>
            <a:r>
              <a:rPr lang="en-IN" sz="1200" dirty="0"/>
              <a:t>		try</a:t>
            </a:r>
          </a:p>
          <a:p>
            <a:pPr marL="0" indent="0">
              <a:spcBef>
                <a:spcPts val="0"/>
              </a:spcBef>
              <a:buNone/>
            </a:pPr>
            <a:r>
              <a:rPr lang="en-IN" sz="1200" dirty="0"/>
              <a:t>		{ </a:t>
            </a:r>
          </a:p>
          <a:p>
            <a:pPr marL="0" indent="0">
              <a:spcBef>
                <a:spcPts val="0"/>
              </a:spcBef>
              <a:buNone/>
            </a:pPr>
            <a:r>
              <a:rPr lang="en-IN" sz="1200" dirty="0"/>
              <a:t>			</a:t>
            </a:r>
            <a:r>
              <a:rPr lang="en-IN" sz="1200" dirty="0" err="1"/>
              <a:t>System.out.printf</a:t>
            </a:r>
            <a:r>
              <a:rPr lang="en-IN" sz="1200" dirty="0"/>
              <a:t>("1"); </a:t>
            </a:r>
          </a:p>
          <a:p>
            <a:pPr marL="0" indent="0">
              <a:spcBef>
                <a:spcPts val="0"/>
              </a:spcBef>
              <a:buNone/>
            </a:pPr>
            <a:r>
              <a:rPr lang="en-IN" sz="1200" dirty="0"/>
              <a:t>			</a:t>
            </a:r>
            <a:r>
              <a:rPr lang="en-IN" sz="1200" dirty="0" err="1"/>
              <a:t>int</a:t>
            </a:r>
            <a:r>
              <a:rPr lang="en-IN" sz="1200" dirty="0"/>
              <a:t> value = 10 / 0; </a:t>
            </a:r>
          </a:p>
          <a:p>
            <a:pPr marL="0" indent="0">
              <a:spcBef>
                <a:spcPts val="0"/>
              </a:spcBef>
              <a:buNone/>
            </a:pPr>
            <a:r>
              <a:rPr lang="en-IN" sz="1200" dirty="0"/>
              <a:t>			throw new </a:t>
            </a:r>
            <a:r>
              <a:rPr lang="en-IN" sz="1200" dirty="0" err="1"/>
              <a:t>IOException</a:t>
            </a:r>
            <a:r>
              <a:rPr lang="en-IN" sz="1200" dirty="0"/>
              <a:t>(); </a:t>
            </a:r>
          </a:p>
          <a:p>
            <a:pPr marL="0" indent="0">
              <a:spcBef>
                <a:spcPts val="0"/>
              </a:spcBef>
              <a:buNone/>
            </a:pPr>
            <a:r>
              <a:rPr lang="en-IN" sz="1200" dirty="0"/>
              <a:t>		} </a:t>
            </a:r>
          </a:p>
          <a:p>
            <a:pPr marL="0" indent="0">
              <a:spcBef>
                <a:spcPts val="0"/>
              </a:spcBef>
              <a:buNone/>
            </a:pPr>
            <a:r>
              <a:rPr lang="en-IN" sz="1200" dirty="0"/>
              <a:t>		catch(</a:t>
            </a:r>
            <a:r>
              <a:rPr lang="en-IN" sz="1200" dirty="0" err="1"/>
              <a:t>EOFException</a:t>
            </a:r>
            <a:r>
              <a:rPr lang="en-IN" sz="1200" dirty="0"/>
              <a:t> e) </a:t>
            </a:r>
          </a:p>
          <a:p>
            <a:pPr marL="0" indent="0">
              <a:spcBef>
                <a:spcPts val="0"/>
              </a:spcBef>
              <a:buNone/>
            </a:pPr>
            <a:r>
              <a:rPr lang="en-IN" sz="1200" dirty="0"/>
              <a:t>		{ </a:t>
            </a:r>
          </a:p>
          <a:p>
            <a:pPr marL="0" indent="0">
              <a:spcBef>
                <a:spcPts val="0"/>
              </a:spcBef>
              <a:buNone/>
            </a:pPr>
            <a:r>
              <a:rPr lang="en-IN" sz="1200" dirty="0"/>
              <a:t>			</a:t>
            </a:r>
            <a:r>
              <a:rPr lang="en-IN" sz="1200" dirty="0" err="1"/>
              <a:t>System.out.printf</a:t>
            </a:r>
            <a:r>
              <a:rPr lang="en-IN" sz="1200" dirty="0"/>
              <a:t>("2"); </a:t>
            </a:r>
          </a:p>
          <a:p>
            <a:pPr marL="0" indent="0">
              <a:spcBef>
                <a:spcPts val="0"/>
              </a:spcBef>
              <a:buNone/>
            </a:pPr>
            <a:r>
              <a:rPr lang="en-IN" sz="1200" dirty="0"/>
              <a:t>		} </a:t>
            </a:r>
          </a:p>
          <a:p>
            <a:pPr marL="0" indent="0">
              <a:spcBef>
                <a:spcPts val="0"/>
              </a:spcBef>
              <a:buNone/>
            </a:pPr>
            <a:r>
              <a:rPr lang="en-IN" sz="1200" dirty="0"/>
              <a:t>		catch(</a:t>
            </a:r>
            <a:r>
              <a:rPr lang="en-IN" sz="1200" dirty="0" err="1"/>
              <a:t>ArithmeticException</a:t>
            </a:r>
            <a:r>
              <a:rPr lang="en-IN" sz="1200" dirty="0"/>
              <a:t> e) </a:t>
            </a:r>
          </a:p>
          <a:p>
            <a:pPr marL="0" indent="0">
              <a:spcBef>
                <a:spcPts val="0"/>
              </a:spcBef>
              <a:buNone/>
            </a:pPr>
            <a:r>
              <a:rPr lang="en-IN" sz="1200" dirty="0"/>
              <a:t>		{ </a:t>
            </a:r>
          </a:p>
          <a:p>
            <a:pPr marL="0" indent="0">
              <a:spcBef>
                <a:spcPts val="0"/>
              </a:spcBef>
              <a:buNone/>
            </a:pPr>
            <a:r>
              <a:rPr lang="en-IN" sz="1200" dirty="0"/>
              <a:t>			</a:t>
            </a:r>
            <a:r>
              <a:rPr lang="en-IN" sz="1200" dirty="0" err="1"/>
              <a:t>System.out.printf</a:t>
            </a:r>
            <a:r>
              <a:rPr lang="en-IN" sz="1200" dirty="0"/>
              <a:t>("3"); </a:t>
            </a:r>
          </a:p>
          <a:p>
            <a:pPr marL="0" indent="0">
              <a:spcBef>
                <a:spcPts val="0"/>
              </a:spcBef>
              <a:buNone/>
            </a:pPr>
            <a:r>
              <a:rPr lang="en-IN" sz="1200" dirty="0"/>
              <a:t>		} </a:t>
            </a:r>
          </a:p>
          <a:p>
            <a:pPr marL="0" indent="0">
              <a:spcBef>
                <a:spcPts val="0"/>
              </a:spcBef>
              <a:buNone/>
            </a:pPr>
            <a:r>
              <a:rPr lang="en-IN" sz="1200" dirty="0"/>
              <a:t>		catch(</a:t>
            </a:r>
            <a:r>
              <a:rPr lang="en-IN" sz="1200" dirty="0" err="1"/>
              <a:t>NullPointerException</a:t>
            </a:r>
            <a:r>
              <a:rPr lang="en-IN" sz="1200" dirty="0"/>
              <a:t> e) </a:t>
            </a:r>
          </a:p>
          <a:p>
            <a:pPr marL="0" indent="0">
              <a:spcBef>
                <a:spcPts val="0"/>
              </a:spcBef>
              <a:buNone/>
            </a:pPr>
            <a:r>
              <a:rPr lang="en-IN" sz="1200" dirty="0"/>
              <a:t>		{ </a:t>
            </a:r>
          </a:p>
          <a:p>
            <a:pPr marL="0" indent="0">
              <a:spcBef>
                <a:spcPts val="0"/>
              </a:spcBef>
              <a:buNone/>
            </a:pPr>
            <a:r>
              <a:rPr lang="en-IN" sz="1200" dirty="0"/>
              <a:t>			</a:t>
            </a:r>
            <a:r>
              <a:rPr lang="en-IN" sz="1200" dirty="0" err="1"/>
              <a:t>System.out.printf</a:t>
            </a:r>
            <a:r>
              <a:rPr lang="en-IN" sz="1200" dirty="0"/>
              <a:t>("4"); </a:t>
            </a:r>
          </a:p>
          <a:p>
            <a:pPr marL="0" indent="0">
              <a:spcBef>
                <a:spcPts val="0"/>
              </a:spcBef>
              <a:buNone/>
            </a:pPr>
            <a:r>
              <a:rPr lang="en-IN" sz="1200" dirty="0"/>
              <a:t>		} </a:t>
            </a:r>
          </a:p>
          <a:p>
            <a:pPr marL="0" indent="0">
              <a:spcBef>
                <a:spcPts val="0"/>
              </a:spcBef>
              <a:buNone/>
            </a:pPr>
            <a:r>
              <a:rPr lang="en-IN" sz="1200" dirty="0"/>
              <a:t>		catch(</a:t>
            </a:r>
            <a:r>
              <a:rPr lang="en-IN" sz="1200" dirty="0" err="1"/>
              <a:t>IOException</a:t>
            </a:r>
            <a:r>
              <a:rPr lang="en-IN" sz="1200" dirty="0"/>
              <a:t> e) </a:t>
            </a:r>
          </a:p>
          <a:p>
            <a:pPr marL="0" indent="0">
              <a:spcBef>
                <a:spcPts val="0"/>
              </a:spcBef>
              <a:buNone/>
            </a:pPr>
            <a:r>
              <a:rPr lang="en-IN" sz="1200" dirty="0"/>
              <a:t>		{ </a:t>
            </a:r>
          </a:p>
          <a:p>
            <a:pPr marL="0" indent="0">
              <a:spcBef>
                <a:spcPts val="0"/>
              </a:spcBef>
              <a:buNone/>
            </a:pPr>
            <a:r>
              <a:rPr lang="en-IN" sz="1200" dirty="0"/>
              <a:t>			</a:t>
            </a:r>
            <a:r>
              <a:rPr lang="en-IN" sz="1200" dirty="0" err="1"/>
              <a:t>System.out.printf</a:t>
            </a:r>
            <a:r>
              <a:rPr lang="en-IN" sz="1200" dirty="0"/>
              <a:t>("5"); </a:t>
            </a:r>
          </a:p>
          <a:p>
            <a:pPr marL="0" indent="0">
              <a:spcBef>
                <a:spcPts val="0"/>
              </a:spcBef>
              <a:buNone/>
            </a:pPr>
            <a:r>
              <a:rPr lang="en-IN" sz="1200" dirty="0"/>
              <a:t>		} </a:t>
            </a:r>
          </a:p>
          <a:p>
            <a:pPr marL="0" indent="0">
              <a:spcBef>
                <a:spcPts val="0"/>
              </a:spcBef>
              <a:buNone/>
            </a:pPr>
            <a:r>
              <a:rPr lang="en-IN" sz="1200" dirty="0"/>
              <a:t>		catch(Exception e) </a:t>
            </a:r>
          </a:p>
          <a:p>
            <a:pPr marL="0" indent="0">
              <a:spcBef>
                <a:spcPts val="0"/>
              </a:spcBef>
              <a:buNone/>
            </a:pPr>
            <a:r>
              <a:rPr lang="en-IN" sz="1200" dirty="0"/>
              <a:t>		{ </a:t>
            </a:r>
          </a:p>
          <a:p>
            <a:pPr marL="0" indent="0">
              <a:spcBef>
                <a:spcPts val="0"/>
              </a:spcBef>
              <a:buNone/>
            </a:pPr>
            <a:r>
              <a:rPr lang="en-IN" sz="1200" dirty="0"/>
              <a:t>			</a:t>
            </a:r>
            <a:r>
              <a:rPr lang="en-IN" sz="1200" dirty="0" err="1"/>
              <a:t>System.out.printf</a:t>
            </a:r>
            <a:r>
              <a:rPr lang="en-IN" sz="1200" dirty="0"/>
              <a:t>("6"); </a:t>
            </a:r>
          </a:p>
          <a:p>
            <a:pPr marL="0" indent="0">
              <a:spcBef>
                <a:spcPts val="0"/>
              </a:spcBef>
              <a:buNone/>
            </a:pPr>
            <a:r>
              <a:rPr lang="en-IN" sz="1200" dirty="0"/>
              <a:t>		} </a:t>
            </a:r>
          </a:p>
          <a:p>
            <a:pPr marL="0" indent="0">
              <a:spcBef>
                <a:spcPts val="0"/>
              </a:spcBef>
              <a:buNone/>
            </a:pPr>
            <a:r>
              <a:rPr lang="en-IN" sz="1200" dirty="0"/>
              <a:t>	} </a:t>
            </a:r>
          </a:p>
          <a:p>
            <a:pPr marL="0" indent="0">
              <a:spcBef>
                <a:spcPts val="0"/>
              </a:spcBef>
              <a:buNone/>
            </a:pPr>
            <a:r>
              <a:rPr lang="en-IN" sz="1200" dirty="0"/>
              <a:t>} </a:t>
            </a:r>
          </a:p>
          <a:p>
            <a:pPr marL="0" indent="0">
              <a:spcBef>
                <a:spcPts val="0"/>
              </a:spcBef>
              <a:buNone/>
            </a:pPr>
            <a:endParaRPr lang="en-IN" sz="1200" dirty="0"/>
          </a:p>
        </p:txBody>
      </p:sp>
      <p:sp>
        <p:nvSpPr>
          <p:cNvPr id="4" name="Content Placeholder 3"/>
          <p:cNvSpPr>
            <a:spLocks noGrp="1"/>
          </p:cNvSpPr>
          <p:nvPr>
            <p:ph sz="half" idx="2"/>
          </p:nvPr>
        </p:nvSpPr>
        <p:spPr>
          <a:xfrm>
            <a:off x="5410200" y="387349"/>
            <a:ext cx="3581400" cy="4525963"/>
          </a:xfrm>
        </p:spPr>
        <p:txBody>
          <a:bodyPr/>
          <a:lstStyle/>
          <a:p>
            <a:pPr marL="0" indent="0">
              <a:buNone/>
            </a:pPr>
            <a:r>
              <a:rPr lang="pt-BR" dirty="0"/>
              <a:t>a) 1346</a:t>
            </a:r>
            <a:br>
              <a:rPr lang="pt-BR" dirty="0"/>
            </a:br>
            <a:r>
              <a:rPr lang="pt-BR" dirty="0"/>
              <a:t>b) 136726</a:t>
            </a:r>
            <a:br>
              <a:rPr lang="pt-BR" dirty="0"/>
            </a:br>
            <a:r>
              <a:rPr lang="pt-BR" dirty="0"/>
              <a:t>c) 136</a:t>
            </a:r>
            <a:br>
              <a:rPr lang="pt-BR" dirty="0"/>
            </a:br>
            <a:r>
              <a:rPr lang="pt-BR" dirty="0"/>
              <a:t>d) 13</a:t>
            </a:r>
            <a:endParaRPr lang="en-IN" dirty="0"/>
          </a:p>
        </p:txBody>
      </p:sp>
    </p:spTree>
    <p:extLst>
      <p:ext uri="{BB962C8B-B14F-4D97-AF65-F5344CB8AC3E}">
        <p14:creationId xmlns:p14="http://schemas.microsoft.com/office/powerpoint/2010/main" val="409702424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r>
              <a:rPr lang="en-IN" dirty="0" smtClean="0"/>
              <a:t>Output??[Q12]</a:t>
            </a:r>
            <a:endParaRPr lang="en-IN" dirty="0"/>
          </a:p>
        </p:txBody>
      </p:sp>
      <p:sp>
        <p:nvSpPr>
          <p:cNvPr id="5" name="Content Placeholder 4"/>
          <p:cNvSpPr>
            <a:spLocks noGrp="1"/>
          </p:cNvSpPr>
          <p:nvPr>
            <p:ph idx="1"/>
          </p:nvPr>
        </p:nvSpPr>
        <p:spPr>
          <a:xfrm>
            <a:off x="457200" y="685800"/>
            <a:ext cx="8229600" cy="5029199"/>
          </a:xfrm>
        </p:spPr>
        <p:txBody>
          <a:bodyPr>
            <a:normAutofit fontScale="77500" lnSpcReduction="20000"/>
          </a:bodyPr>
          <a:lstStyle/>
          <a:p>
            <a:pPr marL="0" indent="0">
              <a:buNone/>
            </a:pPr>
            <a:r>
              <a:rPr lang="en-IN" sz="2400" dirty="0"/>
              <a:t>public class Main</a:t>
            </a:r>
          </a:p>
          <a:p>
            <a:pPr marL="0" indent="0">
              <a:buNone/>
            </a:pPr>
            <a:r>
              <a:rPr lang="en-IN" sz="2400" dirty="0"/>
              <a:t>{</a:t>
            </a:r>
          </a:p>
          <a:p>
            <a:pPr marL="0" indent="0">
              <a:buNone/>
            </a:pPr>
            <a:r>
              <a:rPr lang="en-IN" sz="2400" dirty="0"/>
              <a:t>	public static void main(String[] </a:t>
            </a:r>
            <a:r>
              <a:rPr lang="en-IN" sz="2400" dirty="0" err="1"/>
              <a:t>args</a:t>
            </a:r>
            <a:r>
              <a:rPr lang="en-IN" sz="2400" dirty="0"/>
              <a:t>) {</a:t>
            </a:r>
          </a:p>
          <a:p>
            <a:pPr marL="0" indent="0">
              <a:buNone/>
            </a:pPr>
            <a:r>
              <a:rPr lang="en-IN" sz="2400" dirty="0"/>
              <a:t>	try </a:t>
            </a:r>
          </a:p>
          <a:p>
            <a:pPr marL="0" indent="0">
              <a:buNone/>
            </a:pPr>
            <a:r>
              <a:rPr lang="en-IN" sz="2400" dirty="0"/>
              <a:t>    {</a:t>
            </a:r>
          </a:p>
          <a:p>
            <a:pPr marL="0" indent="0">
              <a:buNone/>
            </a:pPr>
            <a:r>
              <a:rPr lang="en-IN" sz="2400" dirty="0"/>
              <a:t>    </a:t>
            </a:r>
            <a:r>
              <a:rPr lang="en-IN" sz="2400" dirty="0" err="1"/>
              <a:t>System.out.print</a:t>
            </a:r>
            <a:r>
              <a:rPr lang="en-IN" sz="2400" dirty="0"/>
              <a:t>("Hello" + " " + 1 / 0);</a:t>
            </a:r>
          </a:p>
          <a:p>
            <a:pPr marL="0" indent="0">
              <a:buNone/>
            </a:pPr>
            <a:r>
              <a:rPr lang="en-IN" sz="2400" dirty="0"/>
              <a:t>    }</a:t>
            </a:r>
          </a:p>
          <a:p>
            <a:pPr marL="0" indent="0">
              <a:buNone/>
            </a:pPr>
            <a:r>
              <a:rPr lang="en-IN" sz="2400" dirty="0"/>
              <a:t>    catch(</a:t>
            </a:r>
            <a:r>
              <a:rPr lang="en-IN" sz="2400" dirty="0" err="1"/>
              <a:t>ArithmeticException</a:t>
            </a:r>
            <a:r>
              <a:rPr lang="en-IN" sz="2400" dirty="0"/>
              <a:t> e) </a:t>
            </a:r>
          </a:p>
          <a:p>
            <a:pPr marL="0" indent="0">
              <a:buNone/>
            </a:pPr>
            <a:r>
              <a:rPr lang="en-IN" sz="2400" dirty="0"/>
              <a:t>    {</a:t>
            </a:r>
          </a:p>
          <a:p>
            <a:pPr marL="0" indent="0">
              <a:buNone/>
            </a:pPr>
            <a:r>
              <a:rPr lang="en-IN" sz="2400" dirty="0"/>
              <a:t>        	</a:t>
            </a:r>
            <a:r>
              <a:rPr lang="en-IN" sz="2400" dirty="0" err="1"/>
              <a:t>System.out.print</a:t>
            </a:r>
            <a:r>
              <a:rPr lang="en-IN" sz="2400" dirty="0"/>
              <a:t>("World");        	</a:t>
            </a:r>
          </a:p>
          <a:p>
            <a:pPr marL="0" indent="0">
              <a:buNone/>
            </a:pPr>
            <a:r>
              <a:rPr lang="en-IN" sz="2400" dirty="0"/>
              <a:t>            }</a:t>
            </a:r>
          </a:p>
          <a:p>
            <a:pPr marL="0" indent="0">
              <a:buNone/>
            </a:pPr>
            <a:r>
              <a:rPr lang="en-IN" sz="2400" dirty="0"/>
              <a:t>	}</a:t>
            </a:r>
          </a:p>
          <a:p>
            <a:pPr marL="0" indent="0">
              <a:buNone/>
            </a:pPr>
            <a:r>
              <a:rPr lang="en-IN" sz="2400" dirty="0" smtClean="0"/>
              <a:t>}</a:t>
            </a:r>
          </a:p>
          <a:p>
            <a:pPr marL="0" indent="0">
              <a:buNone/>
            </a:pPr>
            <a:r>
              <a:rPr lang="en-IN" sz="2400" dirty="0"/>
              <a:t>a) Hello</a:t>
            </a:r>
            <a:br>
              <a:rPr lang="en-IN" sz="2400" dirty="0"/>
            </a:br>
            <a:r>
              <a:rPr lang="en-IN" sz="2400" dirty="0"/>
              <a:t>b) World</a:t>
            </a:r>
            <a:br>
              <a:rPr lang="en-IN" sz="2400" dirty="0"/>
            </a:br>
            <a:r>
              <a:rPr lang="en-IN" sz="2400" dirty="0"/>
              <a:t>c) </a:t>
            </a:r>
            <a:r>
              <a:rPr lang="en-IN" sz="2400" dirty="0" err="1"/>
              <a:t>HelloWorld</a:t>
            </a:r>
            <a:r>
              <a:rPr lang="en-IN" sz="2400" dirty="0"/>
              <a:t/>
            </a:r>
            <a:br>
              <a:rPr lang="en-IN" sz="2400" dirty="0"/>
            </a:br>
            <a:r>
              <a:rPr lang="en-IN" sz="2400" dirty="0"/>
              <a:t>d) Hello World</a:t>
            </a:r>
          </a:p>
          <a:p>
            <a:pPr marL="0" indent="0">
              <a:buNone/>
            </a:pPr>
            <a:endParaRPr lang="en-IN" dirty="0"/>
          </a:p>
        </p:txBody>
      </p:sp>
    </p:spTree>
    <p:extLst>
      <p:ext uri="{BB962C8B-B14F-4D97-AF65-F5344CB8AC3E}">
        <p14:creationId xmlns:p14="http://schemas.microsoft.com/office/powerpoint/2010/main" val="138456585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82562"/>
          </a:xfrm>
        </p:spPr>
        <p:txBody>
          <a:bodyPr>
            <a:noAutofit/>
          </a:bodyPr>
          <a:lstStyle/>
          <a:p>
            <a:r>
              <a:rPr lang="en-IN" sz="2800" b="1" dirty="0" smtClean="0"/>
              <a:t>Output??[Q13]</a:t>
            </a:r>
            <a:endParaRPr lang="en-IN" sz="2800" b="1" dirty="0"/>
          </a:p>
        </p:txBody>
      </p:sp>
      <p:sp>
        <p:nvSpPr>
          <p:cNvPr id="3" name="Content Placeholder 2"/>
          <p:cNvSpPr>
            <a:spLocks noGrp="1"/>
          </p:cNvSpPr>
          <p:nvPr>
            <p:ph idx="1"/>
          </p:nvPr>
        </p:nvSpPr>
        <p:spPr>
          <a:xfrm>
            <a:off x="457200" y="381000"/>
            <a:ext cx="8229600" cy="6248400"/>
          </a:xfrm>
        </p:spPr>
        <p:txBody>
          <a:bodyPr>
            <a:normAutofit fontScale="55000" lnSpcReduction="20000"/>
          </a:bodyPr>
          <a:lstStyle/>
          <a:p>
            <a:pPr marL="0" indent="0">
              <a:buNone/>
            </a:pPr>
            <a:r>
              <a:rPr lang="en-IN" dirty="0"/>
              <a:t>What will be the output of the following Java program?</a:t>
            </a:r>
          </a:p>
          <a:p>
            <a:pPr marL="0" indent="0">
              <a:buNone/>
            </a:pPr>
            <a:r>
              <a:rPr lang="en-IN" dirty="0"/>
              <a:t>    public class </a:t>
            </a:r>
            <a:r>
              <a:rPr lang="en-IN" dirty="0" err="1"/>
              <a:t>exception_handling</a:t>
            </a:r>
            <a:r>
              <a:rPr lang="en-IN" dirty="0"/>
              <a:t> </a:t>
            </a:r>
          </a:p>
          <a:p>
            <a:pPr marL="0" indent="0">
              <a:buNone/>
            </a:pPr>
            <a:r>
              <a:rPr lang="en-IN" dirty="0"/>
              <a:t>    {</a:t>
            </a:r>
          </a:p>
          <a:p>
            <a:pPr marL="0" indent="0">
              <a:buNone/>
            </a:pPr>
            <a:r>
              <a:rPr lang="en-IN" dirty="0"/>
              <a:t>        public static void main(String </a:t>
            </a:r>
            <a:r>
              <a:rPr lang="en-IN" dirty="0" err="1"/>
              <a:t>args</a:t>
            </a:r>
            <a:r>
              <a:rPr lang="en-IN" dirty="0"/>
              <a:t>[]) </a:t>
            </a:r>
          </a:p>
          <a:p>
            <a:pPr marL="0" indent="0">
              <a:buNone/>
            </a:pPr>
            <a:r>
              <a:rPr lang="en-IN" dirty="0"/>
              <a:t>        {</a:t>
            </a:r>
          </a:p>
          <a:p>
            <a:pPr marL="0" indent="0">
              <a:buNone/>
            </a:pPr>
            <a:r>
              <a:rPr lang="en-IN" dirty="0"/>
              <a:t>            try </a:t>
            </a:r>
          </a:p>
          <a:p>
            <a:pPr marL="0" indent="0">
              <a:buNone/>
            </a:pPr>
            <a:r>
              <a:rPr lang="en-IN" dirty="0"/>
              <a:t>           {</a:t>
            </a:r>
          </a:p>
          <a:p>
            <a:pPr marL="0" indent="0">
              <a:buNone/>
            </a:pPr>
            <a:r>
              <a:rPr lang="en-IN" dirty="0"/>
              <a:t>                </a:t>
            </a:r>
            <a:r>
              <a:rPr lang="en-IN" dirty="0" err="1"/>
              <a:t>int</a:t>
            </a:r>
            <a:r>
              <a:rPr lang="en-IN" dirty="0"/>
              <a:t> a, b;</a:t>
            </a:r>
          </a:p>
          <a:p>
            <a:pPr marL="0" indent="0">
              <a:buNone/>
            </a:pPr>
            <a:r>
              <a:rPr lang="en-IN" dirty="0"/>
              <a:t>                b = 0;</a:t>
            </a:r>
          </a:p>
          <a:p>
            <a:pPr marL="0" indent="0">
              <a:buNone/>
            </a:pPr>
            <a:r>
              <a:rPr lang="en-IN" dirty="0"/>
              <a:t>                a = 5 / b;</a:t>
            </a:r>
          </a:p>
          <a:p>
            <a:pPr marL="0" indent="0">
              <a:buNone/>
            </a:pPr>
            <a:r>
              <a:rPr lang="en-IN" dirty="0"/>
              <a:t>                </a:t>
            </a:r>
            <a:r>
              <a:rPr lang="en-IN" dirty="0" err="1"/>
              <a:t>System.out.print</a:t>
            </a:r>
            <a:r>
              <a:rPr lang="en-IN" dirty="0"/>
              <a:t>("A");</a:t>
            </a:r>
          </a:p>
          <a:p>
            <a:pPr marL="0" indent="0">
              <a:buNone/>
            </a:pPr>
            <a:r>
              <a:rPr lang="en-IN" dirty="0"/>
              <a:t>            }</a:t>
            </a:r>
          </a:p>
          <a:p>
            <a:pPr marL="0" indent="0">
              <a:buNone/>
            </a:pPr>
            <a:r>
              <a:rPr lang="en-IN" dirty="0"/>
              <a:t>            catch(</a:t>
            </a:r>
            <a:r>
              <a:rPr lang="en-IN" dirty="0" err="1"/>
              <a:t>ArithmeticException</a:t>
            </a:r>
            <a:r>
              <a:rPr lang="en-IN" dirty="0"/>
              <a:t> e) </a:t>
            </a:r>
          </a:p>
          <a:p>
            <a:pPr marL="0" indent="0">
              <a:buNone/>
            </a:pPr>
            <a:r>
              <a:rPr lang="en-IN" dirty="0"/>
              <a:t>            {</a:t>
            </a:r>
          </a:p>
          <a:p>
            <a:pPr marL="0" indent="0">
              <a:buNone/>
            </a:pPr>
            <a:r>
              <a:rPr lang="en-IN" dirty="0"/>
              <a:t>        	</a:t>
            </a:r>
            <a:r>
              <a:rPr lang="en-IN" dirty="0" err="1"/>
              <a:t>System.out.print</a:t>
            </a:r>
            <a:r>
              <a:rPr lang="en-IN" dirty="0"/>
              <a:t>("B");        	</a:t>
            </a:r>
          </a:p>
          <a:p>
            <a:pPr marL="0" indent="0">
              <a:buNone/>
            </a:pPr>
            <a:r>
              <a:rPr lang="en-IN" dirty="0"/>
              <a:t>            }</a:t>
            </a:r>
          </a:p>
          <a:p>
            <a:pPr marL="0" indent="0">
              <a:buNone/>
            </a:pPr>
            <a:r>
              <a:rPr lang="en-IN" dirty="0"/>
              <a:t>        }</a:t>
            </a:r>
          </a:p>
          <a:p>
            <a:pPr marL="0" indent="0">
              <a:buNone/>
            </a:pPr>
            <a:r>
              <a:rPr lang="en-IN" dirty="0"/>
              <a:t>    }</a:t>
            </a:r>
          </a:p>
          <a:p>
            <a:pPr marL="0" indent="0">
              <a:buNone/>
            </a:pPr>
            <a:r>
              <a:rPr lang="en-IN" dirty="0"/>
              <a:t>a) A</a:t>
            </a:r>
          </a:p>
          <a:p>
            <a:pPr marL="0" indent="0">
              <a:buNone/>
            </a:pPr>
            <a:r>
              <a:rPr lang="en-IN" dirty="0"/>
              <a:t>b) B</a:t>
            </a:r>
          </a:p>
          <a:p>
            <a:pPr marL="0" indent="0">
              <a:buNone/>
            </a:pPr>
            <a:r>
              <a:rPr lang="en-IN" dirty="0"/>
              <a:t>c) Compilation Error</a:t>
            </a:r>
          </a:p>
          <a:p>
            <a:pPr marL="0" indent="0">
              <a:buNone/>
            </a:pPr>
            <a:r>
              <a:rPr lang="en-IN" dirty="0"/>
              <a:t>d) Runtime Error</a:t>
            </a:r>
          </a:p>
        </p:txBody>
      </p:sp>
    </p:spTree>
    <p:extLst>
      <p:ext uri="{BB962C8B-B14F-4D97-AF65-F5344CB8AC3E}">
        <p14:creationId xmlns:p14="http://schemas.microsoft.com/office/powerpoint/2010/main" val="33956798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04800"/>
          </a:xfrm>
        </p:spPr>
        <p:txBody>
          <a:bodyPr>
            <a:noAutofit/>
          </a:bodyPr>
          <a:lstStyle/>
          <a:p>
            <a:r>
              <a:rPr lang="en-IN" sz="2800" dirty="0" smtClean="0"/>
              <a:t>Output??[Q14]</a:t>
            </a:r>
            <a:endParaRPr lang="en-IN" sz="2800" dirty="0"/>
          </a:p>
        </p:txBody>
      </p:sp>
      <p:sp>
        <p:nvSpPr>
          <p:cNvPr id="3" name="Content Placeholder 2"/>
          <p:cNvSpPr>
            <a:spLocks noGrp="1"/>
          </p:cNvSpPr>
          <p:nvPr>
            <p:ph idx="1"/>
          </p:nvPr>
        </p:nvSpPr>
        <p:spPr>
          <a:xfrm>
            <a:off x="457200" y="457200"/>
            <a:ext cx="8229600" cy="6172200"/>
          </a:xfrm>
        </p:spPr>
        <p:txBody>
          <a:bodyPr>
            <a:normAutofit fontScale="55000" lnSpcReduction="20000"/>
          </a:bodyPr>
          <a:lstStyle/>
          <a:p>
            <a:pPr marL="0" indent="0">
              <a:buNone/>
            </a:pPr>
            <a:r>
              <a:rPr lang="en-IN" dirty="0"/>
              <a:t>// Demonstrate the multi-catch feature.</a:t>
            </a:r>
          </a:p>
          <a:p>
            <a:pPr marL="0" indent="0">
              <a:buNone/>
            </a:pPr>
            <a:r>
              <a:rPr lang="en-IN" dirty="0"/>
              <a:t>public class Main {</a:t>
            </a:r>
          </a:p>
          <a:p>
            <a:pPr marL="0" indent="0">
              <a:buNone/>
            </a:pPr>
            <a:r>
              <a:rPr lang="en-IN" dirty="0"/>
              <a:t>public static void main(String </a:t>
            </a:r>
            <a:r>
              <a:rPr lang="en-IN" dirty="0" err="1"/>
              <a:t>args</a:t>
            </a:r>
            <a:r>
              <a:rPr lang="en-IN" dirty="0"/>
              <a:t>[]) {</a:t>
            </a:r>
          </a:p>
          <a:p>
            <a:pPr marL="0" indent="0">
              <a:buNone/>
            </a:pPr>
            <a:r>
              <a:rPr lang="en-IN" dirty="0" err="1"/>
              <a:t>int</a:t>
            </a:r>
            <a:r>
              <a:rPr lang="en-IN" dirty="0"/>
              <a:t> sum=10;</a:t>
            </a:r>
          </a:p>
          <a:p>
            <a:pPr marL="0" indent="0">
              <a:buNone/>
            </a:pPr>
            <a:r>
              <a:rPr lang="en-IN" dirty="0"/>
              <a:t>try</a:t>
            </a:r>
          </a:p>
          <a:p>
            <a:pPr marL="0" indent="0">
              <a:buNone/>
            </a:pPr>
            <a:r>
              <a:rPr lang="en-IN" dirty="0"/>
              <a:t>{</a:t>
            </a:r>
          </a:p>
          <a:p>
            <a:pPr marL="0" indent="0">
              <a:buNone/>
            </a:pPr>
            <a:r>
              <a:rPr lang="en-IN" dirty="0" err="1"/>
              <a:t>int</a:t>
            </a:r>
            <a:r>
              <a:rPr lang="en-IN" dirty="0"/>
              <a:t> </a:t>
            </a:r>
            <a:r>
              <a:rPr lang="en-IN" dirty="0" err="1"/>
              <a:t>i</a:t>
            </a:r>
            <a:r>
              <a:rPr lang="en-IN" dirty="0"/>
              <a:t>;</a:t>
            </a:r>
          </a:p>
          <a:p>
            <a:pPr marL="0" indent="0">
              <a:buNone/>
            </a:pPr>
            <a:r>
              <a:rPr lang="en-IN" dirty="0"/>
              <a:t>for (</a:t>
            </a:r>
            <a:r>
              <a:rPr lang="en-IN" dirty="0" err="1"/>
              <a:t>i</a:t>
            </a:r>
            <a:r>
              <a:rPr lang="en-IN" dirty="0"/>
              <a:t> = -1; </a:t>
            </a:r>
            <a:r>
              <a:rPr lang="en-IN" dirty="0" err="1"/>
              <a:t>i</a:t>
            </a:r>
            <a:r>
              <a:rPr lang="en-IN" dirty="0"/>
              <a:t> &lt; 3 ;++</a:t>
            </a:r>
            <a:r>
              <a:rPr lang="en-IN" dirty="0" err="1"/>
              <a:t>i</a:t>
            </a:r>
            <a:r>
              <a:rPr lang="en-IN" dirty="0"/>
              <a:t>)</a:t>
            </a:r>
          </a:p>
          <a:p>
            <a:pPr marL="0" indent="0">
              <a:buNone/>
            </a:pPr>
            <a:r>
              <a:rPr lang="en-IN" dirty="0"/>
              <a:t>sum = (sum / </a:t>
            </a:r>
            <a:r>
              <a:rPr lang="en-IN" dirty="0" err="1"/>
              <a:t>i</a:t>
            </a:r>
            <a:r>
              <a:rPr lang="en-IN" dirty="0"/>
              <a:t>);</a:t>
            </a:r>
          </a:p>
          <a:p>
            <a:pPr marL="0" indent="0">
              <a:buNone/>
            </a:pPr>
            <a:r>
              <a:rPr lang="en-IN" dirty="0"/>
              <a:t>}</a:t>
            </a:r>
          </a:p>
          <a:p>
            <a:pPr marL="0" indent="0">
              <a:buNone/>
            </a:pPr>
            <a:r>
              <a:rPr lang="en-IN" dirty="0"/>
              <a:t>catch(</a:t>
            </a:r>
            <a:r>
              <a:rPr lang="en-IN" dirty="0" err="1"/>
              <a:t>ArithmeticException</a:t>
            </a:r>
            <a:r>
              <a:rPr lang="en-IN" dirty="0"/>
              <a:t> e) </a:t>
            </a:r>
          </a:p>
          <a:p>
            <a:pPr marL="0" indent="0">
              <a:buNone/>
            </a:pPr>
            <a:r>
              <a:rPr lang="en-IN" dirty="0"/>
              <a:t>{</a:t>
            </a:r>
          </a:p>
          <a:p>
            <a:pPr marL="0" indent="0">
              <a:buNone/>
            </a:pPr>
            <a:r>
              <a:rPr lang="en-IN" dirty="0" err="1"/>
              <a:t>System.out.print</a:t>
            </a:r>
            <a:r>
              <a:rPr lang="en-IN" dirty="0"/>
              <a:t>("0 ");        	</a:t>
            </a:r>
          </a:p>
          <a:p>
            <a:pPr marL="0" indent="0">
              <a:buNone/>
            </a:pPr>
            <a:r>
              <a:rPr lang="en-IN" dirty="0"/>
              <a:t>} </a:t>
            </a:r>
          </a:p>
          <a:p>
            <a:pPr marL="0" indent="0">
              <a:buNone/>
            </a:pPr>
            <a:r>
              <a:rPr lang="en-IN" dirty="0" err="1"/>
              <a:t>System.out.print</a:t>
            </a:r>
            <a:r>
              <a:rPr lang="en-IN" dirty="0"/>
              <a:t>(sum);</a:t>
            </a:r>
          </a:p>
          <a:p>
            <a:pPr marL="0" indent="0">
              <a:buNone/>
            </a:pPr>
            <a:r>
              <a:rPr lang="en-IN" dirty="0"/>
              <a:t>}</a:t>
            </a:r>
          </a:p>
          <a:p>
            <a:pPr marL="0" indent="0">
              <a:buNone/>
            </a:pPr>
            <a:r>
              <a:rPr lang="en-IN" dirty="0" smtClean="0"/>
              <a:t>}</a:t>
            </a:r>
          </a:p>
          <a:p>
            <a:pPr marL="514350" indent="-514350">
              <a:buAutoNum type="alphaUcPeriod"/>
            </a:pPr>
            <a:r>
              <a:rPr lang="en-IN" dirty="0" smtClean="0"/>
              <a:t>0 -10</a:t>
            </a:r>
          </a:p>
          <a:p>
            <a:pPr marL="514350" indent="-514350">
              <a:buAutoNum type="alphaUcPeriod"/>
            </a:pPr>
            <a:r>
              <a:rPr lang="en-IN" dirty="0" smtClean="0"/>
              <a:t>0  10</a:t>
            </a:r>
          </a:p>
          <a:p>
            <a:pPr marL="514350" indent="-514350">
              <a:buAutoNum type="alphaUcPeriod"/>
            </a:pPr>
            <a:r>
              <a:rPr lang="en-IN" dirty="0" smtClean="0"/>
              <a:t>Compile time error</a:t>
            </a:r>
          </a:p>
          <a:p>
            <a:pPr marL="514350" indent="-514350">
              <a:buAutoNum type="alphaUcPeriod"/>
            </a:pPr>
            <a:r>
              <a:rPr lang="en-IN" dirty="0"/>
              <a:t>0</a:t>
            </a:r>
          </a:p>
        </p:txBody>
      </p:sp>
    </p:spTree>
    <p:extLst>
      <p:ext uri="{BB962C8B-B14F-4D97-AF65-F5344CB8AC3E}">
        <p14:creationId xmlns:p14="http://schemas.microsoft.com/office/powerpoint/2010/main" val="3433939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Checked Exception</a:t>
            </a:r>
            <a:endParaRPr lang="en-IN" dirty="0"/>
          </a:p>
        </p:txBody>
      </p:sp>
      <p:sp>
        <p:nvSpPr>
          <p:cNvPr id="3" name="Content Placeholder 2"/>
          <p:cNvSpPr>
            <a:spLocks noGrp="1"/>
          </p:cNvSpPr>
          <p:nvPr>
            <p:ph idx="1"/>
          </p:nvPr>
        </p:nvSpPr>
        <p:spPr>
          <a:xfrm>
            <a:off x="457200" y="1600200"/>
            <a:ext cx="8458200" cy="4953000"/>
          </a:xfrm>
        </p:spPr>
        <p:txBody>
          <a:bodyPr>
            <a:noAutofit/>
          </a:bodyPr>
          <a:lstStyle/>
          <a:p>
            <a:pPr marL="0" indent="0">
              <a:buNone/>
            </a:pPr>
            <a:r>
              <a:rPr lang="en-IN" sz="2000" dirty="0"/>
              <a:t>import java.io.*; </a:t>
            </a:r>
          </a:p>
          <a:p>
            <a:pPr marL="0" indent="0">
              <a:buNone/>
            </a:pPr>
            <a:r>
              <a:rPr lang="en-IN" sz="2000" dirty="0"/>
              <a:t>public class checked { </a:t>
            </a:r>
          </a:p>
          <a:p>
            <a:pPr marL="0" indent="0">
              <a:buNone/>
            </a:pPr>
            <a:r>
              <a:rPr lang="en-IN" sz="2000" dirty="0"/>
              <a:t>	public static void main(String[] </a:t>
            </a:r>
            <a:r>
              <a:rPr lang="en-IN" sz="2000" dirty="0" err="1"/>
              <a:t>args</a:t>
            </a:r>
            <a:r>
              <a:rPr lang="en-IN" sz="2000" dirty="0"/>
              <a:t>) { </a:t>
            </a:r>
          </a:p>
          <a:p>
            <a:pPr marL="0" indent="0">
              <a:buNone/>
            </a:pPr>
            <a:r>
              <a:rPr lang="en-IN" sz="2000" dirty="0"/>
              <a:t>	</a:t>
            </a:r>
            <a:r>
              <a:rPr lang="en-IN" sz="2000" dirty="0" err="1" smtClean="0"/>
              <a:t>FileReader</a:t>
            </a:r>
            <a:r>
              <a:rPr lang="en-IN" sz="2000" dirty="0" smtClean="0"/>
              <a:t> </a:t>
            </a:r>
            <a:r>
              <a:rPr lang="en-IN" sz="2000" dirty="0"/>
              <a:t>file = new </a:t>
            </a:r>
            <a:r>
              <a:rPr lang="en-IN" sz="2000" dirty="0" err="1"/>
              <a:t>FileReader</a:t>
            </a:r>
            <a:r>
              <a:rPr lang="en-IN" sz="2000" dirty="0"/>
              <a:t>("C</a:t>
            </a:r>
            <a:r>
              <a:rPr lang="en-IN" sz="2000" dirty="0" smtClean="0"/>
              <a:t>:\\Users\\abc\\a.txt"); </a:t>
            </a:r>
            <a:endParaRPr lang="en-IN" sz="2000" dirty="0"/>
          </a:p>
          <a:p>
            <a:pPr marL="0" indent="0">
              <a:buNone/>
            </a:pPr>
            <a:r>
              <a:rPr lang="en-IN" sz="2000" dirty="0"/>
              <a:t>		</a:t>
            </a:r>
            <a:r>
              <a:rPr lang="en-IN" sz="2000" dirty="0" err="1"/>
              <a:t>BufferedReader</a:t>
            </a:r>
            <a:r>
              <a:rPr lang="en-IN" sz="2000" dirty="0"/>
              <a:t> </a:t>
            </a:r>
            <a:r>
              <a:rPr lang="en-IN" sz="2000" dirty="0" err="1"/>
              <a:t>fileInput</a:t>
            </a:r>
            <a:r>
              <a:rPr lang="en-IN" sz="2000" dirty="0"/>
              <a:t> = new </a:t>
            </a:r>
            <a:r>
              <a:rPr lang="en-IN" sz="2000" dirty="0" err="1"/>
              <a:t>BufferedReader</a:t>
            </a:r>
            <a:r>
              <a:rPr lang="en-IN" sz="2000" dirty="0"/>
              <a:t>(file); </a:t>
            </a:r>
          </a:p>
          <a:p>
            <a:pPr marL="0" indent="0">
              <a:buNone/>
            </a:pPr>
            <a:r>
              <a:rPr lang="en-IN" sz="2000" dirty="0"/>
              <a:t>		for (</a:t>
            </a:r>
            <a:r>
              <a:rPr lang="en-IN" sz="2000" dirty="0" err="1"/>
              <a:t>int</a:t>
            </a:r>
            <a:r>
              <a:rPr lang="en-IN" sz="2000" dirty="0"/>
              <a:t> counter = 0; counter &lt; 3; counter++) </a:t>
            </a:r>
          </a:p>
          <a:p>
            <a:pPr marL="0" indent="0">
              <a:buNone/>
            </a:pPr>
            <a:r>
              <a:rPr lang="en-IN" sz="2000" dirty="0"/>
              <a:t>		</a:t>
            </a:r>
            <a:r>
              <a:rPr lang="en-IN" sz="2000" dirty="0" err="1"/>
              <a:t>System.out.println</a:t>
            </a:r>
            <a:r>
              <a:rPr lang="en-IN" sz="2000" dirty="0"/>
              <a:t>(</a:t>
            </a:r>
            <a:r>
              <a:rPr lang="en-IN" sz="2000" dirty="0" err="1"/>
              <a:t>fileInput.readLine</a:t>
            </a:r>
            <a:r>
              <a:rPr lang="en-IN" sz="2000" dirty="0"/>
              <a:t>()); </a:t>
            </a:r>
          </a:p>
          <a:p>
            <a:pPr marL="0" indent="0">
              <a:buNone/>
            </a:pPr>
            <a:r>
              <a:rPr lang="en-IN" sz="2000" dirty="0"/>
              <a:t>		</a:t>
            </a:r>
            <a:r>
              <a:rPr lang="en-IN" sz="2000" dirty="0" err="1"/>
              <a:t>fileInput.close</a:t>
            </a:r>
            <a:r>
              <a:rPr lang="en-IN" sz="2000" dirty="0"/>
              <a:t>(); </a:t>
            </a:r>
          </a:p>
          <a:p>
            <a:pPr marL="0" indent="0">
              <a:buNone/>
            </a:pPr>
            <a:r>
              <a:rPr lang="en-IN" sz="2000" dirty="0"/>
              <a:t>	} </a:t>
            </a:r>
          </a:p>
          <a:p>
            <a:pPr marL="0" indent="0">
              <a:buNone/>
            </a:pPr>
            <a:r>
              <a:rPr lang="en-IN" sz="2000" dirty="0" smtClean="0"/>
              <a:t>}</a:t>
            </a:r>
          </a:p>
          <a:p>
            <a:pPr marL="0" indent="0">
              <a:buNone/>
            </a:pPr>
            <a:r>
              <a:rPr lang="en-IN" sz="2000" dirty="0"/>
              <a:t>The program doesn’t compile, because the function main() uses </a:t>
            </a:r>
            <a:r>
              <a:rPr lang="en-IN" sz="2000" dirty="0" err="1"/>
              <a:t>FileReader</a:t>
            </a:r>
            <a:r>
              <a:rPr lang="en-IN" sz="2000" dirty="0"/>
              <a:t>() and </a:t>
            </a:r>
            <a:r>
              <a:rPr lang="en-IN" sz="2000" dirty="0" err="1"/>
              <a:t>FileReader</a:t>
            </a:r>
            <a:r>
              <a:rPr lang="en-IN" sz="2000" dirty="0"/>
              <a:t>() throws a checked exception </a:t>
            </a:r>
            <a:r>
              <a:rPr lang="en-IN" sz="2000" i="1" dirty="0" err="1"/>
              <a:t>FileNotFoundException</a:t>
            </a:r>
            <a:r>
              <a:rPr lang="en-IN" sz="2000" dirty="0"/>
              <a:t>. It also uses </a:t>
            </a:r>
            <a:r>
              <a:rPr lang="en-IN" sz="2000" dirty="0" err="1"/>
              <a:t>readLine</a:t>
            </a:r>
            <a:r>
              <a:rPr lang="en-IN" sz="2000" dirty="0"/>
              <a:t>() and close() methods, and these methods also throw checked exception </a:t>
            </a:r>
            <a:r>
              <a:rPr lang="en-IN" sz="2000" i="1" dirty="0" err="1"/>
              <a:t>IOException</a:t>
            </a:r>
            <a:endParaRPr lang="en-IN" sz="2000" dirty="0"/>
          </a:p>
        </p:txBody>
      </p:sp>
    </p:spTree>
    <p:extLst>
      <p:ext uri="{BB962C8B-B14F-4D97-AF65-F5344CB8AC3E}">
        <p14:creationId xmlns:p14="http://schemas.microsoft.com/office/powerpoint/2010/main" val="2269807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t>Method throwing Checked Exception</a:t>
            </a:r>
            <a:endParaRPr lang="en-IN" sz="3600" dirty="0"/>
          </a:p>
        </p:txBody>
      </p:sp>
      <p:sp>
        <p:nvSpPr>
          <p:cNvPr id="3" name="Content Placeholder 2"/>
          <p:cNvSpPr>
            <a:spLocks noGrp="1"/>
          </p:cNvSpPr>
          <p:nvPr>
            <p:ph idx="1"/>
          </p:nvPr>
        </p:nvSpPr>
        <p:spPr>
          <a:xfrm>
            <a:off x="152400" y="1600200"/>
            <a:ext cx="8534400" cy="4525963"/>
          </a:xfrm>
        </p:spPr>
        <p:txBody>
          <a:bodyPr>
            <a:normAutofit fontScale="92500" lnSpcReduction="20000"/>
          </a:bodyPr>
          <a:lstStyle/>
          <a:p>
            <a:pPr marL="0" indent="0">
              <a:buNone/>
            </a:pPr>
            <a:r>
              <a:rPr lang="en-IN" sz="2000" dirty="0"/>
              <a:t>import java.io.*; </a:t>
            </a:r>
          </a:p>
          <a:p>
            <a:pPr marL="0" indent="0">
              <a:buNone/>
            </a:pPr>
            <a:r>
              <a:rPr lang="en-IN" sz="2000" dirty="0"/>
              <a:t>public class </a:t>
            </a:r>
            <a:r>
              <a:rPr lang="en-IN" sz="2000" dirty="0" err="1"/>
              <a:t>checkedcorrect</a:t>
            </a:r>
            <a:r>
              <a:rPr lang="en-IN" sz="2000" dirty="0"/>
              <a:t> { </a:t>
            </a:r>
          </a:p>
          <a:p>
            <a:pPr marL="0" indent="0">
              <a:buNone/>
            </a:pPr>
            <a:r>
              <a:rPr lang="en-IN" sz="2000" dirty="0"/>
              <a:t>	public static void main(String[] </a:t>
            </a:r>
            <a:r>
              <a:rPr lang="en-IN" sz="2000" dirty="0" err="1"/>
              <a:t>args</a:t>
            </a:r>
            <a:r>
              <a:rPr lang="en-IN" sz="2000" dirty="0"/>
              <a:t>) throws </a:t>
            </a:r>
            <a:r>
              <a:rPr lang="en-IN" sz="2000" dirty="0" err="1"/>
              <a:t>IOException</a:t>
            </a:r>
            <a:r>
              <a:rPr lang="en-IN" sz="2000" dirty="0"/>
              <a:t> { </a:t>
            </a:r>
          </a:p>
          <a:p>
            <a:pPr marL="0" indent="0">
              <a:buNone/>
            </a:pPr>
            <a:r>
              <a:rPr lang="en-IN" sz="2000" dirty="0"/>
              <a:t>		</a:t>
            </a:r>
            <a:r>
              <a:rPr lang="en-IN" sz="2000" dirty="0" err="1"/>
              <a:t>FileReader</a:t>
            </a:r>
            <a:r>
              <a:rPr lang="en-IN" sz="2000" dirty="0"/>
              <a:t> file = new </a:t>
            </a:r>
            <a:r>
              <a:rPr lang="en-IN" sz="2000" dirty="0" err="1"/>
              <a:t>FileReader</a:t>
            </a:r>
            <a:r>
              <a:rPr lang="en-IN" sz="2000" dirty="0"/>
              <a:t>("C:\\Users</a:t>
            </a:r>
            <a:r>
              <a:rPr lang="en-IN" sz="2000" dirty="0" smtClean="0"/>
              <a:t>\\a.txt</a:t>
            </a:r>
            <a:r>
              <a:rPr lang="en-IN" sz="2000" dirty="0"/>
              <a:t>"); </a:t>
            </a:r>
          </a:p>
          <a:p>
            <a:pPr marL="0" indent="0">
              <a:buNone/>
            </a:pPr>
            <a:r>
              <a:rPr lang="en-IN" sz="2000" dirty="0"/>
              <a:t>		</a:t>
            </a:r>
            <a:r>
              <a:rPr lang="en-IN" sz="2000" dirty="0" err="1"/>
              <a:t>BufferedReader</a:t>
            </a:r>
            <a:r>
              <a:rPr lang="en-IN" sz="2000" dirty="0"/>
              <a:t> </a:t>
            </a:r>
            <a:r>
              <a:rPr lang="en-IN" sz="2000" dirty="0" err="1"/>
              <a:t>fileInput</a:t>
            </a:r>
            <a:r>
              <a:rPr lang="en-IN" sz="2000" dirty="0"/>
              <a:t> = new </a:t>
            </a:r>
            <a:r>
              <a:rPr lang="en-IN" sz="2000" dirty="0" err="1"/>
              <a:t>BufferedReader</a:t>
            </a:r>
            <a:r>
              <a:rPr lang="en-IN" sz="2000" dirty="0"/>
              <a:t>(file); </a:t>
            </a:r>
          </a:p>
          <a:p>
            <a:pPr marL="0" indent="0">
              <a:buNone/>
            </a:pPr>
            <a:r>
              <a:rPr lang="en-IN" sz="2000" dirty="0"/>
              <a:t>		for (</a:t>
            </a:r>
            <a:r>
              <a:rPr lang="en-IN" sz="2000" dirty="0" err="1"/>
              <a:t>int</a:t>
            </a:r>
            <a:r>
              <a:rPr lang="en-IN" sz="2000" dirty="0"/>
              <a:t> counter = 0; counter &lt; 3; counter++) </a:t>
            </a:r>
          </a:p>
          <a:p>
            <a:pPr marL="0" indent="0">
              <a:buNone/>
            </a:pPr>
            <a:r>
              <a:rPr lang="en-IN" sz="2000" dirty="0"/>
              <a:t>		</a:t>
            </a:r>
            <a:r>
              <a:rPr lang="en-IN" sz="2000" dirty="0" err="1"/>
              <a:t>System.out.println</a:t>
            </a:r>
            <a:r>
              <a:rPr lang="en-IN" sz="2000" dirty="0"/>
              <a:t>(</a:t>
            </a:r>
            <a:r>
              <a:rPr lang="en-IN" sz="2000" dirty="0" err="1"/>
              <a:t>fileInput.readLine</a:t>
            </a:r>
            <a:r>
              <a:rPr lang="en-IN" sz="2000" dirty="0"/>
              <a:t>()); </a:t>
            </a:r>
          </a:p>
          <a:p>
            <a:pPr marL="0" indent="0">
              <a:buNone/>
            </a:pPr>
            <a:r>
              <a:rPr lang="en-IN" sz="2000" dirty="0"/>
              <a:t>		</a:t>
            </a:r>
            <a:r>
              <a:rPr lang="en-IN" sz="2000" dirty="0" err="1"/>
              <a:t>fileInput.close</a:t>
            </a:r>
            <a:r>
              <a:rPr lang="en-IN" sz="2000" dirty="0"/>
              <a:t>(); </a:t>
            </a:r>
          </a:p>
          <a:p>
            <a:pPr marL="0" indent="0">
              <a:buNone/>
            </a:pPr>
            <a:r>
              <a:rPr lang="en-IN" sz="2000" dirty="0"/>
              <a:t>	} </a:t>
            </a:r>
          </a:p>
          <a:p>
            <a:pPr marL="0" indent="0">
              <a:buNone/>
            </a:pPr>
            <a:r>
              <a:rPr lang="en-IN" sz="2000" dirty="0" smtClean="0"/>
              <a:t>}</a:t>
            </a:r>
          </a:p>
          <a:p>
            <a:pPr marL="0" indent="0">
              <a:buNone/>
            </a:pPr>
            <a:r>
              <a:rPr lang="en-IN" sz="2000" dirty="0"/>
              <a:t>We have used throws in the below program. Since </a:t>
            </a:r>
            <a:r>
              <a:rPr lang="en-IN" sz="2000" i="1" dirty="0" err="1"/>
              <a:t>FileNotFoundException</a:t>
            </a:r>
            <a:r>
              <a:rPr lang="en-IN" sz="2000" dirty="0"/>
              <a:t> is a subclass of </a:t>
            </a:r>
            <a:r>
              <a:rPr lang="en-IN" sz="2000" i="1" dirty="0" err="1"/>
              <a:t>IOException</a:t>
            </a:r>
            <a:r>
              <a:rPr lang="en-IN" sz="2000" dirty="0"/>
              <a:t>, we can just specify </a:t>
            </a:r>
            <a:r>
              <a:rPr lang="en-IN" sz="2000" i="1" dirty="0" err="1"/>
              <a:t>IOException</a:t>
            </a:r>
            <a:r>
              <a:rPr lang="en-IN" sz="2000" dirty="0"/>
              <a:t> in the throws list and make the above program compiler-error-free</a:t>
            </a:r>
            <a:r>
              <a:rPr lang="en-IN" sz="2000" dirty="0" smtClean="0"/>
              <a:t>.</a:t>
            </a:r>
          </a:p>
          <a:p>
            <a:pPr marL="0" indent="0">
              <a:buNone/>
            </a:pPr>
            <a:r>
              <a:rPr lang="en-IN" sz="2000" dirty="0" smtClean="0"/>
              <a:t>Output:</a:t>
            </a:r>
          </a:p>
          <a:p>
            <a:pPr marL="0" indent="0">
              <a:buNone/>
            </a:pPr>
            <a:r>
              <a:rPr lang="en-IN" sz="2000" dirty="0" smtClean="0"/>
              <a:t>&lt;First three lines a.txt will be printed&gt;</a:t>
            </a:r>
            <a:endParaRPr lang="en-IN" sz="2000" dirty="0"/>
          </a:p>
        </p:txBody>
      </p:sp>
    </p:spTree>
    <p:extLst>
      <p:ext uri="{BB962C8B-B14F-4D97-AF65-F5344CB8AC3E}">
        <p14:creationId xmlns:p14="http://schemas.microsoft.com/office/powerpoint/2010/main" val="2859214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IN" sz="2800" dirty="0" smtClean="0"/>
              <a:t>Java’s Checked </a:t>
            </a:r>
            <a:r>
              <a:rPr lang="en-IN" sz="2800" dirty="0"/>
              <a:t>E</a:t>
            </a:r>
            <a:r>
              <a:rPr lang="en-IN" sz="2800" dirty="0" smtClean="0"/>
              <a:t>xceptions defined in </a:t>
            </a:r>
            <a:r>
              <a:rPr lang="en-IN" sz="2800" dirty="0" err="1" smtClean="0"/>
              <a:t>java.lang</a:t>
            </a:r>
            <a:r>
              <a:rPr lang="en-IN" sz="2800" dirty="0" smtClean="0"/>
              <a:t> package</a:t>
            </a:r>
            <a:endParaRPr lang="en-IN" sz="2800" dirty="0"/>
          </a:p>
        </p:txBody>
      </p:sp>
      <p:pic>
        <p:nvPicPr>
          <p:cNvPr id="4" name="Content Placeholder 3"/>
          <p:cNvPicPr>
            <a:picLocks noGrp="1" noChangeAspect="1"/>
          </p:cNvPicPr>
          <p:nvPr>
            <p:ph idx="1"/>
          </p:nvPr>
        </p:nvPicPr>
        <p:blipFill>
          <a:blip r:embed="rId2"/>
          <a:stretch>
            <a:fillRect/>
          </a:stretch>
        </p:blipFill>
        <p:spPr>
          <a:xfrm>
            <a:off x="609600" y="838200"/>
            <a:ext cx="7696200" cy="3606006"/>
          </a:xfrm>
          <a:prstGeom prst="rect">
            <a:avLst/>
          </a:prstGeom>
        </p:spPr>
      </p:pic>
      <p:sp>
        <p:nvSpPr>
          <p:cNvPr id="7" name="TextBox 6"/>
          <p:cNvSpPr txBox="1"/>
          <p:nvPr/>
        </p:nvSpPr>
        <p:spPr>
          <a:xfrm>
            <a:off x="609600" y="4648200"/>
            <a:ext cx="8534400" cy="923330"/>
          </a:xfrm>
          <a:prstGeom prst="rect">
            <a:avLst/>
          </a:prstGeom>
          <a:noFill/>
        </p:spPr>
        <p:txBody>
          <a:bodyPr wrap="square" rtlCol="0">
            <a:spAutoFit/>
          </a:bodyPr>
          <a:lstStyle/>
          <a:p>
            <a:r>
              <a:rPr lang="en-IN" dirty="0" err="1" smtClean="0"/>
              <a:t>IOException</a:t>
            </a:r>
            <a:endParaRPr lang="en-IN" dirty="0" smtClean="0"/>
          </a:p>
          <a:p>
            <a:r>
              <a:rPr lang="en-IN" dirty="0" err="1" smtClean="0"/>
              <a:t>SQLException</a:t>
            </a:r>
            <a:endParaRPr lang="en-IN" dirty="0" smtClean="0"/>
          </a:p>
          <a:p>
            <a:r>
              <a:rPr lang="en-IN" dirty="0" err="1" smtClean="0"/>
              <a:t>FileNotFoundException</a:t>
            </a:r>
            <a:r>
              <a:rPr lang="en-IN" dirty="0" smtClean="0"/>
              <a:t>[Sub-class of </a:t>
            </a:r>
            <a:r>
              <a:rPr lang="en-IN" dirty="0" err="1" smtClean="0"/>
              <a:t>IOException</a:t>
            </a:r>
            <a:r>
              <a:rPr lang="en-IN" dirty="0" smtClean="0"/>
              <a:t>]</a:t>
            </a:r>
            <a:endParaRPr lang="en-IN" dirty="0"/>
          </a:p>
        </p:txBody>
      </p:sp>
    </p:spTree>
    <p:extLst>
      <p:ext uri="{BB962C8B-B14F-4D97-AF65-F5344CB8AC3E}">
        <p14:creationId xmlns:p14="http://schemas.microsoft.com/office/powerpoint/2010/main" val="25673871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815</TotalTime>
  <Words>3599</Words>
  <Application>Microsoft Office PowerPoint</Application>
  <PresentationFormat>On-screen Show (4:3)</PresentationFormat>
  <Paragraphs>1059</Paragraphs>
  <Slides>69</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69</vt:i4>
      </vt:variant>
    </vt:vector>
  </HeadingPairs>
  <TitlesOfParts>
    <vt:vector size="76" baseType="lpstr">
      <vt:lpstr>Arial</vt:lpstr>
      <vt:lpstr>Calibri</vt:lpstr>
      <vt:lpstr>Consolas</vt:lpstr>
      <vt:lpstr>Times New Roman</vt:lpstr>
      <vt:lpstr>Times New Roman</vt:lpstr>
      <vt:lpstr>verdana</vt:lpstr>
      <vt:lpstr>Office Theme</vt:lpstr>
      <vt:lpstr>Exception Handling</vt:lpstr>
      <vt:lpstr>Exceptions in Java </vt:lpstr>
      <vt:lpstr>PowerPoint Presentation</vt:lpstr>
      <vt:lpstr>Hierarchy of exception classes</vt:lpstr>
      <vt:lpstr>PowerPoint Presentation</vt:lpstr>
      <vt:lpstr>Types of Exceptions: Checked and Unchecked</vt:lpstr>
      <vt:lpstr>Checked Exception</vt:lpstr>
      <vt:lpstr>Method throwing Checked Exception</vt:lpstr>
      <vt:lpstr>Java’s Checked Exceptions defined in java.lang package</vt:lpstr>
      <vt:lpstr>Unchecked Exceptions</vt:lpstr>
      <vt:lpstr>Unchecked Exceptions[Subclasses of RuntimeException class defined in java.lang package</vt:lpstr>
      <vt:lpstr>How a default exception is thrown by JVM??  Consider the following Java program. It compiles fine, but it throws ArithmeticException when run. The compiler allows it to compile, because ArithmeticException is an unchecked exception.</vt:lpstr>
      <vt:lpstr>Key points from the previous example</vt:lpstr>
      <vt:lpstr>Why Exception handling?</vt:lpstr>
      <vt:lpstr>Customized Exception Handling</vt:lpstr>
      <vt:lpstr>Keywords for Exception Handling</vt:lpstr>
      <vt:lpstr>PowerPoint Presentation</vt:lpstr>
      <vt:lpstr>Basic example of try-catch   </vt:lpstr>
      <vt:lpstr>Key points from the last example</vt:lpstr>
      <vt:lpstr>Internal working of java try catch block</vt:lpstr>
      <vt:lpstr>Multiple catch clauses</vt:lpstr>
      <vt:lpstr>Example</vt:lpstr>
      <vt:lpstr>Multi-catch feature introduced from JDK 7  onwards</vt:lpstr>
      <vt:lpstr>Example, where compilation error could come</vt:lpstr>
      <vt:lpstr>Nested try statements</vt:lpstr>
      <vt:lpstr>Example</vt:lpstr>
      <vt:lpstr>Defining Generalized Exception Handler</vt:lpstr>
      <vt:lpstr>Example</vt:lpstr>
      <vt:lpstr>Using throw keyword</vt:lpstr>
      <vt:lpstr>PowerPoint Presentation</vt:lpstr>
      <vt:lpstr>Using throws keyword</vt:lpstr>
      <vt:lpstr>Example of throws</vt:lpstr>
      <vt:lpstr>Enclosing method call inside try-catch which throws the exception</vt:lpstr>
      <vt:lpstr>throw vs throws</vt:lpstr>
      <vt:lpstr>PowerPoint Presentation</vt:lpstr>
      <vt:lpstr>PowerPoint Presentation</vt:lpstr>
      <vt:lpstr>Example 1</vt:lpstr>
      <vt:lpstr>Example 2</vt:lpstr>
      <vt:lpstr>Propagation of Exceptions</vt:lpstr>
      <vt:lpstr>Example</vt:lpstr>
      <vt:lpstr>Built-in Exceptions</vt:lpstr>
      <vt:lpstr>PowerPoint Presentation</vt:lpstr>
      <vt:lpstr>PowerPoint Presentation</vt:lpstr>
      <vt:lpstr>Few Examples ArithmeticException</vt:lpstr>
      <vt:lpstr>NullPointerException </vt:lpstr>
      <vt:lpstr>ArrayIndexOutOfBounds Exception</vt:lpstr>
      <vt:lpstr>StringIndexOutOfBoundsException</vt:lpstr>
      <vt:lpstr> User-Defined Exceptions  </vt:lpstr>
      <vt:lpstr>PowerPoint Presentation</vt:lpstr>
      <vt:lpstr>PowerPoint Presentation</vt:lpstr>
      <vt:lpstr>Example</vt:lpstr>
      <vt:lpstr>Methods of Throwable class</vt:lpstr>
      <vt:lpstr>Example 1</vt:lpstr>
      <vt:lpstr>Example 2</vt:lpstr>
      <vt:lpstr>Example 3</vt:lpstr>
      <vt:lpstr>Q1 Predict the output of following Java program</vt:lpstr>
      <vt:lpstr>Q2:What will be the output of following code?</vt:lpstr>
      <vt:lpstr>Q3:What will be the output of following Java program?</vt:lpstr>
      <vt:lpstr>What will be the output of following code?[Q4]</vt:lpstr>
      <vt:lpstr>What will be the output of following code?[Q5]</vt:lpstr>
      <vt:lpstr>PowerPoint Presentation</vt:lpstr>
      <vt:lpstr>PowerPoint Presentation</vt:lpstr>
      <vt:lpstr>Output??[Q8]</vt:lpstr>
      <vt:lpstr>Output??[Q9]</vt:lpstr>
      <vt:lpstr>Output??[Q10]</vt:lpstr>
      <vt:lpstr>Output??[Q11]</vt:lpstr>
      <vt:lpstr>Output??[Q12]</vt:lpstr>
      <vt:lpstr>Output??[Q13]</vt:lpstr>
      <vt:lpstr>Output??[Q14]</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Exceptions in Java </dc:title>
  <dc:creator>AV</dc:creator>
  <cp:lastModifiedBy>Salil</cp:lastModifiedBy>
  <cp:revision>81</cp:revision>
  <dcterms:created xsi:type="dcterms:W3CDTF">2021-03-02T04:21:04Z</dcterms:created>
  <dcterms:modified xsi:type="dcterms:W3CDTF">2021-03-22T15:35:54Z</dcterms:modified>
</cp:coreProperties>
</file>