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0" r:id="rId6"/>
    <p:sldMasterId id="2147483662" r:id="rId7"/>
    <p:sldMasterId id="2147483663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79" r:id="rId16"/>
    <p:sldMasterId id="2147483681" r:id="rId17"/>
    <p:sldMasterId id="2147483683" r:id="rId18"/>
    <p:sldMasterId id="2147483685" r:id="rId19"/>
  </p:sldMasterIdLst>
  <p:notesMasterIdLst>
    <p:notesMasterId r:id="rId20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5" roundtripDataSignature="AMtx7mjWu29RjFu/NAruPreFk3GIQNnd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0.xml"/><Relationship Id="rId20" Type="http://schemas.openxmlformats.org/officeDocument/2006/relationships/notesMaster" Target="notesMasters/notesMaster1.xml"/><Relationship Id="rId42" Type="http://schemas.openxmlformats.org/officeDocument/2006/relationships/slide" Target="slides/slide22.xml"/><Relationship Id="rId41" Type="http://schemas.openxmlformats.org/officeDocument/2006/relationships/slide" Target="slides/slide21.xml"/><Relationship Id="rId22" Type="http://schemas.openxmlformats.org/officeDocument/2006/relationships/slide" Target="slides/slide2.xml"/><Relationship Id="rId44" Type="http://schemas.openxmlformats.org/officeDocument/2006/relationships/slide" Target="slides/slide24.xml"/><Relationship Id="rId21" Type="http://schemas.openxmlformats.org/officeDocument/2006/relationships/slide" Target="slides/slide1.xml"/><Relationship Id="rId43" Type="http://schemas.openxmlformats.org/officeDocument/2006/relationships/slide" Target="slides/slide23.xml"/><Relationship Id="rId24" Type="http://schemas.openxmlformats.org/officeDocument/2006/relationships/slide" Target="slides/slide4.xml"/><Relationship Id="rId23" Type="http://schemas.openxmlformats.org/officeDocument/2006/relationships/slide" Target="slides/slide3.xml"/><Relationship Id="rId45" Type="http://customschemas.google.com/relationships/presentationmetadata" Target="metadata"/><Relationship Id="rId1" Type="http://schemas.openxmlformats.org/officeDocument/2006/relationships/theme" Target="theme/theme1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6.xml"/><Relationship Id="rId25" Type="http://schemas.openxmlformats.org/officeDocument/2006/relationships/slide" Target="slides/slide5.xml"/><Relationship Id="rId28" Type="http://schemas.openxmlformats.org/officeDocument/2006/relationships/slide" Target="slides/slide8.xml"/><Relationship Id="rId27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1.xml"/><Relationship Id="rId30" Type="http://schemas.openxmlformats.org/officeDocument/2006/relationships/slide" Target="slides/slide10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3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2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5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4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17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16.xml"/><Relationship Id="rId17" Type="http://schemas.openxmlformats.org/officeDocument/2006/relationships/slideMaster" Target="slideMasters/slideMaster14.xml"/><Relationship Id="rId39" Type="http://schemas.openxmlformats.org/officeDocument/2006/relationships/slide" Target="slides/slide19.xml"/><Relationship Id="rId16" Type="http://schemas.openxmlformats.org/officeDocument/2006/relationships/slideMaster" Target="slideMasters/slideMaster13.xml"/><Relationship Id="rId38" Type="http://schemas.openxmlformats.org/officeDocument/2006/relationships/slide" Target="slides/slide18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6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6"/>
          <p:cNvSpPr txBox="1"/>
          <p:nvPr>
            <p:ph idx="1" type="subTitle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"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5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1" type="body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2" type="body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7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9"/>
          <p:cNvSpPr txBox="1"/>
          <p:nvPr>
            <p:ph idx="1" type="subTitle"/>
          </p:nvPr>
        </p:nvSpPr>
        <p:spPr>
          <a:xfrm>
            <a:off x="502920" y="4983480"/>
            <a:ext cx="8183520" cy="48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1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1"/>
          <p:cNvSpPr txBox="1"/>
          <p:nvPr>
            <p:ph idx="1"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1"/>
          <p:cNvSpPr txBox="1"/>
          <p:nvPr>
            <p:ph idx="2" type="body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1"/>
          <p:cNvSpPr txBox="1"/>
          <p:nvPr>
            <p:ph idx="3" type="body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3"/>
          <p:cNvSpPr txBox="1"/>
          <p:nvPr>
            <p:ph idx="1" type="body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3"/>
          <p:cNvSpPr txBox="1"/>
          <p:nvPr>
            <p:ph idx="2"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3"/>
          <p:cNvSpPr txBox="1"/>
          <p:nvPr>
            <p:ph idx="3" type="body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5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5"/>
          <p:cNvSpPr txBox="1"/>
          <p:nvPr>
            <p:ph idx="1"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5"/>
          <p:cNvSpPr txBox="1"/>
          <p:nvPr>
            <p:ph idx="2"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5"/>
          <p:cNvSpPr txBox="1"/>
          <p:nvPr>
            <p:ph idx="3" type="body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7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7"/>
          <p:cNvSpPr txBox="1"/>
          <p:nvPr>
            <p:ph idx="1" type="body"/>
          </p:nvPr>
        </p:nvSpPr>
        <p:spPr>
          <a:xfrm>
            <a:off x="502920" y="53028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7"/>
          <p:cNvSpPr txBox="1"/>
          <p:nvPr>
            <p:ph idx="2" type="body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9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9"/>
          <p:cNvSpPr txBox="1"/>
          <p:nvPr>
            <p:ph idx="1"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9"/>
          <p:cNvSpPr txBox="1"/>
          <p:nvPr>
            <p:ph idx="2"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9"/>
          <p:cNvSpPr txBox="1"/>
          <p:nvPr>
            <p:ph idx="3" type="body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9"/>
          <p:cNvSpPr txBox="1"/>
          <p:nvPr>
            <p:ph idx="4" type="body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1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1"/>
          <p:cNvSpPr txBox="1"/>
          <p:nvPr>
            <p:ph idx="1" type="body"/>
          </p:nvPr>
        </p:nvSpPr>
        <p:spPr>
          <a:xfrm>
            <a:off x="50292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1"/>
          <p:cNvSpPr txBox="1"/>
          <p:nvPr>
            <p:ph idx="2" type="body"/>
          </p:nvPr>
        </p:nvSpPr>
        <p:spPr>
          <a:xfrm>
            <a:off x="326988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1"/>
          <p:cNvSpPr txBox="1"/>
          <p:nvPr>
            <p:ph idx="3" type="body"/>
          </p:nvPr>
        </p:nvSpPr>
        <p:spPr>
          <a:xfrm>
            <a:off x="603684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1"/>
          <p:cNvSpPr txBox="1"/>
          <p:nvPr>
            <p:ph idx="4" type="body"/>
          </p:nvPr>
        </p:nvSpPr>
        <p:spPr>
          <a:xfrm>
            <a:off x="50292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1"/>
          <p:cNvSpPr txBox="1"/>
          <p:nvPr>
            <p:ph idx="5" type="body"/>
          </p:nvPr>
        </p:nvSpPr>
        <p:spPr>
          <a:xfrm>
            <a:off x="326988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1"/>
          <p:cNvSpPr txBox="1"/>
          <p:nvPr>
            <p:ph idx="6" type="body"/>
          </p:nvPr>
        </p:nvSpPr>
        <p:spPr>
          <a:xfrm>
            <a:off x="603684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" type="body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2" name="Google Shape;52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3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9" name="Google Shape;59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5" name="Google Shape;65;p3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3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5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1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16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7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1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8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5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5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5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5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0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0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0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50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2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2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2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52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4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4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4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Google Shape;158;p54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6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6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56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8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8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8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7" name="Google Shape;177;p58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0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0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0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8" name="Google Shape;188;p60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9" name="Google Shape;199;p62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6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6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6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9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9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39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9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9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0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0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40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2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2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4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4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44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6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6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6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46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8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8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Google Shape;131;p48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 txBox="1"/>
          <p:nvPr/>
        </p:nvSpPr>
        <p:spPr>
          <a:xfrm>
            <a:off x="685800" y="6858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6B77"/>
              </a:buClr>
              <a:buSzPts val="4500"/>
              <a:buFont typeface="Times New Roman"/>
              <a:buNone/>
            </a:pPr>
            <a:r>
              <a:rPr b="0" i="0" lang="en-US" sz="4500" u="none">
                <a:solidFill>
                  <a:srgbClr val="D96B7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in Java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Handling</a:t>
            </a:r>
            <a:endParaRPr/>
          </a:p>
        </p:txBody>
      </p:sp>
      <p:sp>
        <p:nvSpPr>
          <p:cNvPr id="213" name="Google Shape;213;p1"/>
          <p:cNvSpPr txBox="1"/>
          <p:nvPr/>
        </p:nvSpPr>
        <p:spPr>
          <a:xfrm>
            <a:off x="533400" y="3276600"/>
            <a:ext cx="80772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pu.png" id="214" name="Google Shape;2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648200"/>
            <a:ext cx="13716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idx="1" type="body"/>
          </p:nvPr>
        </p:nvSpPr>
        <p:spPr>
          <a:xfrm>
            <a:off x="503237" y="530225"/>
            <a:ext cx="8183562" cy="526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nextLine():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Scanner input = new Scanner (System.in);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 ("Enter a line: ");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 = input.nextLine 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 ("The line entered is " + s);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line:                            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this is one string   //user input      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line entered is Hello this is one string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type="ctrTitle"/>
          </p:nvPr>
        </p:nvSpPr>
        <p:spPr>
          <a:xfrm>
            <a:off x="503237" y="1295400"/>
            <a:ext cx="8183562" cy="41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t/>
            </a:r>
            <a:endParaRPr sz="4500"/>
          </a:p>
        </p:txBody>
      </p:sp>
      <p:sp>
        <p:nvSpPr>
          <p:cNvPr id="277" name="Google Shape;277;p11"/>
          <p:cNvSpPr txBox="1"/>
          <p:nvPr>
            <p:ph idx="1" type="subTitle"/>
          </p:nvPr>
        </p:nvSpPr>
        <p:spPr>
          <a:xfrm>
            <a:off x="503237" y="530225"/>
            <a:ext cx="8183562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Strings</a:t>
            </a:r>
            <a:endParaRPr/>
          </a:p>
        </p:txBody>
      </p:sp>
      <p:pic>
        <p:nvPicPr>
          <p:cNvPr descr="E:\Java Course Material\strcomp.PNG" id="278" name="Google Shape;2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2381250"/>
            <a:ext cx="7478712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>
            <p:ph type="ctrTitle"/>
          </p:nvPr>
        </p:nvSpPr>
        <p:spPr>
          <a:xfrm>
            <a:off x="503237" y="1143000"/>
            <a:ext cx="8183562" cy="4891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Example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s1="Hello World";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s2="Hello World";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s3="Welcome to java";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System.out.println(s1.equals(s2));// true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System.out.println(s1.equals(s3));// false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System.out.println(s1.compareTo(s3));// value less than 0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System.out.println(s1.startsWith("H"));// true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System.out.println(s3.startsWith("H"));// false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System.out.println(s1.endsWith("d"));// true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System.out.println(s3.contains("to"));// true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System.out.println(s1.contains("to"));// false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84" name="Google Shape;284;p12"/>
          <p:cNvSpPr txBox="1"/>
          <p:nvPr>
            <p:ph idx="1" type="subTitle"/>
          </p:nvPr>
        </p:nvSpPr>
        <p:spPr>
          <a:xfrm>
            <a:off x="503237" y="530225"/>
            <a:ext cx="8183562" cy="114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 txBox="1"/>
          <p:nvPr>
            <p:ph type="ctrTitle"/>
          </p:nvPr>
        </p:nvSpPr>
        <p:spPr>
          <a:xfrm>
            <a:off x="503237" y="1143000"/>
            <a:ext cx="8183562" cy="44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t/>
            </a:r>
            <a:endParaRPr sz="4500"/>
          </a:p>
        </p:txBody>
      </p:sp>
      <p:sp>
        <p:nvSpPr>
          <p:cNvPr id="290" name="Google Shape;290;p13"/>
          <p:cNvSpPr txBox="1"/>
          <p:nvPr>
            <p:ph idx="1" type="subTitle"/>
          </p:nvPr>
        </p:nvSpPr>
        <p:spPr>
          <a:xfrm>
            <a:off x="503237" y="530225"/>
            <a:ext cx="8183562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finding substrings/or characters in a given string</a:t>
            </a:r>
            <a:endParaRPr/>
          </a:p>
        </p:txBody>
      </p:sp>
      <p:pic>
        <p:nvPicPr>
          <p:cNvPr descr="E:\Java Course Material\stringfind.PNG" id="291" name="Google Shape;2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562" y="2238375"/>
            <a:ext cx="7507287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"/>
          <p:cNvSpPr txBox="1"/>
          <p:nvPr/>
        </p:nvSpPr>
        <p:spPr>
          <a:xfrm>
            <a:off x="966925" y="5998500"/>
            <a:ext cx="6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first method is indexOf(ch)-----&gt;Misprinted as index(ch)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98" name="Google Shape;298;p14"/>
          <p:cNvSpPr txBox="1"/>
          <p:nvPr/>
        </p:nvSpPr>
        <p:spPr>
          <a:xfrm>
            <a:off x="304800" y="990600"/>
            <a:ext cx="853440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String s = "Welcome to Java";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('W'));	// returns 0.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('o'));	// returns 4.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('o', 5));	// returns 9.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("come"));	// returns 3.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("Java", 5));	// returns 11.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(s.indexOf ("java", 5));	// returns -1.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('W'));	// returns 0.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('o'));	// returns 9.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('o', 5));	// returns 4.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("come"));// returns 3.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("Java", 5));// returns -1.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 (s.lastIndexOf ("Java"));	// returns 11.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pu.png" id="299" name="Google Shape;2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a substring from a given string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457200" y="990600"/>
            <a:ext cx="8183562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3208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080"/>
              <a:buFont typeface="Noto Sans Symbols"/>
              <a:buChar char="⚫"/>
            </a:pPr>
            <a:r>
              <a:rPr b="0" i="0" lang="en-US" sz="2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substring(): </a:t>
            </a: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extract a part of a string. 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200"/>
              <a:buFont typeface="Times New Roman"/>
              <a:buNone/>
            </a:pPr>
            <a:r>
              <a:rPr b="0" i="1" lang="en-US" sz="22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String substring (int start_index)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200"/>
              <a:buFont typeface="Times New Roman"/>
              <a:buNone/>
            </a:pPr>
            <a:r>
              <a:rPr b="0" i="1" lang="en-US" sz="22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String substring (int start_index, int end_index)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“ABCDEFG”;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String t = s.substring(2);      System.out.println (t);//CDEFG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u = s.substring (1, 4); System.out.println (u);//BCD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Substring from start_index to end_index-1 will be returned.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lpu.png" id="306" name="Google Shape;3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/>
        </p:nvSpPr>
        <p:spPr>
          <a:xfrm>
            <a:off x="503237" y="530225"/>
            <a:ext cx="8183562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-263523" lvl="0" marL="2651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Times New Roman"/>
              <a:buNone/>
            </a:pPr>
            <a:r>
              <a:rPr b="0" i="0" lang="en-US" sz="21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replace( ): </a:t>
            </a:r>
            <a:r>
              <a:rPr b="0" i="0" lang="en-US" sz="18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replace( ) method has two forms. </a:t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440"/>
              <a:buFont typeface="Noto Sans Symbols"/>
              <a:buChar char="⚫"/>
            </a:pPr>
            <a:r>
              <a:rPr b="0" i="0" lang="en-US" sz="18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replaces all occurrences of one character in the invoking string with another character. It has the following general form:</a:t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18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replace(char original, char replacement)</a:t>
            </a:r>
            <a:endParaRPr/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440"/>
              <a:buFont typeface="Noto Sans Symbols"/>
              <a:buChar char="⚫"/>
            </a:pPr>
            <a:r>
              <a:rPr b="0" i="0" lang="en-US" sz="18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original specifies the character to be replaced by the character specified by replacement.</a:t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  </a:t>
            </a:r>
            <a:r>
              <a:rPr b="0" i="0" lang="en-US" sz="18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"Hello".replace('l', 'w');//All occurances of l will be replaced with w and s will take reference of object with value:Hewwo</a:t>
            </a:r>
            <a:endParaRPr/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440"/>
              <a:buFont typeface="Noto Sans Symbols"/>
              <a:buChar char="⚫"/>
            </a:pPr>
            <a:r>
              <a:rPr b="0" i="0" lang="en-US" sz="18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form of replace( ) replaces one character sequence with another. It has this general form:</a:t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18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replace(CharSequence original, CharSequence replacement)</a:t>
            </a:r>
            <a:endParaRPr/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"This is java class".replace("java", "Python");   System.out.println(s);</a:t>
            </a:r>
            <a:endParaRPr/>
          </a:p>
          <a:p>
            <a:pPr indent="-263523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This is Python class</a:t>
            </a:r>
            <a:endParaRPr/>
          </a:p>
        </p:txBody>
      </p:sp>
      <p:pic>
        <p:nvPicPr>
          <p:cNvPr descr="lpu.png" id="312" name="Google Shape;3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Q1(Output)??</a:t>
            </a:r>
            <a:endParaRPr/>
          </a:p>
        </p:txBody>
      </p:sp>
      <p:sp>
        <p:nvSpPr>
          <p:cNvPr id="318" name="Google Shape;318;p17"/>
          <p:cNvSpPr txBox="1"/>
          <p:nvPr>
            <p:ph idx="1" type="body"/>
          </p:nvPr>
        </p:nvSpPr>
        <p:spPr>
          <a:xfrm>
            <a:off x="615950" y="1371600"/>
            <a:ext cx="462915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s=" Test 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System.out.print(s.length()+”,”);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s1=s.trim();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System.out.print(s1.length());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7"/>
          <p:cNvSpPr txBox="1"/>
          <p:nvPr>
            <p:ph idx="2" type="body"/>
          </p:nvPr>
        </p:nvSpPr>
        <p:spPr>
          <a:xfrm>
            <a:off x="5943600" y="1524000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6  6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6  4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4  4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6  5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Q2(Output??)</a:t>
            </a:r>
            <a:endParaRPr/>
          </a:p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628650" y="1524000"/>
            <a:ext cx="4400550" cy="465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s1="Polling";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s2="Question";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s3=s1.concat(s2);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System.out.println(s3.charAt(8));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8"/>
          <p:cNvSpPr txBox="1"/>
          <p:nvPr>
            <p:ph idx="2" type="body"/>
          </p:nvPr>
        </p:nvSpPr>
        <p:spPr>
          <a:xfrm>
            <a:off x="5181600" y="1371600"/>
            <a:ext cx="333375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Q3(Output??)</a:t>
            </a:r>
            <a:endParaRPr/>
          </a:p>
        </p:txBody>
      </p:sp>
      <p:sp>
        <p:nvSpPr>
          <p:cNvPr id="332" name="Google Shape;332;p19"/>
          <p:cNvSpPr txBox="1"/>
          <p:nvPr>
            <p:ph idx="1" type="body"/>
          </p:nvPr>
        </p:nvSpPr>
        <p:spPr>
          <a:xfrm>
            <a:off x="304800" y="1825625"/>
            <a:ext cx="4419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s1="Hello";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s2="Halogen";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System.out.println(s1.compareTo(s2));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 txBox="1"/>
          <p:nvPr>
            <p:ph idx="2" type="body"/>
          </p:nvPr>
        </p:nvSpPr>
        <p:spPr>
          <a:xfrm>
            <a:off x="46291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20" name="Google Shape;220;p2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192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string we create is actually an object of type String.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192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constants are actually String objects. 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192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</a:t>
            </a:r>
            <a:r>
              <a:rPr b="0" i="0" lang="en-US" sz="2400" u="none">
                <a:solidFill>
                  <a:srgbClr val="784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String, too</a:t>
            </a: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192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of type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immutable </a:t>
            </a: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once a String object is created, its contents cannot be altered.</a:t>
            </a:r>
            <a:endParaRPr/>
          </a:p>
          <a:p>
            <a:pPr indent="-12192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String objects are immutable, whenever we want to modify a String, it will construct a new copy of the string with modifications.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lpu.png" id="221" name="Google Shape;2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/>
          <p:nvPr/>
        </p:nvSpPr>
        <p:spPr>
          <a:xfrm>
            <a:off x="6858000" y="2209800"/>
            <a:ext cx="1676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String Constant</a:t>
            </a:r>
            <a:endParaRPr/>
          </a:p>
        </p:txBody>
      </p:sp>
      <p:sp>
        <p:nvSpPr>
          <p:cNvPr id="223" name="Google Shape;223;p2"/>
          <p:cNvSpPr/>
          <p:nvPr/>
        </p:nvSpPr>
        <p:spPr>
          <a:xfrm flipH="1">
            <a:off x="6400800" y="3124200"/>
            <a:ext cx="533400" cy="152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66600">
            <a:solidFill>
              <a:srgbClr val="F97F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Q4(Output??)</a:t>
            </a:r>
            <a:endParaRPr/>
          </a:p>
        </p:txBody>
      </p:sp>
      <p:sp>
        <p:nvSpPr>
          <p:cNvPr id="339" name="Google Shape;339;p20"/>
          <p:cNvSpPr txBox="1"/>
          <p:nvPr>
            <p:ph idx="1" type="body"/>
          </p:nvPr>
        </p:nvSpPr>
        <p:spPr>
          <a:xfrm>
            <a:off x="228600" y="1825625"/>
            <a:ext cx="5562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s1="TESTING";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s2="testing";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System.out.println(s1.compareToIgnoreCase(s2));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 txBox="1"/>
          <p:nvPr>
            <p:ph idx="2" type="body"/>
          </p:nvPr>
        </p:nvSpPr>
        <p:spPr>
          <a:xfrm>
            <a:off x="5791200" y="1825625"/>
            <a:ext cx="318135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Q5(Output??)</a:t>
            </a:r>
            <a:endParaRPr/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152400" y="1825625"/>
            <a:ext cx="56388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s1="This is the test phase";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System.out.println(s1.lastIndexOf('t',11));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47" name="Google Shape;347;p21"/>
          <p:cNvSpPr txBox="1"/>
          <p:nvPr>
            <p:ph idx="2" type="body"/>
          </p:nvPr>
        </p:nvSpPr>
        <p:spPr>
          <a:xfrm>
            <a:off x="6019800" y="1825625"/>
            <a:ext cx="249555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Q6(Output??)</a:t>
            </a:r>
            <a:endParaRPr/>
          </a:p>
        </p:txBody>
      </p:sp>
      <p:sp>
        <p:nvSpPr>
          <p:cNvPr id="353" name="Google Shape;353;p22"/>
          <p:cNvSpPr txBox="1"/>
          <p:nvPr>
            <p:ph idx="1" type="body"/>
          </p:nvPr>
        </p:nvSpPr>
        <p:spPr>
          <a:xfrm>
            <a:off x="152400" y="1825625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s1="Best among the Best";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System.out.println(s1.indexOf("Best"));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2"/>
          <p:cNvSpPr txBox="1"/>
          <p:nvPr>
            <p:ph idx="2" type="body"/>
          </p:nvPr>
        </p:nvSpPr>
        <p:spPr>
          <a:xfrm>
            <a:off x="5638800" y="1825625"/>
            <a:ext cx="287655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Q7(Output??)</a:t>
            </a:r>
            <a:endParaRPr/>
          </a:p>
        </p:txBody>
      </p:sp>
      <p:sp>
        <p:nvSpPr>
          <p:cNvPr id="360" name="Google Shape;360;p23"/>
          <p:cNvSpPr txBox="1"/>
          <p:nvPr>
            <p:ph idx="1" type="body"/>
          </p:nvPr>
        </p:nvSpPr>
        <p:spPr>
          <a:xfrm>
            <a:off x="228600" y="1825625"/>
            <a:ext cx="51054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s1="Programming Skills";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System.out.println(s1.substring(3,7));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3"/>
          <p:cNvSpPr txBox="1"/>
          <p:nvPr>
            <p:ph idx="2" type="body"/>
          </p:nvPr>
        </p:nvSpPr>
        <p:spPr>
          <a:xfrm>
            <a:off x="5791200" y="1825625"/>
            <a:ext cx="272415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grammin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ogram</a:t>
            </a:r>
            <a:endParaRPr/>
          </a:p>
          <a:p>
            <a:pPr indent="-3238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q.jpg" id="366" name="Google Shape;3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050" y="914400"/>
            <a:ext cx="4233862" cy="449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pu.png" id="367" name="Google Shape;36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29" name="Google Shape;229;p3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-263523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four predefined classes are provided that either represent strings or provide functionality to manipulate them. Those classes are: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0024" lvl="1" marL="54768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rgbClr val="784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0024" lvl="1" marL="54768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rgbClr val="784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0024" lvl="1" marL="54768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rgbClr val="7840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0024" lvl="1" marL="54768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200"/>
              <a:buFont typeface="Verdana"/>
              <a:buChar char="◦"/>
            </a:pP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StringTokenizer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0024" lvl="1" marL="54768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String, StringBuffer, and StringBuilder classes are defined in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 package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all are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0024" lvl="1" marL="54768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them implement the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CharSequence interface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lpu.png" id="230" name="Google Shape;2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idx="1" type="subTitle"/>
          </p:nvPr>
        </p:nvSpPr>
        <p:spPr>
          <a:xfrm>
            <a:off x="503237" y="530225"/>
            <a:ext cx="8183562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Declaring and creating string</a:t>
            </a:r>
            <a:endParaRPr/>
          </a:p>
        </p:txBody>
      </p:sp>
      <p:sp>
        <p:nvSpPr>
          <p:cNvPr id="236" name="Google Shape;236;p4"/>
          <p:cNvSpPr txBox="1"/>
          <p:nvPr/>
        </p:nvSpPr>
        <p:spPr>
          <a:xfrm>
            <a:off x="762000" y="1752600"/>
            <a:ext cx="73914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represent a string of characters, use the data type called String. For example, the following code declares message to be a string with the value "Welcome to Java".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message = "Welcome to Java";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is a predefined class in the Java library, just like the classes System and Scanner. The String type is not a primitive type. It is known as a reference type. Any Java class can be used as a reference type for a variable. The variable declared by a reference type is known as a reference variable that references an object. Here, message is a reference variable that references a string object with contents Welcome to Java.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/>
          <p:nvPr>
            <p:ph idx="1" type="subTitle"/>
          </p:nvPr>
        </p:nvSpPr>
        <p:spPr>
          <a:xfrm>
            <a:off x="503237" y="530225"/>
            <a:ext cx="8183562" cy="526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ways of creating strings: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ways to create string in Java: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literal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 = “Hello”;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new keyword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 = new String (“Hello”);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>
            <p:ph type="ctrTitle"/>
          </p:nvPr>
        </p:nvSpPr>
        <p:spPr>
          <a:xfrm>
            <a:off x="457200" y="1905000"/>
            <a:ext cx="818356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t/>
            </a:r>
            <a:endParaRPr sz="4500"/>
          </a:p>
        </p:txBody>
      </p:sp>
      <p:sp>
        <p:nvSpPr>
          <p:cNvPr id="247" name="Google Shape;247;p6"/>
          <p:cNvSpPr txBox="1"/>
          <p:nvPr>
            <p:ph idx="1" type="subTitle"/>
          </p:nvPr>
        </p:nvSpPr>
        <p:spPr>
          <a:xfrm>
            <a:off x="503237" y="530225"/>
            <a:ext cx="8183562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Methods for String object</a:t>
            </a:r>
            <a:endParaRPr/>
          </a:p>
        </p:txBody>
      </p:sp>
      <p:pic>
        <p:nvPicPr>
          <p:cNvPr descr="E:\Java Course Material\stringmeth.PNG" id="248" name="Google Shape;2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57400"/>
            <a:ext cx="78486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/>
          <p:nvPr>
            <p:ph type="ctrTitle"/>
          </p:nvPr>
        </p:nvSpPr>
        <p:spPr>
          <a:xfrm>
            <a:off x="503237" y="762000"/>
            <a:ext cx="818356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Example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 s="Hello World";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System.out.println("Length of the string s is "+ s.length());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System.out.println("Character at position 4 is "+ s.charAt(4));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 s1=" Welcome to java";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System.out.println("String after joining of s and s1"+ s.concat(s1));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System.out.println("String in upper case letters"+ s.toUpperCase());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System.out.println("String in lower case letters"+ s.toLowerCase());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 s2=" Hello ";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System.out.println("String s2 after trimming white spaces from both ends "+s2.trim());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the string s is 11                                                                                                                             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at position 4 is o                                                                                                                             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after joining of s and s1: Hello World Welcome to java                                                                                             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in upper case letters: HELLO WORLD                                                                                                                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in lower case letters: hello world                                                                                                                </a:t>
            </a:r>
            <a:b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after trimming white spaces from both ends Hello </a:t>
            </a:r>
            <a:endParaRPr/>
          </a:p>
        </p:txBody>
      </p:sp>
      <p:sp>
        <p:nvSpPr>
          <p:cNvPr id="254" name="Google Shape;254;p7"/>
          <p:cNvSpPr txBox="1"/>
          <p:nvPr>
            <p:ph idx="1" type="subTitle"/>
          </p:nvPr>
        </p:nvSpPr>
        <p:spPr>
          <a:xfrm>
            <a:off x="503237" y="530225"/>
            <a:ext cx="8183562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>
            <p:ph idx="4294967295" type="subTitle"/>
          </p:nvPr>
        </p:nvSpPr>
        <p:spPr>
          <a:xfrm>
            <a:off x="960437" y="1676400"/>
            <a:ext cx="8183562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methods can be used.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nextLine()</a:t>
            </a:r>
            <a:endParaRPr/>
          </a:p>
          <a:p>
            <a:pPr indent="-190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 method is used to take input of string that ends with a whitespace character.</a:t>
            </a:r>
            <a:endParaRPr/>
          </a:p>
          <a:p>
            <a:pPr indent="-171450" lvl="0" marL="171450" marR="0" rtl="0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nextLine() You can use the nextLine() method to read an entire line of text. The nextLine() method reads a string that ends with the Enter key pressed. For example, the following statements read a line of text.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762000" y="685800"/>
            <a:ext cx="8183562" cy="114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 String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/>
          <p:nvPr>
            <p:ph type="title"/>
          </p:nvPr>
        </p:nvSpPr>
        <p:spPr>
          <a:xfrm>
            <a:off x="503237" y="1066800"/>
            <a:ext cx="818356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//next() method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 (String[]args)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Scanner input = new Scanner (System.in);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 ("Enter three words separated by spaces: ");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s1 = input.next ();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s2 = input.next ();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 s3 = input.next ();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 ("s1 is " + s1);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 ("s2 is " + s2);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 ("s3 is " + s3);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three words separated by spaces: Hi Hello Bye    //user input                                                                                                  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is Hi                                                                                                                                                 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 is Hello                                                                                                                                              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is Bye </a:t>
            </a:r>
            <a:b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66" name="Google Shape;266;p9"/>
          <p:cNvSpPr txBox="1"/>
          <p:nvPr>
            <p:ph idx="1" type="body"/>
          </p:nvPr>
        </p:nvSpPr>
        <p:spPr>
          <a:xfrm>
            <a:off x="503237" y="530225"/>
            <a:ext cx="8183562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0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5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2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1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3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RA-V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str>12.0000</vt:lp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str>On-screen Show (4:3)</vt:lp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