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0" r:id="rId6"/>
    <p:sldMasterId id="2147483662" r:id="rId7"/>
    <p:sldMasterId id="2147483664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1" r:id="rId17"/>
    <p:sldMasterId id="2147483683" r:id="rId18"/>
    <p:sldMasterId id="2147483685" r:id="rId19"/>
    <p:sldMasterId id="2147483687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2" roundtripDataSignature="AMtx7mhQdYodCCUaPCaHWMgrL1x2b+d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9.xml"/><Relationship Id="rId42" Type="http://schemas.openxmlformats.org/officeDocument/2006/relationships/slide" Target="slides/slide21.xml"/><Relationship Id="rId41" Type="http://schemas.openxmlformats.org/officeDocument/2006/relationships/slide" Target="slides/slide20.xml"/><Relationship Id="rId44" Type="http://schemas.openxmlformats.org/officeDocument/2006/relationships/slide" Target="slides/slide23.xml"/><Relationship Id="rId43" Type="http://schemas.openxmlformats.org/officeDocument/2006/relationships/slide" Target="slides/slide22.xml"/><Relationship Id="rId46" Type="http://schemas.openxmlformats.org/officeDocument/2006/relationships/slide" Target="slides/slide25.xml"/><Relationship Id="rId45" Type="http://schemas.openxmlformats.org/officeDocument/2006/relationships/slide" Target="slides/slide24.xml"/><Relationship Id="rId1" Type="http://schemas.openxmlformats.org/officeDocument/2006/relationships/theme" Target="theme/theme1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27.xml"/><Relationship Id="rId47" Type="http://schemas.openxmlformats.org/officeDocument/2006/relationships/slide" Target="slides/slide26.xml"/><Relationship Id="rId49" Type="http://schemas.openxmlformats.org/officeDocument/2006/relationships/slide" Target="slides/slide2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0.xml"/><Relationship Id="rId30" Type="http://schemas.openxmlformats.org/officeDocument/2006/relationships/slide" Target="slides/slide9.xml"/><Relationship Id="rId33" Type="http://schemas.openxmlformats.org/officeDocument/2006/relationships/slide" Target="slides/slide12.xml"/><Relationship Id="rId32" Type="http://schemas.openxmlformats.org/officeDocument/2006/relationships/slide" Target="slides/slide11.xml"/><Relationship Id="rId35" Type="http://schemas.openxmlformats.org/officeDocument/2006/relationships/slide" Target="slides/slide14.xml"/><Relationship Id="rId34" Type="http://schemas.openxmlformats.org/officeDocument/2006/relationships/slide" Target="slides/slide13.xml"/><Relationship Id="rId37" Type="http://schemas.openxmlformats.org/officeDocument/2006/relationships/slide" Target="slides/slide16.xml"/><Relationship Id="rId36" Type="http://schemas.openxmlformats.org/officeDocument/2006/relationships/slide" Target="slides/slide15.xml"/><Relationship Id="rId39" Type="http://schemas.openxmlformats.org/officeDocument/2006/relationships/slide" Target="slides/slide18.xml"/><Relationship Id="rId38" Type="http://schemas.openxmlformats.org/officeDocument/2006/relationships/slide" Target="slides/slide17.xml"/><Relationship Id="rId20" Type="http://schemas.openxmlformats.org/officeDocument/2006/relationships/slideMaster" Target="slideMasters/slideMaster17.xml"/><Relationship Id="rId22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24" Type="http://schemas.openxmlformats.org/officeDocument/2006/relationships/slide" Target="slides/slide3.xml"/><Relationship Id="rId23" Type="http://schemas.openxmlformats.org/officeDocument/2006/relationships/slide" Target="slides/slide2.xml"/><Relationship Id="rId26" Type="http://schemas.openxmlformats.org/officeDocument/2006/relationships/slide" Target="slides/slide5.xml"/><Relationship Id="rId25" Type="http://schemas.openxmlformats.org/officeDocument/2006/relationships/slide" Target="slides/slide4.xml"/><Relationship Id="rId28" Type="http://schemas.openxmlformats.org/officeDocument/2006/relationships/slide" Target="slides/slide7.xml"/><Relationship Id="rId27" Type="http://schemas.openxmlformats.org/officeDocument/2006/relationships/slide" Target="slides/slide6.xml"/><Relationship Id="rId29" Type="http://schemas.openxmlformats.org/officeDocument/2006/relationships/slide" Target="slides/slide8.xml"/><Relationship Id="rId51" Type="http://schemas.openxmlformats.org/officeDocument/2006/relationships/slide" Target="slides/slide30.xml"/><Relationship Id="rId50" Type="http://schemas.openxmlformats.org/officeDocument/2006/relationships/slide" Target="slides/slide29.xml"/><Relationship Id="rId52" Type="http://customschemas.google.com/relationships/presentationmetadata" Target="meta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281487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6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Answer:C</a:t>
            </a:r>
            <a:endParaRPr/>
          </a:p>
        </p:txBody>
      </p:sp>
      <p:sp>
        <p:nvSpPr>
          <p:cNvPr id="368" name="Google Shape;368;p24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Answer:C</a:t>
            </a:r>
            <a:endParaRPr/>
          </a:p>
        </p:txBody>
      </p:sp>
      <p:sp>
        <p:nvSpPr>
          <p:cNvPr id="375" name="Google Shape;375;p25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26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Answer:B</a:t>
            </a:r>
            <a:endParaRPr/>
          </a:p>
        </p:txBody>
      </p:sp>
      <p:sp>
        <p:nvSpPr>
          <p:cNvPr id="382" name="Google Shape;382;p26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7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8" name="Google Shape;388;p27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Answer:A</a:t>
            </a:r>
            <a:endParaRPr/>
          </a:p>
        </p:txBody>
      </p:sp>
      <p:sp>
        <p:nvSpPr>
          <p:cNvPr id="389" name="Google Shape;389;p27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28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Answer:B</a:t>
            </a:r>
            <a:endParaRPr/>
          </a:p>
        </p:txBody>
      </p:sp>
      <p:sp>
        <p:nvSpPr>
          <p:cNvPr id="396" name="Google Shape;396;p28:notes"/>
          <p:cNvSpPr txBox="1"/>
          <p:nvPr/>
        </p:nvSpPr>
        <p:spPr>
          <a:xfrm>
            <a:off x="4281487" y="10155237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7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755650" y="5145087"/>
            <a:ext cx="6048375" cy="42100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374775" y="1336675"/>
            <a:ext cx="4810125" cy="3608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" type="subTitle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 txBox="1"/>
          <p:nvPr>
            <p:ph idx="1" type="subTitle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1"/>
          <p:cNvSpPr txBox="1"/>
          <p:nvPr>
            <p:ph idx="1" type="body"/>
          </p:nvPr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3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1"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28" name="Google Shape;128;p53"/>
          <p:cNvSpPr txBox="1"/>
          <p:nvPr>
            <p:ph idx="2"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5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7"/>
          <p:cNvSpPr txBox="1"/>
          <p:nvPr>
            <p:ph idx="1" type="subTitle"/>
          </p:nvPr>
        </p:nvSpPr>
        <p:spPr>
          <a:xfrm>
            <a:off x="502920" y="4983480"/>
            <a:ext cx="8183520" cy="487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9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9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1" name="Google Shape;151;p59"/>
          <p:cNvSpPr txBox="1"/>
          <p:nvPr>
            <p:ph idx="2" type="body"/>
          </p:nvPr>
        </p:nvSpPr>
        <p:spPr>
          <a:xfrm>
            <a:off x="469656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2" name="Google Shape;152;p59"/>
          <p:cNvSpPr txBox="1"/>
          <p:nvPr>
            <p:ph idx="3"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1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1"/>
          <p:cNvSpPr txBox="1"/>
          <p:nvPr>
            <p:ph idx="1" type="body"/>
          </p:nvPr>
        </p:nvSpPr>
        <p:spPr>
          <a:xfrm>
            <a:off x="502920" y="530280"/>
            <a:ext cx="3993480" cy="418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1" name="Google Shape;161;p61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61"/>
          <p:cNvSpPr txBox="1"/>
          <p:nvPr>
            <p:ph idx="3"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3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3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1" name="Google Shape;171;p63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72" name="Google Shape;172;p63"/>
          <p:cNvSpPr txBox="1"/>
          <p:nvPr>
            <p:ph idx="3"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5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5"/>
          <p:cNvSpPr txBox="1"/>
          <p:nvPr>
            <p:ph idx="1" type="body"/>
          </p:nvPr>
        </p:nvSpPr>
        <p:spPr>
          <a:xfrm>
            <a:off x="502920" y="53028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1" name="Google Shape;181;p65"/>
          <p:cNvSpPr txBox="1"/>
          <p:nvPr>
            <p:ph idx="2" type="body"/>
          </p:nvPr>
        </p:nvSpPr>
        <p:spPr>
          <a:xfrm>
            <a:off x="502920" y="2717640"/>
            <a:ext cx="818352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7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7"/>
          <p:cNvSpPr txBox="1"/>
          <p:nvPr>
            <p:ph idx="1" type="body"/>
          </p:nvPr>
        </p:nvSpPr>
        <p:spPr>
          <a:xfrm>
            <a:off x="50292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0" name="Google Shape;190;p67"/>
          <p:cNvSpPr txBox="1"/>
          <p:nvPr>
            <p:ph idx="2" type="body"/>
          </p:nvPr>
        </p:nvSpPr>
        <p:spPr>
          <a:xfrm>
            <a:off x="4696560" y="53028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1" name="Google Shape;191;p67"/>
          <p:cNvSpPr txBox="1"/>
          <p:nvPr>
            <p:ph idx="3" type="body"/>
          </p:nvPr>
        </p:nvSpPr>
        <p:spPr>
          <a:xfrm>
            <a:off x="50292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2" name="Google Shape;192;p67"/>
          <p:cNvSpPr txBox="1"/>
          <p:nvPr>
            <p:ph idx="4" type="body"/>
          </p:nvPr>
        </p:nvSpPr>
        <p:spPr>
          <a:xfrm>
            <a:off x="4696560" y="2717640"/>
            <a:ext cx="399348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 txBox="1"/>
          <p:nvPr>
            <p:ph type="title"/>
          </p:nvPr>
        </p:nvSpPr>
        <p:spPr>
          <a:xfrm>
            <a:off x="502920" y="498348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9"/>
          <p:cNvSpPr txBox="1"/>
          <p:nvPr>
            <p:ph idx="1" type="body"/>
          </p:nvPr>
        </p:nvSpPr>
        <p:spPr>
          <a:xfrm>
            <a:off x="50292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1" name="Google Shape;201;p69"/>
          <p:cNvSpPr txBox="1"/>
          <p:nvPr>
            <p:ph idx="2" type="body"/>
          </p:nvPr>
        </p:nvSpPr>
        <p:spPr>
          <a:xfrm>
            <a:off x="326988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2" name="Google Shape;202;p69"/>
          <p:cNvSpPr txBox="1"/>
          <p:nvPr>
            <p:ph idx="3" type="body"/>
          </p:nvPr>
        </p:nvSpPr>
        <p:spPr>
          <a:xfrm>
            <a:off x="6036840" y="53028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3" name="Google Shape;203;p69"/>
          <p:cNvSpPr txBox="1"/>
          <p:nvPr>
            <p:ph idx="4" type="body"/>
          </p:nvPr>
        </p:nvSpPr>
        <p:spPr>
          <a:xfrm>
            <a:off x="50292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4" name="Google Shape;204;p69"/>
          <p:cNvSpPr txBox="1"/>
          <p:nvPr>
            <p:ph idx="5" type="body"/>
          </p:nvPr>
        </p:nvSpPr>
        <p:spPr>
          <a:xfrm>
            <a:off x="326988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5" name="Google Shape;205;p69"/>
          <p:cNvSpPr txBox="1"/>
          <p:nvPr>
            <p:ph idx="6" type="body"/>
          </p:nvPr>
        </p:nvSpPr>
        <p:spPr>
          <a:xfrm>
            <a:off x="6036840" y="2717640"/>
            <a:ext cx="2634840" cy="19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7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7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7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49" name="Google Shape;49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5" name="Google Shape;55;p4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4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4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7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8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5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9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8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7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1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6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56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8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58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0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60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2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62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4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64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6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6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6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66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8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68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7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7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7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7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b="0" i="0" sz="9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7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7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47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47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47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49A"/>
              </a:buClr>
              <a:buSzPts val="1000"/>
              <a:buFont typeface="Verdana"/>
              <a:buNone/>
              <a:defRPr b="0" i="0" sz="1000" u="none">
                <a:solidFill>
                  <a:srgbClr val="A7A49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8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8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48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0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50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2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2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2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52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DED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4"/>
          <p:cNvSpPr/>
          <p:nvPr/>
        </p:nvSpPr>
        <p:spPr>
          <a:xfrm>
            <a:off x="304800" y="328612"/>
            <a:ext cx="8531225" cy="6196012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100000">
                <a:srgbClr val="F7F7F7"/>
              </a:gs>
            </a:gsLst>
            <a:lin ang="5400000" scaled="0"/>
          </a:gradFill>
          <a:ln cap="rnd" cmpd="sng" w="9525">
            <a:solidFill>
              <a:srgbClr val="A4A4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760">
              <a:srgbClr val="000000">
                <a:alpha val="2470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4"/>
          <p:cNvSpPr/>
          <p:nvPr/>
        </p:nvSpPr>
        <p:spPr>
          <a:xfrm>
            <a:off x="418680" y="434160"/>
            <a:ext cx="8306280" cy="310860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100000">
                <a:srgbClr val="A1A1A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65500" rotWithShape="0" dir="5400000" dist="3816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4"/>
          <p:cNvSpPr txBox="1"/>
          <p:nvPr>
            <p:ph type="title"/>
          </p:nvPr>
        </p:nvSpPr>
        <p:spPr>
          <a:xfrm>
            <a:off x="722312" y="1820862"/>
            <a:ext cx="7772400" cy="18272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54"/>
          <p:cNvSpPr txBox="1"/>
          <p:nvPr>
            <p:ph idx="1" type="body"/>
          </p:nvPr>
        </p:nvSpPr>
        <p:spPr>
          <a:xfrm>
            <a:off x="457200" y="1604962"/>
            <a:ext cx="8229600" cy="3976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/>
          <p:nvPr/>
        </p:nvSpPr>
        <p:spPr>
          <a:xfrm>
            <a:off x="685800" y="685800"/>
            <a:ext cx="7772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500"/>
              <a:buFont typeface="Times New Roman"/>
              <a:buNone/>
            </a:pPr>
            <a:r>
              <a:rPr b="0" i="0" lang="en-US" sz="45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 Java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5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StringBuilder Class</a:t>
            </a:r>
            <a:endParaRPr/>
          </a:p>
        </p:txBody>
      </p:sp>
      <p:sp>
        <p:nvSpPr>
          <p:cNvPr id="222" name="Google Shape;222;p1"/>
          <p:cNvSpPr txBox="1"/>
          <p:nvPr/>
        </p:nvSpPr>
        <p:spPr>
          <a:xfrm>
            <a:off x="533400" y="3276600"/>
            <a:ext cx="80772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pu.png" id="223" name="Google Shape;2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648200"/>
            <a:ext cx="13716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setLength( )</a:t>
            </a:r>
            <a:endParaRPr/>
          </a:p>
        </p:txBody>
      </p:sp>
      <p:sp>
        <p:nvSpPr>
          <p:cNvPr id="282" name="Google Shape;282;p10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set the length of the buffer within a StringBuilder object. 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200"/>
              <a:buFont typeface="Times New Roman"/>
              <a:buNone/>
            </a:pPr>
            <a:r>
              <a:rPr b="0" i="1" lang="en-US" sz="22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setLength(int length)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length specifies the length of the buffer.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increase the size of the buffer, null characters are added to the end of the existing buffer. 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new length is less than the current length of the string builder, then string builder is truncated to contain exactly the number of characters given in the new length.</a:t>
            </a:r>
            <a:endParaRPr/>
          </a:p>
        </p:txBody>
      </p:sp>
      <p:pic>
        <p:nvPicPr>
          <p:cNvPr descr="lpu.png" id="283" name="Google Shape;2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381000" y="381000"/>
            <a:ext cx="85344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 = new StringBuilder("Hello");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System.out.println(sb.length());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sb.setLength(2);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System.out.println("New length is:"+sb.length()+" with content:"+sb);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length is:2 with content He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charAt( ) and setCharAt( )</a:t>
            </a:r>
            <a:endParaRPr/>
          </a:p>
        </p:txBody>
      </p:sp>
      <p:sp>
        <p:nvSpPr>
          <p:cNvPr id="294" name="Google Shape;294;p12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 of a single character can be obtained from a StringBuilder via the charAt( ) method.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set the value of a character within a StringBuilder using setCharAt( ).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 charAt(int index)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setCharAt(int index, char ch</a:t>
            </a:r>
            <a:endParaRPr/>
          </a:p>
        </p:txBody>
      </p:sp>
      <p:pic>
        <p:nvPicPr>
          <p:cNvPr descr="lpu.png" id="295" name="Google Shape;29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3"/>
          <p:cNvSpPr txBox="1"/>
          <p:nvPr>
            <p:ph idx="1" type="subTitle"/>
          </p:nvPr>
        </p:nvSpPr>
        <p:spPr>
          <a:xfrm>
            <a:off x="533400" y="5334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StringBuilder str = new StringBuilder("Welcome");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System.out.println("String = " + str);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set char at index 2 to 'L'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str.setCharAt(2, 'L');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// print string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System.out.println("After setCharAt() String = "+ str); //WeLcome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System.out.println(str.charAt(0));//W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getChars( )</a:t>
            </a:r>
            <a:endParaRPr/>
          </a:p>
        </p:txBody>
      </p:sp>
      <p:sp>
        <p:nvSpPr>
          <p:cNvPr id="306" name="Google Shape;306;p14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getChars( ) method  is used to copy a substring of a StringBuilder into an array. </a:t>
            </a:r>
            <a:endParaRPr/>
          </a:p>
          <a:p>
            <a:pPr indent="-12192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void getChars(int srcBegin, int srcEnd, char[] dst, int dstBegin) method of StringBuilder class copies the characters starting at the given index:srcBegin to index:srcEnd-1 from String contained by StringBuilder into an array of char passed as parameter to function.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307" name="Google Shape;3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"/>
          <p:cNvSpPr txBox="1"/>
          <p:nvPr>
            <p:ph idx="1" type="subTitle"/>
          </p:nvPr>
        </p:nvSpPr>
        <p:spPr>
          <a:xfrm>
            <a:off x="609600" y="7620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str = new StringBuilder("WelcomeJava");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char[] array = new char[7];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str.getChars(0, 7, array, 0);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System.out.print("Char array contains : ");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(int i = 0; i &lt; array.length; i++)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System.out.print(array[i] + " "); //W e l c o m 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pu.png" id="318" name="Google Shape;3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 txBox="1"/>
          <p:nvPr/>
        </p:nvSpPr>
        <p:spPr>
          <a:xfrm>
            <a:off x="990600" y="1017587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append() Method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StringBuilder append() method concatenates the given argument with this string.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Example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static void main(String args[])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 sb=new StringBuilder("Hello ");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sb.append("Java");//now original string is changed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System.out.println(sb);//prints Hello Java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Method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StringBuilder insert() method inserts the given string with this string at the given position.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 Example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 args[])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 sb=new StringBuilder("Hello ");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sb.insert(1,"Java");//now original string is changed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System.out.println(sb);//prints HJavaello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b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descr="lpu.png" id="326" name="Google Shape;3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57200" y="609600"/>
            <a:ext cx="8183562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None/>
            </a:pPr>
            <a:r>
              <a:rPr b="1" i="0" lang="en-US" sz="27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Method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StringBuilder replace() method replaces the given string from the specified beginIndex and endIndex.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replace(int startIndex, int endIndex, String str)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substring at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 through endIndex–1 </a:t>
            </a:r>
            <a:r>
              <a:rPr b="0" i="0" lang="en-US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replaced. </a:t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 Example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 static void main(String args[])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 sb=new StringBuilder("Hello");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sb.replace(1,3,"Java");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System.out.println(sb);//prints HJavalo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br>
              <a:rPr b="0" i="0" lang="en-US" sz="17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descr="lpu.png" id="333" name="Google Shape;3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delete( ) and deleteCharAt( )</a:t>
            </a:r>
            <a:endParaRPr/>
          </a:p>
        </p:txBody>
      </p:sp>
      <p:sp>
        <p:nvSpPr>
          <p:cNvPr id="339" name="Google Shape;339;p19"/>
          <p:cNvSpPr txBox="1"/>
          <p:nvPr/>
        </p:nvSpPr>
        <p:spPr>
          <a:xfrm>
            <a:off x="457200" y="10668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delete() method of StringBuilder class deletes the string from the specified beginIndex to endIndex.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delete(int startIndex, int endIndex)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StringBuilder deleteCharAt(int index)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delete( ) method deletes a sequence of characters from the invoking object (from startIndex to endIndex-1).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deleteCharAt( ) method deletes the character at the specified  index.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the resulting StringBuilder</a:t>
            </a:r>
            <a:endParaRPr/>
          </a:p>
        </p:txBody>
      </p:sp>
      <p:pic>
        <p:nvPicPr>
          <p:cNvPr descr="lpu.png"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"/>
          <p:cNvSpPr txBox="1"/>
          <p:nvPr/>
        </p:nvSpPr>
        <p:spPr>
          <a:xfrm>
            <a:off x="503237" y="320675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229" name="Google Shape;229;p2"/>
          <p:cNvSpPr txBox="1"/>
          <p:nvPr/>
        </p:nvSpPr>
        <p:spPr>
          <a:xfrm>
            <a:off x="457200" y="1222375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StringBuilder class is used to create mutable (modifiable) string. </a:t>
            </a:r>
            <a:endParaRPr/>
          </a:p>
          <a:p>
            <a:pPr indent="-12192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add, insert or append new contents into  a string builder, whereas the value of a String object is fixed, once the string is created.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21920" lvl="0" marL="0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available since JDK 1.5.</a:t>
            </a:r>
            <a:endParaRPr/>
          </a:p>
        </p:txBody>
      </p:sp>
      <p:pic>
        <p:nvPicPr>
          <p:cNvPr descr="lpu.png" id="230" name="Google Shape;2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StringBuilder sb = new StringBuilder("WelcomeJava");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sb.delete(3, 7);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System.out.println("After delete: " + sb);//WelJava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sb.deleteCharAt(2);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System.out.println("After deleteCharAt: " + sb);//WeJava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pu.png" id="347" name="Google Shape;3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substring( )</a:t>
            </a:r>
            <a:endParaRPr/>
          </a:p>
        </p:txBody>
      </p:sp>
      <p:sp>
        <p:nvSpPr>
          <p:cNvPr id="353" name="Google Shape;353;p21"/>
          <p:cNvSpPr txBox="1"/>
          <p:nvPr/>
        </p:nvSpPr>
        <p:spPr>
          <a:xfrm>
            <a:off x="304800" y="1143000"/>
            <a:ext cx="85344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obtain a portion of a StringBuilder by calling substring( ).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substring(int startIndex)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 substring(int startIndex, int endIndex)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form returns the substring that starts at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 and runs to the end</a:t>
            </a: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invoking StringBuilder object.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form returns the substring that starts at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startIndex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and runs through endIndex–1</a:t>
            </a:r>
            <a:endParaRPr/>
          </a:p>
        </p:txBody>
      </p:sp>
      <p:pic>
        <p:nvPicPr>
          <p:cNvPr descr="lpu.png" id="354" name="Google Shape;3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2"/>
          <p:cNvSpPr txBox="1"/>
          <p:nvPr>
            <p:ph idx="1" type="subTitle"/>
          </p:nvPr>
        </p:nvSpPr>
        <p:spPr>
          <a:xfrm>
            <a:off x="533400" y="4572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str = new StringBuilder("WelcomeJava");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System.out.println("SubSequence = " + str.substring(7)); //Java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System.out.println("SubSequence = " + str.substring(0,7)); //Welcome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914400" y="1295400"/>
            <a:ext cx="73152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reverse() Method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reverse() method of StringBuilder class reverses the current string.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 Example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 static void main(String 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 sb=new StringBuilder("Hello");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sb.reverse();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System.out.println(sb);//prints olleH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 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Q1(Output)</a:t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628650" y="1371600"/>
            <a:ext cx="788670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sb=new StringBuilder(2);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sb.append("Exam");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System.out.println(sb.capacity()+" "+sb.length());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2   2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4   2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6   4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2   4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628650" y="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Q2(Output)</a:t>
            </a:r>
            <a:endParaRPr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228600" y="1295400"/>
            <a:ext cx="82867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sb = new StringBuilder("Programming");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sb.setLength(7);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System.out.println(sb.length()+” “+sb);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  Programming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Program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Program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Programming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628650" y="365125"/>
            <a:ext cx="7886700" cy="625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Q3(Output)</a:t>
            </a:r>
            <a:endParaRPr/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628650" y="990600"/>
            <a:ext cx="7886700" cy="518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StringBuilder str = new StringBuilder("Evaluation");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System.out.println(str.substring(1));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valuation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valuatio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/>
          <p:nvPr>
            <p:ph type="title"/>
          </p:nvPr>
        </p:nvSpPr>
        <p:spPr>
          <a:xfrm>
            <a:off x="628650" y="365125"/>
            <a:ext cx="7886700" cy="47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Q4(Output)</a:t>
            </a:r>
            <a:endParaRPr/>
          </a:p>
        </p:txBody>
      </p:sp>
      <p:sp>
        <p:nvSpPr>
          <p:cNvPr id="392" name="Google Shape;392;p27"/>
          <p:cNvSpPr txBox="1"/>
          <p:nvPr>
            <p:ph idx="1" type="body"/>
          </p:nvPr>
        </p:nvSpPr>
        <p:spPr>
          <a:xfrm>
            <a:off x="628650" y="838200"/>
            <a:ext cx="7886700" cy="533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StringBuilder str = new StringBuilder("Programming");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char[] array = new char[5];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str.getChars(0, 5, array, 0);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System.out.print("Char array contains : ");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for (int i = 0; i &lt; array.length; i++) {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System.out.print(array[i]);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}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Q5(Output)</a:t>
            </a:r>
            <a:endParaRPr/>
          </a:p>
        </p:txBody>
      </p:sp>
      <p:sp>
        <p:nvSpPr>
          <p:cNvPr id="399" name="Google Shape;399;p28"/>
          <p:cNvSpPr txBox="1"/>
          <p:nvPr>
            <p:ph idx="1" type="body"/>
          </p:nvPr>
        </p:nvSpPr>
        <p:spPr>
          <a:xfrm>
            <a:off x="628650" y="1371600"/>
            <a:ext cx="788670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 = new StringBuilder("PollingQuestion");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sb.delete(1, 4);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System.out.println(sb);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PngQuestion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PingQuestion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/>
          </a:p>
          <a:p>
            <a:pPr indent="-13335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Q6(Output)</a:t>
            </a:r>
            <a:endParaRPr/>
          </a:p>
        </p:txBody>
      </p:sp>
      <p:sp>
        <p:nvSpPr>
          <p:cNvPr id="405" name="Google Shape;405;p29"/>
          <p:cNvSpPr txBox="1"/>
          <p:nvPr>
            <p:ph idx="1" type="body"/>
          </p:nvPr>
        </p:nvSpPr>
        <p:spPr>
          <a:xfrm>
            <a:off x="614362" y="1295400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sb=new StringBuilder("Object");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sb.insert(6,"ive");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System.out.println(sb);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Objecivet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ive</a:t>
            </a:r>
            <a:endParaRPr/>
          </a:p>
          <a:p>
            <a:pPr indent="-13335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lphaUcPeriod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Constructors</a:t>
            </a:r>
            <a:endParaRPr/>
          </a:p>
        </p:txBody>
      </p:sp>
      <p:sp>
        <p:nvSpPr>
          <p:cNvPr id="236" name="Google Shape;236;p3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some of the constructors defined for StringBuilder class: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 )</a:t>
            </a:r>
            <a:endParaRPr/>
          </a:p>
          <a:p>
            <a:pPr indent="-200024" lvl="1" marL="547687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an empty string Builder with the initial 	capacity of 16.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StringBuilder(int length)</a:t>
            </a:r>
            <a:endParaRPr/>
          </a:p>
          <a:p>
            <a:pPr indent="0" lvl="2" marL="80486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It creates an empty string Builder with the specified capacity as length.</a:t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StringBuilder(String str)</a:t>
            </a:r>
            <a:endParaRPr/>
          </a:p>
          <a:p>
            <a:pPr indent="0" lvl="2" marL="80486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creates a string Builder with the specified string.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80486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760"/>
              <a:buFont typeface="Noto Sans Symbols"/>
              <a:buChar char="⚫"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default constructor reserves room for 16 characters without reallocation.</a:t>
            </a:r>
            <a:endParaRPr/>
          </a:p>
        </p:txBody>
      </p:sp>
      <p:pic>
        <p:nvPicPr>
          <p:cNvPr descr="lpu.png" id="237" name="Google Shape;23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q.jpg" id="410" name="Google Shape;4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2050" y="914400"/>
            <a:ext cx="4233862" cy="4492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pu.png" id="411" name="Google Shape;4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Examples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StringBuilder();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System.out.println(sb.capacity());//Default capacity:16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StringBuilder(65);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System.out.println(sb.capacity());//Specified capacity:65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StringBuilder(“A”);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//Capacity: Default+No. of characters in the string, i.e. 16+1=17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StringBuilder sb = new StringBuilder('A');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System.out.println(sb.capacity());//Capacity:65[ASCII code of ‘A’]</a:t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44" name="Google Shape;2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/>
        </p:nvSpPr>
        <p:spPr>
          <a:xfrm>
            <a:off x="503237" y="0"/>
            <a:ext cx="818356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StringBuilder Methods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304800" y="685800"/>
            <a:ext cx="8183562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Autofit/>
          </a:bodyPr>
          <a:lstStyle/>
          <a:p>
            <a:pPr indent="-263523" lvl="0" marL="26511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length( ) and capacity( )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current length of a StringBuilder can be found via the length( ) method, while the total allocated capacity can be found through the capacity( ) method. </a:t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b="0" i="1" lang="en-US" sz="20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length( )</a:t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int capacity( )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capacity() is the number of characters it is able to store without having to increase its size</a:t>
            </a:r>
            <a:endParaRPr/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71F29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771F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length() method returns the number of characters actually stored in the string builder</a:t>
            </a:r>
            <a:endParaRPr b="0" i="0" sz="20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StringBuilderDemo {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main(String args[]) {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StringBuilder sb = new StringBuilder(“New Zealand");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System.out.println("length = " + sb.length());//11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System.out.println("capacity = " + sb.capacity());//27[16+11]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51" name="Google Shape;2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</a:t>
            </a:r>
            <a:endParaRPr/>
          </a:p>
        </p:txBody>
      </p:sp>
      <p:sp>
        <p:nvSpPr>
          <p:cNvPr id="257" name="Google Shape;257;p6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the length of StringBuilder becomes larger than the capacity then memory reallocation is done: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StringBuilder, reallocation of memory is done using the following rule: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new demand is exceeding the current capacity then new capacity will be: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new_capacity = 2*(original_capacity + 1)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new_capacity can accommodate new demand, then it will remain as it is, otherwise new_capacity value will be set to the value of new demand.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/>
          <p:nvPr>
            <p:ph idx="1" type="subTitle"/>
          </p:nvPr>
        </p:nvSpPr>
        <p:spPr>
          <a:xfrm>
            <a:off x="152400" y="381000"/>
            <a:ext cx="8839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StringBuilderCapacityExample3 {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main(String[] args) {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StringBuilder sb=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StringBuilder();  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System.out.println(sb.capacity());//default 16  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sb.append("Hello");    5 characters took the space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16   [Capacity will not change]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sb.append("java is my favourite language");//After appending the current capacity will be exceeded, so reallocation will be performed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2*(16+1)=34   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sb.append("string");   //It also exceeds the current capacity, so reallocation will be performed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    System.out.println(sb.capacity());//now 2*(34+1)=70  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  }   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  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/>
        </p:nvSpPr>
        <p:spPr>
          <a:xfrm>
            <a:off x="503237" y="0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ensureCapacity( )</a:t>
            </a:r>
            <a:endParaRPr/>
          </a:p>
        </p:txBody>
      </p:sp>
      <p:sp>
        <p:nvSpPr>
          <p:cNvPr id="269" name="Google Shape;269;p8"/>
          <p:cNvSpPr txBox="1"/>
          <p:nvPr/>
        </p:nvSpPr>
        <p:spPr>
          <a:xfrm>
            <a:off x="457200" y="1143000"/>
            <a:ext cx="81835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182875" spcFirstLastPara="1" rIns="90000" wrap="square" tIns="91425">
            <a:normAutofit/>
          </a:bodyPr>
          <a:lstStyle/>
          <a:p>
            <a:pPr indent="-263523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preallocate room for a certain number of characters after a StringBuilder has been constructed, we can use ensureCapacity( ) to set the size of the buffer. 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07F09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useful if we know in advance that we will be appending a large number of small strings to a StringBuilder.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ensureCapacity(int capacity)</a:t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3523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lpu.png" id="270" name="Google Shape;2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33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ensureCapacity()</a:t>
            </a:r>
            <a:endParaRPr/>
          </a:p>
        </p:txBody>
      </p:sp>
      <p:sp>
        <p:nvSpPr>
          <p:cNvPr id="276" name="Google Shape;276;p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Main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public static void main(String[] args)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StringBuilder sb=new StringBuilder(12);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System.out.println(sb.capacity());//12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sb.ensureCapacity(18);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System.out.println(sb.capacity());//2*(12+1)=26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8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3_Office Theme">
  <a:themeElements>
    <a:clrScheme name="Office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RA-V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12.0000</vt:lp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str>On-screen Show (4:3)</vt:lp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