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2" r:id="rId3"/>
    <p:sldId id="273" r:id="rId4"/>
    <p:sldId id="274" r:id="rId5"/>
    <p:sldId id="275" r:id="rId6"/>
    <p:sldId id="300" r:id="rId7"/>
    <p:sldId id="278" r:id="rId8"/>
    <p:sldId id="279" r:id="rId9"/>
    <p:sldId id="280" r:id="rId10"/>
    <p:sldId id="281" r:id="rId11"/>
    <p:sldId id="282" r:id="rId12"/>
    <p:sldId id="298" r:id="rId13"/>
    <p:sldId id="297" r:id="rId14"/>
    <p:sldId id="299" r:id="rId15"/>
    <p:sldId id="283" r:id="rId16"/>
    <p:sldId id="284" r:id="rId17"/>
    <p:sldId id="301" r:id="rId18"/>
    <p:sldId id="285" r:id="rId19"/>
    <p:sldId id="302" r:id="rId20"/>
    <p:sldId id="305" r:id="rId21"/>
    <p:sldId id="286" r:id="rId22"/>
    <p:sldId id="306" r:id="rId23"/>
    <p:sldId id="287" r:id="rId24"/>
    <p:sldId id="307" r:id="rId25"/>
    <p:sldId id="308" r:id="rId26"/>
    <p:sldId id="288" r:id="rId27"/>
    <p:sldId id="289" r:id="rId28"/>
    <p:sldId id="290" r:id="rId29"/>
    <p:sldId id="304" r:id="rId30"/>
    <p:sldId id="303" r:id="rId31"/>
    <p:sldId id="291" r:id="rId32"/>
    <p:sldId id="292" r:id="rId33"/>
    <p:sldId id="293" r:id="rId34"/>
    <p:sldId id="294" r:id="rId35"/>
    <p:sldId id="295" r:id="rId36"/>
    <p:sldId id="296" r:id="rId37"/>
    <p:sldId id="271"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02"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C9B9B4-7521-4103-BF5B-BF693413E8AC}" type="datetimeFigureOut">
              <a:rPr lang="en-IN" smtClean="0"/>
              <a:t>21-02-2021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A01572-9362-4FBD-9141-518B87F4AB94}" type="slidenum">
              <a:rPr lang="en-IN" smtClean="0"/>
              <a:t>‹#›</a:t>
            </a:fld>
            <a:endParaRPr lang="en-IN"/>
          </a:p>
        </p:txBody>
      </p:sp>
    </p:spTree>
    <p:extLst>
      <p:ext uri="{BB962C8B-B14F-4D97-AF65-F5344CB8AC3E}">
        <p14:creationId xmlns:p14="http://schemas.microsoft.com/office/powerpoint/2010/main" val="11458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noRot="1" noChangeAspect="1"/>
          </p:cNvSpPr>
          <p:nvPr>
            <p:ph type="sldImg"/>
          </p:nvPr>
        </p:nvSpPr>
        <p:spPr>
          <a:xfrm>
            <a:off x="1143000" y="685800"/>
            <a:ext cx="4572000" cy="3429000"/>
          </a:xfrm>
          <a:prstGeom prst="rect">
            <a:avLst/>
          </a:prstGeom>
        </p:spPr>
      </p:sp>
      <p:sp>
        <p:nvSpPr>
          <p:cNvPr id="173"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7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4E34928-BE23-48FB-97AF-3733E01716BE}" type="slidenum">
              <a:rPr lang="en-IN" sz="1200" b="0" strike="noStrike" spc="-1">
                <a:solidFill>
                  <a:srgbClr val="000000"/>
                </a:solidFill>
                <a:latin typeface="+mn-lt"/>
                <a:ea typeface="+mn-ea"/>
              </a:rPr>
              <a:t>15</a:t>
            </a:fld>
            <a:endParaRPr lang="en-IN" sz="1200" b="0" strike="noStrike" spc="-1">
              <a:latin typeface="Times New Roman"/>
            </a:endParaRPr>
          </a:p>
        </p:txBody>
      </p:sp>
    </p:spTree>
    <p:extLst>
      <p:ext uri="{BB962C8B-B14F-4D97-AF65-F5344CB8AC3E}">
        <p14:creationId xmlns:p14="http://schemas.microsoft.com/office/powerpoint/2010/main" val="183115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1143000" y="685800"/>
            <a:ext cx="4572000" cy="3429000"/>
          </a:xfrm>
          <a:prstGeom prst="rect">
            <a:avLst/>
          </a:prstGeom>
        </p:spPr>
      </p:sp>
      <p:sp>
        <p:nvSpPr>
          <p:cNvPr id="176" name="PlaceHolder 2"/>
          <p:cNvSpPr>
            <a:spLocks noGrp="1"/>
          </p:cNvSpPr>
          <p:nvPr>
            <p:ph type="body"/>
          </p:nvPr>
        </p:nvSpPr>
        <p:spPr>
          <a:xfrm>
            <a:off x="685800" y="4343400"/>
            <a:ext cx="5486040" cy="4114440"/>
          </a:xfrm>
          <a:prstGeom prst="rect">
            <a:avLst/>
          </a:prstGeom>
        </p:spPr>
        <p:txBody>
          <a:bodyPr>
            <a:normAutofit/>
          </a:bodyPr>
          <a:lstStyle/>
          <a:p>
            <a:endParaRPr lang="en-IN" sz="2000" b="0" strike="noStrike" spc="-1">
              <a:latin typeface="Arial"/>
            </a:endParaRPr>
          </a:p>
        </p:txBody>
      </p:sp>
      <p:sp>
        <p:nvSpPr>
          <p:cNvPr id="17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7935C9B-8661-4ACC-A1D1-FCFBCC593285}" type="slidenum">
              <a:rPr lang="en-IN" sz="1200" b="0" strike="noStrike" spc="-1">
                <a:solidFill>
                  <a:srgbClr val="000000"/>
                </a:solidFill>
                <a:latin typeface="+mn-lt"/>
                <a:ea typeface="+mn-ea"/>
              </a:rPr>
              <a:t>31</a:t>
            </a:fld>
            <a:endParaRPr lang="en-IN" sz="1200" b="0" strike="noStrike" spc="-1">
              <a:latin typeface="Times New Roman"/>
            </a:endParaRPr>
          </a:p>
        </p:txBody>
      </p:sp>
    </p:spTree>
    <p:extLst>
      <p:ext uri="{BB962C8B-B14F-4D97-AF65-F5344CB8AC3E}">
        <p14:creationId xmlns:p14="http://schemas.microsoft.com/office/powerpoint/2010/main" val="1270056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geeksforgeeks.org/java-util-vector-class-java/" TargetMode="External"/><Relationship Id="rId3" Type="http://schemas.openxmlformats.org/officeDocument/2006/relationships/hyperlink" Target="https://www.geeksforgeeks.org/list-interface-java-examples/" TargetMode="External"/><Relationship Id="rId7" Type="http://schemas.openxmlformats.org/officeDocument/2006/relationships/hyperlink" Target="http://quiz.geeksforgeeks.org/vector-sequence-containers-the-c-standard-template-library-stl-set-1/" TargetMode="External"/><Relationship Id="rId2" Type="http://schemas.openxmlformats.org/officeDocument/2006/relationships/hyperlink" Target="https://www.geeksforgeeks.org/abstractlist-in-java-with-examples/" TargetMode="External"/><Relationship Id="rId1" Type="http://schemas.openxmlformats.org/officeDocument/2006/relationships/slideLayout" Target="../slideLayouts/slideLayout2.xml"/><Relationship Id="rId6" Type="http://schemas.openxmlformats.org/officeDocument/2006/relationships/hyperlink" Target="https://www.geeksforgeeks.org/wrapper-classes-java/" TargetMode="External"/><Relationship Id="rId5" Type="http://schemas.openxmlformats.org/officeDocument/2006/relationships/hyperlink" Target="https://www.geeksforgeeks.org/data-types-in-java/" TargetMode="External"/><Relationship Id="rId4" Type="http://schemas.openxmlformats.org/officeDocument/2006/relationships/hyperlink" Target="https://www.geeksforgeeks.org/classes-objects-jav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geeksforgeeks.org/arraylist-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914400"/>
            <a:ext cx="7772400" cy="1470025"/>
          </a:xfrm>
        </p:spPr>
        <p:txBody>
          <a:bodyPr/>
          <a:lstStyle/>
          <a:p>
            <a:r>
              <a:rPr lang="en-US" dirty="0" smtClean="0"/>
              <a:t>Wrapper classes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6828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914400"/>
            <a:ext cx="8183520" cy="5101920"/>
          </a:xfrm>
          <a:prstGeom prst="rect">
            <a:avLst/>
          </a:prstGeom>
          <a:noFill/>
          <a:ln>
            <a:noFill/>
          </a:ln>
        </p:spPr>
        <p:txBody>
          <a:bodyPr lIns="182880" tIns="91440" rIns="90000" bIns="45000">
            <a:normAutofit/>
          </a:bodyPr>
          <a:lstStyle/>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Clearly x and y differ by more than their values: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x is a variable that holds a 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y is an object variable that holds a reference to an object. </a:t>
            </a:r>
            <a:endParaRPr lang="en-US" sz="2400" b="0" strike="noStrike" spc="-1">
              <a:solidFill>
                <a:srgbClr val="000000"/>
              </a:solidFill>
              <a:latin typeface="Verdana"/>
            </a:endParaRPr>
          </a:p>
          <a:p>
            <a:pPr marL="265320" indent="-264960">
              <a:lnSpc>
                <a:spcPct val="100000"/>
              </a:lnSpc>
              <a:spcBef>
                <a:spcPts val="249"/>
              </a:spcBef>
            </a:pPr>
            <a:endParaRPr lang="en-US" sz="2400" b="0" strike="noStrike" spc="-1">
              <a:solidFill>
                <a:srgbClr val="000000"/>
              </a:solidFill>
              <a:latin typeface="Verdana"/>
            </a:endParaRPr>
          </a:p>
        </p:txBody>
      </p:sp>
      <p:pic>
        <p:nvPicPr>
          <p:cNvPr id="125"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3413385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repl">
                                        <p:cTn id="7" dur="500" fill="hold"/>
                                        <p:tgtEl>
                                          <p:spTgt spid="12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 calcmode="lin" valueType="num">
                                      <p:cBhvr additive="repl">
                                        <p:cTn id="13" dur="500" fill="hold"/>
                                        <p:tgtEl>
                                          <p:spTgt spid="124">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4">
                                            <p:txEl>
                                              <p:pRg st="2" end="2"/>
                                            </p:txEl>
                                          </p:spTgt>
                                        </p:tgtEl>
                                        <p:attrNameLst>
                                          <p:attrName>style.visibility</p:attrName>
                                        </p:attrNameLst>
                                      </p:cBhvr>
                                      <p:to>
                                        <p:strVal val="visible"/>
                                      </p:to>
                                    </p:set>
                                    <p:anim calcmode="lin" valueType="num">
                                      <p:cBhvr additive="repl">
                                        <p:cTn id="19" dur="500" fill="hold"/>
                                        <p:tgtEl>
                                          <p:spTgt spid="124">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4">
                                            <p:txEl>
                                              <p:pRg st="3" end="3"/>
                                            </p:txEl>
                                          </p:spTgt>
                                        </p:tgtEl>
                                        <p:attrNameLst>
                                          <p:attrName>style.visibility</p:attrName>
                                        </p:attrNameLst>
                                      </p:cBhvr>
                                      <p:to>
                                        <p:strVal val="visible"/>
                                      </p:to>
                                    </p:set>
                                    <p:anim calcmode="lin" valueType="num">
                                      <p:cBhvr additive="repl">
                                        <p:cTn id="25" dur="500" fill="hold"/>
                                        <p:tgtEl>
                                          <p:spTgt spid="124">
                                            <p:txEl>
                                              <p:pRg st="3" end="3"/>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2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Boxing and Unboxing</a:t>
            </a:r>
            <a:endParaRPr lang="en-US" sz="3600" b="0" strike="noStrike" spc="-1">
              <a:solidFill>
                <a:srgbClr val="000000"/>
              </a:solidFill>
              <a:latin typeface="Verdana"/>
            </a:endParaRPr>
          </a:p>
        </p:txBody>
      </p:sp>
      <p:sp>
        <p:nvSpPr>
          <p:cNvPr id="127" name="TextShape 2"/>
          <p:cNvSpPr txBox="1"/>
          <p:nvPr/>
        </p:nvSpPr>
        <p:spPr>
          <a:xfrm>
            <a:off x="457200" y="762120"/>
            <a:ext cx="8183520" cy="5101920"/>
          </a:xfrm>
          <a:prstGeom prst="rect">
            <a:avLst/>
          </a:prstGeom>
          <a:noFill/>
          <a:ln>
            <a:noFill/>
          </a:ln>
        </p:spPr>
        <p:txBody>
          <a:bodyPr lIns="182880" tIns="91440" rIns="90000" bIns="45000">
            <a:normAutofit fontScale="73500" lnSpcReduction="20000"/>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The wrapping is done by the compiler.</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if we use a primitive where an object is expected, the compiler boxes the primitive in its wrapper class.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Similarly, if we use a number object when a primitive is expected, the compiler un-boxes the object.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C00000"/>
                </a:solidFill>
                <a:latin typeface="Times New Roman"/>
              </a:rPr>
              <a:t>Example of boxing and unboxing:</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771F29"/>
                </a:solidFill>
                <a:latin typeface="Times New Roman"/>
              </a:rPr>
              <a:t>Integer x, y;       x = 12; y = 15;      </a:t>
            </a:r>
            <a:r>
              <a:rPr lang="en-US" sz="2400" b="0" strike="noStrike" spc="-1" dirty="0" err="1">
                <a:solidFill>
                  <a:srgbClr val="771F29"/>
                </a:solidFill>
                <a:latin typeface="Times New Roman"/>
              </a:rPr>
              <a:t>System.out.println</a:t>
            </a:r>
            <a:r>
              <a:rPr lang="en-US" sz="2400" b="0" strike="noStrike" spc="-1" dirty="0">
                <a:solidFill>
                  <a:srgbClr val="771F29"/>
                </a:solidFill>
                <a:latin typeface="Times New Roman"/>
              </a:rPr>
              <a:t>(</a:t>
            </a:r>
            <a:r>
              <a:rPr lang="en-US" sz="2400" b="0" strike="noStrike" spc="-1" dirty="0" err="1">
                <a:solidFill>
                  <a:srgbClr val="771F29"/>
                </a:solidFill>
                <a:latin typeface="Times New Roman"/>
              </a:rPr>
              <a:t>x+y</a:t>
            </a:r>
            <a:r>
              <a:rPr lang="en-US" sz="2400" b="0" strike="noStrike" spc="-1" dirty="0">
                <a:solidFill>
                  <a:srgbClr val="771F29"/>
                </a:solidFill>
                <a:latin typeface="Times New Roman"/>
              </a:rPr>
              <a:t>);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771F29"/>
                </a:solidFill>
                <a:latin typeface="Times New Roman"/>
              </a:rPr>
              <a:t>When x and y are assigned integer values, the compiler boxes the integers because x and y are integer objects.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771F29"/>
                </a:solidFill>
                <a:latin typeface="Times New Roman"/>
              </a:rPr>
              <a:t>In the </a:t>
            </a:r>
            <a:r>
              <a:rPr lang="en-US" sz="2400" b="0" strike="noStrike" spc="-1" dirty="0" err="1">
                <a:solidFill>
                  <a:srgbClr val="771F29"/>
                </a:solidFill>
                <a:latin typeface="Times New Roman"/>
              </a:rPr>
              <a:t>println</a:t>
            </a:r>
            <a:r>
              <a:rPr lang="en-US" sz="2400" b="0" strike="noStrike" spc="-1" dirty="0">
                <a:solidFill>
                  <a:srgbClr val="771F29"/>
                </a:solidFill>
                <a:latin typeface="Times New Roman"/>
              </a:rPr>
              <a:t>() statement, x and y are unboxed so that they can be added as integers.</a:t>
            </a:r>
            <a:r>
              <a:rPr lang="en-US" sz="2400" b="0" strike="noStrike" spc="-1" dirty="0">
                <a:solidFill>
                  <a:srgbClr val="002060"/>
                </a:solidFill>
                <a:latin typeface="Times New Roman"/>
              </a:rPr>
              <a:t>	</a:t>
            </a:r>
            <a:endParaRPr lang="en-US" sz="2400" b="0" strike="noStrike" spc="-1" dirty="0" smtClean="0">
              <a:solidFill>
                <a:srgbClr val="002060"/>
              </a:solidFill>
              <a:latin typeface="Times New Roman"/>
            </a:endParaRPr>
          </a:p>
          <a:p>
            <a:pPr marL="265320" indent="-264960">
              <a:lnSpc>
                <a:spcPct val="100000"/>
              </a:lnSpc>
              <a:spcBef>
                <a:spcPts val="249"/>
              </a:spcBef>
              <a:buClr>
                <a:srgbClr val="F07F09"/>
              </a:buClr>
              <a:buSzPct val="80000"/>
              <a:buFont typeface="Wingdings 2" charset="2"/>
              <a:buChar char=""/>
            </a:pPr>
            <a:r>
              <a:rPr lang="en-US" sz="2400" spc="-1" dirty="0" smtClean="0">
                <a:solidFill>
                  <a:srgbClr val="002060"/>
                </a:solidFill>
                <a:latin typeface="Times New Roman"/>
              </a:rPr>
              <a:t>Boxing and unboxing can happen automatically, hence they are also known as </a:t>
            </a:r>
            <a:r>
              <a:rPr lang="en-US" sz="2400" spc="-1" dirty="0" err="1" smtClean="0">
                <a:solidFill>
                  <a:srgbClr val="002060"/>
                </a:solidFill>
                <a:latin typeface="Times New Roman"/>
              </a:rPr>
              <a:t>AutoBoxing</a:t>
            </a:r>
            <a:r>
              <a:rPr lang="en-US" sz="2400" spc="-1" dirty="0" smtClean="0">
                <a:solidFill>
                  <a:srgbClr val="002060"/>
                </a:solidFill>
                <a:latin typeface="Times New Roman"/>
              </a:rPr>
              <a:t> and Auto-</a:t>
            </a:r>
            <a:r>
              <a:rPr lang="en-US" sz="2400" spc="-1" dirty="0" err="1" smtClean="0">
                <a:solidFill>
                  <a:srgbClr val="002060"/>
                </a:solidFill>
                <a:latin typeface="Times New Roman"/>
              </a:rPr>
              <a:t>UnBoxing</a:t>
            </a:r>
            <a:endParaRPr lang="en-US" sz="2400" b="0" strike="noStrike" spc="-1" dirty="0">
              <a:solidFill>
                <a:srgbClr val="000000"/>
              </a:solidFill>
              <a:latin typeface="Verdana"/>
            </a:endParaRPr>
          </a:p>
        </p:txBody>
      </p:sp>
      <p:pic>
        <p:nvPicPr>
          <p:cNvPr id="128"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4036316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anim calcmode="lin" valueType="num">
                                      <p:cBhvr additive="repl">
                                        <p:cTn id="7" dur="500" fill="hold"/>
                                        <p:tgtEl>
                                          <p:spTgt spid="127">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7">
                                            <p:txEl>
                                              <p:pRg st="3" end="3"/>
                                            </p:txEl>
                                          </p:spTgt>
                                        </p:tgtEl>
                                        <p:attrNameLst>
                                          <p:attrName>style.visibility</p:attrName>
                                        </p:attrNameLst>
                                      </p:cBhvr>
                                      <p:to>
                                        <p:strVal val="visible"/>
                                      </p:to>
                                    </p:set>
                                    <p:anim calcmode="lin" valueType="num">
                                      <p:cBhvr additive="repl">
                                        <p:cTn id="13" dur="500" fill="hold"/>
                                        <p:tgtEl>
                                          <p:spTgt spid="127">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7">
                                            <p:txEl>
                                              <p:pRg st="5" end="5"/>
                                            </p:txEl>
                                          </p:spTgt>
                                        </p:tgtEl>
                                        <p:attrNameLst>
                                          <p:attrName>style.visibility</p:attrName>
                                        </p:attrNameLst>
                                      </p:cBhvr>
                                      <p:to>
                                        <p:strVal val="visible"/>
                                      </p:to>
                                    </p:set>
                                    <p:anim calcmode="lin" valueType="num">
                                      <p:cBhvr additive="repl">
                                        <p:cTn id="19" dur="500" fill="hold"/>
                                        <p:tgtEl>
                                          <p:spTgt spid="127">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7">
                                            <p:txEl>
                                              <p:pRg st="7" end="7"/>
                                            </p:txEl>
                                          </p:spTgt>
                                        </p:tgtEl>
                                        <p:attrNameLst>
                                          <p:attrName>style.visibility</p:attrName>
                                        </p:attrNameLst>
                                      </p:cBhvr>
                                      <p:to>
                                        <p:strVal val="visible"/>
                                      </p:to>
                                    </p:set>
                                    <p:anim calcmode="lin" valueType="num">
                                      <p:cBhvr additive="repl">
                                        <p:cTn id="25" dur="500" fill="hold"/>
                                        <p:tgtEl>
                                          <p:spTgt spid="127">
                                            <p:txEl>
                                              <p:pRg st="7" end="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7">
                                            <p:txEl>
                                              <p:pRg st="9" end="9"/>
                                            </p:txEl>
                                          </p:spTgt>
                                        </p:tgtEl>
                                        <p:attrNameLst>
                                          <p:attrName>style.visibility</p:attrName>
                                        </p:attrNameLst>
                                      </p:cBhvr>
                                      <p:to>
                                        <p:strVal val="visible"/>
                                      </p:to>
                                    </p:set>
                                    <p:anim calcmode="lin" valueType="num">
                                      <p:cBhvr additive="repl">
                                        <p:cTn id="31" dur="500" fill="hold"/>
                                        <p:tgtEl>
                                          <p:spTgt spid="127">
                                            <p:txEl>
                                              <p:pRg st="9" end="9"/>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2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7">
                                            <p:txEl>
                                              <p:pRg st="11" end="11"/>
                                            </p:txEl>
                                          </p:spTgt>
                                        </p:tgtEl>
                                        <p:attrNameLst>
                                          <p:attrName>style.visibility</p:attrName>
                                        </p:attrNameLst>
                                      </p:cBhvr>
                                      <p:to>
                                        <p:strVal val="visible"/>
                                      </p:to>
                                    </p:set>
                                    <p:anim calcmode="lin" valueType="num">
                                      <p:cBhvr additive="repl">
                                        <p:cTn id="37" dur="500" fill="hold"/>
                                        <p:tgtEl>
                                          <p:spTgt spid="127">
                                            <p:txEl>
                                              <p:pRg st="11" end="11"/>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2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7">
                                            <p:txEl>
                                              <p:pRg st="13" end="13"/>
                                            </p:txEl>
                                          </p:spTgt>
                                        </p:tgtEl>
                                        <p:attrNameLst>
                                          <p:attrName>style.visibility</p:attrName>
                                        </p:attrNameLst>
                                      </p:cBhvr>
                                      <p:to>
                                        <p:strVal val="visible"/>
                                      </p:to>
                                    </p:set>
                                    <p:anim calcmode="lin" valueType="num">
                                      <p:cBhvr additive="repl">
                                        <p:cTn id="43" dur="500" fill="hold"/>
                                        <p:tgtEl>
                                          <p:spTgt spid="127">
                                            <p:txEl>
                                              <p:pRg st="13" end="13"/>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2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7">
                                            <p:txEl>
                                              <p:pRg st="14" end="14"/>
                                            </p:txEl>
                                          </p:spTgt>
                                        </p:tgtEl>
                                        <p:attrNameLst>
                                          <p:attrName>style.visibility</p:attrName>
                                        </p:attrNameLst>
                                      </p:cBhvr>
                                      <p:to>
                                        <p:strVal val="visible"/>
                                      </p:to>
                                    </p:set>
                                    <p:anim calcmode="lin" valueType="num">
                                      <p:cBhvr additive="repl">
                                        <p:cTn id="49" dur="500" fill="hold"/>
                                        <p:tgtEl>
                                          <p:spTgt spid="127">
                                            <p:txEl>
                                              <p:pRg st="14" end="14"/>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2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just" fontAlgn="base"/>
            <a:r>
              <a:rPr lang="en-IN" sz="2000" b="1" dirty="0" err="1"/>
              <a:t>Autoboxing</a:t>
            </a:r>
            <a:r>
              <a:rPr lang="en-IN" sz="2000" b="1" dirty="0"/>
              <a:t>: </a:t>
            </a:r>
            <a:r>
              <a:rPr lang="en-IN" sz="2000" dirty="0"/>
              <a:t>Converting a primitive value into an object of the corresponding wrapper</a:t>
            </a:r>
            <a:r>
              <a:rPr lang="en-IN" sz="2000" u="sng" dirty="0"/>
              <a:t> </a:t>
            </a:r>
            <a:r>
              <a:rPr lang="en-IN" sz="2000" dirty="0"/>
              <a:t>class is called </a:t>
            </a:r>
            <a:r>
              <a:rPr lang="en-IN" sz="2000" dirty="0" err="1"/>
              <a:t>autoboxing</a:t>
            </a:r>
            <a:r>
              <a:rPr lang="en-IN" sz="2000" dirty="0"/>
              <a:t>. For example, converting </a:t>
            </a:r>
            <a:r>
              <a:rPr lang="en-IN" sz="2000" dirty="0" err="1"/>
              <a:t>int</a:t>
            </a:r>
            <a:r>
              <a:rPr lang="en-IN" sz="2000" dirty="0"/>
              <a:t> to Integer</a:t>
            </a:r>
            <a:r>
              <a:rPr lang="en-IN" sz="2000" u="sng" dirty="0"/>
              <a:t> </a:t>
            </a:r>
            <a:r>
              <a:rPr lang="en-IN" sz="2000" dirty="0"/>
              <a:t>class. </a:t>
            </a:r>
            <a:endParaRPr lang="en-IN" sz="2000" dirty="0" smtClean="0"/>
          </a:p>
          <a:p>
            <a:pPr marL="0" indent="0" algn="just" fontAlgn="base">
              <a:buNone/>
            </a:pPr>
            <a:r>
              <a:rPr lang="en-IN" sz="2000" u="sng" dirty="0" smtClean="0"/>
              <a:t>The </a:t>
            </a:r>
            <a:r>
              <a:rPr lang="en-IN" sz="2000" u="sng" dirty="0"/>
              <a:t>Java compiler applies </a:t>
            </a:r>
            <a:r>
              <a:rPr lang="en-IN" sz="2000" u="sng" dirty="0" err="1"/>
              <a:t>autoboxing</a:t>
            </a:r>
            <a:r>
              <a:rPr lang="en-IN" sz="2000" u="sng" dirty="0"/>
              <a:t> when a primitive value is:</a:t>
            </a:r>
          </a:p>
          <a:p>
            <a:pPr algn="just" fontAlgn="base">
              <a:buFont typeface="Wingdings" panose="05000000000000000000" pitchFamily="2" charset="2"/>
              <a:buChar char="Ø"/>
            </a:pPr>
            <a:r>
              <a:rPr lang="en-IN" sz="2000" dirty="0"/>
              <a:t>Passed as a parameter to a method that </a:t>
            </a:r>
            <a:r>
              <a:rPr lang="en-IN" sz="2000" b="1" dirty="0"/>
              <a:t>expects an object</a:t>
            </a:r>
            <a:r>
              <a:rPr lang="en-IN" sz="2000" dirty="0"/>
              <a:t> of the corresponding wrapper class.</a:t>
            </a:r>
          </a:p>
          <a:p>
            <a:pPr algn="just" fontAlgn="base">
              <a:buFont typeface="Wingdings" panose="05000000000000000000" pitchFamily="2" charset="2"/>
              <a:buChar char="Ø"/>
            </a:pPr>
            <a:r>
              <a:rPr lang="en-IN" sz="2000" dirty="0"/>
              <a:t>Assigned to a variable of the corresponding </a:t>
            </a:r>
            <a:r>
              <a:rPr lang="en-IN" sz="2000" b="1" dirty="0"/>
              <a:t>wrapper class</a:t>
            </a:r>
            <a:r>
              <a:rPr lang="en-IN" sz="2000" dirty="0"/>
              <a:t>.</a:t>
            </a:r>
          </a:p>
          <a:p>
            <a:pPr algn="just" fontAlgn="base"/>
            <a:r>
              <a:rPr lang="en-IN" sz="2000" b="1" dirty="0"/>
              <a:t>Unboxing:</a:t>
            </a:r>
            <a:r>
              <a:rPr lang="en-IN" sz="2000" dirty="0"/>
              <a:t> Converting an object of a wrapper type to its corresponding primitive value is called unboxing. For example conversion of Integer to int. </a:t>
            </a:r>
            <a:endParaRPr lang="en-IN" sz="2000" dirty="0" smtClean="0"/>
          </a:p>
          <a:p>
            <a:pPr marL="0" indent="0" algn="just" fontAlgn="base">
              <a:buNone/>
            </a:pPr>
            <a:r>
              <a:rPr lang="en-IN" sz="2000" u="sng" dirty="0" smtClean="0"/>
              <a:t>The </a:t>
            </a:r>
            <a:r>
              <a:rPr lang="en-IN" sz="2000" u="sng" dirty="0"/>
              <a:t>Java compiler applies unboxing when an object of a wrapper class is:</a:t>
            </a:r>
          </a:p>
          <a:p>
            <a:pPr algn="just" fontAlgn="base">
              <a:buFont typeface="Wingdings" panose="05000000000000000000" pitchFamily="2" charset="2"/>
              <a:buChar char="Ø"/>
            </a:pPr>
            <a:r>
              <a:rPr lang="en-IN" sz="2000" dirty="0"/>
              <a:t>Passed as a parameter to a method that </a:t>
            </a:r>
            <a:r>
              <a:rPr lang="en-IN" sz="2000" b="1" dirty="0"/>
              <a:t>expects a value</a:t>
            </a:r>
            <a:r>
              <a:rPr lang="en-IN" sz="2000" dirty="0"/>
              <a:t> of the corresponding primitive type.</a:t>
            </a:r>
          </a:p>
          <a:p>
            <a:pPr algn="just" fontAlgn="base">
              <a:buFont typeface="Wingdings" panose="05000000000000000000" pitchFamily="2" charset="2"/>
              <a:buChar char="Ø"/>
            </a:pPr>
            <a:r>
              <a:rPr lang="en-IN" sz="2000" dirty="0"/>
              <a:t>Assigned to a variable of the corresponding </a:t>
            </a:r>
            <a:r>
              <a:rPr lang="en-IN" sz="2000" b="1" dirty="0"/>
              <a:t>primitive type</a:t>
            </a:r>
            <a:r>
              <a:rPr lang="en-IN" sz="2000" dirty="0"/>
              <a:t>.</a:t>
            </a:r>
          </a:p>
          <a:p>
            <a:pPr algn="just"/>
            <a:endParaRPr lang="en-IN" sz="2000" dirty="0"/>
          </a:p>
        </p:txBody>
      </p:sp>
    </p:spTree>
    <p:extLst>
      <p:ext uri="{BB962C8B-B14F-4D97-AF65-F5344CB8AC3E}">
        <p14:creationId xmlns:p14="http://schemas.microsoft.com/office/powerpoint/2010/main" val="2798359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562"/>
          </a:xfrm>
        </p:spPr>
        <p:txBody>
          <a:bodyPr>
            <a:normAutofit fontScale="90000"/>
          </a:bodyPr>
          <a:lstStyle/>
          <a:p>
            <a:r>
              <a:rPr lang="en-IN" sz="2000" b="1" dirty="0" smtClean="0"/>
              <a:t>Example</a:t>
            </a:r>
            <a:endParaRPr lang="en-IN" sz="2000" b="1" dirty="0"/>
          </a:p>
        </p:txBody>
      </p:sp>
      <p:sp>
        <p:nvSpPr>
          <p:cNvPr id="3" name="Content Placeholder 2"/>
          <p:cNvSpPr>
            <a:spLocks noGrp="1"/>
          </p:cNvSpPr>
          <p:nvPr>
            <p:ph idx="1"/>
          </p:nvPr>
        </p:nvSpPr>
        <p:spPr>
          <a:xfrm>
            <a:off x="533400" y="187324"/>
            <a:ext cx="8229600" cy="6289676"/>
          </a:xfrm>
        </p:spPr>
        <p:txBody>
          <a:bodyPr>
            <a:noAutofit/>
          </a:bodyPr>
          <a:lstStyle/>
          <a:p>
            <a:pPr marL="0" indent="0">
              <a:spcBef>
                <a:spcPts val="0"/>
              </a:spcBef>
              <a:buNone/>
            </a:pPr>
            <a:r>
              <a:rPr lang="en-IN" sz="2000" dirty="0"/>
              <a:t>// Java program to illustrate the concept </a:t>
            </a:r>
            <a:r>
              <a:rPr lang="en-IN" sz="2000" dirty="0" smtClean="0"/>
              <a:t> </a:t>
            </a:r>
            <a:r>
              <a:rPr lang="en-IN" sz="2000" dirty="0"/>
              <a:t>of </a:t>
            </a:r>
            <a:r>
              <a:rPr lang="en-IN" sz="2000" dirty="0" err="1"/>
              <a:t>Autoboxing</a:t>
            </a:r>
            <a:r>
              <a:rPr lang="en-IN" sz="2000" dirty="0"/>
              <a:t> and Unboxing </a:t>
            </a:r>
          </a:p>
          <a:p>
            <a:pPr marL="0" indent="0">
              <a:spcBef>
                <a:spcPts val="0"/>
              </a:spcBef>
              <a:buNone/>
            </a:pPr>
            <a:r>
              <a:rPr lang="en-IN" sz="2000" dirty="0" smtClean="0"/>
              <a:t>class Example </a:t>
            </a:r>
            <a:endParaRPr lang="en-IN" sz="2000" dirty="0"/>
          </a:p>
          <a:p>
            <a:pPr marL="0" indent="0">
              <a:spcBef>
                <a:spcPts val="0"/>
              </a:spcBef>
              <a:buNone/>
            </a:pPr>
            <a:r>
              <a:rPr lang="en-IN" sz="2000" dirty="0"/>
              <a:t>{ </a:t>
            </a:r>
          </a:p>
          <a:p>
            <a:pPr marL="0" indent="0">
              <a:spcBef>
                <a:spcPts val="0"/>
              </a:spcBef>
              <a:buNone/>
            </a:pPr>
            <a:r>
              <a:rPr lang="en-IN" sz="2000" dirty="0"/>
              <a:t>	public static void main (String[] </a:t>
            </a:r>
            <a:r>
              <a:rPr lang="en-IN" sz="2000" dirty="0" err="1"/>
              <a:t>args</a:t>
            </a:r>
            <a:r>
              <a:rPr lang="en-IN" sz="2000" dirty="0"/>
              <a:t>) </a:t>
            </a:r>
          </a:p>
          <a:p>
            <a:pPr marL="0" indent="0">
              <a:spcBef>
                <a:spcPts val="0"/>
              </a:spcBef>
              <a:buNone/>
            </a:pPr>
            <a:r>
              <a:rPr lang="en-IN" sz="2000" dirty="0"/>
              <a:t>	{ </a:t>
            </a:r>
          </a:p>
          <a:p>
            <a:pPr marL="0" indent="0">
              <a:spcBef>
                <a:spcPts val="0"/>
              </a:spcBef>
              <a:buNone/>
            </a:pPr>
            <a:r>
              <a:rPr lang="en-IN" sz="2000" dirty="0"/>
              <a:t>		// creating an Integer Object </a:t>
            </a:r>
          </a:p>
          <a:p>
            <a:pPr marL="0" indent="0">
              <a:spcBef>
                <a:spcPts val="0"/>
              </a:spcBef>
              <a:buNone/>
            </a:pPr>
            <a:r>
              <a:rPr lang="en-IN" sz="2000" dirty="0"/>
              <a:t>		// with value 10. </a:t>
            </a:r>
          </a:p>
          <a:p>
            <a:pPr marL="0" indent="0">
              <a:spcBef>
                <a:spcPts val="0"/>
              </a:spcBef>
              <a:buNone/>
            </a:pPr>
            <a:r>
              <a:rPr lang="en-IN" sz="2000" dirty="0"/>
              <a:t>		Integer </a:t>
            </a:r>
            <a:r>
              <a:rPr lang="en-IN" sz="2000" dirty="0" err="1"/>
              <a:t>i</a:t>
            </a:r>
            <a:r>
              <a:rPr lang="en-IN" sz="2000" dirty="0"/>
              <a:t> = new Integer(10); </a:t>
            </a:r>
          </a:p>
          <a:p>
            <a:pPr marL="0" indent="0">
              <a:spcBef>
                <a:spcPts val="0"/>
              </a:spcBef>
              <a:buNone/>
            </a:pPr>
            <a:r>
              <a:rPr lang="en-IN" sz="2000" dirty="0"/>
              <a:t>		// unboxing the Object </a:t>
            </a:r>
          </a:p>
          <a:p>
            <a:pPr marL="0" indent="0">
              <a:spcBef>
                <a:spcPts val="0"/>
              </a:spcBef>
              <a:buNone/>
            </a:pPr>
            <a:r>
              <a:rPr lang="en-IN" sz="2000" dirty="0"/>
              <a:t>		</a:t>
            </a:r>
            <a:r>
              <a:rPr lang="en-IN" sz="2000" dirty="0" err="1"/>
              <a:t>int</a:t>
            </a:r>
            <a:r>
              <a:rPr lang="en-IN" sz="2000" dirty="0"/>
              <a:t> i1 = </a:t>
            </a:r>
            <a:r>
              <a:rPr lang="en-IN" sz="2000" dirty="0" err="1"/>
              <a:t>i</a:t>
            </a:r>
            <a:r>
              <a:rPr lang="en-IN" sz="2000" dirty="0"/>
              <a:t>; </a:t>
            </a:r>
          </a:p>
          <a:p>
            <a:pPr marL="0" indent="0">
              <a:spcBef>
                <a:spcPts val="0"/>
              </a:spcBef>
              <a:buNone/>
            </a:pPr>
            <a:r>
              <a:rPr lang="en-IN" sz="2000" dirty="0"/>
              <a:t>		</a:t>
            </a:r>
            <a:r>
              <a:rPr lang="en-IN" sz="2000" dirty="0" err="1"/>
              <a:t>System.out.println</a:t>
            </a:r>
            <a:r>
              <a:rPr lang="en-IN" sz="2000" dirty="0"/>
              <a:t>("Value of i: " + </a:t>
            </a:r>
            <a:r>
              <a:rPr lang="en-IN" sz="2000" dirty="0" err="1"/>
              <a:t>i</a:t>
            </a:r>
            <a:r>
              <a:rPr lang="en-IN" sz="2000" dirty="0"/>
              <a:t>); </a:t>
            </a:r>
          </a:p>
          <a:p>
            <a:pPr marL="0" indent="0">
              <a:spcBef>
                <a:spcPts val="0"/>
              </a:spcBef>
              <a:buNone/>
            </a:pPr>
            <a:r>
              <a:rPr lang="en-IN" sz="2000" dirty="0"/>
              <a:t>		</a:t>
            </a:r>
            <a:r>
              <a:rPr lang="en-IN" sz="2000" dirty="0" err="1"/>
              <a:t>System.out.println</a:t>
            </a:r>
            <a:r>
              <a:rPr lang="en-IN" sz="2000" dirty="0"/>
              <a:t>("Value of i1: " + i1); </a:t>
            </a:r>
          </a:p>
          <a:p>
            <a:pPr marL="0" indent="0">
              <a:spcBef>
                <a:spcPts val="0"/>
              </a:spcBef>
              <a:buNone/>
            </a:pPr>
            <a:r>
              <a:rPr lang="en-IN" sz="2000" dirty="0"/>
              <a:t>		//</a:t>
            </a:r>
            <a:r>
              <a:rPr lang="en-IN" sz="2000" dirty="0" err="1"/>
              <a:t>Autoboxing</a:t>
            </a:r>
            <a:r>
              <a:rPr lang="en-IN" sz="2000" dirty="0"/>
              <a:t> of char </a:t>
            </a:r>
          </a:p>
          <a:p>
            <a:pPr marL="0" indent="0">
              <a:spcBef>
                <a:spcPts val="0"/>
              </a:spcBef>
              <a:buNone/>
            </a:pPr>
            <a:r>
              <a:rPr lang="en-IN" sz="2000" dirty="0"/>
              <a:t>		Character </a:t>
            </a:r>
            <a:r>
              <a:rPr lang="en-IN" sz="2000" dirty="0" smtClean="0"/>
              <a:t>ch1 </a:t>
            </a:r>
            <a:r>
              <a:rPr lang="en-IN" sz="2000" dirty="0"/>
              <a:t>= 'a'; </a:t>
            </a:r>
          </a:p>
          <a:p>
            <a:pPr marL="0" indent="0">
              <a:spcBef>
                <a:spcPts val="0"/>
              </a:spcBef>
              <a:buNone/>
            </a:pPr>
            <a:r>
              <a:rPr lang="en-IN" sz="2000" dirty="0"/>
              <a:t>		// Auto-unboxing of Character </a:t>
            </a:r>
          </a:p>
          <a:p>
            <a:pPr marL="0" indent="0">
              <a:spcBef>
                <a:spcPts val="0"/>
              </a:spcBef>
              <a:buNone/>
            </a:pPr>
            <a:r>
              <a:rPr lang="en-IN" sz="2000" dirty="0"/>
              <a:t>		char </a:t>
            </a:r>
            <a:r>
              <a:rPr lang="en-IN" sz="2000" dirty="0" smtClean="0"/>
              <a:t>ch2 </a:t>
            </a:r>
            <a:r>
              <a:rPr lang="en-IN" sz="2000" dirty="0"/>
              <a:t>= </a:t>
            </a:r>
            <a:r>
              <a:rPr lang="en-IN" sz="2000" dirty="0" smtClean="0"/>
              <a:t>ch1; </a:t>
            </a:r>
            <a:endParaRPr lang="en-IN" sz="2000" dirty="0"/>
          </a:p>
          <a:p>
            <a:pPr marL="0" indent="0">
              <a:spcBef>
                <a:spcPts val="0"/>
              </a:spcBef>
              <a:buNone/>
            </a:pPr>
            <a:r>
              <a:rPr lang="en-IN" sz="2000" dirty="0"/>
              <a:t>		</a:t>
            </a:r>
            <a:r>
              <a:rPr lang="en-IN" sz="2000" dirty="0" err="1"/>
              <a:t>System.out.println</a:t>
            </a:r>
            <a:r>
              <a:rPr lang="en-IN" sz="2000" dirty="0"/>
              <a:t>("Value of </a:t>
            </a:r>
            <a:r>
              <a:rPr lang="en-IN" sz="2000" dirty="0" smtClean="0"/>
              <a:t>ch1: </a:t>
            </a:r>
            <a:r>
              <a:rPr lang="en-IN" sz="2000" dirty="0"/>
              <a:t>" + </a:t>
            </a:r>
            <a:r>
              <a:rPr lang="en-IN" sz="2000" dirty="0" smtClean="0"/>
              <a:t>ch1); </a:t>
            </a:r>
            <a:endParaRPr lang="en-IN" sz="2000" dirty="0"/>
          </a:p>
          <a:p>
            <a:pPr marL="0" indent="0">
              <a:spcBef>
                <a:spcPts val="0"/>
              </a:spcBef>
              <a:buNone/>
            </a:pPr>
            <a:r>
              <a:rPr lang="en-IN" sz="2000" dirty="0"/>
              <a:t>		</a:t>
            </a:r>
            <a:r>
              <a:rPr lang="en-IN" sz="2000" dirty="0" err="1"/>
              <a:t>System.out.println</a:t>
            </a:r>
            <a:r>
              <a:rPr lang="en-IN" sz="2000" dirty="0"/>
              <a:t>("Value of </a:t>
            </a:r>
            <a:r>
              <a:rPr lang="en-IN" sz="2000" dirty="0" smtClean="0"/>
              <a:t>ch2: </a:t>
            </a:r>
            <a:r>
              <a:rPr lang="en-IN" sz="2000" dirty="0"/>
              <a:t>" + </a:t>
            </a:r>
            <a:r>
              <a:rPr lang="en-IN" sz="2000" dirty="0" smtClean="0"/>
              <a:t>ch2); </a:t>
            </a:r>
            <a:endParaRPr lang="en-IN" sz="2000" dirty="0"/>
          </a:p>
          <a:p>
            <a:pPr marL="0" indent="0">
              <a:spcBef>
                <a:spcPts val="0"/>
              </a:spcBef>
              <a:buNone/>
            </a:pPr>
            <a:endParaRPr lang="en-IN" sz="2000" dirty="0"/>
          </a:p>
          <a:p>
            <a:pPr marL="0" indent="0">
              <a:spcBef>
                <a:spcPts val="0"/>
              </a:spcBef>
              <a:buNone/>
            </a:pPr>
            <a:r>
              <a:rPr lang="en-IN" sz="2000" dirty="0"/>
              <a:t>	} </a:t>
            </a:r>
          </a:p>
          <a:p>
            <a:pPr marL="0" indent="0">
              <a:spcBef>
                <a:spcPts val="0"/>
              </a:spcBef>
              <a:buNone/>
            </a:pPr>
            <a:r>
              <a:rPr lang="en-IN" sz="2000" dirty="0"/>
              <a:t>} </a:t>
            </a:r>
          </a:p>
          <a:p>
            <a:pPr marL="0" indent="0">
              <a:buNone/>
            </a:pPr>
            <a:endParaRPr lang="en-IN" sz="1200" dirty="0"/>
          </a:p>
        </p:txBody>
      </p:sp>
    </p:spTree>
    <p:extLst>
      <p:ext uri="{BB962C8B-B14F-4D97-AF65-F5344CB8AC3E}">
        <p14:creationId xmlns:p14="http://schemas.microsoft.com/office/powerpoint/2010/main" val="320798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sz="3200" b="1" dirty="0"/>
              <a:t>Advantages of </a:t>
            </a:r>
            <a:r>
              <a:rPr lang="en-IN" sz="3200" b="1" dirty="0" err="1"/>
              <a:t>Autoboxing</a:t>
            </a:r>
            <a:r>
              <a:rPr lang="en-IN" sz="3200" b="1" dirty="0"/>
              <a:t> / Unboxing:</a:t>
            </a:r>
            <a:r>
              <a:rPr lang="en-IN" sz="3200" dirty="0"/>
              <a:t/>
            </a:r>
            <a:br>
              <a:rPr lang="en-IN" sz="3200" dirty="0"/>
            </a:br>
            <a:endParaRPr lang="en-IN" sz="3200" dirty="0"/>
          </a:p>
        </p:txBody>
      </p:sp>
      <p:sp>
        <p:nvSpPr>
          <p:cNvPr id="3" name="Content Placeholder 2"/>
          <p:cNvSpPr>
            <a:spLocks noGrp="1"/>
          </p:cNvSpPr>
          <p:nvPr>
            <p:ph idx="1"/>
          </p:nvPr>
        </p:nvSpPr>
        <p:spPr>
          <a:xfrm>
            <a:off x="304800" y="666750"/>
            <a:ext cx="8229600" cy="4525963"/>
          </a:xfrm>
        </p:spPr>
        <p:txBody>
          <a:bodyPr>
            <a:normAutofit/>
          </a:bodyPr>
          <a:lstStyle/>
          <a:p>
            <a:pPr algn="just" fontAlgn="base"/>
            <a:r>
              <a:rPr lang="en-IN" sz="2400" dirty="0" err="1" smtClean="0"/>
              <a:t>Autoboxing</a:t>
            </a:r>
            <a:r>
              <a:rPr lang="en-IN" sz="2400" dirty="0" smtClean="0"/>
              <a:t> </a:t>
            </a:r>
            <a:r>
              <a:rPr lang="en-IN" sz="2400" dirty="0"/>
              <a:t>and unboxing lets developers write cleaner code, making it easier to read.</a:t>
            </a:r>
          </a:p>
          <a:p>
            <a:pPr algn="just" fontAlgn="base"/>
            <a:r>
              <a:rPr lang="en-IN" sz="2400" dirty="0"/>
              <a:t>The technique let us use primitive types and Wrapper class objects interchangeably and we do not need to perform any typecasting explicitly.</a:t>
            </a:r>
          </a:p>
          <a:p>
            <a:pPr marL="0" indent="0">
              <a:buNone/>
            </a:pPr>
            <a:endParaRPr lang="en-IN" sz="2400" dirty="0"/>
          </a:p>
        </p:txBody>
      </p:sp>
    </p:spTree>
    <p:extLst>
      <p:ext uri="{BB962C8B-B14F-4D97-AF65-F5344CB8AC3E}">
        <p14:creationId xmlns:p14="http://schemas.microsoft.com/office/powerpoint/2010/main" val="3129493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Numeric Wrapper Classes</a:t>
            </a:r>
            <a:endParaRPr lang="en-US" sz="3600" b="0" strike="noStrike" spc="-1">
              <a:solidFill>
                <a:srgbClr val="000000"/>
              </a:solidFill>
              <a:latin typeface="Verdana"/>
            </a:endParaRPr>
          </a:p>
        </p:txBody>
      </p:sp>
      <p:sp>
        <p:nvSpPr>
          <p:cNvPr id="130" name="TextShape 2"/>
          <p:cNvSpPr txBox="1"/>
          <p:nvPr/>
        </p:nvSpPr>
        <p:spPr>
          <a:xfrm>
            <a:off x="457200" y="1143000"/>
            <a:ext cx="8183520" cy="4873320"/>
          </a:xfrm>
          <a:prstGeom prst="rect">
            <a:avLst/>
          </a:prstGeom>
          <a:noFill/>
          <a:ln>
            <a:noFill/>
          </a:ln>
        </p:spPr>
        <p:txBody>
          <a:bodyPr lIns="182880" tIns="91440" rIns="90000" bIns="45000">
            <a:normAutofit/>
          </a:bodyPr>
          <a:lstStyle/>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All of the numeric wrapper classes are subclasses of the </a:t>
            </a:r>
            <a:r>
              <a:rPr lang="en-US" sz="2400" b="0" strike="noStrike" spc="-1" dirty="0">
                <a:solidFill>
                  <a:srgbClr val="FF0000"/>
                </a:solidFill>
                <a:latin typeface="Times New Roman"/>
              </a:rPr>
              <a:t>abstract class Number </a:t>
            </a:r>
            <a:r>
              <a:rPr lang="en-US" sz="2400" b="0" strike="noStrike" spc="-1" dirty="0">
                <a:solidFill>
                  <a:srgbClr val="002060"/>
                </a:solidFill>
                <a:latin typeface="Times New Roman"/>
              </a:rPr>
              <a:t>.</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All of them implements </a:t>
            </a:r>
            <a:r>
              <a:rPr lang="en-US" sz="2400" b="0" strike="noStrike" spc="-1" dirty="0">
                <a:solidFill>
                  <a:srgbClr val="FF0000"/>
                </a:solidFill>
                <a:latin typeface="Times New Roman"/>
              </a:rPr>
              <a:t>Comparable </a:t>
            </a:r>
            <a:endParaRPr lang="en-US" sz="2400" b="0" strike="noStrike" spc="-1" dirty="0">
              <a:solidFill>
                <a:srgbClr val="000000"/>
              </a:solidFill>
              <a:latin typeface="Verdana"/>
            </a:endParaRPr>
          </a:p>
        </p:txBody>
      </p:sp>
      <p:pic>
        <p:nvPicPr>
          <p:cNvPr id="131" name="Picture 5" descr="lpu.png"/>
          <p:cNvPicPr/>
          <p:nvPr/>
        </p:nvPicPr>
        <p:blipFill>
          <a:blip r:embed="rId3"/>
          <a:stretch/>
        </p:blipFill>
        <p:spPr>
          <a:xfrm>
            <a:off x="0" y="0"/>
            <a:ext cx="990360" cy="990360"/>
          </a:xfrm>
          <a:prstGeom prst="rect">
            <a:avLst/>
          </a:prstGeom>
          <a:ln w="9360">
            <a:noFill/>
          </a:ln>
        </p:spPr>
      </p:pic>
      <p:pic>
        <p:nvPicPr>
          <p:cNvPr id="132" name="Picture 7" descr="Capture.JPG"/>
          <p:cNvPicPr/>
          <p:nvPr/>
        </p:nvPicPr>
        <p:blipFill>
          <a:blip r:embed="rId4"/>
          <a:stretch/>
        </p:blipFill>
        <p:spPr>
          <a:xfrm>
            <a:off x="1295280" y="3124080"/>
            <a:ext cx="6455160" cy="2809440"/>
          </a:xfrm>
          <a:prstGeom prst="rect">
            <a:avLst/>
          </a:prstGeom>
          <a:ln>
            <a:noFill/>
          </a:ln>
        </p:spPr>
      </p:pic>
    </p:spTree>
    <p:extLst>
      <p:ext uri="{BB962C8B-B14F-4D97-AF65-F5344CB8AC3E}">
        <p14:creationId xmlns:p14="http://schemas.microsoft.com/office/powerpoint/2010/main" val="921683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 calcmode="lin" valueType="num">
                                      <p:cBhvr additive="repl">
                                        <p:cTn id="7" dur="500" fill="hold"/>
                                        <p:tgtEl>
                                          <p:spTgt spid="130">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
                                            <p:txEl>
                                              <p:pRg st="2" end="2"/>
                                            </p:txEl>
                                          </p:spTgt>
                                        </p:tgtEl>
                                        <p:attrNameLst>
                                          <p:attrName>style.visibility</p:attrName>
                                        </p:attrNameLst>
                                      </p:cBhvr>
                                      <p:to>
                                        <p:strVal val="visible"/>
                                      </p:to>
                                    </p:set>
                                    <p:anim calcmode="lin" valueType="num">
                                      <p:cBhvr additive="repl">
                                        <p:cTn id="13" dur="500" fill="hold"/>
                                        <p:tgtEl>
                                          <p:spTgt spid="130">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Features of Numeric Wrapper Classes</a:t>
            </a:r>
            <a:endParaRPr lang="en-US" sz="3600" b="0" strike="noStrike" spc="-1">
              <a:solidFill>
                <a:srgbClr val="000000"/>
              </a:solidFill>
              <a:latin typeface="Verdana"/>
            </a:endParaRPr>
          </a:p>
        </p:txBody>
      </p:sp>
      <p:sp>
        <p:nvSpPr>
          <p:cNvPr id="134" name="TextShape 2"/>
          <p:cNvSpPr txBox="1"/>
          <p:nvPr/>
        </p:nvSpPr>
        <p:spPr>
          <a:xfrm>
            <a:off x="457200" y="1143000"/>
            <a:ext cx="8183520" cy="4873320"/>
          </a:xfrm>
          <a:prstGeom prst="rect">
            <a:avLst/>
          </a:prstGeom>
          <a:noFill/>
          <a:ln>
            <a:noFill/>
          </a:ln>
        </p:spPr>
        <p:txBody>
          <a:bodyPr lIns="182880" tIns="91440" rIns="90000" bIns="45000">
            <a:normAutofit/>
          </a:bodyPr>
          <a:lstStyle/>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 Provides a way to store primitive data in an object.</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 All numeric wrapper classes implement </a:t>
            </a:r>
            <a:r>
              <a:rPr lang="en-US" sz="2400" b="0" strike="noStrike" spc="-1" dirty="0" err="1">
                <a:solidFill>
                  <a:srgbClr val="002060"/>
                </a:solidFill>
                <a:latin typeface="Times New Roman"/>
              </a:rPr>
              <a:t>typeValue</a:t>
            </a:r>
            <a:r>
              <a:rPr lang="en-US" sz="2400" b="0" strike="noStrike" spc="-1" dirty="0">
                <a:solidFill>
                  <a:srgbClr val="002060"/>
                </a:solidFill>
                <a:latin typeface="Times New Roman"/>
              </a:rPr>
              <a:t>() method.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This method returns the value of the object as its primitive type.</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err="1">
                <a:solidFill>
                  <a:srgbClr val="002060"/>
                </a:solidFill>
                <a:latin typeface="Times New Roman"/>
              </a:rPr>
              <a:t>byteValue</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intValue</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floatValue</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doubleValue</a:t>
            </a:r>
            <a:r>
              <a:rPr lang="en-US" sz="2400" b="0" strike="noStrike" spc="-1" dirty="0">
                <a:solidFill>
                  <a:srgbClr val="002060"/>
                </a:solidFill>
                <a:latin typeface="Times New Roman"/>
              </a:rPr>
              <a:t>() etc.</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360">
              <a:lnSpc>
                <a:spcPct val="100000"/>
              </a:lnSpc>
              <a:spcBef>
                <a:spcPts val="249"/>
              </a:spcBef>
              <a:buClr>
                <a:srgbClr val="F07F09"/>
              </a:buClr>
              <a:buSzPct val="80000"/>
            </a:pPr>
            <a:endParaRPr lang="en-US" sz="2400" b="0" strike="noStrike" spc="-1" dirty="0">
              <a:solidFill>
                <a:srgbClr val="000000"/>
              </a:solidFill>
              <a:latin typeface="Verdana"/>
            </a:endParaRPr>
          </a:p>
        </p:txBody>
      </p:sp>
      <p:pic>
        <p:nvPicPr>
          <p:cNvPr id="135"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63589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anim calcmode="lin" valueType="num">
                                      <p:cBhvr additive="repl">
                                        <p:cTn id="7" dur="500" fill="hold"/>
                                        <p:tgtEl>
                                          <p:spTgt spid="13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
                                            <p:txEl>
                                              <p:pRg st="2" end="2"/>
                                            </p:txEl>
                                          </p:spTgt>
                                        </p:tgtEl>
                                        <p:attrNameLst>
                                          <p:attrName>style.visibility</p:attrName>
                                        </p:attrNameLst>
                                      </p:cBhvr>
                                      <p:to>
                                        <p:strVal val="visible"/>
                                      </p:to>
                                    </p:set>
                                    <p:anim calcmode="lin" valueType="num">
                                      <p:cBhvr additive="repl">
                                        <p:cTn id="13" dur="500" fill="hold"/>
                                        <p:tgtEl>
                                          <p:spTgt spid="134">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4">
                                            <p:txEl>
                                              <p:pRg st="4" end="4"/>
                                            </p:txEl>
                                          </p:spTgt>
                                        </p:tgtEl>
                                        <p:attrNameLst>
                                          <p:attrName>style.visibility</p:attrName>
                                        </p:attrNameLst>
                                      </p:cBhvr>
                                      <p:to>
                                        <p:strVal val="visible"/>
                                      </p:to>
                                    </p:set>
                                    <p:anim calcmode="lin" valueType="num">
                                      <p:cBhvr additive="repl">
                                        <p:cTn id="19" dur="500" fill="hold"/>
                                        <p:tgtEl>
                                          <p:spTgt spid="134">
                                            <p:txEl>
                                              <p:pRg st="4" end="4"/>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4">
                                            <p:txEl>
                                              <p:pRg st="6" end="6"/>
                                            </p:txEl>
                                          </p:spTgt>
                                        </p:tgtEl>
                                        <p:attrNameLst>
                                          <p:attrName>style.visibility</p:attrName>
                                        </p:attrNameLst>
                                      </p:cBhvr>
                                      <p:to>
                                        <p:strVal val="visible"/>
                                      </p:to>
                                    </p:set>
                                    <p:anim calcmode="lin" valueType="num">
                                      <p:cBhvr additive="repl">
                                        <p:cTn id="25" dur="500" fill="hold"/>
                                        <p:tgtEl>
                                          <p:spTgt spid="134">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Autofit/>
          </a:bodyPr>
          <a:lstStyle/>
          <a:p>
            <a:r>
              <a:rPr lang="en-IN" sz="2800" dirty="0" smtClean="0"/>
              <a:t>Example</a:t>
            </a:r>
            <a:endParaRPr lang="en-IN" sz="2800" dirty="0"/>
          </a:p>
        </p:txBody>
      </p:sp>
      <p:sp>
        <p:nvSpPr>
          <p:cNvPr id="4" name="Content Placeholder 3"/>
          <p:cNvSpPr>
            <a:spLocks noGrp="1"/>
          </p:cNvSpPr>
          <p:nvPr>
            <p:ph sz="half" idx="1"/>
          </p:nvPr>
        </p:nvSpPr>
        <p:spPr>
          <a:xfrm>
            <a:off x="0" y="334962"/>
            <a:ext cx="6553200" cy="6370638"/>
          </a:xfrm>
        </p:spPr>
        <p:txBody>
          <a:bodyPr>
            <a:noAutofit/>
          </a:bodyPr>
          <a:lstStyle/>
          <a:p>
            <a:pPr marL="0" indent="0">
              <a:spcBef>
                <a:spcPts val="0"/>
              </a:spcBef>
              <a:buNone/>
            </a:pPr>
            <a:r>
              <a:rPr lang="en-IN" sz="1500" dirty="0"/>
              <a:t>//Java program to demonstrate </a:t>
            </a:r>
            <a:r>
              <a:rPr lang="en-IN" sz="1500" dirty="0" err="1" smtClean="0"/>
              <a:t>typeValue</a:t>
            </a:r>
            <a:r>
              <a:rPr lang="en-IN" sz="1500" dirty="0"/>
              <a:t>() method</a:t>
            </a:r>
          </a:p>
          <a:p>
            <a:pPr marL="0" indent="0">
              <a:spcBef>
                <a:spcPts val="0"/>
              </a:spcBef>
              <a:buNone/>
            </a:pPr>
            <a:r>
              <a:rPr lang="en-IN" sz="1500" dirty="0"/>
              <a:t>public class Test</a:t>
            </a:r>
          </a:p>
          <a:p>
            <a:pPr marL="0" indent="0">
              <a:spcBef>
                <a:spcPts val="0"/>
              </a:spcBef>
              <a:buNone/>
            </a:pPr>
            <a:r>
              <a:rPr lang="en-IN" sz="1500" dirty="0"/>
              <a:t>{</a:t>
            </a:r>
          </a:p>
          <a:p>
            <a:pPr marL="0" indent="0">
              <a:spcBef>
                <a:spcPts val="0"/>
              </a:spcBef>
              <a:buNone/>
            </a:pPr>
            <a:r>
              <a:rPr lang="en-IN" sz="1500" dirty="0"/>
              <a:t>	public static void main(String[] </a:t>
            </a:r>
            <a:r>
              <a:rPr lang="en-IN" sz="1500" dirty="0" err="1"/>
              <a:t>args</a:t>
            </a:r>
            <a:r>
              <a:rPr lang="en-IN" sz="1500" dirty="0"/>
              <a:t>) </a:t>
            </a:r>
          </a:p>
          <a:p>
            <a:pPr marL="0" indent="0">
              <a:spcBef>
                <a:spcPts val="0"/>
              </a:spcBef>
              <a:buNone/>
            </a:pPr>
            <a:r>
              <a:rPr lang="en-IN" sz="1500" dirty="0"/>
              <a:t>	{</a:t>
            </a:r>
          </a:p>
          <a:p>
            <a:pPr marL="0" indent="0">
              <a:spcBef>
                <a:spcPts val="0"/>
              </a:spcBef>
              <a:buNone/>
            </a:pPr>
            <a:r>
              <a:rPr lang="en-IN" sz="1500" dirty="0"/>
              <a:t>	</a:t>
            </a:r>
            <a:r>
              <a:rPr lang="en-IN" sz="1500" dirty="0" smtClean="0"/>
              <a:t>// </a:t>
            </a:r>
            <a:r>
              <a:rPr lang="en-IN" sz="1500" dirty="0"/>
              <a:t>Creating a Double Class object with value "6.9685"</a:t>
            </a:r>
          </a:p>
          <a:p>
            <a:pPr marL="0" indent="0">
              <a:spcBef>
                <a:spcPts val="0"/>
              </a:spcBef>
              <a:buNone/>
            </a:pPr>
            <a:r>
              <a:rPr lang="en-IN" sz="1500" dirty="0"/>
              <a:t>		Double d = new Double("6.9685</a:t>
            </a:r>
            <a:r>
              <a:rPr lang="en-IN" sz="1500" dirty="0" smtClean="0"/>
              <a:t>");</a:t>
            </a:r>
            <a:r>
              <a:rPr lang="en-IN" sz="1500" dirty="0"/>
              <a:t>	</a:t>
            </a:r>
          </a:p>
          <a:p>
            <a:pPr marL="0" indent="0">
              <a:spcBef>
                <a:spcPts val="0"/>
              </a:spcBef>
              <a:buNone/>
            </a:pPr>
            <a:r>
              <a:rPr lang="en-IN" sz="1500" dirty="0"/>
              <a:t>	// Converting this Double(Number) object to </a:t>
            </a:r>
          </a:p>
          <a:p>
            <a:pPr marL="0" indent="0">
              <a:spcBef>
                <a:spcPts val="0"/>
              </a:spcBef>
              <a:buNone/>
            </a:pPr>
            <a:r>
              <a:rPr lang="en-IN" sz="1500" dirty="0"/>
              <a:t>		// different primitive data types</a:t>
            </a:r>
          </a:p>
          <a:p>
            <a:pPr marL="0" indent="0">
              <a:spcBef>
                <a:spcPts val="0"/>
              </a:spcBef>
              <a:buNone/>
            </a:pPr>
            <a:r>
              <a:rPr lang="en-IN" sz="1500" dirty="0"/>
              <a:t>		byte b = </a:t>
            </a:r>
            <a:r>
              <a:rPr lang="en-IN" sz="1500" dirty="0" err="1"/>
              <a:t>d.byteValue</a:t>
            </a:r>
            <a:r>
              <a:rPr lang="en-IN" sz="1500" dirty="0"/>
              <a:t>(); </a:t>
            </a:r>
          </a:p>
          <a:p>
            <a:pPr marL="0" indent="0">
              <a:spcBef>
                <a:spcPts val="0"/>
              </a:spcBef>
              <a:buNone/>
            </a:pPr>
            <a:r>
              <a:rPr lang="en-IN" sz="1500" dirty="0"/>
              <a:t>		short s = </a:t>
            </a:r>
            <a:r>
              <a:rPr lang="en-IN" sz="1500" dirty="0" err="1"/>
              <a:t>d.shortValue</a:t>
            </a:r>
            <a:r>
              <a:rPr lang="en-IN" sz="1500" dirty="0"/>
              <a:t>(); </a:t>
            </a:r>
          </a:p>
          <a:p>
            <a:pPr marL="0" indent="0">
              <a:spcBef>
                <a:spcPts val="0"/>
              </a:spcBef>
              <a:buNone/>
            </a:pPr>
            <a:r>
              <a:rPr lang="en-IN" sz="1500" dirty="0"/>
              <a:t>		</a:t>
            </a:r>
            <a:r>
              <a:rPr lang="en-IN" sz="1500" dirty="0" err="1"/>
              <a:t>int</a:t>
            </a:r>
            <a:r>
              <a:rPr lang="en-IN" sz="1500" dirty="0"/>
              <a:t> </a:t>
            </a:r>
            <a:r>
              <a:rPr lang="en-IN" sz="1500" dirty="0" err="1"/>
              <a:t>i</a:t>
            </a:r>
            <a:r>
              <a:rPr lang="en-IN" sz="1500" dirty="0"/>
              <a:t> = </a:t>
            </a:r>
            <a:r>
              <a:rPr lang="en-IN" sz="1500" dirty="0" err="1"/>
              <a:t>d.intValue</a:t>
            </a:r>
            <a:r>
              <a:rPr lang="en-IN" sz="1500" dirty="0"/>
              <a:t>(); </a:t>
            </a:r>
          </a:p>
          <a:p>
            <a:pPr marL="0" indent="0">
              <a:spcBef>
                <a:spcPts val="0"/>
              </a:spcBef>
              <a:buNone/>
            </a:pPr>
            <a:r>
              <a:rPr lang="en-IN" sz="1500" dirty="0"/>
              <a:t>		long l = </a:t>
            </a:r>
            <a:r>
              <a:rPr lang="en-IN" sz="1500" dirty="0" err="1"/>
              <a:t>d.longValue</a:t>
            </a:r>
            <a:r>
              <a:rPr lang="en-IN" sz="1500" dirty="0"/>
              <a:t>(); </a:t>
            </a:r>
          </a:p>
          <a:p>
            <a:pPr marL="0" indent="0">
              <a:spcBef>
                <a:spcPts val="0"/>
              </a:spcBef>
              <a:buNone/>
            </a:pPr>
            <a:r>
              <a:rPr lang="en-IN" sz="1500" dirty="0"/>
              <a:t>		float f = </a:t>
            </a:r>
            <a:r>
              <a:rPr lang="en-IN" sz="1500" dirty="0" err="1"/>
              <a:t>d.floatValue</a:t>
            </a:r>
            <a:r>
              <a:rPr lang="en-IN" sz="1500" dirty="0"/>
              <a:t>(); </a:t>
            </a:r>
          </a:p>
          <a:p>
            <a:pPr marL="0" indent="0">
              <a:spcBef>
                <a:spcPts val="0"/>
              </a:spcBef>
              <a:buNone/>
            </a:pPr>
            <a:r>
              <a:rPr lang="en-IN" sz="1500" dirty="0"/>
              <a:t>		double d1 = </a:t>
            </a:r>
            <a:r>
              <a:rPr lang="en-IN" sz="1500" dirty="0" err="1"/>
              <a:t>d.doubleValue</a:t>
            </a:r>
            <a:r>
              <a:rPr lang="en-IN" sz="1500" dirty="0"/>
              <a:t>(); </a:t>
            </a:r>
          </a:p>
          <a:p>
            <a:pPr marL="0" indent="0">
              <a:spcBef>
                <a:spcPts val="0"/>
              </a:spcBef>
              <a:buNone/>
            </a:pPr>
            <a:r>
              <a:rPr lang="en-IN" sz="1500" dirty="0" err="1" smtClean="0"/>
              <a:t>System.out.println</a:t>
            </a:r>
            <a:r>
              <a:rPr lang="en-IN" sz="1500" dirty="0"/>
              <a:t>("value of d after converting it to byte : " </a:t>
            </a:r>
            <a:r>
              <a:rPr lang="en-IN" sz="1500" dirty="0" smtClean="0"/>
              <a:t>+b);</a:t>
            </a:r>
            <a:endParaRPr lang="en-IN" sz="1500" dirty="0"/>
          </a:p>
          <a:p>
            <a:pPr marL="0" indent="0">
              <a:spcBef>
                <a:spcPts val="0"/>
              </a:spcBef>
              <a:buNone/>
            </a:pPr>
            <a:r>
              <a:rPr lang="en-IN" sz="1500" dirty="0" err="1" smtClean="0"/>
              <a:t>System.out.println</a:t>
            </a:r>
            <a:r>
              <a:rPr lang="en-IN" sz="1500" dirty="0"/>
              <a:t>("value of d after converting it to short : " + </a:t>
            </a:r>
            <a:r>
              <a:rPr lang="en-IN" sz="1500" dirty="0" smtClean="0"/>
              <a:t>s</a:t>
            </a:r>
            <a:r>
              <a:rPr lang="en-IN" sz="1500" dirty="0"/>
              <a:t>	</a:t>
            </a:r>
            <a:r>
              <a:rPr lang="en-IN" sz="1500" dirty="0" err="1" smtClean="0"/>
              <a:t>System.out.println</a:t>
            </a:r>
            <a:r>
              <a:rPr lang="en-IN" sz="1500" dirty="0"/>
              <a:t>("value of d after converting it to </a:t>
            </a:r>
            <a:r>
              <a:rPr lang="en-IN" sz="1500" dirty="0" err="1"/>
              <a:t>int</a:t>
            </a:r>
            <a:r>
              <a:rPr lang="en-IN" sz="1500" dirty="0"/>
              <a:t> : " + </a:t>
            </a:r>
            <a:r>
              <a:rPr lang="en-IN" sz="1500" dirty="0" err="1"/>
              <a:t>i</a:t>
            </a:r>
            <a:r>
              <a:rPr lang="en-IN" sz="1500" dirty="0"/>
              <a:t>);</a:t>
            </a:r>
          </a:p>
          <a:p>
            <a:pPr marL="0" indent="0">
              <a:spcBef>
                <a:spcPts val="0"/>
              </a:spcBef>
              <a:buNone/>
            </a:pPr>
            <a:r>
              <a:rPr lang="en-IN" sz="1500" dirty="0"/>
              <a:t>	</a:t>
            </a:r>
            <a:r>
              <a:rPr lang="en-IN" sz="1500" dirty="0" err="1"/>
              <a:t>System.out.println</a:t>
            </a:r>
            <a:r>
              <a:rPr lang="en-IN" sz="1500" dirty="0"/>
              <a:t>("value of d after converting it to long : " + l</a:t>
            </a:r>
            <a:r>
              <a:rPr lang="en-IN" sz="1500" dirty="0" smtClean="0"/>
              <a:t>);</a:t>
            </a:r>
            <a:r>
              <a:rPr lang="en-IN" sz="1500" dirty="0"/>
              <a:t>	</a:t>
            </a:r>
            <a:r>
              <a:rPr lang="en-IN" sz="1500" dirty="0" err="1" smtClean="0"/>
              <a:t>System.out.println</a:t>
            </a:r>
            <a:r>
              <a:rPr lang="en-IN" sz="1500" dirty="0"/>
              <a:t>("value of d after converting it to float : " + f);</a:t>
            </a:r>
          </a:p>
          <a:p>
            <a:pPr marL="0" indent="0">
              <a:spcBef>
                <a:spcPts val="0"/>
              </a:spcBef>
              <a:buNone/>
            </a:pPr>
            <a:r>
              <a:rPr lang="en-IN" sz="1500" dirty="0"/>
              <a:t>	</a:t>
            </a:r>
            <a:r>
              <a:rPr lang="en-IN" sz="1500" dirty="0" err="1"/>
              <a:t>System.out.println</a:t>
            </a:r>
            <a:r>
              <a:rPr lang="en-IN" sz="1500" dirty="0"/>
              <a:t>("value of d after converting it to double : " + d1);</a:t>
            </a:r>
          </a:p>
          <a:p>
            <a:pPr marL="0" indent="0">
              <a:spcBef>
                <a:spcPts val="0"/>
              </a:spcBef>
              <a:buNone/>
            </a:pPr>
            <a:r>
              <a:rPr lang="en-IN" sz="1500" dirty="0"/>
              <a:t>	}</a:t>
            </a:r>
          </a:p>
          <a:p>
            <a:pPr marL="0" indent="0">
              <a:spcBef>
                <a:spcPts val="0"/>
              </a:spcBef>
              <a:buNone/>
            </a:pPr>
            <a:r>
              <a:rPr lang="en-IN" sz="1500" dirty="0"/>
              <a:t>}</a:t>
            </a:r>
          </a:p>
          <a:p>
            <a:pPr marL="0" indent="0">
              <a:spcBef>
                <a:spcPts val="0"/>
              </a:spcBef>
              <a:buNone/>
            </a:pPr>
            <a:endParaRPr lang="en-IN" sz="1400" dirty="0"/>
          </a:p>
        </p:txBody>
      </p:sp>
      <p:sp>
        <p:nvSpPr>
          <p:cNvPr id="5" name="Content Placeholder 4"/>
          <p:cNvSpPr>
            <a:spLocks noGrp="1"/>
          </p:cNvSpPr>
          <p:nvPr>
            <p:ph sz="half" idx="2"/>
          </p:nvPr>
        </p:nvSpPr>
        <p:spPr>
          <a:xfrm>
            <a:off x="6553200" y="334962"/>
            <a:ext cx="2133600" cy="5791201"/>
          </a:xfrm>
        </p:spPr>
        <p:txBody>
          <a:bodyPr>
            <a:normAutofit/>
          </a:bodyPr>
          <a:lstStyle/>
          <a:p>
            <a:pPr marL="0" indent="0">
              <a:buNone/>
            </a:pPr>
            <a:r>
              <a:rPr lang="en-IN" sz="2000" dirty="0" smtClean="0"/>
              <a:t>Output values:</a:t>
            </a:r>
          </a:p>
          <a:p>
            <a:pPr marL="0" indent="0">
              <a:buNone/>
            </a:pPr>
            <a:r>
              <a:rPr lang="en-IN" sz="2000" dirty="0" smtClean="0"/>
              <a:t>6</a:t>
            </a:r>
          </a:p>
          <a:p>
            <a:pPr marL="0" indent="0">
              <a:buNone/>
            </a:pPr>
            <a:r>
              <a:rPr lang="en-IN" sz="2000" dirty="0" smtClean="0"/>
              <a:t>6</a:t>
            </a:r>
          </a:p>
          <a:p>
            <a:pPr marL="0" indent="0">
              <a:buNone/>
            </a:pPr>
            <a:r>
              <a:rPr lang="en-IN" sz="2000" dirty="0" smtClean="0"/>
              <a:t>6</a:t>
            </a:r>
          </a:p>
          <a:p>
            <a:pPr marL="0" indent="0">
              <a:buNone/>
            </a:pPr>
            <a:r>
              <a:rPr lang="en-IN" sz="2000" dirty="0" smtClean="0"/>
              <a:t>6</a:t>
            </a:r>
          </a:p>
          <a:p>
            <a:pPr marL="0" indent="0">
              <a:buNone/>
            </a:pPr>
            <a:r>
              <a:rPr lang="en-IN" sz="2000" dirty="0" smtClean="0"/>
              <a:t>6.9685</a:t>
            </a:r>
          </a:p>
          <a:p>
            <a:pPr marL="0" indent="0">
              <a:buNone/>
            </a:pPr>
            <a:r>
              <a:rPr lang="en-IN" sz="2000" dirty="0" smtClean="0"/>
              <a:t>6.9685</a:t>
            </a:r>
            <a:endParaRPr lang="en-IN" sz="2000" dirty="0"/>
          </a:p>
        </p:txBody>
      </p:sp>
    </p:spTree>
    <p:extLst>
      <p:ext uri="{BB962C8B-B14F-4D97-AF65-F5344CB8AC3E}">
        <p14:creationId xmlns:p14="http://schemas.microsoft.com/office/powerpoint/2010/main" val="6207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Features of Numeric Wrapper Classes</a:t>
            </a:r>
            <a:endParaRPr lang="en-US" sz="3600" b="0" strike="noStrike" spc="-1">
              <a:solidFill>
                <a:srgbClr val="000000"/>
              </a:solidFill>
              <a:latin typeface="Verdana"/>
            </a:endParaRPr>
          </a:p>
        </p:txBody>
      </p:sp>
      <p:sp>
        <p:nvSpPr>
          <p:cNvPr id="137" name="TextShape 2"/>
          <p:cNvSpPr txBox="1"/>
          <p:nvPr/>
        </p:nvSpPr>
        <p:spPr>
          <a:xfrm>
            <a:off x="457200" y="1143000"/>
            <a:ext cx="8183520" cy="487332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All the numeric wrapper classes provide a method to convert a numeric </a:t>
            </a:r>
            <a:r>
              <a:rPr lang="en-US" sz="2400" b="0" i="1" strike="noStrike" spc="-1" dirty="0">
                <a:solidFill>
                  <a:srgbClr val="FF0000"/>
                </a:solidFill>
                <a:latin typeface="Times New Roman"/>
              </a:rPr>
              <a:t>string into a primitive value</a:t>
            </a:r>
            <a:r>
              <a:rPr lang="en-US" sz="2400" b="0" strike="noStrike" spc="-1" dirty="0">
                <a:solidFill>
                  <a:srgbClr val="00206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endParaRPr lang="en-US" sz="2400" b="0" strike="noStrike" spc="-1" dirty="0">
              <a:solidFill>
                <a:srgbClr val="000000"/>
              </a:solidFill>
              <a:latin typeface="Verdana"/>
            </a:endParaRPr>
          </a:p>
          <a:p>
            <a:pPr marL="265320" indent="-264960" algn="ctr">
              <a:lnSpc>
                <a:spcPct val="100000"/>
              </a:lnSpc>
              <a:spcBef>
                <a:spcPts val="249"/>
              </a:spcBef>
            </a:pPr>
            <a:r>
              <a:rPr lang="en-US" sz="2400" b="0" strike="noStrike" spc="-1" dirty="0">
                <a:solidFill>
                  <a:srgbClr val="002060"/>
                </a:solidFill>
                <a:latin typeface="Times New Roman"/>
              </a:rPr>
              <a:t>	</a:t>
            </a:r>
            <a:r>
              <a:rPr lang="en-US" sz="2400" b="0" i="1" strike="noStrike" spc="-1" dirty="0">
                <a:solidFill>
                  <a:srgbClr val="771F29"/>
                </a:solidFill>
                <a:latin typeface="Times New Roman"/>
              </a:rPr>
              <a:t>public static type </a:t>
            </a:r>
            <a:r>
              <a:rPr lang="en-US" sz="2400" b="0" i="1" strike="noStrike" spc="-1" dirty="0" err="1">
                <a:solidFill>
                  <a:srgbClr val="771F29"/>
                </a:solidFill>
                <a:latin typeface="Times New Roman"/>
              </a:rPr>
              <a:t>parseType</a:t>
            </a:r>
            <a:r>
              <a:rPr lang="en-US" sz="2400" b="0" i="1" strike="noStrike" spc="-1" dirty="0">
                <a:solidFill>
                  <a:srgbClr val="771F29"/>
                </a:solidFill>
                <a:latin typeface="Times New Roman"/>
              </a:rPr>
              <a:t> (String Number)</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err="1">
                <a:solidFill>
                  <a:srgbClr val="7030A0"/>
                </a:solidFill>
                <a:latin typeface="Times New Roman"/>
              </a:rPr>
              <a:t>parseInt</a:t>
            </a:r>
            <a:r>
              <a:rPr lang="en-US" sz="2400" b="0" strike="noStrike" spc="-1" dirty="0">
                <a:solidFill>
                  <a:srgbClr val="7030A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err="1">
                <a:solidFill>
                  <a:srgbClr val="7030A0"/>
                </a:solidFill>
                <a:latin typeface="Times New Roman"/>
              </a:rPr>
              <a:t>parseFloat</a:t>
            </a:r>
            <a:r>
              <a:rPr lang="en-US" sz="2400" b="0" strike="noStrike" spc="-1" dirty="0">
                <a:solidFill>
                  <a:srgbClr val="7030A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err="1">
                <a:solidFill>
                  <a:srgbClr val="7030A0"/>
                </a:solidFill>
                <a:latin typeface="Times New Roman"/>
              </a:rPr>
              <a:t>parseDouble</a:t>
            </a:r>
            <a:r>
              <a:rPr lang="en-US" sz="2400" b="0" strike="noStrike" spc="-1" dirty="0">
                <a:solidFill>
                  <a:srgbClr val="7030A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err="1">
                <a:solidFill>
                  <a:srgbClr val="7030A0"/>
                </a:solidFill>
                <a:latin typeface="Times New Roman"/>
              </a:rPr>
              <a:t>parseLong</a:t>
            </a:r>
            <a:r>
              <a:rPr lang="en-US" sz="2400" b="0" strike="noStrike" spc="-1" dirty="0">
                <a:solidFill>
                  <a:srgbClr val="7030A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7030A0"/>
                </a:solidFill>
                <a:latin typeface="Times New Roman"/>
              </a:rPr>
              <a:t>           …</a:t>
            </a:r>
            <a:endParaRPr lang="en-US" sz="2400" b="0" strike="noStrike" spc="-1" dirty="0">
              <a:solidFill>
                <a:srgbClr val="000000"/>
              </a:solidFill>
              <a:latin typeface="Verdana"/>
            </a:endParaRPr>
          </a:p>
        </p:txBody>
      </p:sp>
      <p:pic>
        <p:nvPicPr>
          <p:cNvPr id="138"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631063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anim calcmode="lin" valueType="num">
                                      <p:cBhvr additive="repl">
                                        <p:cTn id="7" dur="500" fill="hold"/>
                                        <p:tgtEl>
                                          <p:spTgt spid="137">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
                                            <p:txEl>
                                              <p:pRg st="2" end="2"/>
                                            </p:txEl>
                                          </p:spTgt>
                                        </p:tgtEl>
                                        <p:attrNameLst>
                                          <p:attrName>style.visibility</p:attrName>
                                        </p:attrNameLst>
                                      </p:cBhvr>
                                      <p:to>
                                        <p:strVal val="visible"/>
                                      </p:to>
                                    </p:set>
                                    <p:anim calcmode="lin" valueType="num">
                                      <p:cBhvr additive="repl">
                                        <p:cTn id="13" dur="500" fill="hold"/>
                                        <p:tgtEl>
                                          <p:spTgt spid="137">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anim calcmode="lin" valueType="num">
                                      <p:cBhvr additive="repl">
                                        <p:cTn id="19" dur="500" fill="hold"/>
                                        <p:tgtEl>
                                          <p:spTgt spid="137">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3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7">
                                            <p:txEl>
                                              <p:pRg st="5" end="5"/>
                                            </p:txEl>
                                          </p:spTgt>
                                        </p:tgtEl>
                                        <p:attrNameLst>
                                          <p:attrName>style.visibility</p:attrName>
                                        </p:attrNameLst>
                                      </p:cBhvr>
                                      <p:to>
                                        <p:strVal val="visible"/>
                                      </p:to>
                                    </p:set>
                                    <p:anim calcmode="lin" valueType="num">
                                      <p:cBhvr additive="repl">
                                        <p:cTn id="25" dur="500" fill="hold"/>
                                        <p:tgtEl>
                                          <p:spTgt spid="137">
                                            <p:txEl>
                                              <p:pRg st="5" end="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3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anim calcmode="lin" valueType="num">
                                      <p:cBhvr additive="repl">
                                        <p:cTn id="31" dur="500" fill="hold"/>
                                        <p:tgtEl>
                                          <p:spTgt spid="137">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3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7">
                                            <p:txEl>
                                              <p:pRg st="7" end="7"/>
                                            </p:txEl>
                                          </p:spTgt>
                                        </p:tgtEl>
                                        <p:attrNameLst>
                                          <p:attrName>style.visibility</p:attrName>
                                        </p:attrNameLst>
                                      </p:cBhvr>
                                      <p:to>
                                        <p:strVal val="visible"/>
                                      </p:to>
                                    </p:set>
                                    <p:anim calcmode="lin" valueType="num">
                                      <p:cBhvr additive="repl">
                                        <p:cTn id="37" dur="500" fill="hold"/>
                                        <p:tgtEl>
                                          <p:spTgt spid="137">
                                            <p:txEl>
                                              <p:pRg st="7" end="7"/>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3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7">
                                            <p:txEl>
                                              <p:pRg st="8" end="8"/>
                                            </p:txEl>
                                          </p:spTgt>
                                        </p:tgtEl>
                                        <p:attrNameLst>
                                          <p:attrName>style.visibility</p:attrName>
                                        </p:attrNameLst>
                                      </p:cBhvr>
                                      <p:to>
                                        <p:strVal val="visible"/>
                                      </p:to>
                                    </p:set>
                                    <p:anim calcmode="lin" valueType="num">
                                      <p:cBhvr additive="repl">
                                        <p:cTn id="43" dur="500" fill="hold"/>
                                        <p:tgtEl>
                                          <p:spTgt spid="137">
                                            <p:txEl>
                                              <p:pRg st="8" end="8"/>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3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7">
                                            <p:txEl>
                                              <p:pRg st="9" end="9"/>
                                            </p:txEl>
                                          </p:spTgt>
                                        </p:tgtEl>
                                        <p:attrNameLst>
                                          <p:attrName>style.visibility</p:attrName>
                                        </p:attrNameLst>
                                      </p:cBhvr>
                                      <p:to>
                                        <p:strVal val="visible"/>
                                      </p:to>
                                    </p:set>
                                    <p:anim calcmode="lin" valueType="num">
                                      <p:cBhvr additive="repl">
                                        <p:cTn id="49" dur="500" fill="hold"/>
                                        <p:tgtEl>
                                          <p:spTgt spid="137">
                                            <p:txEl>
                                              <p:pRg st="9" end="9"/>
                                            </p:txEl>
                                          </p:spTgt>
                                        </p:tgtEl>
                                        <p:attrNameLst>
                                          <p:attrName>ppt_x</p:attrName>
                                        </p:attrNameLst>
                                      </p:cBhvr>
                                      <p:tavLst>
                                        <p:tav tm="0">
                                          <p:val>
                                            <p:strVal val="#ppt_x"/>
                                          </p:val>
                                        </p:tav>
                                        <p:tav tm="100000">
                                          <p:val>
                                            <p:strVal val="#ppt_x"/>
                                          </p:val>
                                        </p:tav>
                                      </p:tavLst>
                                    </p:anim>
                                    <p:anim calcmode="lin" valueType="num">
                                      <p:cBhvr additive="repl">
                                        <p:cTn id="50" dur="500" fill="hold"/>
                                        <p:tgtEl>
                                          <p:spTgt spid="13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411162"/>
          </a:xfrm>
        </p:spPr>
        <p:txBody>
          <a:bodyPr>
            <a:normAutofit fontScale="90000"/>
          </a:bodyPr>
          <a:lstStyle/>
          <a:p>
            <a:r>
              <a:rPr lang="en-IN" sz="2800" dirty="0" smtClean="0"/>
              <a:t>Example 1</a:t>
            </a:r>
            <a:endParaRPr lang="en-IN" sz="2800" dirty="0"/>
          </a:p>
        </p:txBody>
      </p:sp>
      <p:sp>
        <p:nvSpPr>
          <p:cNvPr id="3" name="Content Placeholder 2"/>
          <p:cNvSpPr>
            <a:spLocks noGrp="1"/>
          </p:cNvSpPr>
          <p:nvPr>
            <p:ph sz="half" idx="1"/>
          </p:nvPr>
        </p:nvSpPr>
        <p:spPr>
          <a:xfrm>
            <a:off x="457200" y="430212"/>
            <a:ext cx="5105400" cy="6275388"/>
          </a:xfrm>
        </p:spPr>
        <p:txBody>
          <a:bodyPr>
            <a:noAutofit/>
          </a:bodyPr>
          <a:lstStyle/>
          <a:p>
            <a:pPr marL="0" indent="0">
              <a:buNone/>
            </a:pPr>
            <a:r>
              <a:rPr lang="en-IN" sz="1600" dirty="0"/>
              <a:t>//Java program to demonstrate </a:t>
            </a:r>
            <a:r>
              <a:rPr lang="en-IN" sz="1600" dirty="0" err="1"/>
              <a:t>Integer.parseInt</a:t>
            </a:r>
            <a:r>
              <a:rPr lang="en-IN" sz="1600" dirty="0"/>
              <a:t>() method</a:t>
            </a:r>
          </a:p>
          <a:p>
            <a:pPr marL="0" indent="0">
              <a:buNone/>
            </a:pPr>
            <a:r>
              <a:rPr lang="en-IN" sz="1600" dirty="0"/>
              <a:t>public class Test</a:t>
            </a:r>
          </a:p>
          <a:p>
            <a:pPr marL="0" indent="0">
              <a:buNone/>
            </a:pPr>
            <a:r>
              <a:rPr lang="en-IN" sz="1600" dirty="0"/>
              <a:t>{</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 parsing different strings</a:t>
            </a:r>
          </a:p>
          <a:p>
            <a:pPr marL="0" indent="0">
              <a:buNone/>
            </a:pPr>
            <a:r>
              <a:rPr lang="en-IN" sz="1600" dirty="0"/>
              <a:t>		</a:t>
            </a:r>
            <a:r>
              <a:rPr lang="en-IN" sz="1600" dirty="0" err="1"/>
              <a:t>int</a:t>
            </a:r>
            <a:r>
              <a:rPr lang="en-IN" sz="1600" dirty="0"/>
              <a:t> z = </a:t>
            </a:r>
            <a:r>
              <a:rPr lang="en-IN" sz="1600" dirty="0" err="1"/>
              <a:t>Integer.parseInt</a:t>
            </a:r>
            <a:r>
              <a:rPr lang="en-IN" sz="1600" dirty="0"/>
              <a:t>("654",8); </a:t>
            </a:r>
          </a:p>
          <a:p>
            <a:pPr marL="0" indent="0">
              <a:buNone/>
            </a:pPr>
            <a:r>
              <a:rPr lang="en-IN" sz="1600" dirty="0"/>
              <a:t>		</a:t>
            </a:r>
            <a:r>
              <a:rPr lang="en-IN" sz="1600" dirty="0" err="1"/>
              <a:t>int</a:t>
            </a:r>
            <a:r>
              <a:rPr lang="en-IN" sz="1600" dirty="0"/>
              <a:t> a = </a:t>
            </a:r>
            <a:r>
              <a:rPr lang="en-IN" sz="1600" dirty="0" err="1"/>
              <a:t>Integer.parseInt</a:t>
            </a:r>
            <a:r>
              <a:rPr lang="en-IN" sz="1600" dirty="0"/>
              <a:t>("-FF", 16);</a:t>
            </a:r>
          </a:p>
          <a:p>
            <a:pPr marL="0" indent="0">
              <a:buNone/>
            </a:pPr>
            <a:r>
              <a:rPr lang="en-IN" sz="1600" dirty="0"/>
              <a:t>	</a:t>
            </a:r>
            <a:r>
              <a:rPr lang="en-IN" sz="1600" dirty="0" smtClean="0"/>
              <a:t>long </a:t>
            </a:r>
            <a:r>
              <a:rPr lang="en-IN" sz="1600" dirty="0"/>
              <a:t>l = </a:t>
            </a:r>
            <a:r>
              <a:rPr lang="en-IN" sz="1600" dirty="0" err="1"/>
              <a:t>Long.parseLong</a:t>
            </a:r>
            <a:r>
              <a:rPr lang="en-IN" sz="1600" dirty="0"/>
              <a:t>("2158611234",10); </a:t>
            </a:r>
          </a:p>
          <a:p>
            <a:pPr marL="0" indent="0">
              <a:buNone/>
            </a:pPr>
            <a:r>
              <a:rPr lang="en-IN" sz="1600" dirty="0"/>
              <a:t>		</a:t>
            </a:r>
            <a:r>
              <a:rPr lang="en-IN" sz="1600" dirty="0" err="1"/>
              <a:t>System.out.println</a:t>
            </a:r>
            <a:r>
              <a:rPr lang="en-IN" sz="1600" dirty="0"/>
              <a:t>(z);</a:t>
            </a:r>
          </a:p>
          <a:p>
            <a:pPr marL="0" indent="0">
              <a:buNone/>
            </a:pPr>
            <a:r>
              <a:rPr lang="en-IN" sz="1600" dirty="0"/>
              <a:t>		</a:t>
            </a:r>
            <a:r>
              <a:rPr lang="en-IN" sz="1600" dirty="0" err="1"/>
              <a:t>System.out.println</a:t>
            </a:r>
            <a:r>
              <a:rPr lang="en-IN" sz="1600" dirty="0"/>
              <a:t>(a);</a:t>
            </a:r>
          </a:p>
          <a:p>
            <a:pPr marL="0" indent="0">
              <a:buNone/>
            </a:pPr>
            <a:r>
              <a:rPr lang="en-IN" sz="1600" dirty="0"/>
              <a:t>		</a:t>
            </a:r>
            <a:r>
              <a:rPr lang="en-IN" sz="1600" dirty="0" err="1"/>
              <a:t>System.out.println</a:t>
            </a:r>
            <a:r>
              <a:rPr lang="en-IN" sz="1600" dirty="0"/>
              <a:t>(l</a:t>
            </a:r>
            <a:r>
              <a:rPr lang="en-IN" sz="1600" dirty="0" smtClean="0"/>
              <a:t>);</a:t>
            </a:r>
            <a:r>
              <a:rPr lang="en-IN" sz="1600" dirty="0"/>
              <a:t>			</a:t>
            </a:r>
          </a:p>
          <a:p>
            <a:pPr marL="0" indent="0">
              <a:buNone/>
            </a:pPr>
            <a:r>
              <a:rPr lang="en-IN" sz="1600" dirty="0" smtClean="0"/>
              <a:t>// </a:t>
            </a:r>
            <a:r>
              <a:rPr lang="en-IN" sz="1600" dirty="0"/>
              <a:t>run-time </a:t>
            </a:r>
            <a:r>
              <a:rPr lang="en-IN" sz="1600" dirty="0" err="1"/>
              <a:t>NumberFormatException</a:t>
            </a:r>
            <a:r>
              <a:rPr lang="en-IN" sz="1600" dirty="0"/>
              <a:t> will occur here</a:t>
            </a:r>
          </a:p>
          <a:p>
            <a:pPr marL="0" indent="0">
              <a:buNone/>
            </a:pPr>
            <a:r>
              <a:rPr lang="en-IN" sz="1600" dirty="0"/>
              <a:t>		// </a:t>
            </a:r>
            <a:r>
              <a:rPr lang="en-IN" sz="1600" dirty="0" smtClean="0"/>
              <a:t>“Hello" </a:t>
            </a:r>
            <a:r>
              <a:rPr lang="en-IN" sz="1600" dirty="0"/>
              <a:t>is not a </a:t>
            </a:r>
            <a:r>
              <a:rPr lang="en-IN" sz="1600" dirty="0" err="1"/>
              <a:t>parsable</a:t>
            </a:r>
            <a:r>
              <a:rPr lang="en-IN" sz="1600" dirty="0"/>
              <a:t> string</a:t>
            </a:r>
          </a:p>
          <a:p>
            <a:pPr marL="0" indent="0">
              <a:buNone/>
            </a:pPr>
            <a:r>
              <a:rPr lang="en-IN" sz="1600" dirty="0"/>
              <a:t>		</a:t>
            </a:r>
            <a:r>
              <a:rPr lang="en-IN" sz="1600" dirty="0" err="1"/>
              <a:t>int</a:t>
            </a:r>
            <a:r>
              <a:rPr lang="en-IN" sz="1600" dirty="0"/>
              <a:t> x = </a:t>
            </a:r>
            <a:r>
              <a:rPr lang="en-IN" sz="1600" dirty="0" err="1"/>
              <a:t>Integer.parseInt</a:t>
            </a:r>
            <a:r>
              <a:rPr lang="en-IN" sz="1600" dirty="0" smtClean="0"/>
              <a:t>(“Hello",</a:t>
            </a:r>
            <a:r>
              <a:rPr lang="en-IN" sz="1600" dirty="0"/>
              <a:t>8); </a:t>
            </a:r>
          </a:p>
          <a:p>
            <a:pPr marL="0" indent="0">
              <a:buNone/>
            </a:pPr>
            <a:r>
              <a:rPr lang="en-IN" sz="1600" dirty="0" smtClean="0"/>
              <a:t>// </a:t>
            </a:r>
            <a:r>
              <a:rPr lang="en-IN" sz="1600" dirty="0"/>
              <a:t>run-time </a:t>
            </a:r>
            <a:r>
              <a:rPr lang="en-IN" sz="1600" dirty="0" err="1"/>
              <a:t>NumberFormatException</a:t>
            </a:r>
            <a:r>
              <a:rPr lang="en-IN" sz="1600" dirty="0"/>
              <a:t> will occur here</a:t>
            </a:r>
          </a:p>
          <a:p>
            <a:pPr marL="0" indent="0">
              <a:buNone/>
            </a:pPr>
            <a:r>
              <a:rPr lang="en-IN" sz="1600" dirty="0"/>
              <a:t>	</a:t>
            </a:r>
            <a:r>
              <a:rPr lang="en-IN" sz="1600" dirty="0" smtClean="0"/>
              <a:t>// </a:t>
            </a:r>
            <a:r>
              <a:rPr lang="en-IN" sz="1600" dirty="0"/>
              <a:t>(for octal(8),allowed digits are [0-7])</a:t>
            </a:r>
          </a:p>
          <a:p>
            <a:pPr marL="0" indent="0">
              <a:buNone/>
            </a:pPr>
            <a:r>
              <a:rPr lang="en-IN" sz="1600" dirty="0"/>
              <a:t>		</a:t>
            </a:r>
            <a:r>
              <a:rPr lang="en-IN" sz="1600" dirty="0" err="1"/>
              <a:t>int</a:t>
            </a:r>
            <a:r>
              <a:rPr lang="en-IN" sz="1600" dirty="0"/>
              <a:t> y = </a:t>
            </a:r>
            <a:r>
              <a:rPr lang="en-IN" sz="1600" dirty="0" err="1"/>
              <a:t>Integer.parseInt</a:t>
            </a:r>
            <a:r>
              <a:rPr lang="en-IN" sz="1600" dirty="0"/>
              <a:t>("99",8); </a:t>
            </a:r>
          </a:p>
          <a:p>
            <a:pPr marL="0" indent="0">
              <a:buNone/>
            </a:pPr>
            <a:r>
              <a:rPr lang="en-IN" sz="1600" dirty="0"/>
              <a:t>			</a:t>
            </a:r>
          </a:p>
          <a:p>
            <a:pPr marL="0" indent="0">
              <a:buNone/>
            </a:pPr>
            <a:r>
              <a:rPr lang="en-IN" sz="1600" dirty="0"/>
              <a:t>	}</a:t>
            </a:r>
          </a:p>
          <a:p>
            <a:pPr marL="0" indent="0">
              <a:buNone/>
            </a:pPr>
            <a:r>
              <a:rPr lang="en-IN" sz="1600" dirty="0"/>
              <a:t>}</a:t>
            </a:r>
          </a:p>
          <a:p>
            <a:pPr marL="0" indent="0">
              <a:buNone/>
            </a:pPr>
            <a:endParaRPr lang="en-IN" sz="1600" dirty="0"/>
          </a:p>
        </p:txBody>
      </p:sp>
      <p:sp>
        <p:nvSpPr>
          <p:cNvPr id="4" name="Content Placeholder 3"/>
          <p:cNvSpPr>
            <a:spLocks noGrp="1"/>
          </p:cNvSpPr>
          <p:nvPr>
            <p:ph sz="half" idx="2"/>
          </p:nvPr>
        </p:nvSpPr>
        <p:spPr>
          <a:xfrm>
            <a:off x="5334000" y="458787"/>
            <a:ext cx="3505200" cy="4525963"/>
          </a:xfrm>
        </p:spPr>
        <p:txBody>
          <a:bodyPr>
            <a:normAutofit/>
          </a:bodyPr>
          <a:lstStyle/>
          <a:p>
            <a:pPr marL="0" indent="0">
              <a:buNone/>
            </a:pPr>
            <a:r>
              <a:rPr lang="en-IN" sz="1800" dirty="0"/>
              <a:t>428</a:t>
            </a:r>
          </a:p>
          <a:p>
            <a:pPr marL="0" indent="0">
              <a:buNone/>
            </a:pPr>
            <a:r>
              <a:rPr lang="en-IN" sz="1800" dirty="0"/>
              <a:t>-255</a:t>
            </a:r>
          </a:p>
          <a:p>
            <a:pPr marL="0" indent="0">
              <a:buNone/>
            </a:pPr>
            <a:r>
              <a:rPr lang="en-IN" sz="1800" dirty="0"/>
              <a:t>2158611234</a:t>
            </a:r>
          </a:p>
          <a:p>
            <a:pPr marL="0" indent="0">
              <a:buNone/>
            </a:pPr>
            <a:r>
              <a:rPr lang="en-IN" sz="1800" dirty="0"/>
              <a:t>Exception in thread "main" </a:t>
            </a:r>
            <a:r>
              <a:rPr lang="en-IN" sz="1800" dirty="0" err="1"/>
              <a:t>java.lang.NumberFormatException</a:t>
            </a:r>
            <a:r>
              <a:rPr lang="en-IN" sz="1800" dirty="0"/>
              <a:t>: For input string: </a:t>
            </a:r>
            <a:r>
              <a:rPr lang="en-IN" sz="1800" dirty="0" smtClean="0"/>
              <a:t>Hello"</a:t>
            </a:r>
            <a:endParaRPr lang="en-IN" sz="1800" dirty="0"/>
          </a:p>
        </p:txBody>
      </p:sp>
    </p:spTree>
    <p:extLst>
      <p:ext uri="{BB962C8B-B14F-4D97-AF65-F5344CB8AC3E}">
        <p14:creationId xmlns:p14="http://schemas.microsoft.com/office/powerpoint/2010/main" val="334791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502920" y="24372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Wrapper Class</a:t>
            </a:r>
            <a:endParaRPr lang="en-US" sz="3600" b="0" strike="noStrike" spc="-1">
              <a:solidFill>
                <a:srgbClr val="000000"/>
              </a:solidFill>
              <a:latin typeface="Verdana"/>
            </a:endParaRPr>
          </a:p>
        </p:txBody>
      </p:sp>
      <p:sp>
        <p:nvSpPr>
          <p:cNvPr id="98"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Wrapper classes are classes that allow primitive types to be accessed as objects. </a:t>
            </a:r>
            <a:endParaRPr lang="en-US" sz="2400" b="0" strike="noStrike" spc="-1">
              <a:solidFill>
                <a:srgbClr val="000000"/>
              </a:solidFill>
              <a:latin typeface="Verdana"/>
            </a:endParaRPr>
          </a:p>
          <a:p>
            <a:pPr marL="265320" indent="-264960">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Wrapper class in java provides the mechanism to convert </a:t>
            </a:r>
            <a:r>
              <a:rPr lang="en-US" sz="2400" b="0" i="1" strike="noStrike" spc="-1">
                <a:solidFill>
                  <a:srgbClr val="0070C0"/>
                </a:solidFill>
                <a:latin typeface="Times New Roman"/>
              </a:rPr>
              <a:t>primitive into object </a:t>
            </a:r>
            <a:r>
              <a:rPr lang="en-US" sz="2400" b="0" strike="noStrike" spc="-1">
                <a:solidFill>
                  <a:srgbClr val="002060"/>
                </a:solidFill>
                <a:latin typeface="Times New Roman"/>
              </a:rPr>
              <a:t>and </a:t>
            </a:r>
            <a:r>
              <a:rPr lang="en-US" sz="2400" b="0" i="1" strike="noStrike" spc="-1">
                <a:solidFill>
                  <a:srgbClr val="0070C0"/>
                </a:solidFill>
                <a:latin typeface="Times New Roman"/>
              </a:rPr>
              <a:t>object into primitive</a:t>
            </a:r>
            <a:r>
              <a:rPr lang="en-US" sz="2400" b="0" strike="noStrike" spc="-1">
                <a:solidFill>
                  <a:srgbClr val="002060"/>
                </a:solidFill>
                <a:latin typeface="Times New Roman"/>
              </a:rPr>
              <a:t>.</a:t>
            </a:r>
            <a:endParaRPr lang="en-US" sz="2400" b="0" strike="noStrike" spc="-1">
              <a:solidFill>
                <a:srgbClr val="000000"/>
              </a:solidFill>
              <a:latin typeface="Verdana"/>
            </a:endParaRPr>
          </a:p>
          <a:p>
            <a:pPr marL="265320" indent="-264960">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Wrapper class is wrapper around a primitive data type because they "wrap" the primitive data type into an object of that class.</a:t>
            </a:r>
            <a:endParaRPr lang="en-US" sz="2400" b="0" strike="noStrike" spc="-1">
              <a:solidFill>
                <a:srgbClr val="000000"/>
              </a:solidFill>
              <a:latin typeface="Verdana"/>
            </a:endParaRPr>
          </a:p>
        </p:txBody>
      </p:sp>
      <p:pic>
        <p:nvPicPr>
          <p:cNvPr id="99"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3296309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8">
                                            <p:txEl>
                                              <p:pRg st="1" end="1"/>
                                            </p:txEl>
                                          </p:spTgt>
                                        </p:tgtEl>
                                        <p:attrNameLst>
                                          <p:attrName>style.visibility</p:attrName>
                                        </p:attrNameLst>
                                      </p:cBhvr>
                                      <p:to>
                                        <p:strVal val="visible"/>
                                      </p:to>
                                    </p:set>
                                    <p:animEffect transition="in" filter="wipe(down)">
                                      <p:cBhvr additive="repl">
                                        <p:cTn id="7" dur="500"/>
                                        <p:tgtEl>
                                          <p:spTgt spid="9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8">
                                            <p:txEl>
                                              <p:pRg st="3" end="3"/>
                                            </p:txEl>
                                          </p:spTgt>
                                        </p:tgtEl>
                                        <p:attrNameLst>
                                          <p:attrName>style.visibility</p:attrName>
                                        </p:attrNameLst>
                                      </p:cBhvr>
                                      <p:to>
                                        <p:strVal val="visible"/>
                                      </p:to>
                                    </p:set>
                                    <p:animEffect transition="in" filter="wipe(down)">
                                      <p:cBhvr additive="repl">
                                        <p:cTn id="12" dur="500"/>
                                        <p:tgtEl>
                                          <p:spTgt spid="9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8">
                                            <p:txEl>
                                              <p:pRg st="5" end="5"/>
                                            </p:txEl>
                                          </p:spTgt>
                                        </p:tgtEl>
                                        <p:attrNameLst>
                                          <p:attrName>style.visibility</p:attrName>
                                        </p:attrNameLst>
                                      </p:cBhvr>
                                      <p:to>
                                        <p:strVal val="visible"/>
                                      </p:to>
                                    </p:set>
                                    <p:animEffect transition="in" filter="wipe(down)">
                                      <p:cBhvr additive="repl">
                                        <p:cTn id="17" dur="500"/>
                                        <p:tgtEl>
                                          <p:spTgt spid="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0"/>
            <a:ext cx="8229600" cy="334962"/>
          </a:xfrm>
        </p:spPr>
        <p:txBody>
          <a:bodyPr>
            <a:noAutofit/>
          </a:bodyPr>
          <a:lstStyle/>
          <a:p>
            <a:r>
              <a:rPr lang="en-IN" sz="3200" dirty="0" smtClean="0"/>
              <a:t>Example 2</a:t>
            </a:r>
            <a:endParaRPr lang="en-IN" sz="3200" dirty="0"/>
          </a:p>
        </p:txBody>
      </p:sp>
      <p:sp>
        <p:nvSpPr>
          <p:cNvPr id="3" name="Content Placeholder 2"/>
          <p:cNvSpPr>
            <a:spLocks noGrp="1"/>
          </p:cNvSpPr>
          <p:nvPr>
            <p:ph sz="half" idx="1"/>
          </p:nvPr>
        </p:nvSpPr>
        <p:spPr>
          <a:xfrm>
            <a:off x="442912" y="457200"/>
            <a:ext cx="4662488" cy="6400800"/>
          </a:xfrm>
        </p:spPr>
        <p:txBody>
          <a:bodyPr>
            <a:noAutofit/>
          </a:bodyPr>
          <a:lstStyle/>
          <a:p>
            <a:pPr marL="0" indent="0">
              <a:spcBef>
                <a:spcPts val="0"/>
              </a:spcBef>
              <a:buNone/>
            </a:pPr>
            <a:r>
              <a:rPr lang="en-IN" sz="1400" dirty="0"/>
              <a:t>//Java program to demonstrate </a:t>
            </a:r>
            <a:r>
              <a:rPr lang="en-IN" sz="1400" dirty="0" err="1"/>
              <a:t>Integer.parseInt</a:t>
            </a:r>
            <a:r>
              <a:rPr lang="en-IN" sz="1400" dirty="0"/>
              <a:t>() method</a:t>
            </a:r>
          </a:p>
          <a:p>
            <a:pPr marL="0" indent="0">
              <a:spcBef>
                <a:spcPts val="0"/>
              </a:spcBef>
              <a:buNone/>
            </a:pPr>
            <a:r>
              <a:rPr lang="en-IN" sz="1400" dirty="0"/>
              <a:t>public class Test</a:t>
            </a:r>
          </a:p>
          <a:p>
            <a:pPr marL="0" indent="0">
              <a:spcBef>
                <a:spcPts val="0"/>
              </a:spcBef>
              <a:buNone/>
            </a:pPr>
            <a:r>
              <a:rPr lang="en-IN" sz="1400" dirty="0"/>
              <a:t>{</a:t>
            </a:r>
          </a:p>
          <a:p>
            <a:pPr marL="0" indent="0">
              <a:spcBef>
                <a:spcPts val="0"/>
              </a:spcBef>
              <a:buNone/>
            </a:pPr>
            <a:r>
              <a:rPr lang="en-IN" sz="1400" dirty="0"/>
              <a:t>	public static void main(String[] </a:t>
            </a:r>
            <a:r>
              <a:rPr lang="en-IN" sz="1400" dirty="0" err="1"/>
              <a:t>args</a:t>
            </a:r>
            <a:r>
              <a:rPr lang="en-IN" sz="1400" dirty="0"/>
              <a:t>) </a:t>
            </a:r>
          </a:p>
          <a:p>
            <a:pPr marL="0" indent="0">
              <a:spcBef>
                <a:spcPts val="0"/>
              </a:spcBef>
              <a:buNone/>
            </a:pPr>
            <a:r>
              <a:rPr lang="en-IN" sz="1400" dirty="0"/>
              <a:t>	{</a:t>
            </a:r>
          </a:p>
          <a:p>
            <a:pPr marL="0" indent="0">
              <a:spcBef>
                <a:spcPts val="0"/>
              </a:spcBef>
              <a:buNone/>
            </a:pPr>
            <a:r>
              <a:rPr lang="en-IN" sz="1400" dirty="0"/>
              <a:t>		// parsing different strings</a:t>
            </a:r>
          </a:p>
          <a:p>
            <a:pPr marL="0" indent="0">
              <a:spcBef>
                <a:spcPts val="0"/>
              </a:spcBef>
              <a:buNone/>
            </a:pPr>
            <a:r>
              <a:rPr lang="en-IN" sz="1400" dirty="0"/>
              <a:t>		</a:t>
            </a:r>
            <a:r>
              <a:rPr lang="en-IN" sz="1400" dirty="0" err="1"/>
              <a:t>int</a:t>
            </a:r>
            <a:r>
              <a:rPr lang="en-IN" sz="1400" dirty="0"/>
              <a:t> z = </a:t>
            </a:r>
            <a:r>
              <a:rPr lang="en-IN" sz="1400" dirty="0" err="1"/>
              <a:t>Integer.parseInt</a:t>
            </a:r>
            <a:r>
              <a:rPr lang="en-IN" sz="1400" dirty="0"/>
              <a:t>("654"); </a:t>
            </a:r>
          </a:p>
          <a:p>
            <a:pPr marL="0" indent="0">
              <a:spcBef>
                <a:spcPts val="0"/>
              </a:spcBef>
              <a:buNone/>
            </a:pPr>
            <a:r>
              <a:rPr lang="en-IN" sz="1400" dirty="0"/>
              <a:t>	</a:t>
            </a:r>
            <a:r>
              <a:rPr lang="en-IN" sz="1400" dirty="0" smtClean="0"/>
              <a:t>long </a:t>
            </a:r>
            <a:r>
              <a:rPr lang="en-IN" sz="1400" dirty="0"/>
              <a:t>l = </a:t>
            </a:r>
            <a:r>
              <a:rPr lang="en-IN" sz="1400" dirty="0" err="1"/>
              <a:t>Long.parseLong</a:t>
            </a:r>
            <a:r>
              <a:rPr lang="en-IN" sz="1400" dirty="0"/>
              <a:t>("2158611234</a:t>
            </a:r>
            <a:r>
              <a:rPr lang="en-IN" sz="1400" dirty="0" smtClean="0"/>
              <a:t>");</a:t>
            </a:r>
            <a:r>
              <a:rPr lang="en-IN" sz="1400" dirty="0"/>
              <a:t>	</a:t>
            </a:r>
          </a:p>
          <a:p>
            <a:pPr marL="0" indent="0">
              <a:spcBef>
                <a:spcPts val="0"/>
              </a:spcBef>
              <a:buNone/>
            </a:pPr>
            <a:r>
              <a:rPr lang="en-IN" sz="1400" dirty="0"/>
              <a:t>		</a:t>
            </a:r>
            <a:r>
              <a:rPr lang="en-IN" sz="1400" dirty="0" err="1"/>
              <a:t>System.out.println</a:t>
            </a:r>
            <a:r>
              <a:rPr lang="en-IN" sz="1400" dirty="0"/>
              <a:t>(z);</a:t>
            </a:r>
          </a:p>
          <a:p>
            <a:pPr marL="0" indent="0">
              <a:spcBef>
                <a:spcPts val="0"/>
              </a:spcBef>
              <a:buNone/>
            </a:pPr>
            <a:r>
              <a:rPr lang="en-IN" sz="1400" dirty="0"/>
              <a:t>		</a:t>
            </a:r>
            <a:r>
              <a:rPr lang="en-IN" sz="1400" dirty="0" err="1"/>
              <a:t>System.out.println</a:t>
            </a:r>
            <a:r>
              <a:rPr lang="en-IN" sz="1400" dirty="0"/>
              <a:t>(l);</a:t>
            </a:r>
          </a:p>
          <a:p>
            <a:pPr marL="0" indent="0">
              <a:spcBef>
                <a:spcPts val="0"/>
              </a:spcBef>
              <a:buNone/>
            </a:pPr>
            <a:r>
              <a:rPr lang="en-IN" sz="1400" dirty="0"/>
              <a:t>			</a:t>
            </a:r>
          </a:p>
          <a:p>
            <a:pPr marL="0" indent="0">
              <a:spcBef>
                <a:spcPts val="0"/>
              </a:spcBef>
              <a:buNone/>
            </a:pPr>
            <a:r>
              <a:rPr lang="en-IN" sz="1400" dirty="0" smtClean="0"/>
              <a:t>// </a:t>
            </a:r>
            <a:r>
              <a:rPr lang="en-IN" sz="1400" dirty="0"/>
              <a:t>run-time </a:t>
            </a:r>
            <a:r>
              <a:rPr lang="en-IN" sz="1400" dirty="0" err="1"/>
              <a:t>NumberFormatException</a:t>
            </a:r>
            <a:r>
              <a:rPr lang="en-IN" sz="1400" dirty="0"/>
              <a:t> will occur here</a:t>
            </a:r>
          </a:p>
          <a:p>
            <a:pPr marL="0" indent="0">
              <a:spcBef>
                <a:spcPts val="0"/>
              </a:spcBef>
              <a:buNone/>
            </a:pPr>
            <a:r>
              <a:rPr lang="en-IN" sz="1400" dirty="0"/>
              <a:t>		// </a:t>
            </a:r>
            <a:r>
              <a:rPr lang="en-IN" sz="1400" dirty="0" smtClean="0"/>
              <a:t>“Hello" </a:t>
            </a:r>
            <a:r>
              <a:rPr lang="en-IN" sz="1400" dirty="0"/>
              <a:t>is not a </a:t>
            </a:r>
            <a:r>
              <a:rPr lang="en-IN" sz="1400" dirty="0" err="1"/>
              <a:t>parsable</a:t>
            </a:r>
            <a:r>
              <a:rPr lang="en-IN" sz="1400" dirty="0"/>
              <a:t> string</a:t>
            </a:r>
          </a:p>
          <a:p>
            <a:pPr marL="0" indent="0">
              <a:spcBef>
                <a:spcPts val="0"/>
              </a:spcBef>
              <a:buNone/>
            </a:pPr>
            <a:r>
              <a:rPr lang="en-IN" sz="1400" dirty="0"/>
              <a:t>		</a:t>
            </a:r>
            <a:r>
              <a:rPr lang="en-IN" sz="1400" dirty="0" err="1"/>
              <a:t>int</a:t>
            </a:r>
            <a:r>
              <a:rPr lang="en-IN" sz="1400" dirty="0"/>
              <a:t> x = </a:t>
            </a:r>
            <a:r>
              <a:rPr lang="en-IN" sz="1400" dirty="0" err="1"/>
              <a:t>Integer.parseInt</a:t>
            </a:r>
            <a:r>
              <a:rPr lang="en-IN" sz="1400" dirty="0" smtClean="0"/>
              <a:t>(“Hello"); </a:t>
            </a:r>
            <a:endParaRPr lang="en-IN" sz="1400" dirty="0"/>
          </a:p>
          <a:p>
            <a:pPr marL="0" indent="0">
              <a:spcBef>
                <a:spcPts val="0"/>
              </a:spcBef>
              <a:buNone/>
            </a:pPr>
            <a:r>
              <a:rPr lang="en-IN" sz="1400" dirty="0"/>
              <a:t>			</a:t>
            </a:r>
          </a:p>
          <a:p>
            <a:pPr marL="0" indent="0">
              <a:spcBef>
                <a:spcPts val="0"/>
              </a:spcBef>
              <a:buNone/>
            </a:pPr>
            <a:r>
              <a:rPr lang="en-IN" sz="1400" dirty="0" smtClean="0"/>
              <a:t>// </a:t>
            </a:r>
            <a:r>
              <a:rPr lang="en-IN" sz="1400" dirty="0"/>
              <a:t>run-time </a:t>
            </a:r>
            <a:r>
              <a:rPr lang="en-IN" sz="1400" dirty="0" err="1"/>
              <a:t>NumberFormatException</a:t>
            </a:r>
            <a:r>
              <a:rPr lang="en-IN" sz="1400" dirty="0"/>
              <a:t> will occur here</a:t>
            </a:r>
          </a:p>
          <a:p>
            <a:pPr marL="0" indent="0">
              <a:spcBef>
                <a:spcPts val="0"/>
              </a:spcBef>
              <a:buNone/>
            </a:pPr>
            <a:r>
              <a:rPr lang="en-IN" sz="1400" dirty="0"/>
              <a:t>	</a:t>
            </a:r>
            <a:r>
              <a:rPr lang="en-IN" sz="1400" dirty="0" smtClean="0"/>
              <a:t>// </a:t>
            </a:r>
            <a:r>
              <a:rPr lang="en-IN" sz="1400" dirty="0"/>
              <a:t>(for decimal(10),allowed digits are [0-9])</a:t>
            </a:r>
          </a:p>
          <a:p>
            <a:pPr marL="0" indent="0">
              <a:spcBef>
                <a:spcPts val="0"/>
              </a:spcBef>
              <a:buNone/>
            </a:pPr>
            <a:r>
              <a:rPr lang="en-IN" sz="1400" dirty="0"/>
              <a:t>		</a:t>
            </a:r>
            <a:r>
              <a:rPr lang="en-IN" sz="1400" dirty="0" err="1"/>
              <a:t>int</a:t>
            </a:r>
            <a:r>
              <a:rPr lang="en-IN" sz="1400" dirty="0"/>
              <a:t> a = </a:t>
            </a:r>
            <a:r>
              <a:rPr lang="en-IN" sz="1400" dirty="0" err="1"/>
              <a:t>Integer.parseInt</a:t>
            </a:r>
            <a:r>
              <a:rPr lang="en-IN" sz="1400" dirty="0"/>
              <a:t>("-FF");</a:t>
            </a:r>
          </a:p>
          <a:p>
            <a:pPr marL="0" indent="0">
              <a:spcBef>
                <a:spcPts val="0"/>
              </a:spcBef>
              <a:buNone/>
            </a:pPr>
            <a:r>
              <a:rPr lang="en-IN" sz="1400" dirty="0"/>
              <a:t>			</a:t>
            </a:r>
          </a:p>
          <a:p>
            <a:pPr marL="0" indent="0">
              <a:spcBef>
                <a:spcPts val="0"/>
              </a:spcBef>
              <a:buNone/>
            </a:pPr>
            <a:r>
              <a:rPr lang="en-IN" sz="1400" dirty="0"/>
              <a:t>	}</a:t>
            </a:r>
          </a:p>
          <a:p>
            <a:pPr marL="0" indent="0">
              <a:spcBef>
                <a:spcPts val="0"/>
              </a:spcBef>
              <a:buNone/>
            </a:pPr>
            <a:r>
              <a:rPr lang="en-IN" sz="1400" dirty="0"/>
              <a:t>}</a:t>
            </a:r>
          </a:p>
          <a:p>
            <a:pPr marL="0" indent="0">
              <a:spcBef>
                <a:spcPts val="0"/>
              </a:spcBef>
              <a:buNone/>
            </a:pPr>
            <a:endParaRPr lang="en-IN" sz="1400" dirty="0"/>
          </a:p>
        </p:txBody>
      </p:sp>
      <p:sp>
        <p:nvSpPr>
          <p:cNvPr id="4" name="Content Placeholder 3"/>
          <p:cNvSpPr>
            <a:spLocks noGrp="1"/>
          </p:cNvSpPr>
          <p:nvPr>
            <p:ph sz="half" idx="2"/>
          </p:nvPr>
        </p:nvSpPr>
        <p:spPr>
          <a:xfrm>
            <a:off x="4876800" y="838200"/>
            <a:ext cx="3810000" cy="5287963"/>
          </a:xfrm>
        </p:spPr>
        <p:txBody>
          <a:bodyPr>
            <a:normAutofit/>
          </a:bodyPr>
          <a:lstStyle/>
          <a:p>
            <a:pPr marL="0" indent="0">
              <a:buNone/>
            </a:pPr>
            <a:r>
              <a:rPr lang="en-IN" sz="2000" dirty="0" smtClean="0"/>
              <a:t>Output:</a:t>
            </a:r>
          </a:p>
          <a:p>
            <a:pPr marL="0" indent="0">
              <a:buNone/>
            </a:pPr>
            <a:r>
              <a:rPr lang="en-IN" sz="2000" dirty="0"/>
              <a:t>654</a:t>
            </a:r>
          </a:p>
          <a:p>
            <a:pPr marL="0" indent="0">
              <a:buNone/>
            </a:pPr>
            <a:r>
              <a:rPr lang="en-IN" sz="2000" dirty="0"/>
              <a:t>2158611234</a:t>
            </a:r>
          </a:p>
          <a:p>
            <a:pPr marL="0" indent="0">
              <a:buNone/>
            </a:pPr>
            <a:r>
              <a:rPr lang="en-IN" sz="2000" dirty="0"/>
              <a:t>Exception in thread "main" </a:t>
            </a:r>
            <a:r>
              <a:rPr lang="en-IN" sz="2000" dirty="0" err="1"/>
              <a:t>java.lang.NumberFormatException</a:t>
            </a:r>
            <a:r>
              <a:rPr lang="en-IN" sz="2000" dirty="0"/>
              <a:t>: For input string: </a:t>
            </a:r>
            <a:r>
              <a:rPr lang="en-IN" sz="2000" dirty="0" smtClean="0"/>
              <a:t>“Hello"</a:t>
            </a:r>
            <a:endParaRPr lang="en-IN" sz="2000" dirty="0"/>
          </a:p>
        </p:txBody>
      </p:sp>
    </p:spTree>
    <p:extLst>
      <p:ext uri="{BB962C8B-B14F-4D97-AF65-F5344CB8AC3E}">
        <p14:creationId xmlns:p14="http://schemas.microsoft.com/office/powerpoint/2010/main" val="2902742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Features of Numeric Wrapper Classes</a:t>
            </a:r>
            <a:endParaRPr lang="en-US" sz="3600" b="0" strike="noStrike" spc="-1">
              <a:solidFill>
                <a:srgbClr val="000000"/>
              </a:solidFill>
              <a:latin typeface="Verdana"/>
            </a:endParaRPr>
          </a:p>
        </p:txBody>
      </p:sp>
      <p:sp>
        <p:nvSpPr>
          <p:cNvPr id="140" name="TextShape 2"/>
          <p:cNvSpPr txBox="1"/>
          <p:nvPr/>
        </p:nvSpPr>
        <p:spPr>
          <a:xfrm>
            <a:off x="457200" y="1143000"/>
            <a:ext cx="8183520" cy="487332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All the wrapper classes provide a static method </a:t>
            </a:r>
            <a:r>
              <a:rPr lang="en-US" sz="2400" b="0" strike="noStrike" spc="-1" dirty="0" err="1">
                <a:solidFill>
                  <a:srgbClr val="002060"/>
                </a:solidFill>
                <a:latin typeface="Times New Roman"/>
              </a:rPr>
              <a:t>toString</a:t>
            </a:r>
            <a:r>
              <a:rPr lang="en-US" sz="2400" b="0" strike="noStrike" spc="-1" dirty="0">
                <a:solidFill>
                  <a:srgbClr val="002060"/>
                </a:solidFill>
                <a:latin typeface="Times New Roman"/>
              </a:rPr>
              <a:t> to provide the </a:t>
            </a:r>
            <a:r>
              <a:rPr lang="en-US" sz="2400" b="0" i="1" strike="noStrike" spc="-1" dirty="0">
                <a:solidFill>
                  <a:srgbClr val="FF0000"/>
                </a:solidFill>
                <a:latin typeface="Times New Roman"/>
              </a:rPr>
              <a:t>string representation of the primitive values.</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gn="ctr">
              <a:lnSpc>
                <a:spcPct val="100000"/>
              </a:lnSpc>
              <a:spcBef>
                <a:spcPts val="249"/>
              </a:spcBef>
            </a:pPr>
            <a:r>
              <a:rPr lang="en-US" sz="2400" b="0" i="1" strike="noStrike" spc="-1" dirty="0">
                <a:solidFill>
                  <a:srgbClr val="771F29"/>
                </a:solidFill>
                <a:latin typeface="Times New Roman"/>
              </a:rPr>
              <a:t>public static String </a:t>
            </a:r>
            <a:r>
              <a:rPr lang="en-US" sz="2400" b="0" i="1" strike="noStrike" spc="-1" dirty="0" err="1">
                <a:solidFill>
                  <a:srgbClr val="771F29"/>
                </a:solidFill>
                <a:latin typeface="Times New Roman"/>
              </a:rPr>
              <a:t>toString</a:t>
            </a:r>
            <a:r>
              <a:rPr lang="en-US" sz="2400" b="0" i="1" strike="noStrike" spc="-1" dirty="0">
                <a:solidFill>
                  <a:srgbClr val="771F29"/>
                </a:solidFill>
                <a:latin typeface="Times New Roman"/>
              </a:rPr>
              <a:t> (type value)</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C00000"/>
                </a:solidFill>
                <a:latin typeface="Times New Roman"/>
              </a:rPr>
              <a:t>Example: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771F29"/>
                </a:solidFill>
                <a:latin typeface="Times New Roman"/>
              </a:rPr>
              <a:t>			</a:t>
            </a:r>
            <a:r>
              <a:rPr lang="en-US" sz="2400" b="0" strike="noStrike" spc="-1" dirty="0">
                <a:solidFill>
                  <a:srgbClr val="7030A0"/>
                </a:solidFill>
                <a:latin typeface="Times New Roman"/>
              </a:rPr>
              <a:t>public static String </a:t>
            </a:r>
            <a:r>
              <a:rPr lang="en-US" sz="2400" b="0" strike="noStrike" spc="-1" dirty="0" err="1">
                <a:solidFill>
                  <a:srgbClr val="7030A0"/>
                </a:solidFill>
                <a:latin typeface="Times New Roman"/>
              </a:rPr>
              <a:t>toString</a:t>
            </a:r>
            <a:r>
              <a:rPr lang="en-US" sz="2400" b="0" strike="noStrike" spc="-1" dirty="0">
                <a:solidFill>
                  <a:srgbClr val="7030A0"/>
                </a:solidFill>
                <a:latin typeface="Times New Roman"/>
              </a:rPr>
              <a:t> (</a:t>
            </a:r>
            <a:r>
              <a:rPr lang="en-US" sz="2400" b="0" strike="noStrike" spc="-1" dirty="0" err="1">
                <a:solidFill>
                  <a:srgbClr val="7030A0"/>
                </a:solidFill>
                <a:latin typeface="Times New Roman"/>
              </a:rPr>
              <a:t>int</a:t>
            </a:r>
            <a:r>
              <a:rPr lang="en-US" sz="2400" b="0" strike="noStrike" spc="-1" dirty="0">
                <a:solidFill>
                  <a:srgbClr val="7030A0"/>
                </a:solidFill>
                <a:latin typeface="Times New Roman"/>
              </a:rPr>
              <a:t> a)</a:t>
            </a:r>
            <a:endParaRPr lang="en-US" sz="2400" b="0" strike="noStrike" spc="-1" dirty="0">
              <a:solidFill>
                <a:srgbClr val="000000"/>
              </a:solidFill>
              <a:latin typeface="Verdana"/>
            </a:endParaRPr>
          </a:p>
        </p:txBody>
      </p:sp>
      <p:pic>
        <p:nvPicPr>
          <p:cNvPr id="141"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3592794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
                                            <p:txEl>
                                              <p:pRg st="1" end="1"/>
                                            </p:txEl>
                                          </p:spTgt>
                                        </p:tgtEl>
                                        <p:attrNameLst>
                                          <p:attrName>style.visibility</p:attrName>
                                        </p:attrNameLst>
                                      </p:cBhvr>
                                      <p:to>
                                        <p:strVal val="visible"/>
                                      </p:to>
                                    </p:set>
                                    <p:anim calcmode="lin" valueType="num">
                                      <p:cBhvr additive="repl">
                                        <p:cTn id="7" dur="500" fill="hold"/>
                                        <p:tgtEl>
                                          <p:spTgt spid="140">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
                                            <p:txEl>
                                              <p:pRg st="3" end="3"/>
                                            </p:txEl>
                                          </p:spTgt>
                                        </p:tgtEl>
                                        <p:attrNameLst>
                                          <p:attrName>style.visibility</p:attrName>
                                        </p:attrNameLst>
                                      </p:cBhvr>
                                      <p:to>
                                        <p:strVal val="visible"/>
                                      </p:to>
                                    </p:set>
                                    <p:anim calcmode="lin" valueType="num">
                                      <p:cBhvr additive="repl">
                                        <p:cTn id="13" dur="500" fill="hold"/>
                                        <p:tgtEl>
                                          <p:spTgt spid="140">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0">
                                            <p:txEl>
                                              <p:pRg st="5" end="5"/>
                                            </p:txEl>
                                          </p:spTgt>
                                        </p:tgtEl>
                                        <p:attrNameLst>
                                          <p:attrName>style.visibility</p:attrName>
                                        </p:attrNameLst>
                                      </p:cBhvr>
                                      <p:to>
                                        <p:strVal val="visible"/>
                                      </p:to>
                                    </p:set>
                                    <p:anim calcmode="lin" valueType="num">
                                      <p:cBhvr additive="repl">
                                        <p:cTn id="19" dur="500" fill="hold"/>
                                        <p:tgtEl>
                                          <p:spTgt spid="140">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0">
                                            <p:txEl>
                                              <p:pRg st="6" end="6"/>
                                            </p:txEl>
                                          </p:spTgt>
                                        </p:tgtEl>
                                        <p:attrNameLst>
                                          <p:attrName>style.visibility</p:attrName>
                                        </p:attrNameLst>
                                      </p:cBhvr>
                                      <p:to>
                                        <p:strVal val="visible"/>
                                      </p:to>
                                    </p:set>
                                    <p:anim calcmode="lin" valueType="num">
                                      <p:cBhvr additive="repl">
                                        <p:cTn id="25" dur="500" fill="hold"/>
                                        <p:tgtEl>
                                          <p:spTgt spid="140">
                                            <p:txEl>
                                              <p:pRg st="6" end="6"/>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457200"/>
            <a:ext cx="4191000" cy="5668963"/>
          </a:xfrm>
        </p:spPr>
        <p:txBody>
          <a:bodyPr>
            <a:normAutofit/>
          </a:bodyPr>
          <a:lstStyle/>
          <a:p>
            <a:pPr marL="0" indent="0">
              <a:buNone/>
            </a:pPr>
            <a:r>
              <a:rPr lang="en-IN" sz="2000" dirty="0"/>
              <a:t>// Java program to illustrate </a:t>
            </a:r>
            <a:r>
              <a:rPr lang="en-IN" sz="2000" dirty="0" err="1"/>
              <a:t>toString</a:t>
            </a:r>
            <a:r>
              <a:rPr lang="en-IN" sz="2000" dirty="0"/>
              <a:t>() </a:t>
            </a:r>
          </a:p>
          <a:p>
            <a:pPr marL="0" indent="0">
              <a:buNone/>
            </a:pPr>
            <a:endParaRPr lang="en-IN" sz="2000" dirty="0"/>
          </a:p>
          <a:p>
            <a:pPr marL="0" indent="0">
              <a:buNone/>
            </a:pPr>
            <a:r>
              <a:rPr lang="en-IN" sz="2000" dirty="0"/>
              <a:t>class </a:t>
            </a:r>
            <a:r>
              <a:rPr lang="en-IN" sz="2000" dirty="0" smtClean="0"/>
              <a:t>Test </a:t>
            </a:r>
            <a:r>
              <a:rPr lang="en-IN" sz="2000" dirty="0"/>
              <a:t>{ </a:t>
            </a:r>
          </a:p>
          <a:p>
            <a:pPr marL="0" indent="0">
              <a:buNone/>
            </a:pPr>
            <a:r>
              <a:rPr lang="en-IN" sz="2000" dirty="0" smtClean="0"/>
              <a:t>public </a:t>
            </a:r>
            <a:r>
              <a:rPr lang="en-IN" sz="2000" dirty="0"/>
              <a:t>static void main(String[] </a:t>
            </a:r>
            <a:r>
              <a:rPr lang="en-IN" sz="2000" dirty="0" err="1"/>
              <a:t>args</a:t>
            </a:r>
            <a:r>
              <a:rPr lang="en-IN" sz="2000" dirty="0"/>
              <a:t>) </a:t>
            </a:r>
          </a:p>
          <a:p>
            <a:pPr marL="0" indent="0">
              <a:buNone/>
            </a:pPr>
            <a:r>
              <a:rPr lang="en-IN" sz="2000" dirty="0"/>
              <a:t>	{ </a:t>
            </a:r>
          </a:p>
          <a:p>
            <a:pPr marL="0" indent="0">
              <a:buNone/>
            </a:pPr>
            <a:r>
              <a:rPr lang="en-IN" sz="2000" dirty="0" smtClean="0"/>
              <a:t>Integer </a:t>
            </a:r>
            <a:r>
              <a:rPr lang="en-IN" sz="2000" dirty="0"/>
              <a:t>I = new Integer(10); </a:t>
            </a:r>
          </a:p>
          <a:p>
            <a:pPr marL="0" indent="0">
              <a:buNone/>
            </a:pPr>
            <a:r>
              <a:rPr lang="en-IN" sz="2000" dirty="0"/>
              <a:t>	String s = </a:t>
            </a:r>
            <a:r>
              <a:rPr lang="en-IN" sz="2000" dirty="0" err="1"/>
              <a:t>I.toString</a:t>
            </a:r>
            <a:r>
              <a:rPr lang="en-IN" sz="2000" dirty="0"/>
              <a:t>(); </a:t>
            </a:r>
          </a:p>
          <a:p>
            <a:pPr marL="0" indent="0">
              <a:buNone/>
            </a:pPr>
            <a:r>
              <a:rPr lang="en-IN" sz="2000" dirty="0"/>
              <a:t>	</a:t>
            </a:r>
            <a:r>
              <a:rPr lang="en-IN" sz="2000" dirty="0" err="1"/>
              <a:t>System.out.println</a:t>
            </a:r>
            <a:r>
              <a:rPr lang="en-IN" sz="2000" dirty="0"/>
              <a:t>(s); </a:t>
            </a:r>
          </a:p>
          <a:p>
            <a:pPr marL="0" indent="0">
              <a:buNone/>
            </a:pPr>
            <a:r>
              <a:rPr lang="en-IN" sz="2000" dirty="0"/>
              <a:t>	} </a:t>
            </a:r>
          </a:p>
          <a:p>
            <a:pPr marL="0" indent="0">
              <a:buNone/>
            </a:pPr>
            <a:r>
              <a:rPr lang="en-IN" sz="2000" dirty="0"/>
              <a:t>} </a:t>
            </a:r>
          </a:p>
          <a:p>
            <a:endParaRPr lang="en-IN" dirty="0"/>
          </a:p>
        </p:txBody>
      </p:sp>
      <p:sp>
        <p:nvSpPr>
          <p:cNvPr id="5" name="Content Placeholder 4"/>
          <p:cNvSpPr>
            <a:spLocks noGrp="1"/>
          </p:cNvSpPr>
          <p:nvPr>
            <p:ph sz="half" idx="2"/>
          </p:nvPr>
        </p:nvSpPr>
        <p:spPr>
          <a:xfrm>
            <a:off x="3657600" y="152400"/>
            <a:ext cx="5486400" cy="5668963"/>
          </a:xfrm>
        </p:spPr>
        <p:txBody>
          <a:bodyPr>
            <a:normAutofit/>
          </a:bodyPr>
          <a:lstStyle/>
          <a:p>
            <a:pPr marL="0" indent="0">
              <a:buNone/>
            </a:pPr>
            <a:r>
              <a:rPr lang="en-IN" sz="2000" dirty="0"/>
              <a:t>// Java program to illustrate </a:t>
            </a:r>
            <a:r>
              <a:rPr lang="en-IN" sz="2000" dirty="0" err="1"/>
              <a:t>toString</a:t>
            </a:r>
            <a:r>
              <a:rPr lang="en-IN" sz="2000" dirty="0"/>
              <a:t>() </a:t>
            </a:r>
          </a:p>
          <a:p>
            <a:pPr marL="0" indent="0">
              <a:buNone/>
            </a:pPr>
            <a:endParaRPr lang="en-IN" sz="2000" dirty="0"/>
          </a:p>
          <a:p>
            <a:pPr marL="0" indent="0">
              <a:buNone/>
            </a:pPr>
            <a:r>
              <a:rPr lang="en-IN" sz="2000" dirty="0"/>
              <a:t>class </a:t>
            </a:r>
            <a:r>
              <a:rPr lang="en-IN" sz="2000" dirty="0" smtClean="0"/>
              <a:t>Test </a:t>
            </a:r>
            <a:r>
              <a:rPr lang="en-IN" sz="2000" dirty="0"/>
              <a:t>{ </a:t>
            </a:r>
          </a:p>
          <a:p>
            <a:pPr marL="0" indent="0">
              <a:buNone/>
            </a:pPr>
            <a:r>
              <a:rPr lang="en-IN" sz="2000" dirty="0"/>
              <a:t>	public static void main(String[] </a:t>
            </a:r>
            <a:r>
              <a:rPr lang="en-IN" sz="2000" dirty="0" err="1"/>
              <a:t>args</a:t>
            </a:r>
            <a:r>
              <a:rPr lang="en-IN" sz="2000" dirty="0"/>
              <a:t>) </a:t>
            </a:r>
          </a:p>
          <a:p>
            <a:pPr marL="0" indent="0">
              <a:buNone/>
            </a:pPr>
            <a:r>
              <a:rPr lang="en-IN" sz="2000" dirty="0"/>
              <a:t>	{ </a:t>
            </a:r>
          </a:p>
          <a:p>
            <a:pPr marL="0" indent="0">
              <a:buNone/>
            </a:pPr>
            <a:r>
              <a:rPr lang="en-IN" sz="2000" dirty="0"/>
              <a:t>		String s = </a:t>
            </a:r>
            <a:r>
              <a:rPr lang="en-IN" sz="2000" dirty="0" err="1"/>
              <a:t>Integer.toString</a:t>
            </a:r>
            <a:r>
              <a:rPr lang="en-IN" sz="2000" dirty="0"/>
              <a:t>(10); </a:t>
            </a:r>
          </a:p>
          <a:p>
            <a:pPr marL="0" indent="0">
              <a:buNone/>
            </a:pPr>
            <a:r>
              <a:rPr lang="en-IN" sz="2000" dirty="0"/>
              <a:t>		</a:t>
            </a:r>
            <a:r>
              <a:rPr lang="en-IN" sz="2000" dirty="0" err="1"/>
              <a:t>System.out.println</a:t>
            </a:r>
            <a:r>
              <a:rPr lang="en-IN" sz="2000" dirty="0"/>
              <a:t>(s); </a:t>
            </a:r>
          </a:p>
          <a:p>
            <a:pPr marL="0" indent="0">
              <a:buNone/>
            </a:pPr>
            <a:r>
              <a:rPr lang="en-IN" sz="2000" dirty="0"/>
              <a:t>		String s1 = </a:t>
            </a:r>
            <a:r>
              <a:rPr lang="en-IN" sz="2000" dirty="0" err="1"/>
              <a:t>Character.toString</a:t>
            </a:r>
            <a:r>
              <a:rPr lang="en-IN" sz="2000" dirty="0"/>
              <a:t>('a'); </a:t>
            </a:r>
          </a:p>
          <a:p>
            <a:pPr marL="0" indent="0">
              <a:buNone/>
            </a:pPr>
            <a:r>
              <a:rPr lang="en-IN" sz="2000" dirty="0"/>
              <a:t>		</a:t>
            </a:r>
            <a:r>
              <a:rPr lang="en-IN" sz="2000" dirty="0" err="1"/>
              <a:t>System.out.println</a:t>
            </a:r>
            <a:r>
              <a:rPr lang="en-IN" sz="2000" dirty="0"/>
              <a:t>(s1); </a:t>
            </a:r>
          </a:p>
          <a:p>
            <a:pPr marL="0" indent="0">
              <a:buNone/>
            </a:pPr>
            <a:r>
              <a:rPr lang="en-IN" sz="2000" dirty="0"/>
              <a:t>	} </a:t>
            </a:r>
          </a:p>
          <a:p>
            <a:pPr marL="0" indent="0">
              <a:buNone/>
            </a:pPr>
            <a:r>
              <a:rPr lang="en-IN" sz="2000" dirty="0"/>
              <a:t>} </a:t>
            </a:r>
          </a:p>
          <a:p>
            <a:endParaRPr lang="en-IN" sz="2000" dirty="0"/>
          </a:p>
        </p:txBody>
      </p:sp>
    </p:spTree>
    <p:extLst>
      <p:ext uri="{BB962C8B-B14F-4D97-AF65-F5344CB8AC3E}">
        <p14:creationId xmlns:p14="http://schemas.microsoft.com/office/powerpoint/2010/main" val="208900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Features of Numeric Wrapper Classes</a:t>
            </a:r>
            <a:endParaRPr lang="en-US" sz="3600" b="0" strike="noStrike" spc="-1">
              <a:solidFill>
                <a:srgbClr val="000000"/>
              </a:solidFill>
              <a:latin typeface="Verdana"/>
            </a:endParaRPr>
          </a:p>
        </p:txBody>
      </p:sp>
      <p:sp>
        <p:nvSpPr>
          <p:cNvPr id="143" name="TextShape 2"/>
          <p:cNvSpPr txBox="1"/>
          <p:nvPr/>
        </p:nvSpPr>
        <p:spPr>
          <a:xfrm>
            <a:off x="457200" y="1143000"/>
            <a:ext cx="8183520" cy="487332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All numeric wrapper classes have a static method </a:t>
            </a:r>
            <a:r>
              <a:rPr lang="en-US" sz="2400" b="0" strike="noStrike" spc="-1" dirty="0" err="1">
                <a:solidFill>
                  <a:srgbClr val="002060"/>
                </a:solidFill>
                <a:latin typeface="Times New Roman"/>
              </a:rPr>
              <a:t>valueOf</a:t>
            </a:r>
            <a:r>
              <a:rPr lang="en-US" sz="2400" b="0" strike="noStrike" spc="-1" dirty="0">
                <a:solidFill>
                  <a:srgbClr val="002060"/>
                </a:solidFill>
                <a:latin typeface="Times New Roman"/>
              </a:rPr>
              <a:t>, which is used to </a:t>
            </a:r>
            <a:r>
              <a:rPr lang="en-US" sz="2400" b="0" i="1" strike="noStrike" spc="-1" dirty="0">
                <a:solidFill>
                  <a:srgbClr val="FF0000"/>
                </a:solidFill>
                <a:latin typeface="Times New Roman"/>
              </a:rPr>
              <a:t>create a new object initialized to the value </a:t>
            </a:r>
            <a:r>
              <a:rPr lang="en-US" sz="2400" b="0" strike="noStrike" spc="-1" dirty="0">
                <a:solidFill>
                  <a:srgbClr val="002060"/>
                </a:solidFill>
                <a:latin typeface="Times New Roman"/>
              </a:rPr>
              <a:t>represented  by the specified string.</a:t>
            </a:r>
            <a:endParaRPr lang="en-US" sz="2400" b="0" strike="noStrike" spc="-1" dirty="0">
              <a:solidFill>
                <a:srgbClr val="000000"/>
              </a:solidFill>
              <a:latin typeface="Verdana"/>
            </a:endParaRPr>
          </a:p>
          <a:p>
            <a:pPr marL="265320" indent="-264960" algn="ctr">
              <a:lnSpc>
                <a:spcPct val="100000"/>
              </a:lnSpc>
              <a:spcBef>
                <a:spcPts val="249"/>
              </a:spcBef>
            </a:pPr>
            <a:r>
              <a:rPr lang="en-US" sz="2400" b="0" i="1" strike="noStrike" spc="-1" dirty="0">
                <a:solidFill>
                  <a:srgbClr val="7030A0"/>
                </a:solidFill>
                <a:latin typeface="Times New Roman"/>
              </a:rPr>
              <a:t>public  static  </a:t>
            </a:r>
            <a:r>
              <a:rPr lang="en-US" sz="2400" b="0" i="1" strike="noStrike" spc="-1" dirty="0" err="1">
                <a:solidFill>
                  <a:srgbClr val="7030A0"/>
                </a:solidFill>
                <a:latin typeface="Times New Roman"/>
              </a:rPr>
              <a:t>DataType</a:t>
            </a:r>
            <a:r>
              <a:rPr lang="en-US" sz="2400" b="0" i="1" strike="noStrike" spc="-1" dirty="0">
                <a:solidFill>
                  <a:srgbClr val="7030A0"/>
                </a:solidFill>
                <a:latin typeface="Times New Roman"/>
              </a:rPr>
              <a:t>  </a:t>
            </a:r>
            <a:r>
              <a:rPr lang="en-US" sz="2400" b="0" i="1" strike="noStrike" spc="-1" dirty="0" err="1">
                <a:solidFill>
                  <a:srgbClr val="7030A0"/>
                </a:solidFill>
                <a:latin typeface="Times New Roman"/>
              </a:rPr>
              <a:t>valueOf</a:t>
            </a:r>
            <a:r>
              <a:rPr lang="en-US" sz="2400" b="0" i="1" strike="noStrike" spc="-1" dirty="0">
                <a:solidFill>
                  <a:srgbClr val="7030A0"/>
                </a:solidFill>
                <a:latin typeface="Times New Roman"/>
              </a:rPr>
              <a:t> (String s)</a:t>
            </a:r>
            <a:endParaRPr lang="en-US" sz="2400" b="0" strike="noStrike" spc="-1" dirty="0">
              <a:solidFill>
                <a:srgbClr val="000000"/>
              </a:solidFill>
              <a:latin typeface="Verdana"/>
            </a:endParaRPr>
          </a:p>
          <a:p>
            <a:pPr marL="265320" indent="-264960" algn="ct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C00000"/>
                </a:solidFill>
                <a:latin typeface="Times New Roman"/>
              </a:rPr>
              <a:t>Example:</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C00000"/>
                </a:solidFill>
                <a:latin typeface="Times New Roman"/>
              </a:rPr>
              <a:t>		</a:t>
            </a:r>
            <a:r>
              <a:rPr lang="en-US" sz="2400" b="0" strike="noStrike" spc="-1" dirty="0">
                <a:solidFill>
                  <a:srgbClr val="002060"/>
                </a:solidFill>
                <a:latin typeface="Times New Roman"/>
              </a:rPr>
              <a:t>Integer </a:t>
            </a:r>
            <a:r>
              <a:rPr lang="en-US" sz="2400" b="0" strike="noStrike" spc="-1" dirty="0" err="1">
                <a:solidFill>
                  <a:srgbClr val="002060"/>
                </a:solidFill>
                <a:latin typeface="Times New Roman"/>
              </a:rPr>
              <a:t>i</a:t>
            </a:r>
            <a:r>
              <a:rPr lang="en-US" sz="2400" b="0" strike="noStrike" spc="-1" dirty="0">
                <a:solidFill>
                  <a:srgbClr val="002060"/>
                </a:solidFill>
                <a:latin typeface="Times New Roman"/>
              </a:rPr>
              <a:t> = </a:t>
            </a:r>
            <a:r>
              <a:rPr lang="en-US" sz="2400" b="0" strike="noStrike" spc="-1" dirty="0" err="1">
                <a:solidFill>
                  <a:srgbClr val="002060"/>
                </a:solidFill>
                <a:latin typeface="Times New Roman"/>
              </a:rPr>
              <a:t>Integer.valueOf</a:t>
            </a:r>
            <a:r>
              <a:rPr lang="en-US" sz="2400" b="0" strike="noStrike" spc="-1" dirty="0">
                <a:solidFill>
                  <a:srgbClr val="002060"/>
                </a:solidFill>
                <a:latin typeface="Times New Roman"/>
              </a:rPr>
              <a:t> (“135”);</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Double d = </a:t>
            </a:r>
            <a:r>
              <a:rPr lang="en-US" sz="2400" b="0" strike="noStrike" spc="-1" dirty="0" err="1">
                <a:solidFill>
                  <a:srgbClr val="002060"/>
                </a:solidFill>
                <a:latin typeface="Times New Roman"/>
              </a:rPr>
              <a:t>Double.valueOf</a:t>
            </a:r>
            <a:r>
              <a:rPr lang="en-US" sz="2400" b="0" strike="noStrike" spc="-1" dirty="0">
                <a:solidFill>
                  <a:srgbClr val="002060"/>
                </a:solidFill>
                <a:latin typeface="Times New Roman"/>
              </a:rPr>
              <a:t> (“13.5”);</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771F29"/>
                </a:solidFill>
                <a:latin typeface="Times New Roman"/>
              </a:rPr>
              <a:t>			</a:t>
            </a:r>
            <a:endParaRPr lang="en-US" sz="2400" b="0" strike="noStrike" spc="-1" dirty="0">
              <a:solidFill>
                <a:srgbClr val="000000"/>
              </a:solidFill>
              <a:latin typeface="Verdana"/>
            </a:endParaRPr>
          </a:p>
        </p:txBody>
      </p:sp>
      <p:pic>
        <p:nvPicPr>
          <p:cNvPr id="144"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765189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
                                            <p:txEl>
                                              <p:pRg st="1" end="1"/>
                                            </p:txEl>
                                          </p:spTgt>
                                        </p:tgtEl>
                                        <p:attrNameLst>
                                          <p:attrName>style.visibility</p:attrName>
                                        </p:attrNameLst>
                                      </p:cBhvr>
                                      <p:to>
                                        <p:strVal val="visible"/>
                                      </p:to>
                                    </p:set>
                                    <p:anim calcmode="lin" valueType="num">
                                      <p:cBhvr additive="repl">
                                        <p:cTn id="7" dur="500" fill="hold"/>
                                        <p:tgtEl>
                                          <p:spTgt spid="143">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
                                            <p:txEl>
                                              <p:pRg st="2" end="2"/>
                                            </p:txEl>
                                          </p:spTgt>
                                        </p:tgtEl>
                                        <p:attrNameLst>
                                          <p:attrName>style.visibility</p:attrName>
                                        </p:attrNameLst>
                                      </p:cBhvr>
                                      <p:to>
                                        <p:strVal val="visible"/>
                                      </p:to>
                                    </p:set>
                                    <p:anim calcmode="lin" valueType="num">
                                      <p:cBhvr additive="repl">
                                        <p:cTn id="13" dur="500" fill="hold"/>
                                        <p:tgtEl>
                                          <p:spTgt spid="143">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
                                            <p:txEl>
                                              <p:pRg st="4" end="4"/>
                                            </p:txEl>
                                          </p:spTgt>
                                        </p:tgtEl>
                                        <p:attrNameLst>
                                          <p:attrName>style.visibility</p:attrName>
                                        </p:attrNameLst>
                                      </p:cBhvr>
                                      <p:to>
                                        <p:strVal val="visible"/>
                                      </p:to>
                                    </p:set>
                                    <p:anim calcmode="lin" valueType="num">
                                      <p:cBhvr additive="repl">
                                        <p:cTn id="19" dur="500" fill="hold"/>
                                        <p:tgtEl>
                                          <p:spTgt spid="143">
                                            <p:txEl>
                                              <p:pRg st="4" end="4"/>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
                                            <p:txEl>
                                              <p:pRg st="5" end="5"/>
                                            </p:txEl>
                                          </p:spTgt>
                                        </p:tgtEl>
                                        <p:attrNameLst>
                                          <p:attrName>style.visibility</p:attrName>
                                        </p:attrNameLst>
                                      </p:cBhvr>
                                      <p:to>
                                        <p:strVal val="visible"/>
                                      </p:to>
                                    </p:set>
                                    <p:anim calcmode="lin" valueType="num">
                                      <p:cBhvr additive="repl">
                                        <p:cTn id="25" dur="500" fill="hold"/>
                                        <p:tgtEl>
                                          <p:spTgt spid="143">
                                            <p:txEl>
                                              <p:pRg st="5" end="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
                                            <p:txEl>
                                              <p:pRg st="6" end="6"/>
                                            </p:txEl>
                                          </p:spTgt>
                                        </p:tgtEl>
                                        <p:attrNameLst>
                                          <p:attrName>style.visibility</p:attrName>
                                        </p:attrNameLst>
                                      </p:cBhvr>
                                      <p:to>
                                        <p:strVal val="visible"/>
                                      </p:to>
                                    </p:set>
                                    <p:anim calcmode="lin" valueType="num">
                                      <p:cBhvr additive="repl">
                                        <p:cTn id="31" dur="500" fill="hold"/>
                                        <p:tgtEl>
                                          <p:spTgt spid="143">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
                                            <p:txEl>
                                              <p:pRg st="7" end="7"/>
                                            </p:txEl>
                                          </p:spTgt>
                                        </p:tgtEl>
                                        <p:attrNameLst>
                                          <p:attrName>style.visibility</p:attrName>
                                        </p:attrNameLst>
                                      </p:cBhvr>
                                      <p:to>
                                        <p:strVal val="visible"/>
                                      </p:to>
                                    </p:set>
                                    <p:anim calcmode="lin" valueType="num">
                                      <p:cBhvr additive="repl">
                                        <p:cTn id="37" dur="500" fill="hold"/>
                                        <p:tgtEl>
                                          <p:spTgt spid="143">
                                            <p:txEl>
                                              <p:pRg st="7" end="7"/>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1</a:t>
            </a:r>
            <a:endParaRPr lang="en-IN" dirty="0"/>
          </a:p>
        </p:txBody>
      </p:sp>
      <p:sp>
        <p:nvSpPr>
          <p:cNvPr id="3" name="Content Placeholder 2"/>
          <p:cNvSpPr>
            <a:spLocks noGrp="1"/>
          </p:cNvSpPr>
          <p:nvPr>
            <p:ph idx="1"/>
          </p:nvPr>
        </p:nvSpPr>
        <p:spPr/>
        <p:txBody>
          <a:bodyPr>
            <a:normAutofit fontScale="55000" lnSpcReduction="20000"/>
          </a:bodyPr>
          <a:lstStyle/>
          <a:p>
            <a:pPr marL="0" indent="0">
              <a:buNone/>
            </a:pPr>
            <a:r>
              <a:rPr lang="en-IN" dirty="0"/>
              <a:t>// Java program to illustrate </a:t>
            </a:r>
            <a:r>
              <a:rPr lang="en-IN" dirty="0" err="1"/>
              <a:t>valueof</a:t>
            </a:r>
            <a:r>
              <a:rPr lang="en-IN" dirty="0"/>
              <a:t>() </a:t>
            </a:r>
          </a:p>
          <a:p>
            <a:pPr marL="0" indent="0">
              <a:buNone/>
            </a:pPr>
            <a:endParaRPr lang="en-IN" dirty="0"/>
          </a:p>
          <a:p>
            <a:pPr marL="0" indent="0">
              <a:buNone/>
            </a:pPr>
            <a:r>
              <a:rPr lang="en-IN" dirty="0"/>
              <a:t>class </a:t>
            </a:r>
            <a:r>
              <a:rPr lang="en-IN" dirty="0" smtClean="0"/>
              <a:t>Test </a:t>
            </a:r>
            <a:r>
              <a:rPr lang="en-IN" dirty="0"/>
              <a:t>{ </a:t>
            </a:r>
          </a:p>
          <a:p>
            <a:pPr marL="0" indent="0">
              <a:buNone/>
            </a:pPr>
            <a:r>
              <a:rPr lang="en-IN" dirty="0"/>
              <a:t>	public static void main(String[] </a:t>
            </a:r>
            <a:r>
              <a:rPr lang="en-IN" dirty="0" err="1"/>
              <a:t>args</a:t>
            </a:r>
            <a:r>
              <a:rPr lang="en-IN" dirty="0"/>
              <a:t>) </a:t>
            </a:r>
          </a:p>
          <a:p>
            <a:pPr marL="0" indent="0">
              <a:buNone/>
            </a:pPr>
            <a:r>
              <a:rPr lang="en-IN" dirty="0"/>
              <a:t>	{ </a:t>
            </a:r>
          </a:p>
          <a:p>
            <a:pPr marL="0" indent="0">
              <a:buNone/>
            </a:pPr>
            <a:r>
              <a:rPr lang="en-IN" dirty="0"/>
              <a:t>		Integer I = </a:t>
            </a:r>
            <a:r>
              <a:rPr lang="en-IN" dirty="0" err="1"/>
              <a:t>Integer.valueOf</a:t>
            </a:r>
            <a:r>
              <a:rPr lang="en-IN" dirty="0"/>
              <a:t>("10"); </a:t>
            </a:r>
          </a:p>
          <a:p>
            <a:pPr marL="0" indent="0">
              <a:buNone/>
            </a:pPr>
            <a:r>
              <a:rPr lang="en-IN" dirty="0"/>
              <a:t>		</a:t>
            </a:r>
            <a:r>
              <a:rPr lang="en-IN" dirty="0" err="1"/>
              <a:t>System.out.println</a:t>
            </a:r>
            <a:r>
              <a:rPr lang="en-IN" dirty="0"/>
              <a:t>(I); </a:t>
            </a:r>
          </a:p>
          <a:p>
            <a:pPr marL="0" indent="0">
              <a:buNone/>
            </a:pPr>
            <a:r>
              <a:rPr lang="en-IN" dirty="0"/>
              <a:t>		Double D = </a:t>
            </a:r>
            <a:r>
              <a:rPr lang="en-IN" dirty="0" err="1"/>
              <a:t>Double.valueOf</a:t>
            </a:r>
            <a:r>
              <a:rPr lang="en-IN" dirty="0"/>
              <a:t>("10.0"); </a:t>
            </a:r>
          </a:p>
          <a:p>
            <a:pPr marL="0" indent="0">
              <a:buNone/>
            </a:pPr>
            <a:r>
              <a:rPr lang="en-IN" dirty="0"/>
              <a:t>		</a:t>
            </a:r>
            <a:r>
              <a:rPr lang="en-IN" dirty="0" err="1"/>
              <a:t>System.out.println</a:t>
            </a:r>
            <a:r>
              <a:rPr lang="en-IN" dirty="0"/>
              <a:t>(D); </a:t>
            </a:r>
          </a:p>
          <a:p>
            <a:pPr marL="0" indent="0">
              <a:buNone/>
            </a:pPr>
            <a:r>
              <a:rPr lang="en-IN" dirty="0"/>
              <a:t>		Boolean B = </a:t>
            </a:r>
            <a:r>
              <a:rPr lang="en-IN" dirty="0" err="1"/>
              <a:t>Boolean.valueOf</a:t>
            </a:r>
            <a:r>
              <a:rPr lang="en-IN" dirty="0"/>
              <a:t>("true"); </a:t>
            </a:r>
          </a:p>
          <a:p>
            <a:pPr marL="0" indent="0">
              <a:buNone/>
            </a:pPr>
            <a:r>
              <a:rPr lang="en-IN" dirty="0"/>
              <a:t>		</a:t>
            </a:r>
            <a:r>
              <a:rPr lang="en-IN" dirty="0" err="1"/>
              <a:t>System.out.println</a:t>
            </a:r>
            <a:r>
              <a:rPr lang="en-IN" dirty="0"/>
              <a:t>(B); </a:t>
            </a:r>
          </a:p>
          <a:p>
            <a:pPr marL="0" indent="0">
              <a:buNone/>
            </a:pPr>
            <a:endParaRPr lang="en-IN" dirty="0"/>
          </a:p>
          <a:p>
            <a:pPr marL="0" indent="0">
              <a:buNone/>
            </a:pPr>
            <a:r>
              <a:rPr lang="en-IN" dirty="0"/>
              <a:t>		// Here we will get </a:t>
            </a:r>
            <a:r>
              <a:rPr lang="en-IN" dirty="0" err="1"/>
              <a:t>RuntimeException</a:t>
            </a:r>
            <a:r>
              <a:rPr lang="en-IN" dirty="0"/>
              <a:t> </a:t>
            </a:r>
          </a:p>
          <a:p>
            <a:pPr marL="0" indent="0">
              <a:buNone/>
            </a:pPr>
            <a:r>
              <a:rPr lang="en-IN" dirty="0"/>
              <a:t>		Integer I1 = </a:t>
            </a:r>
            <a:r>
              <a:rPr lang="en-IN" dirty="0" err="1"/>
              <a:t>Integer.valueOf</a:t>
            </a:r>
            <a:r>
              <a:rPr lang="en-IN" dirty="0"/>
              <a:t>("ten");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82979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2</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 Java program to illustrate </a:t>
            </a:r>
            <a:r>
              <a:rPr lang="en-IN" dirty="0" err="1"/>
              <a:t>valueof</a:t>
            </a:r>
            <a:r>
              <a:rPr lang="en-IN" dirty="0"/>
              <a:t>() </a:t>
            </a:r>
          </a:p>
          <a:p>
            <a:pPr marL="0" indent="0">
              <a:buNone/>
            </a:pPr>
            <a:endParaRPr lang="en-IN" dirty="0"/>
          </a:p>
          <a:p>
            <a:pPr marL="0" indent="0">
              <a:buNone/>
            </a:pPr>
            <a:r>
              <a:rPr lang="en-IN" dirty="0"/>
              <a:t>class </a:t>
            </a:r>
            <a:r>
              <a:rPr lang="en-IN" dirty="0" smtClean="0"/>
              <a:t>Test </a:t>
            </a:r>
            <a:r>
              <a:rPr lang="en-IN" dirty="0"/>
              <a:t>{ </a:t>
            </a:r>
          </a:p>
          <a:p>
            <a:pPr marL="0" indent="0">
              <a:buNone/>
            </a:pPr>
            <a:r>
              <a:rPr lang="en-IN" dirty="0"/>
              <a:t>	public static void main(String[] </a:t>
            </a:r>
            <a:r>
              <a:rPr lang="en-IN" dirty="0" err="1"/>
              <a:t>args</a:t>
            </a:r>
            <a:r>
              <a:rPr lang="en-IN" dirty="0"/>
              <a:t>) </a:t>
            </a:r>
          </a:p>
          <a:p>
            <a:pPr marL="0" indent="0">
              <a:buNone/>
            </a:pPr>
            <a:r>
              <a:rPr lang="en-IN" dirty="0"/>
              <a:t>	{ </a:t>
            </a:r>
          </a:p>
          <a:p>
            <a:pPr marL="0" indent="0">
              <a:buNone/>
            </a:pPr>
            <a:r>
              <a:rPr lang="en-IN" dirty="0"/>
              <a:t>		Integer I = </a:t>
            </a:r>
            <a:r>
              <a:rPr lang="en-IN" dirty="0" err="1"/>
              <a:t>Integer.valueOf</a:t>
            </a:r>
            <a:r>
              <a:rPr lang="en-IN" dirty="0"/>
              <a:t>(10); </a:t>
            </a:r>
          </a:p>
          <a:p>
            <a:pPr marL="0" indent="0">
              <a:buNone/>
            </a:pPr>
            <a:r>
              <a:rPr lang="en-IN" dirty="0"/>
              <a:t>		Double D = </a:t>
            </a:r>
            <a:r>
              <a:rPr lang="en-IN" dirty="0" err="1"/>
              <a:t>Double.valueOf</a:t>
            </a:r>
            <a:r>
              <a:rPr lang="en-IN" dirty="0"/>
              <a:t>(10.5); </a:t>
            </a:r>
          </a:p>
          <a:p>
            <a:pPr marL="0" indent="0">
              <a:buNone/>
            </a:pPr>
            <a:r>
              <a:rPr lang="en-IN" dirty="0"/>
              <a:t>		Character C = </a:t>
            </a:r>
            <a:r>
              <a:rPr lang="en-IN" dirty="0" err="1"/>
              <a:t>Character.valueOf</a:t>
            </a:r>
            <a:r>
              <a:rPr lang="en-IN" dirty="0"/>
              <a:t>('a'); </a:t>
            </a:r>
          </a:p>
          <a:p>
            <a:pPr marL="0" indent="0">
              <a:buNone/>
            </a:pPr>
            <a:r>
              <a:rPr lang="en-IN" dirty="0"/>
              <a:t>		</a:t>
            </a:r>
            <a:r>
              <a:rPr lang="en-IN" dirty="0" err="1"/>
              <a:t>System.out.println</a:t>
            </a:r>
            <a:r>
              <a:rPr lang="en-IN" dirty="0"/>
              <a:t>(I); </a:t>
            </a:r>
          </a:p>
          <a:p>
            <a:pPr marL="0" indent="0">
              <a:buNone/>
            </a:pPr>
            <a:r>
              <a:rPr lang="en-IN" dirty="0"/>
              <a:t>		</a:t>
            </a:r>
            <a:r>
              <a:rPr lang="en-IN" dirty="0" err="1"/>
              <a:t>System.out.println</a:t>
            </a:r>
            <a:r>
              <a:rPr lang="en-IN" dirty="0"/>
              <a:t>(D); </a:t>
            </a:r>
          </a:p>
          <a:p>
            <a:pPr marL="0" indent="0">
              <a:buNone/>
            </a:pPr>
            <a:r>
              <a:rPr lang="en-IN" dirty="0"/>
              <a:t>		</a:t>
            </a:r>
            <a:r>
              <a:rPr lang="en-IN" dirty="0" err="1"/>
              <a:t>System.out.println</a:t>
            </a:r>
            <a:r>
              <a:rPr lang="en-IN" dirty="0"/>
              <a:t>(C); </a:t>
            </a:r>
          </a:p>
          <a:p>
            <a:pPr marL="0" indent="0">
              <a:buNone/>
            </a:pPr>
            <a:r>
              <a:rPr lang="en-IN" dirty="0"/>
              <a:t>	}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320859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 name="TextShape 1"/>
          <p:cNvSpPr txBox="1"/>
          <p:nvPr/>
        </p:nvSpPr>
        <p:spPr>
          <a:xfrm>
            <a:off x="502920" y="320040"/>
            <a:ext cx="8183520" cy="1051200"/>
          </a:xfrm>
          <a:prstGeom prst="rect">
            <a:avLst/>
          </a:prstGeom>
          <a:noFill/>
          <a:ln>
            <a:noFill/>
          </a:ln>
        </p:spPr>
        <p:txBody>
          <a:bodyPr lIns="90000" tIns="45000" rIns="90000" bIns="45000" anchor="b">
            <a:normAutofit fontScale="91000" lnSpcReduction="10000"/>
          </a:bodyPr>
          <a:lstStyle/>
          <a:p>
            <a:pPr algn="ctr">
              <a:lnSpc>
                <a:spcPct val="100000"/>
              </a:lnSpc>
            </a:pPr>
            <a:r>
              <a:rPr lang="en-US" sz="3600" b="0" strike="noStrike" spc="-1">
                <a:solidFill>
                  <a:srgbClr val="C00000"/>
                </a:solidFill>
                <a:latin typeface="Times New Roman"/>
              </a:rPr>
              <a:t>Methods implemented by subclasses of Number</a:t>
            </a:r>
            <a:endParaRPr lang="en-US" sz="3600" b="0" strike="noStrike" spc="-1">
              <a:solidFill>
                <a:srgbClr val="000000"/>
              </a:solidFill>
              <a:latin typeface="Verdana"/>
            </a:endParaRPr>
          </a:p>
        </p:txBody>
      </p:sp>
      <p:sp>
        <p:nvSpPr>
          <p:cNvPr id="146"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800" b="0" strike="noStrike" spc="-1">
                <a:solidFill>
                  <a:srgbClr val="7030A0"/>
                </a:solidFill>
                <a:latin typeface="Times New Roman"/>
              </a:rPr>
              <a:t>Converts the value of the Number object to the primitive data type returned.</a:t>
            </a:r>
            <a:r>
              <a:rPr lang="en-US" sz="3200" b="0" strike="noStrike" spc="-1">
                <a:solidFill>
                  <a:srgbClr val="000000"/>
                </a:solidFill>
                <a:latin typeface="Verdana"/>
              </a:rPr>
              <a:t>	</a:t>
            </a:r>
          </a:p>
          <a:p>
            <a:pPr marL="265320" indent="-264960">
              <a:lnSpc>
                <a:spcPct val="100000"/>
              </a:lnSpc>
              <a:spcBef>
                <a:spcPts val="249"/>
              </a:spcBef>
            </a:pPr>
            <a:r>
              <a:rPr lang="en-US" sz="3200" b="0" strike="noStrike" spc="-1">
                <a:solidFill>
                  <a:srgbClr val="771F29"/>
                </a:solidFill>
                <a:latin typeface="Times New Roman"/>
              </a:rPr>
              <a:t>	</a:t>
            </a:r>
            <a:r>
              <a:rPr lang="en-US" sz="2400" b="0" strike="noStrike" spc="-1">
                <a:solidFill>
                  <a:srgbClr val="771F29"/>
                </a:solidFill>
                <a:latin typeface="Times New Roman"/>
              </a:rPr>
              <a:t>byte byteValue()</a:t>
            </a:r>
            <a:r>
              <a:t/>
            </a:r>
            <a:br/>
            <a:r>
              <a:rPr lang="en-US" sz="2400" b="0" strike="noStrike" spc="-1">
                <a:solidFill>
                  <a:srgbClr val="771F29"/>
                </a:solidFill>
                <a:latin typeface="Times New Roman"/>
              </a:rPr>
              <a:t>short shortValue()</a:t>
            </a:r>
            <a:r>
              <a:t/>
            </a:r>
            <a:br/>
            <a:r>
              <a:rPr lang="en-US" sz="2400" b="0" strike="noStrike" spc="-1">
                <a:solidFill>
                  <a:srgbClr val="771F29"/>
                </a:solidFill>
                <a:latin typeface="Times New Roman"/>
              </a:rPr>
              <a:t>int intValue()</a:t>
            </a:r>
            <a:r>
              <a:t/>
            </a:r>
            <a:br/>
            <a:r>
              <a:rPr lang="en-US" sz="2400" b="0" strike="noStrike" spc="-1">
                <a:solidFill>
                  <a:srgbClr val="771F29"/>
                </a:solidFill>
                <a:latin typeface="Times New Roman"/>
              </a:rPr>
              <a:t>long longValue()</a:t>
            </a:r>
            <a:r>
              <a:t/>
            </a:r>
            <a:br/>
            <a:r>
              <a:rPr lang="en-US" sz="2400" b="0" strike="noStrike" spc="-1">
                <a:solidFill>
                  <a:srgbClr val="771F29"/>
                </a:solidFill>
                <a:latin typeface="Times New Roman"/>
              </a:rPr>
              <a:t>float floatValue()</a:t>
            </a:r>
            <a:r>
              <a:t/>
            </a:r>
            <a:br/>
            <a:r>
              <a:rPr lang="en-US" sz="2400" b="0" strike="noStrike" spc="-1">
                <a:solidFill>
                  <a:srgbClr val="771F29"/>
                </a:solidFill>
                <a:latin typeface="Times New Roman"/>
              </a:rPr>
              <a:t>double doubleValue()</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p:txBody>
      </p:sp>
      <p:pic>
        <p:nvPicPr>
          <p:cNvPr id="147"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873951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502920" y="320040"/>
            <a:ext cx="8183520" cy="1051200"/>
          </a:xfrm>
          <a:prstGeom prst="rect">
            <a:avLst/>
          </a:prstGeom>
          <a:noFill/>
          <a:ln>
            <a:noFill/>
          </a:ln>
        </p:spPr>
        <p:txBody>
          <a:bodyPr lIns="90000" tIns="45000" rIns="90000" bIns="45000" anchor="b">
            <a:normAutofit fontScale="91000" lnSpcReduction="10000"/>
          </a:bodyPr>
          <a:lstStyle/>
          <a:p>
            <a:pPr algn="ctr">
              <a:lnSpc>
                <a:spcPct val="100000"/>
              </a:lnSpc>
            </a:pPr>
            <a:r>
              <a:rPr lang="en-US" sz="3600" b="0" strike="noStrike" spc="-1">
                <a:solidFill>
                  <a:srgbClr val="C00000"/>
                </a:solidFill>
                <a:latin typeface="Times New Roman"/>
              </a:rPr>
              <a:t>Methods implemented by subclasses of Number</a:t>
            </a:r>
            <a:endParaRPr lang="en-US" sz="3600" b="0" strike="noStrike" spc="-1">
              <a:solidFill>
                <a:srgbClr val="000000"/>
              </a:solidFill>
              <a:latin typeface="Verdana"/>
            </a:endParaRPr>
          </a:p>
        </p:txBody>
      </p:sp>
      <p:sp>
        <p:nvSpPr>
          <p:cNvPr id="149"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800" b="0" strike="noStrike" spc="-1">
                <a:solidFill>
                  <a:srgbClr val="7030A0"/>
                </a:solidFill>
                <a:latin typeface="Times New Roman"/>
              </a:rPr>
              <a:t>Compares this Number object to the argument.</a:t>
            </a:r>
            <a:r>
              <a:rPr lang="en-US" sz="3200" b="0" strike="noStrike" spc="-1">
                <a:solidFill>
                  <a:srgbClr val="000000"/>
                </a:solidFill>
                <a:latin typeface="Verdana"/>
              </a:rPr>
              <a:t>	</a:t>
            </a:r>
          </a:p>
          <a:p>
            <a:pPr marL="265320" indent="-264960">
              <a:lnSpc>
                <a:spcPct val="100000"/>
              </a:lnSpc>
              <a:spcBef>
                <a:spcPts val="249"/>
              </a:spcBef>
            </a:pPr>
            <a:r>
              <a:rPr lang="en-US" sz="3200" b="0" strike="noStrike" spc="-1">
                <a:solidFill>
                  <a:srgbClr val="771F29"/>
                </a:solidFill>
                <a:latin typeface="Times New Roman"/>
              </a:rPr>
              <a:t>	</a:t>
            </a:r>
            <a:r>
              <a:rPr lang="en-US" sz="2400" b="0" strike="noStrike" spc="-1">
                <a:solidFill>
                  <a:srgbClr val="771F29"/>
                </a:solidFill>
                <a:latin typeface="Times New Roman"/>
              </a:rPr>
              <a:t>int compareTo(Byte anotherByte)</a:t>
            </a:r>
            <a:r>
              <a:t/>
            </a:r>
            <a:br/>
            <a:r>
              <a:rPr lang="en-US" sz="2400" b="0" strike="noStrike" spc="-1">
                <a:solidFill>
                  <a:srgbClr val="771F29"/>
                </a:solidFill>
                <a:latin typeface="Times New Roman"/>
              </a:rPr>
              <a:t>int compareTo(Double anotherDouble)</a:t>
            </a:r>
            <a:r>
              <a:t/>
            </a:r>
            <a:br/>
            <a:r>
              <a:rPr lang="en-US" sz="2400" b="0" strike="noStrike" spc="-1">
                <a:solidFill>
                  <a:srgbClr val="771F29"/>
                </a:solidFill>
                <a:latin typeface="Times New Roman"/>
              </a:rPr>
              <a:t>int compareTo(Float anotherFloat)</a:t>
            </a:r>
            <a:r>
              <a:t/>
            </a:r>
            <a:br/>
            <a:r>
              <a:rPr lang="en-US" sz="2400" b="0" strike="noStrike" spc="-1">
                <a:solidFill>
                  <a:srgbClr val="771F29"/>
                </a:solidFill>
                <a:latin typeface="Times New Roman"/>
              </a:rPr>
              <a:t>int compareTo(Integer anotherInteger)</a:t>
            </a:r>
            <a:r>
              <a:t/>
            </a:r>
            <a:br/>
            <a:r>
              <a:rPr lang="en-US" sz="2400" b="0" strike="noStrike" spc="-1">
                <a:solidFill>
                  <a:srgbClr val="771F29"/>
                </a:solidFill>
                <a:latin typeface="Times New Roman"/>
              </a:rPr>
              <a:t>int compareTo(Long anotherLong)</a:t>
            </a:r>
            <a:r>
              <a:t/>
            </a:r>
            <a:br/>
            <a:r>
              <a:rPr lang="en-US" sz="2400" b="0" strike="noStrike" spc="-1">
                <a:solidFill>
                  <a:srgbClr val="771F29"/>
                </a:solidFill>
                <a:latin typeface="Times New Roman"/>
              </a:rPr>
              <a:t>int compareTo(Short anotherShort)</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returns int</a:t>
            </a:r>
            <a:endParaRPr lang="en-US" sz="2400" b="0" strike="noStrike" spc="-1">
              <a:solidFill>
                <a:srgbClr val="000000"/>
              </a:solidFill>
              <a:latin typeface="Verdana"/>
            </a:endParaRPr>
          </a:p>
        </p:txBody>
      </p:sp>
      <p:pic>
        <p:nvPicPr>
          <p:cNvPr id="150"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754036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49">
                                            <p:txEl>
                                              <p:pRg st="1" end="1"/>
                                            </p:txEl>
                                          </p:spTgt>
                                        </p:tgtEl>
                                        <p:attrNameLst>
                                          <p:attrName>style.visibility</p:attrName>
                                        </p:attrNameLst>
                                      </p:cBhvr>
                                      <p:to>
                                        <p:strVal val="visible"/>
                                      </p:to>
                                    </p:set>
                                    <p:animEffect transition="in" filter="fade">
                                      <p:cBhvr additive="repl">
                                        <p:cTn id="7" dur="2000"/>
                                        <p:tgtEl>
                                          <p:spTgt spid="1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149">
                                            <p:txEl>
                                              <p:pRg st="2" end="2"/>
                                            </p:txEl>
                                          </p:spTgt>
                                        </p:tgtEl>
                                        <p:attrNameLst>
                                          <p:attrName>style.visibility</p:attrName>
                                        </p:attrNameLst>
                                      </p:cBhvr>
                                      <p:to>
                                        <p:strVal val="visible"/>
                                      </p:to>
                                    </p:set>
                                    <p:animEffect transition="in" filter="fade">
                                      <p:cBhvr additive="repl">
                                        <p:cTn id="12" dur="2000"/>
                                        <p:tgtEl>
                                          <p:spTgt spid="1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149">
                                            <p:txEl>
                                              <p:pRg st="4" end="4"/>
                                            </p:txEl>
                                          </p:spTgt>
                                        </p:tgtEl>
                                        <p:attrNameLst>
                                          <p:attrName>style.visibility</p:attrName>
                                        </p:attrNameLst>
                                      </p:cBhvr>
                                      <p:to>
                                        <p:strVal val="visible"/>
                                      </p:to>
                                    </p:set>
                                    <p:animEffect transition="in" filter="fade">
                                      <p:cBhvr additive="repl">
                                        <p:cTn id="17" dur="2000"/>
                                        <p:tgtEl>
                                          <p:spTgt spid="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02920" y="320040"/>
            <a:ext cx="8183520" cy="1051200"/>
          </a:xfrm>
          <a:prstGeom prst="rect">
            <a:avLst/>
          </a:prstGeom>
          <a:noFill/>
          <a:ln>
            <a:noFill/>
          </a:ln>
        </p:spPr>
        <p:txBody>
          <a:bodyPr lIns="90000" tIns="45000" rIns="90000" bIns="45000" anchor="b">
            <a:normAutofit fontScale="91000" lnSpcReduction="10000"/>
          </a:bodyPr>
          <a:lstStyle/>
          <a:p>
            <a:pPr algn="ctr">
              <a:lnSpc>
                <a:spcPct val="100000"/>
              </a:lnSpc>
            </a:pPr>
            <a:r>
              <a:rPr lang="en-US" sz="3600" b="0" strike="noStrike" spc="-1">
                <a:solidFill>
                  <a:srgbClr val="C00000"/>
                </a:solidFill>
                <a:latin typeface="Times New Roman"/>
              </a:rPr>
              <a:t>Methods implemented by subclasses of Number</a:t>
            </a:r>
            <a:endParaRPr lang="en-US" sz="3600" b="0" strike="noStrike" spc="-1">
              <a:solidFill>
                <a:srgbClr val="000000"/>
              </a:solidFill>
              <a:latin typeface="Verdana"/>
            </a:endParaRPr>
          </a:p>
        </p:txBody>
      </p:sp>
      <p:sp>
        <p:nvSpPr>
          <p:cNvPr id="152"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a:solidFill>
                <a:srgbClr val="000000"/>
              </a:solidFill>
              <a:latin typeface="Verdana"/>
            </a:endParaRPr>
          </a:p>
          <a:p>
            <a:pPr marL="265320" indent="-264960" algn="ctr">
              <a:lnSpc>
                <a:spcPct val="100000"/>
              </a:lnSpc>
              <a:spcBef>
                <a:spcPts val="249"/>
              </a:spcBef>
            </a:pPr>
            <a:r>
              <a:rPr lang="en-US" sz="2800" b="0" strike="noStrike" spc="-1">
                <a:solidFill>
                  <a:srgbClr val="7030A0"/>
                </a:solidFill>
                <a:latin typeface="Times New Roman"/>
              </a:rPr>
              <a:t>boolean equals(Object obj)</a:t>
            </a:r>
            <a:endParaRPr lang="en-US" sz="2800" b="0" strike="noStrike" spc="-1">
              <a:solidFill>
                <a:srgbClr val="000000"/>
              </a:solidFill>
              <a:latin typeface="Verdana"/>
            </a:endParaRPr>
          </a:p>
          <a:p>
            <a:pPr marL="265320" indent="-264960">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Determines whether this number object is equal to the argument.</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The methods return true if the argument is not null and is an object of the same type and with the same numeric value.</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p:txBody>
      </p:sp>
      <p:pic>
        <p:nvPicPr>
          <p:cNvPr id="153"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4044488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Autofit/>
          </a:bodyPr>
          <a:lstStyle/>
          <a:p>
            <a:r>
              <a:rPr lang="en-IN" sz="3200" dirty="0" smtClean="0"/>
              <a:t>Example</a:t>
            </a:r>
            <a:endParaRPr lang="en-IN" sz="3200" dirty="0"/>
          </a:p>
        </p:txBody>
      </p:sp>
      <p:sp>
        <p:nvSpPr>
          <p:cNvPr id="3" name="Content Placeholder 2"/>
          <p:cNvSpPr>
            <a:spLocks noGrp="1"/>
          </p:cNvSpPr>
          <p:nvPr>
            <p:ph sz="half" idx="1"/>
          </p:nvPr>
        </p:nvSpPr>
        <p:spPr>
          <a:xfrm>
            <a:off x="304800" y="990600"/>
            <a:ext cx="5105400" cy="4525963"/>
          </a:xfrm>
        </p:spPr>
        <p:txBody>
          <a:bodyPr>
            <a:noAutofit/>
          </a:bodyPr>
          <a:lstStyle/>
          <a:p>
            <a:pPr marL="0" indent="0">
              <a:buNone/>
            </a:pPr>
            <a:r>
              <a:rPr lang="en-IN" sz="1600" dirty="0"/>
              <a:t>//Java program to demonstrate </a:t>
            </a:r>
            <a:r>
              <a:rPr lang="en-IN" sz="1600" dirty="0" err="1"/>
              <a:t>compareTo</a:t>
            </a:r>
            <a:r>
              <a:rPr lang="en-IN" sz="1600" dirty="0"/>
              <a:t>() method</a:t>
            </a:r>
          </a:p>
          <a:p>
            <a:pPr marL="0" indent="0">
              <a:buNone/>
            </a:pPr>
            <a:r>
              <a:rPr lang="en-IN" sz="1600" dirty="0"/>
              <a:t>public class Test</a:t>
            </a:r>
          </a:p>
          <a:p>
            <a:pPr marL="0" indent="0">
              <a:buNone/>
            </a:pPr>
            <a:r>
              <a:rPr lang="en-IN" sz="1600" dirty="0"/>
              <a:t>{</a:t>
            </a:r>
          </a:p>
          <a:p>
            <a:pPr marL="0" indent="0">
              <a:buNone/>
            </a:pPr>
            <a:r>
              <a:rPr lang="en-IN" sz="1600" dirty="0"/>
              <a:t>	public static void main(String[] </a:t>
            </a:r>
            <a:r>
              <a:rPr lang="en-IN" sz="1600" dirty="0" err="1"/>
              <a:t>args</a:t>
            </a:r>
            <a:r>
              <a:rPr lang="en-IN" sz="1600" dirty="0"/>
              <a:t>) </a:t>
            </a:r>
          </a:p>
          <a:p>
            <a:pPr marL="0" indent="0">
              <a:buNone/>
            </a:pPr>
            <a:r>
              <a:rPr lang="en-IN" sz="1600" dirty="0"/>
              <a:t>	{</a:t>
            </a:r>
          </a:p>
          <a:p>
            <a:pPr marL="0" indent="0">
              <a:buNone/>
            </a:pPr>
            <a:r>
              <a:rPr lang="en-IN" sz="1600" dirty="0" smtClean="0"/>
              <a:t>// </a:t>
            </a:r>
            <a:r>
              <a:rPr lang="en-IN" sz="1600" dirty="0"/>
              <a:t>creating an Integer Class object with value "10"</a:t>
            </a:r>
          </a:p>
          <a:p>
            <a:pPr marL="0" indent="0">
              <a:buNone/>
            </a:pPr>
            <a:r>
              <a:rPr lang="en-IN" sz="1600" dirty="0"/>
              <a:t>	</a:t>
            </a:r>
            <a:r>
              <a:rPr lang="en-IN" sz="1600" dirty="0" smtClean="0"/>
              <a:t>Integer </a:t>
            </a:r>
            <a:r>
              <a:rPr lang="en-IN" sz="1600" dirty="0" err="1"/>
              <a:t>i</a:t>
            </a:r>
            <a:r>
              <a:rPr lang="en-IN" sz="1600" dirty="0"/>
              <a:t> = new Integer("10");</a:t>
            </a:r>
          </a:p>
          <a:p>
            <a:pPr marL="0" indent="0">
              <a:buNone/>
            </a:pPr>
            <a:endParaRPr lang="en-IN" sz="1600" dirty="0"/>
          </a:p>
          <a:p>
            <a:pPr marL="0" indent="0">
              <a:buNone/>
            </a:pPr>
            <a:r>
              <a:rPr lang="en-IN" sz="1600" dirty="0"/>
              <a:t>	</a:t>
            </a:r>
            <a:r>
              <a:rPr lang="en-IN" sz="1600" dirty="0" smtClean="0"/>
              <a:t>// </a:t>
            </a:r>
            <a:r>
              <a:rPr lang="en-IN" sz="1600" dirty="0"/>
              <a:t>comparing value of </a:t>
            </a:r>
            <a:r>
              <a:rPr lang="en-IN" sz="1600" dirty="0" err="1"/>
              <a:t>i</a:t>
            </a:r>
            <a:endParaRPr lang="en-IN" sz="1600" dirty="0"/>
          </a:p>
          <a:p>
            <a:pPr marL="0" indent="0">
              <a:buNone/>
            </a:pPr>
            <a:r>
              <a:rPr lang="en-IN" sz="1600" dirty="0"/>
              <a:t>		</a:t>
            </a:r>
            <a:r>
              <a:rPr lang="en-IN" sz="1600" dirty="0" err="1"/>
              <a:t>System.out.println</a:t>
            </a:r>
            <a:r>
              <a:rPr lang="en-IN" sz="1600" dirty="0"/>
              <a:t>(</a:t>
            </a:r>
            <a:r>
              <a:rPr lang="en-IN" sz="1600" dirty="0" err="1"/>
              <a:t>i.compareTo</a:t>
            </a:r>
            <a:r>
              <a:rPr lang="en-IN" sz="1600" dirty="0"/>
              <a:t>(7)); </a:t>
            </a:r>
          </a:p>
          <a:p>
            <a:pPr marL="0" indent="0">
              <a:buNone/>
            </a:pPr>
            <a:r>
              <a:rPr lang="en-IN" sz="1600" dirty="0"/>
              <a:t>		</a:t>
            </a:r>
            <a:r>
              <a:rPr lang="en-IN" sz="1600" dirty="0" err="1"/>
              <a:t>System.out.println</a:t>
            </a:r>
            <a:r>
              <a:rPr lang="en-IN" sz="1600" dirty="0"/>
              <a:t>(</a:t>
            </a:r>
            <a:r>
              <a:rPr lang="en-IN" sz="1600" dirty="0" err="1"/>
              <a:t>i.compareTo</a:t>
            </a:r>
            <a:r>
              <a:rPr lang="en-IN" sz="1600" dirty="0"/>
              <a:t>(11)); </a:t>
            </a:r>
          </a:p>
          <a:p>
            <a:pPr marL="0" indent="0">
              <a:buNone/>
            </a:pPr>
            <a:r>
              <a:rPr lang="en-IN" sz="1600" dirty="0"/>
              <a:t>		</a:t>
            </a:r>
            <a:r>
              <a:rPr lang="en-IN" sz="1600" dirty="0" err="1"/>
              <a:t>System.out.println</a:t>
            </a:r>
            <a:r>
              <a:rPr lang="en-IN" sz="1600" dirty="0"/>
              <a:t>(</a:t>
            </a:r>
            <a:r>
              <a:rPr lang="en-IN" sz="1600" dirty="0" err="1"/>
              <a:t>i.compareTo</a:t>
            </a:r>
            <a:r>
              <a:rPr lang="en-IN" sz="1600" dirty="0"/>
              <a:t>(10)); </a:t>
            </a:r>
          </a:p>
          <a:p>
            <a:pPr marL="0" indent="0">
              <a:buNone/>
            </a:pPr>
            <a:r>
              <a:rPr lang="en-IN" sz="1600" dirty="0"/>
              <a:t>	}</a:t>
            </a:r>
          </a:p>
          <a:p>
            <a:pPr marL="0" indent="0">
              <a:buNone/>
            </a:pPr>
            <a:r>
              <a:rPr lang="en-IN" sz="1600" dirty="0"/>
              <a:t>}</a:t>
            </a:r>
          </a:p>
          <a:p>
            <a:pPr marL="0" indent="0">
              <a:buNone/>
            </a:pPr>
            <a:endParaRPr lang="en-IN" sz="1600" dirty="0"/>
          </a:p>
        </p:txBody>
      </p:sp>
      <p:sp>
        <p:nvSpPr>
          <p:cNvPr id="4" name="Content Placeholder 3"/>
          <p:cNvSpPr>
            <a:spLocks noGrp="1"/>
          </p:cNvSpPr>
          <p:nvPr>
            <p:ph sz="half" idx="2"/>
          </p:nvPr>
        </p:nvSpPr>
        <p:spPr>
          <a:xfrm>
            <a:off x="5272087" y="1004887"/>
            <a:ext cx="3429000" cy="4525963"/>
          </a:xfrm>
        </p:spPr>
        <p:txBody>
          <a:bodyPr>
            <a:normAutofit/>
          </a:bodyPr>
          <a:lstStyle/>
          <a:p>
            <a:pPr marL="0" indent="0">
              <a:buNone/>
            </a:pPr>
            <a:r>
              <a:rPr lang="en-IN" dirty="0" smtClean="0"/>
              <a:t>Output:</a:t>
            </a:r>
          </a:p>
          <a:p>
            <a:pPr marL="0" indent="0">
              <a:buNone/>
            </a:pPr>
            <a:r>
              <a:rPr lang="en-IN" dirty="0" smtClean="0"/>
              <a:t>1</a:t>
            </a:r>
          </a:p>
          <a:p>
            <a:pPr marL="0" indent="0">
              <a:buNone/>
            </a:pPr>
            <a:r>
              <a:rPr lang="en-IN" dirty="0" smtClean="0"/>
              <a:t>-1</a:t>
            </a:r>
          </a:p>
          <a:p>
            <a:pPr marL="0" indent="0">
              <a:buNone/>
            </a:pPr>
            <a:r>
              <a:rPr lang="en-IN" dirty="0"/>
              <a:t>0</a:t>
            </a:r>
          </a:p>
        </p:txBody>
      </p:sp>
    </p:spTree>
    <p:extLst>
      <p:ext uri="{BB962C8B-B14F-4D97-AF65-F5344CB8AC3E}">
        <p14:creationId xmlns:p14="http://schemas.microsoft.com/office/powerpoint/2010/main" val="2474020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2920" y="24372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Wrapper Classes</a:t>
            </a:r>
            <a:endParaRPr lang="en-US" sz="3600" b="0" strike="noStrike" spc="-1">
              <a:solidFill>
                <a:srgbClr val="000000"/>
              </a:solidFill>
              <a:latin typeface="Verdana"/>
            </a:endParaRPr>
          </a:p>
        </p:txBody>
      </p:sp>
      <p:sp>
        <p:nvSpPr>
          <p:cNvPr id="101"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Each of Java's eight primitive data types has a class dedicated to it.  </a:t>
            </a:r>
            <a:endParaRPr lang="en-US" sz="2400" b="0" strike="noStrike" spc="-1">
              <a:solidFill>
                <a:srgbClr val="000000"/>
              </a:solidFill>
              <a:latin typeface="Verdana"/>
            </a:endParaRPr>
          </a:p>
          <a:p>
            <a:pPr marL="265320" indent="-264960">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They are one per primitive type: Boolean, Byte, Character, Double, Float, Integer, Long and Short.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Wrapper classes make the primitive type data to act as objects.</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p:txBody>
      </p:sp>
      <p:pic>
        <p:nvPicPr>
          <p:cNvPr id="102"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524015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
                                            <p:txEl>
                                              <p:pRg st="1" end="1"/>
                                            </p:txEl>
                                          </p:spTgt>
                                        </p:tgtEl>
                                        <p:attrNameLst>
                                          <p:attrName>style.visibility</p:attrName>
                                        </p:attrNameLst>
                                      </p:cBhvr>
                                      <p:to>
                                        <p:strVal val="visible"/>
                                      </p:to>
                                    </p:set>
                                    <p:anim calcmode="lin" valueType="num">
                                      <p:cBhvr additive="repl">
                                        <p:cTn id="7" dur="500" fill="hold"/>
                                        <p:tgtEl>
                                          <p:spTgt spid="101">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1">
                                            <p:txEl>
                                              <p:pRg st="3" end="3"/>
                                            </p:txEl>
                                          </p:spTgt>
                                        </p:tgtEl>
                                        <p:attrNameLst>
                                          <p:attrName>style.visibility</p:attrName>
                                        </p:attrNameLst>
                                      </p:cBhvr>
                                      <p:to>
                                        <p:strVal val="visible"/>
                                      </p:to>
                                    </p:set>
                                    <p:anim calcmode="lin" valueType="num">
                                      <p:cBhvr additive="repl">
                                        <p:cTn id="13" dur="500" fill="hold"/>
                                        <p:tgtEl>
                                          <p:spTgt spid="101">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1">
                                            <p:txEl>
                                              <p:pRg st="5" end="5"/>
                                            </p:txEl>
                                          </p:spTgt>
                                        </p:tgtEl>
                                        <p:attrNameLst>
                                          <p:attrName>style.visibility</p:attrName>
                                        </p:attrNameLst>
                                      </p:cBhvr>
                                      <p:to>
                                        <p:strVal val="visible"/>
                                      </p:to>
                                    </p:set>
                                    <p:anim calcmode="lin" valueType="num">
                                      <p:cBhvr additive="repl">
                                        <p:cTn id="19" dur="500" fill="hold"/>
                                        <p:tgtEl>
                                          <p:spTgt spid="101">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0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587" y="0"/>
            <a:ext cx="8229600" cy="334962"/>
          </a:xfrm>
        </p:spPr>
        <p:txBody>
          <a:bodyPr>
            <a:normAutofit fontScale="90000"/>
          </a:bodyPr>
          <a:lstStyle/>
          <a:p>
            <a:r>
              <a:rPr lang="en-IN" dirty="0" smtClean="0"/>
              <a:t>Example</a:t>
            </a:r>
            <a:endParaRPr lang="en-IN" dirty="0"/>
          </a:p>
        </p:txBody>
      </p:sp>
      <p:sp>
        <p:nvSpPr>
          <p:cNvPr id="3" name="Content Placeholder 2"/>
          <p:cNvSpPr>
            <a:spLocks noGrp="1"/>
          </p:cNvSpPr>
          <p:nvPr>
            <p:ph sz="half" idx="1"/>
          </p:nvPr>
        </p:nvSpPr>
        <p:spPr>
          <a:xfrm>
            <a:off x="152400" y="334962"/>
            <a:ext cx="4343400" cy="6142038"/>
          </a:xfrm>
        </p:spPr>
        <p:txBody>
          <a:bodyPr>
            <a:noAutofit/>
          </a:bodyPr>
          <a:lstStyle/>
          <a:p>
            <a:pPr marL="0" indent="0">
              <a:buNone/>
            </a:pPr>
            <a:r>
              <a:rPr lang="en-IN" sz="1400" dirty="0"/>
              <a:t>//Java program to demonstrate equals() method</a:t>
            </a:r>
          </a:p>
          <a:p>
            <a:pPr marL="0" indent="0">
              <a:buNone/>
            </a:pPr>
            <a:r>
              <a:rPr lang="en-IN" sz="1400" dirty="0"/>
              <a:t>public class Test</a:t>
            </a:r>
          </a:p>
          <a:p>
            <a:pPr marL="0" indent="0">
              <a:buNone/>
            </a:pPr>
            <a:r>
              <a:rPr lang="en-IN" sz="1400" dirty="0"/>
              <a:t>{</a:t>
            </a:r>
          </a:p>
          <a:p>
            <a:pPr marL="0" indent="0">
              <a:buNone/>
            </a:pPr>
            <a:r>
              <a:rPr lang="en-IN" sz="1400" dirty="0"/>
              <a:t>	public static void main(String[] </a:t>
            </a:r>
            <a:r>
              <a:rPr lang="en-IN" sz="1400" dirty="0" err="1"/>
              <a:t>args</a:t>
            </a:r>
            <a:r>
              <a:rPr lang="en-IN" sz="1400" dirty="0"/>
              <a:t>)</a:t>
            </a:r>
          </a:p>
          <a:p>
            <a:pPr marL="0" indent="0">
              <a:buNone/>
            </a:pPr>
            <a:r>
              <a:rPr lang="en-IN" sz="1400" dirty="0"/>
              <a:t>	{</a:t>
            </a:r>
          </a:p>
          <a:p>
            <a:pPr marL="0" indent="0">
              <a:buNone/>
            </a:pPr>
            <a:r>
              <a:rPr lang="en-IN" sz="1400" dirty="0" smtClean="0"/>
              <a:t>// </a:t>
            </a:r>
            <a:r>
              <a:rPr lang="en-IN" sz="1400" dirty="0"/>
              <a:t>creating a Short Class object with value "15"</a:t>
            </a:r>
          </a:p>
          <a:p>
            <a:pPr marL="0" indent="0">
              <a:buNone/>
            </a:pPr>
            <a:r>
              <a:rPr lang="en-IN" sz="1400" dirty="0"/>
              <a:t>		Short s = new Short("15</a:t>
            </a:r>
            <a:r>
              <a:rPr lang="en-IN" sz="1400" dirty="0" smtClean="0"/>
              <a:t>");</a:t>
            </a:r>
            <a:endParaRPr lang="en-IN" sz="1400" dirty="0"/>
          </a:p>
          <a:p>
            <a:pPr marL="0" indent="0">
              <a:buNone/>
            </a:pPr>
            <a:r>
              <a:rPr lang="en-IN" sz="1400" dirty="0" smtClean="0"/>
              <a:t>// </a:t>
            </a:r>
            <a:r>
              <a:rPr lang="en-IN" sz="1400" dirty="0"/>
              <a:t>creating a Short Class object with value "10"</a:t>
            </a:r>
          </a:p>
          <a:p>
            <a:pPr marL="0" indent="0">
              <a:buNone/>
            </a:pPr>
            <a:r>
              <a:rPr lang="en-IN" sz="1400" dirty="0"/>
              <a:t>		Short x = 10</a:t>
            </a:r>
            <a:r>
              <a:rPr lang="en-IN" sz="1400" dirty="0" smtClean="0"/>
              <a:t>;</a:t>
            </a:r>
            <a:endParaRPr lang="en-IN" sz="1400" dirty="0"/>
          </a:p>
          <a:p>
            <a:pPr marL="0" indent="0">
              <a:buNone/>
            </a:pPr>
            <a:r>
              <a:rPr lang="en-IN" sz="1400" dirty="0" smtClean="0"/>
              <a:t>// </a:t>
            </a:r>
            <a:r>
              <a:rPr lang="en-IN" sz="1400" dirty="0"/>
              <a:t>creating an Integer Class object with value "15"</a:t>
            </a:r>
          </a:p>
          <a:p>
            <a:pPr marL="0" indent="0">
              <a:buNone/>
            </a:pPr>
            <a:r>
              <a:rPr lang="en-IN" sz="1400" dirty="0"/>
              <a:t>		Integer y = 15</a:t>
            </a:r>
            <a:r>
              <a:rPr lang="en-IN" sz="1400" dirty="0" smtClean="0"/>
              <a:t>;</a:t>
            </a:r>
            <a:endParaRPr lang="en-IN" sz="1400" dirty="0"/>
          </a:p>
          <a:p>
            <a:pPr marL="0" indent="0">
              <a:buNone/>
            </a:pPr>
            <a:r>
              <a:rPr lang="en-IN" sz="1400" dirty="0" smtClean="0"/>
              <a:t>// </a:t>
            </a:r>
            <a:r>
              <a:rPr lang="en-IN" sz="1400" dirty="0"/>
              <a:t>creating another Short Class object with value "15"</a:t>
            </a:r>
          </a:p>
          <a:p>
            <a:pPr marL="0" indent="0">
              <a:buNone/>
            </a:pPr>
            <a:r>
              <a:rPr lang="en-IN" sz="1400" dirty="0"/>
              <a:t>		Short z = 15</a:t>
            </a:r>
            <a:r>
              <a:rPr lang="en-IN" sz="1400" dirty="0" smtClean="0"/>
              <a:t>;</a:t>
            </a:r>
            <a:endParaRPr lang="en-IN" sz="1400" dirty="0"/>
          </a:p>
          <a:p>
            <a:pPr marL="0" indent="0">
              <a:buNone/>
            </a:pPr>
            <a:r>
              <a:rPr lang="en-IN" sz="1400" dirty="0" smtClean="0"/>
              <a:t>//</a:t>
            </a:r>
            <a:r>
              <a:rPr lang="en-IN" sz="1400" dirty="0"/>
              <a:t>comparing s with other objects</a:t>
            </a:r>
          </a:p>
          <a:p>
            <a:pPr marL="0" indent="0">
              <a:buNone/>
            </a:pPr>
            <a:r>
              <a:rPr lang="en-IN" sz="1400" dirty="0"/>
              <a:t>		</a:t>
            </a:r>
            <a:r>
              <a:rPr lang="en-IN" sz="1400" dirty="0" err="1"/>
              <a:t>System.out.println</a:t>
            </a:r>
            <a:r>
              <a:rPr lang="en-IN" sz="1400" dirty="0"/>
              <a:t>(</a:t>
            </a:r>
            <a:r>
              <a:rPr lang="en-IN" sz="1400" dirty="0" err="1"/>
              <a:t>s.equals</a:t>
            </a:r>
            <a:r>
              <a:rPr lang="en-IN" sz="1400" dirty="0"/>
              <a:t>(x));</a:t>
            </a:r>
          </a:p>
          <a:p>
            <a:pPr marL="0" indent="0">
              <a:buNone/>
            </a:pPr>
            <a:r>
              <a:rPr lang="en-IN" sz="1400" dirty="0"/>
              <a:t>		</a:t>
            </a:r>
            <a:r>
              <a:rPr lang="en-IN" sz="1400" dirty="0" err="1"/>
              <a:t>System.out.println</a:t>
            </a:r>
            <a:r>
              <a:rPr lang="en-IN" sz="1400" dirty="0"/>
              <a:t>(</a:t>
            </a:r>
            <a:r>
              <a:rPr lang="en-IN" sz="1400" dirty="0" err="1"/>
              <a:t>s.equals</a:t>
            </a:r>
            <a:r>
              <a:rPr lang="en-IN" sz="1400" dirty="0"/>
              <a:t>(y));</a:t>
            </a:r>
          </a:p>
          <a:p>
            <a:pPr marL="0" indent="0">
              <a:buNone/>
            </a:pPr>
            <a:r>
              <a:rPr lang="en-IN" sz="1400" dirty="0"/>
              <a:t>		</a:t>
            </a:r>
            <a:r>
              <a:rPr lang="en-IN" sz="1400" dirty="0" err="1"/>
              <a:t>System.out.println</a:t>
            </a:r>
            <a:r>
              <a:rPr lang="en-IN" sz="1400" dirty="0"/>
              <a:t>(</a:t>
            </a:r>
            <a:r>
              <a:rPr lang="en-IN" sz="1400" dirty="0" err="1"/>
              <a:t>s.equals</a:t>
            </a:r>
            <a:r>
              <a:rPr lang="en-IN" sz="1400" dirty="0"/>
              <a:t>(z));</a:t>
            </a:r>
          </a:p>
          <a:p>
            <a:pPr marL="0" indent="0">
              <a:buNone/>
            </a:pPr>
            <a:r>
              <a:rPr lang="en-IN" sz="1400" dirty="0"/>
              <a:t>	}</a:t>
            </a:r>
          </a:p>
          <a:p>
            <a:pPr marL="0" indent="0">
              <a:buNone/>
            </a:pPr>
            <a:r>
              <a:rPr lang="en-IN" sz="1400" dirty="0"/>
              <a:t>}</a:t>
            </a:r>
          </a:p>
          <a:p>
            <a:pPr marL="0" indent="0">
              <a:buNone/>
            </a:pPr>
            <a:endParaRPr lang="en-IN" sz="1400" dirty="0"/>
          </a:p>
        </p:txBody>
      </p:sp>
      <p:sp>
        <p:nvSpPr>
          <p:cNvPr id="4" name="Content Placeholder 3"/>
          <p:cNvSpPr>
            <a:spLocks noGrp="1"/>
          </p:cNvSpPr>
          <p:nvPr>
            <p:ph sz="half" idx="2"/>
          </p:nvPr>
        </p:nvSpPr>
        <p:spPr>
          <a:xfrm>
            <a:off x="4648200" y="533400"/>
            <a:ext cx="4038600" cy="5592763"/>
          </a:xfrm>
        </p:spPr>
        <p:txBody>
          <a:bodyPr/>
          <a:lstStyle/>
          <a:p>
            <a:pPr marL="0" indent="0">
              <a:buNone/>
            </a:pPr>
            <a:r>
              <a:rPr lang="en-IN" dirty="0" smtClean="0"/>
              <a:t>Output:</a:t>
            </a:r>
          </a:p>
          <a:p>
            <a:pPr marL="0" indent="0">
              <a:buNone/>
            </a:pPr>
            <a:r>
              <a:rPr lang="en-IN" dirty="0"/>
              <a:t>f</a:t>
            </a:r>
            <a:r>
              <a:rPr lang="en-IN" dirty="0" smtClean="0"/>
              <a:t>alse</a:t>
            </a:r>
          </a:p>
          <a:p>
            <a:pPr marL="0" indent="0">
              <a:buNone/>
            </a:pPr>
            <a:r>
              <a:rPr lang="en-IN" dirty="0" smtClean="0"/>
              <a:t>false</a:t>
            </a:r>
          </a:p>
          <a:p>
            <a:pPr marL="0" indent="0">
              <a:buNone/>
            </a:pPr>
            <a:r>
              <a:rPr lang="en-IN" dirty="0" smtClean="0"/>
              <a:t>true</a:t>
            </a:r>
          </a:p>
          <a:p>
            <a:pPr marL="0" indent="0">
              <a:buNone/>
            </a:pPr>
            <a:endParaRPr lang="en-IN" dirty="0"/>
          </a:p>
        </p:txBody>
      </p:sp>
    </p:spTree>
    <p:extLst>
      <p:ext uri="{BB962C8B-B14F-4D97-AF65-F5344CB8AC3E}">
        <p14:creationId xmlns:p14="http://schemas.microsoft.com/office/powerpoint/2010/main" val="1497739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Numeric Type Wrapper Classes</a:t>
            </a:r>
            <a:endParaRPr lang="en-US" sz="3600" b="0" strike="noStrike" spc="-1">
              <a:solidFill>
                <a:srgbClr val="000000"/>
              </a:solidFill>
              <a:latin typeface="Verdana"/>
            </a:endParaRPr>
          </a:p>
        </p:txBody>
      </p:sp>
      <p:sp>
        <p:nvSpPr>
          <p:cNvPr id="155" name="TextShape 2"/>
          <p:cNvSpPr txBox="1"/>
          <p:nvPr/>
        </p:nvSpPr>
        <p:spPr>
          <a:xfrm>
            <a:off x="457200" y="990720"/>
            <a:ext cx="8183520" cy="5025960"/>
          </a:xfrm>
          <a:prstGeom prst="rect">
            <a:avLst/>
          </a:prstGeom>
          <a:noFill/>
          <a:ln>
            <a:noFill/>
          </a:ln>
        </p:spPr>
        <p:txBody>
          <a:bodyPr lIns="182880" tIns="91440" rIns="90000" bIns="45000">
            <a:normAutofit fontScale="92500" lnSpcReduction="10000"/>
          </a:bodyPr>
          <a:lstStyle/>
          <a:p>
            <a:pPr>
              <a:lnSpc>
                <a:spcPct val="100000"/>
              </a:lnSpc>
              <a:spcBef>
                <a:spcPts val="249"/>
              </a:spcBef>
            </a:pPr>
            <a:endParaRPr lang="en-US" sz="28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Number declares methods that return the value of an object in each of the different number formats. These methods are shown here:</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byte byteValue(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double doubleValue(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float floatValue(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int intValue(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long longValue( )</a:t>
            </a:r>
            <a:endParaRPr lang="en-US" sz="2400" b="0" strike="noStrike" spc="-1">
              <a:solidFill>
                <a:srgbClr val="000000"/>
              </a:solidFill>
              <a:latin typeface="Verdana"/>
            </a:endParaRPr>
          </a:p>
          <a:p>
            <a:pPr marL="265320" indent="-264960">
              <a:lnSpc>
                <a:spcPct val="100000"/>
              </a:lnSpc>
              <a:spcBef>
                <a:spcPts val="249"/>
              </a:spcBef>
            </a:pPr>
            <a:r>
              <a:rPr lang="en-US" sz="2400" b="0" strike="noStrike" spc="-1">
                <a:solidFill>
                  <a:srgbClr val="002060"/>
                </a:solidFill>
                <a:latin typeface="Times New Roman"/>
              </a:rPr>
              <a:t>		short shortValue( )</a:t>
            </a:r>
            <a:endParaRPr lang="en-US" sz="2400" b="0" strike="noStrike" spc="-1">
              <a:solidFill>
                <a:srgbClr val="000000"/>
              </a:solidFill>
              <a:latin typeface="Verdana"/>
            </a:endParaRPr>
          </a:p>
          <a:p>
            <a:pPr marL="265320" indent="-264960">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For example, doubleValue( ) returns the value of an object as a double, floatValue( ) returns the value as a float, and so on.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 </a:t>
            </a:r>
            <a:endParaRPr lang="en-US" sz="2400" b="0" strike="noStrike" spc="-1">
              <a:solidFill>
                <a:srgbClr val="000000"/>
              </a:solidFill>
              <a:latin typeface="Verdana"/>
            </a:endParaRPr>
          </a:p>
        </p:txBody>
      </p:sp>
      <p:pic>
        <p:nvPicPr>
          <p:cNvPr id="156" name="Picture 5" descr="lpu.png"/>
          <p:cNvPicPr/>
          <p:nvPr/>
        </p:nvPicPr>
        <p:blipFill>
          <a:blip r:embed="rId3"/>
          <a:stretch/>
        </p:blipFill>
        <p:spPr>
          <a:xfrm>
            <a:off x="0" y="0"/>
            <a:ext cx="990360" cy="990360"/>
          </a:xfrm>
          <a:prstGeom prst="rect">
            <a:avLst/>
          </a:prstGeom>
          <a:ln w="9360">
            <a:noFill/>
          </a:ln>
        </p:spPr>
      </p:pic>
    </p:spTree>
    <p:extLst>
      <p:ext uri="{BB962C8B-B14F-4D97-AF65-F5344CB8AC3E}">
        <p14:creationId xmlns:p14="http://schemas.microsoft.com/office/powerpoint/2010/main" val="3501956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5">
                                            <p:txEl>
                                              <p:pRg st="1" end="1"/>
                                            </p:txEl>
                                          </p:spTgt>
                                        </p:tgtEl>
                                        <p:attrNameLst>
                                          <p:attrName>style.visibility</p:attrName>
                                        </p:attrNameLst>
                                      </p:cBhvr>
                                      <p:to>
                                        <p:strVal val="visible"/>
                                      </p:to>
                                    </p:set>
                                    <p:anim calcmode="lin" valueType="num">
                                      <p:cBhvr additive="repl">
                                        <p:cTn id="7" dur="500" fill="hold"/>
                                        <p:tgtEl>
                                          <p:spTgt spid="155">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5">
                                            <p:txEl>
                                              <p:pRg st="3" end="3"/>
                                            </p:txEl>
                                          </p:spTgt>
                                        </p:tgtEl>
                                        <p:attrNameLst>
                                          <p:attrName>style.visibility</p:attrName>
                                        </p:attrNameLst>
                                      </p:cBhvr>
                                      <p:to>
                                        <p:strVal val="visible"/>
                                      </p:to>
                                    </p:set>
                                    <p:anim calcmode="lin" valueType="num">
                                      <p:cBhvr additive="repl">
                                        <p:cTn id="11" dur="500" fill="hold"/>
                                        <p:tgtEl>
                                          <p:spTgt spid="155">
                                            <p:txEl>
                                              <p:pRg st="3" end="3"/>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5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5">
                                            <p:txEl>
                                              <p:pRg st="4" end="4"/>
                                            </p:txEl>
                                          </p:spTgt>
                                        </p:tgtEl>
                                        <p:attrNameLst>
                                          <p:attrName>style.visibility</p:attrName>
                                        </p:attrNameLst>
                                      </p:cBhvr>
                                      <p:to>
                                        <p:strVal val="visible"/>
                                      </p:to>
                                    </p:set>
                                    <p:anim calcmode="lin" valueType="num">
                                      <p:cBhvr additive="repl">
                                        <p:cTn id="15" dur="500" fill="hold"/>
                                        <p:tgtEl>
                                          <p:spTgt spid="155">
                                            <p:txEl>
                                              <p:pRg st="4" end="4"/>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5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5">
                                            <p:txEl>
                                              <p:pRg st="5" end="5"/>
                                            </p:txEl>
                                          </p:spTgt>
                                        </p:tgtEl>
                                        <p:attrNameLst>
                                          <p:attrName>style.visibility</p:attrName>
                                        </p:attrNameLst>
                                      </p:cBhvr>
                                      <p:to>
                                        <p:strVal val="visible"/>
                                      </p:to>
                                    </p:set>
                                    <p:anim calcmode="lin" valueType="num">
                                      <p:cBhvr additive="repl">
                                        <p:cTn id="19" dur="500" fill="hold"/>
                                        <p:tgtEl>
                                          <p:spTgt spid="155">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5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5">
                                            <p:txEl>
                                              <p:pRg st="6" end="6"/>
                                            </p:txEl>
                                          </p:spTgt>
                                        </p:tgtEl>
                                        <p:attrNameLst>
                                          <p:attrName>style.visibility</p:attrName>
                                        </p:attrNameLst>
                                      </p:cBhvr>
                                      <p:to>
                                        <p:strVal val="visible"/>
                                      </p:to>
                                    </p:set>
                                    <p:anim calcmode="lin" valueType="num">
                                      <p:cBhvr additive="repl">
                                        <p:cTn id="23" dur="500" fill="hold"/>
                                        <p:tgtEl>
                                          <p:spTgt spid="155">
                                            <p:txEl>
                                              <p:pRg st="6" end="6"/>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155">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5">
                                            <p:txEl>
                                              <p:pRg st="7" end="7"/>
                                            </p:txEl>
                                          </p:spTgt>
                                        </p:tgtEl>
                                        <p:attrNameLst>
                                          <p:attrName>style.visibility</p:attrName>
                                        </p:attrNameLst>
                                      </p:cBhvr>
                                      <p:to>
                                        <p:strVal val="visible"/>
                                      </p:to>
                                    </p:set>
                                    <p:anim calcmode="lin" valueType="num">
                                      <p:cBhvr additive="repl">
                                        <p:cTn id="27" dur="500" fill="hold"/>
                                        <p:tgtEl>
                                          <p:spTgt spid="155">
                                            <p:txEl>
                                              <p:pRg st="7" end="7"/>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55">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5">
                                            <p:txEl>
                                              <p:pRg st="8" end="8"/>
                                            </p:txEl>
                                          </p:spTgt>
                                        </p:tgtEl>
                                        <p:attrNameLst>
                                          <p:attrName>style.visibility</p:attrName>
                                        </p:attrNameLst>
                                      </p:cBhvr>
                                      <p:to>
                                        <p:strVal val="visible"/>
                                      </p:to>
                                    </p:set>
                                    <p:anim calcmode="lin" valueType="num">
                                      <p:cBhvr additive="repl">
                                        <p:cTn id="31" dur="500" fill="hold"/>
                                        <p:tgtEl>
                                          <p:spTgt spid="155">
                                            <p:txEl>
                                              <p:pRg st="8" end="8"/>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55">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5">
                                            <p:txEl>
                                              <p:pRg st="10" end="10"/>
                                            </p:txEl>
                                          </p:spTgt>
                                        </p:tgtEl>
                                        <p:attrNameLst>
                                          <p:attrName>style.visibility</p:attrName>
                                        </p:attrNameLst>
                                      </p:cBhvr>
                                      <p:to>
                                        <p:strVal val="visible"/>
                                      </p:to>
                                    </p:set>
                                    <p:anim calcmode="lin" valueType="num">
                                      <p:cBhvr additive="repl">
                                        <p:cTn id="35" dur="500" fill="hold"/>
                                        <p:tgtEl>
                                          <p:spTgt spid="155">
                                            <p:txEl>
                                              <p:pRg st="10" end="10"/>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15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5">
                                            <p:txEl>
                                              <p:pRg st="12" end="12"/>
                                            </p:txEl>
                                          </p:spTgt>
                                        </p:tgtEl>
                                        <p:attrNameLst>
                                          <p:attrName>style.visibility</p:attrName>
                                        </p:attrNameLst>
                                      </p:cBhvr>
                                      <p:to>
                                        <p:strVal val="visible"/>
                                      </p:to>
                                    </p:set>
                                    <p:anim calcmode="lin" valueType="num">
                                      <p:cBhvr additive="repl">
                                        <p:cTn id="39" dur="500" fill="hold"/>
                                        <p:tgtEl>
                                          <p:spTgt spid="155">
                                            <p:txEl>
                                              <p:pRg st="12" end="12"/>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5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Integer Class</a:t>
            </a:r>
            <a:endParaRPr lang="en-US" sz="3600" b="0" strike="noStrike" spc="-1">
              <a:solidFill>
                <a:srgbClr val="000000"/>
              </a:solidFill>
              <a:latin typeface="Verdana"/>
            </a:endParaRPr>
          </a:p>
        </p:txBody>
      </p:sp>
      <p:sp>
        <p:nvSpPr>
          <p:cNvPr id="158" name="TextShape 2"/>
          <p:cNvSpPr txBox="1"/>
          <p:nvPr/>
        </p:nvSpPr>
        <p:spPr>
          <a:xfrm>
            <a:off x="457200" y="1066680"/>
            <a:ext cx="8183520" cy="4949640"/>
          </a:xfrm>
          <a:prstGeom prst="rect">
            <a:avLst/>
          </a:prstGeom>
          <a:noFill/>
          <a:ln>
            <a:noFill/>
          </a:ln>
        </p:spPr>
        <p:txBody>
          <a:bodyPr lIns="182880" tIns="91440" rIns="90000" bIns="45000">
            <a:normAutofit/>
          </a:bodyPr>
          <a:lstStyle/>
          <a:p>
            <a:pPr marL="265320" indent="-264960">
              <a:lnSpc>
                <a:spcPct val="100000"/>
              </a:lnSpc>
              <a:spcBef>
                <a:spcPts val="249"/>
              </a:spcBef>
            </a:pPr>
            <a:r>
              <a:rPr lang="en-US" sz="3200" b="0" strike="noStrike" spc="-1">
                <a:solidFill>
                  <a:srgbClr val="D96B77"/>
                </a:solidFill>
                <a:latin typeface="Times New Roman"/>
              </a:rPr>
              <a:t>Constructors:</a:t>
            </a:r>
            <a:endParaRPr lang="en-US" sz="32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Integer(i)  : constructs an Integer object equivalent to the 		           integer i </a:t>
            </a: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Integer(s)  : constructs an Integer object equivalent to the 		           string s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pPr>
            <a:r>
              <a:rPr lang="en-US" sz="3200" b="0" strike="noStrike" spc="-1">
                <a:solidFill>
                  <a:srgbClr val="D96B77"/>
                </a:solidFill>
                <a:latin typeface="Times New Roman"/>
              </a:rPr>
              <a:t>Class Methods:</a:t>
            </a:r>
            <a:endParaRPr lang="en-US" sz="32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parseInt(s)  : returns a signed decimal integer value equivalent 		 to string s </a:t>
            </a: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toString(i)  :  returns a new String object representing the 			 integer i</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p:txBody>
      </p:sp>
      <p:pic>
        <p:nvPicPr>
          <p:cNvPr id="159"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2056615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 calcmode="lin" valueType="num">
                                      <p:cBhvr additive="repl">
                                        <p:cTn id="7" dur="500" fill="hold"/>
                                        <p:tgtEl>
                                          <p:spTgt spid="158">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
                                            <p:txEl>
                                              <p:pRg st="1" end="1"/>
                                            </p:txEl>
                                          </p:spTgt>
                                        </p:tgtEl>
                                        <p:attrNameLst>
                                          <p:attrName>style.visibility</p:attrName>
                                        </p:attrNameLst>
                                      </p:cBhvr>
                                      <p:to>
                                        <p:strVal val="visible"/>
                                      </p:to>
                                    </p:set>
                                    <p:anim calcmode="lin" valueType="num">
                                      <p:cBhvr additive="repl">
                                        <p:cTn id="13" dur="500" fill="hold"/>
                                        <p:tgtEl>
                                          <p:spTgt spid="158">
                                            <p:txEl>
                                              <p:pRg st="1" end="1"/>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8">
                                            <p:txEl>
                                              <p:pRg st="2" end="2"/>
                                            </p:txEl>
                                          </p:spTgt>
                                        </p:tgtEl>
                                        <p:attrNameLst>
                                          <p:attrName>style.visibility</p:attrName>
                                        </p:attrNameLst>
                                      </p:cBhvr>
                                      <p:to>
                                        <p:strVal val="visible"/>
                                      </p:to>
                                    </p:set>
                                    <p:anim calcmode="lin" valueType="num">
                                      <p:cBhvr additive="repl">
                                        <p:cTn id="19" dur="500" fill="hold"/>
                                        <p:tgtEl>
                                          <p:spTgt spid="158">
                                            <p:txEl>
                                              <p:pRg st="2" end="2"/>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8">
                                            <p:txEl>
                                              <p:pRg st="4" end="4"/>
                                            </p:txEl>
                                          </p:spTgt>
                                        </p:tgtEl>
                                        <p:attrNameLst>
                                          <p:attrName>style.visibility</p:attrName>
                                        </p:attrNameLst>
                                      </p:cBhvr>
                                      <p:to>
                                        <p:strVal val="visible"/>
                                      </p:to>
                                    </p:set>
                                    <p:anim calcmode="lin" valueType="num">
                                      <p:cBhvr additive="repl">
                                        <p:cTn id="25" dur="500" fill="hold"/>
                                        <p:tgtEl>
                                          <p:spTgt spid="158">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8">
                                            <p:txEl>
                                              <p:pRg st="5" end="5"/>
                                            </p:txEl>
                                          </p:spTgt>
                                        </p:tgtEl>
                                        <p:attrNameLst>
                                          <p:attrName>style.visibility</p:attrName>
                                        </p:attrNameLst>
                                      </p:cBhvr>
                                      <p:to>
                                        <p:strVal val="visible"/>
                                      </p:to>
                                    </p:set>
                                    <p:anim calcmode="lin" valueType="num">
                                      <p:cBhvr additive="repl">
                                        <p:cTn id="31" dur="500" fill="hold"/>
                                        <p:tgtEl>
                                          <p:spTgt spid="158">
                                            <p:txEl>
                                              <p:pRg st="5" end="5"/>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 calcmode="lin" valueType="num">
                                      <p:cBhvr additive="repl">
                                        <p:cTn id="37" dur="500" fill="hold"/>
                                        <p:tgtEl>
                                          <p:spTgt spid="158">
                                            <p:txEl>
                                              <p:pRg st="6" end="6"/>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Instance Methods of Integer Class</a:t>
            </a:r>
            <a:endParaRPr lang="en-US" sz="3600" b="0" strike="noStrike" spc="-1">
              <a:solidFill>
                <a:srgbClr val="000000"/>
              </a:solidFill>
              <a:latin typeface="Verdana"/>
            </a:endParaRPr>
          </a:p>
        </p:txBody>
      </p:sp>
      <p:sp>
        <p:nvSpPr>
          <p:cNvPr id="161" name="TextShape 2"/>
          <p:cNvSpPr txBox="1"/>
          <p:nvPr/>
        </p:nvSpPr>
        <p:spPr>
          <a:xfrm>
            <a:off x="457200" y="1066680"/>
            <a:ext cx="8183520" cy="4949640"/>
          </a:xfrm>
          <a:prstGeom prst="rect">
            <a:avLst/>
          </a:prstGeom>
          <a:noFill/>
          <a:ln>
            <a:noFill/>
          </a:ln>
        </p:spPr>
        <p:txBody>
          <a:bodyPr lIns="182880" tIns="91440" rIns="90000" bIns="45000">
            <a:normAutofit fontScale="98500" lnSpcReduction="10000"/>
          </a:bodyPr>
          <a:lstStyle/>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byteValue()       : returns the value of this Integer as a byte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doubleValue()   : returns the value of this Integer as an double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floatValue()       : returns the value of this Integer as a float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intValue()          : returns the value of this Integer as an int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longValue()       : returns the value of  this Integer as a long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shortValue()      : returns the value of this Integer as a short </a:t>
            </a:r>
            <a:endParaRPr lang="en-US" sz="2400" b="0" strike="noStrike" spc="-1">
              <a:solidFill>
                <a:srgbClr val="000000"/>
              </a:solidFill>
              <a:latin typeface="Verdana"/>
            </a:endParaRPr>
          </a:p>
          <a:p>
            <a:pPr>
              <a:lnSpc>
                <a:spcPct val="100000"/>
              </a:lnSpc>
              <a:spcBef>
                <a:spcPts val="249"/>
              </a:spcBef>
            </a:pPr>
            <a:endParaRPr lang="en-US" sz="2400" b="0" strike="noStrike" spc="-1">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a:solidFill>
                  <a:srgbClr val="002060"/>
                </a:solidFill>
                <a:latin typeface="Times New Roman"/>
              </a:rPr>
              <a:t>toString</a:t>
            </a:r>
            <a:endParaRPr lang="en-US" sz="2400" b="0" strike="noStrike" spc="-1">
              <a:solidFill>
                <a:srgbClr val="000000"/>
              </a:solidFill>
              <a:latin typeface="Verdana"/>
            </a:endParaRPr>
          </a:p>
        </p:txBody>
      </p:sp>
      <p:pic>
        <p:nvPicPr>
          <p:cNvPr id="162"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552774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wipe(down)">
                                      <p:cBhvr additive="repl">
                                        <p:cTn id="7" dur="500"/>
                                        <p:tgtEl>
                                          <p:spTgt spid="16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1">
                                            <p:txEl>
                                              <p:pRg st="2" end="2"/>
                                            </p:txEl>
                                          </p:spTgt>
                                        </p:tgtEl>
                                        <p:attrNameLst>
                                          <p:attrName>style.visibility</p:attrName>
                                        </p:attrNameLst>
                                      </p:cBhvr>
                                      <p:to>
                                        <p:strVal val="visible"/>
                                      </p:to>
                                    </p:set>
                                    <p:animEffect transition="in" filter="wipe(down)">
                                      <p:cBhvr additive="repl">
                                        <p:cTn id="10" dur="500"/>
                                        <p:tgtEl>
                                          <p:spTgt spid="16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61">
                                            <p:txEl>
                                              <p:pRg st="4" end="4"/>
                                            </p:txEl>
                                          </p:spTgt>
                                        </p:tgtEl>
                                        <p:attrNameLst>
                                          <p:attrName>style.visibility</p:attrName>
                                        </p:attrNameLst>
                                      </p:cBhvr>
                                      <p:to>
                                        <p:strVal val="visible"/>
                                      </p:to>
                                    </p:set>
                                    <p:animEffect transition="in" filter="wipe(down)">
                                      <p:cBhvr additive="repl">
                                        <p:cTn id="13" dur="500"/>
                                        <p:tgtEl>
                                          <p:spTgt spid="16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61">
                                            <p:txEl>
                                              <p:pRg st="6" end="6"/>
                                            </p:txEl>
                                          </p:spTgt>
                                        </p:tgtEl>
                                        <p:attrNameLst>
                                          <p:attrName>style.visibility</p:attrName>
                                        </p:attrNameLst>
                                      </p:cBhvr>
                                      <p:to>
                                        <p:strVal val="visible"/>
                                      </p:to>
                                    </p:set>
                                    <p:animEffect transition="in" filter="wipe(down)">
                                      <p:cBhvr additive="repl">
                                        <p:cTn id="16" dur="500"/>
                                        <p:tgtEl>
                                          <p:spTgt spid="161">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61">
                                            <p:txEl>
                                              <p:pRg st="8" end="8"/>
                                            </p:txEl>
                                          </p:spTgt>
                                        </p:tgtEl>
                                        <p:attrNameLst>
                                          <p:attrName>style.visibility</p:attrName>
                                        </p:attrNameLst>
                                      </p:cBhvr>
                                      <p:to>
                                        <p:strVal val="visible"/>
                                      </p:to>
                                    </p:set>
                                    <p:animEffect transition="in" filter="wipe(down)">
                                      <p:cBhvr additive="repl">
                                        <p:cTn id="19" dur="500"/>
                                        <p:tgtEl>
                                          <p:spTgt spid="161">
                                            <p:txEl>
                                              <p:pRg st="8" end="8"/>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61">
                                            <p:txEl>
                                              <p:pRg st="10" end="10"/>
                                            </p:txEl>
                                          </p:spTgt>
                                        </p:tgtEl>
                                        <p:attrNameLst>
                                          <p:attrName>style.visibility</p:attrName>
                                        </p:attrNameLst>
                                      </p:cBhvr>
                                      <p:to>
                                        <p:strVal val="visible"/>
                                      </p:to>
                                    </p:set>
                                    <p:animEffect transition="in" filter="wipe(down)">
                                      <p:cBhvr additive="repl">
                                        <p:cTn id="22" dur="500"/>
                                        <p:tgtEl>
                                          <p:spTgt spid="161">
                                            <p:txEl>
                                              <p:pRg st="10" end="10"/>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61">
                                            <p:txEl>
                                              <p:pRg st="12" end="12"/>
                                            </p:txEl>
                                          </p:spTgt>
                                        </p:tgtEl>
                                        <p:attrNameLst>
                                          <p:attrName>style.visibility</p:attrName>
                                        </p:attrNameLst>
                                      </p:cBhvr>
                                      <p:to>
                                        <p:strVal val="visible"/>
                                      </p:to>
                                    </p:set>
                                    <p:animEffect transition="in" filter="wipe(down)">
                                      <p:cBhvr additive="repl">
                                        <p:cTn id="25" dur="500"/>
                                        <p:tgtEl>
                                          <p:spTgt spid="16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502920" y="457200"/>
            <a:ext cx="8183520" cy="1051200"/>
          </a:xfrm>
          <a:prstGeom prst="rect">
            <a:avLst/>
          </a:prstGeom>
          <a:noFill/>
          <a:ln>
            <a:noFill/>
          </a:ln>
        </p:spPr>
        <p:txBody>
          <a:bodyPr lIns="90000" tIns="45000" rIns="90000" bIns="45000" anchor="b">
            <a:normAutofit fontScale="91500" lnSpcReduction="20000"/>
          </a:bodyPr>
          <a:lstStyle/>
          <a:p>
            <a:pPr algn="ctr">
              <a:lnSpc>
                <a:spcPct val="100000"/>
              </a:lnSpc>
            </a:pPr>
            <a:r>
              <a:rPr lang="en-US" sz="4000" b="0" strike="noStrike" spc="-1">
                <a:solidFill>
                  <a:srgbClr val="C00000"/>
                </a:solidFill>
                <a:latin typeface="Times New Roman"/>
              </a:rPr>
              <a:t>Character Class</a:t>
            </a:r>
            <a:r>
              <a:t/>
            </a:r>
            <a:br/>
            <a:endParaRPr lang="en-US" sz="4000" b="0" strike="noStrike" spc="-1">
              <a:solidFill>
                <a:srgbClr val="000000"/>
              </a:solidFill>
              <a:latin typeface="Verdana"/>
            </a:endParaRPr>
          </a:p>
        </p:txBody>
      </p:sp>
      <p:sp>
        <p:nvSpPr>
          <p:cNvPr id="164" name="TextShape 2"/>
          <p:cNvSpPr txBox="1"/>
          <p:nvPr/>
        </p:nvSpPr>
        <p:spPr>
          <a:xfrm>
            <a:off x="457200" y="990720"/>
            <a:ext cx="8183520" cy="5025960"/>
          </a:xfrm>
          <a:prstGeom prst="rect">
            <a:avLst/>
          </a:prstGeom>
          <a:noFill/>
          <a:ln>
            <a:noFill/>
          </a:ln>
        </p:spPr>
        <p:txBody>
          <a:bodyPr lIns="182880" tIns="91440" rIns="90000" bIns="45000">
            <a:normAutofit lnSpcReduction="10000"/>
          </a:bodyPr>
          <a:lstStyle/>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Character is a wrapper around a char.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The constructor for Character is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r>
              <a:rPr lang="en-US" sz="2400" b="0" strike="noStrike" spc="-1" dirty="0">
                <a:solidFill>
                  <a:srgbClr val="C00000"/>
                </a:solidFill>
                <a:latin typeface="Times New Roman"/>
              </a:rPr>
              <a:t>Character(char </a:t>
            </a:r>
            <a:r>
              <a:rPr lang="en-US" sz="2400" b="0" strike="noStrike" spc="-1" dirty="0" err="1">
                <a:solidFill>
                  <a:srgbClr val="C00000"/>
                </a:solidFill>
                <a:latin typeface="Times New Roman"/>
              </a:rPr>
              <a:t>ch</a:t>
            </a:r>
            <a:r>
              <a:rPr lang="en-US" sz="2400" b="0" strike="noStrike" spc="-1" dirty="0">
                <a:solidFill>
                  <a:srgbClr val="C0000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Here, </a:t>
            </a:r>
            <a:r>
              <a:rPr lang="en-US" sz="2400" b="0" strike="noStrike" spc="-1" dirty="0" err="1">
                <a:solidFill>
                  <a:srgbClr val="002060"/>
                </a:solidFill>
                <a:latin typeface="Times New Roman"/>
              </a:rPr>
              <a:t>ch</a:t>
            </a:r>
            <a:r>
              <a:rPr lang="en-US" sz="2400" b="0" strike="noStrike" spc="-1" dirty="0">
                <a:solidFill>
                  <a:srgbClr val="002060"/>
                </a:solidFill>
                <a:latin typeface="Times New Roman"/>
              </a:rPr>
              <a:t> specifies the character that will be wrapped by the Character object being created.</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To obtain the char value contained in a Character object, call </a:t>
            </a:r>
            <a:r>
              <a:rPr lang="en-US" sz="2400" b="0" strike="noStrike" spc="-1" dirty="0" err="1">
                <a:solidFill>
                  <a:srgbClr val="002060"/>
                </a:solidFill>
                <a:latin typeface="Times New Roman"/>
              </a:rPr>
              <a:t>charValue</a:t>
            </a:r>
            <a:r>
              <a:rPr lang="en-US" sz="2400" b="0" strike="noStrike" spc="-1" dirty="0">
                <a:solidFill>
                  <a:srgbClr val="002060"/>
                </a:solidFill>
                <a:latin typeface="Times New Roman"/>
              </a:rPr>
              <a:t>( ), shown here:</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r>
              <a:rPr lang="en-US" sz="2400" b="0" strike="noStrike" spc="-1" dirty="0">
                <a:solidFill>
                  <a:srgbClr val="C00000"/>
                </a:solidFill>
                <a:latin typeface="Times New Roman"/>
              </a:rPr>
              <a:t>char </a:t>
            </a:r>
            <a:r>
              <a:rPr lang="en-US" sz="2400" b="0" strike="noStrike" spc="-1" dirty="0" err="1">
                <a:solidFill>
                  <a:srgbClr val="C00000"/>
                </a:solidFill>
                <a:latin typeface="Times New Roman"/>
              </a:rPr>
              <a:t>charValue</a:t>
            </a:r>
            <a:r>
              <a:rPr lang="en-US" sz="2400" b="0" strike="noStrike" spc="-1" dirty="0">
                <a:solidFill>
                  <a:srgbClr val="C00000"/>
                </a:solidFill>
                <a:latin typeface="Times New Roman"/>
              </a:rPr>
              <a:t>(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 </a:t>
            </a:r>
            <a:endParaRPr lang="en-US" sz="2400" b="0" strike="noStrike" spc="-1" dirty="0">
              <a:solidFill>
                <a:srgbClr val="000000"/>
              </a:solidFill>
              <a:latin typeface="Verdana"/>
            </a:endParaRPr>
          </a:p>
        </p:txBody>
      </p:sp>
      <p:pic>
        <p:nvPicPr>
          <p:cNvPr id="165"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3318400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anim calcmode="lin" valueType="num">
                                      <p:cBhvr additive="repl">
                                        <p:cTn id="7" dur="500" fill="hold"/>
                                        <p:tgtEl>
                                          <p:spTgt spid="16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4">
                                            <p:txEl>
                                              <p:pRg st="2" end="2"/>
                                            </p:txEl>
                                          </p:spTgt>
                                        </p:tgtEl>
                                        <p:attrNameLst>
                                          <p:attrName>style.visibility</p:attrName>
                                        </p:attrNameLst>
                                      </p:cBhvr>
                                      <p:to>
                                        <p:strVal val="visible"/>
                                      </p:to>
                                    </p:set>
                                    <p:anim calcmode="lin" valueType="num">
                                      <p:cBhvr additive="repl">
                                        <p:cTn id="13" dur="500" fill="hold"/>
                                        <p:tgtEl>
                                          <p:spTgt spid="164">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anim calcmode="lin" valueType="num">
                                      <p:cBhvr additive="repl">
                                        <p:cTn id="19" dur="500" fill="hold"/>
                                        <p:tgtEl>
                                          <p:spTgt spid="164">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4">
                                            <p:txEl>
                                              <p:pRg st="5" end="5"/>
                                            </p:txEl>
                                          </p:spTgt>
                                        </p:tgtEl>
                                        <p:attrNameLst>
                                          <p:attrName>style.visibility</p:attrName>
                                        </p:attrNameLst>
                                      </p:cBhvr>
                                      <p:to>
                                        <p:strVal val="visible"/>
                                      </p:to>
                                    </p:set>
                                    <p:anim calcmode="lin" valueType="num">
                                      <p:cBhvr additive="repl">
                                        <p:cTn id="25" dur="500" fill="hold"/>
                                        <p:tgtEl>
                                          <p:spTgt spid="164">
                                            <p:txEl>
                                              <p:pRg st="5" end="5"/>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6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4">
                                            <p:txEl>
                                              <p:pRg st="7" end="7"/>
                                            </p:txEl>
                                          </p:spTgt>
                                        </p:tgtEl>
                                        <p:attrNameLst>
                                          <p:attrName>style.visibility</p:attrName>
                                        </p:attrNameLst>
                                      </p:cBhvr>
                                      <p:to>
                                        <p:strVal val="visible"/>
                                      </p:to>
                                    </p:set>
                                    <p:anim calcmode="lin" valueType="num">
                                      <p:cBhvr additive="repl">
                                        <p:cTn id="31" dur="500" fill="hold"/>
                                        <p:tgtEl>
                                          <p:spTgt spid="164">
                                            <p:txEl>
                                              <p:pRg st="7" end="7"/>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6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4">
                                            <p:txEl>
                                              <p:pRg st="8" end="8"/>
                                            </p:txEl>
                                          </p:spTgt>
                                        </p:tgtEl>
                                        <p:attrNameLst>
                                          <p:attrName>style.visibility</p:attrName>
                                        </p:attrNameLst>
                                      </p:cBhvr>
                                      <p:to>
                                        <p:strVal val="visible"/>
                                      </p:to>
                                    </p:set>
                                    <p:anim calcmode="lin" valueType="num">
                                      <p:cBhvr additive="repl">
                                        <p:cTn id="37" dur="500" fill="hold"/>
                                        <p:tgtEl>
                                          <p:spTgt spid="164">
                                            <p:txEl>
                                              <p:pRg st="8" end="8"/>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6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4">
                                            <p:txEl>
                                              <p:pRg st="10" end="10"/>
                                            </p:txEl>
                                          </p:spTgt>
                                        </p:tgtEl>
                                        <p:attrNameLst>
                                          <p:attrName>style.visibility</p:attrName>
                                        </p:attrNameLst>
                                      </p:cBhvr>
                                      <p:to>
                                        <p:strVal val="visible"/>
                                      </p:to>
                                    </p:set>
                                    <p:anim calcmode="lin" valueType="num">
                                      <p:cBhvr additive="repl">
                                        <p:cTn id="43" dur="500" fill="hold"/>
                                        <p:tgtEl>
                                          <p:spTgt spid="164">
                                            <p:txEl>
                                              <p:pRg st="10" end="10"/>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6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Boolean Class</a:t>
            </a:r>
            <a:endParaRPr lang="en-US" sz="3600" b="0" strike="noStrike" spc="-1">
              <a:solidFill>
                <a:srgbClr val="000000"/>
              </a:solidFill>
              <a:latin typeface="Verdana"/>
            </a:endParaRPr>
          </a:p>
        </p:txBody>
      </p:sp>
      <p:sp>
        <p:nvSpPr>
          <p:cNvPr id="167" name="TextShape 2"/>
          <p:cNvSpPr txBox="1"/>
          <p:nvPr/>
        </p:nvSpPr>
        <p:spPr>
          <a:xfrm>
            <a:off x="457200" y="1066680"/>
            <a:ext cx="8183520" cy="4949640"/>
          </a:xfrm>
          <a:prstGeom prst="rect">
            <a:avLst/>
          </a:prstGeom>
          <a:noFill/>
          <a:ln>
            <a:noFill/>
          </a:ln>
        </p:spPr>
        <p:txBody>
          <a:bodyPr lIns="182880" tIns="91440" rIns="90000" bIns="45000">
            <a:normAutofit/>
          </a:bodyPr>
          <a:lstStyle/>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Boolean is a wrapper around </a:t>
            </a:r>
            <a:r>
              <a:rPr lang="en-US" sz="2400" b="0" strike="noStrike" spc="-1" dirty="0" err="1">
                <a:solidFill>
                  <a:srgbClr val="002060"/>
                </a:solidFill>
                <a:latin typeface="Times New Roman"/>
              </a:rPr>
              <a:t>boolean</a:t>
            </a:r>
            <a:r>
              <a:rPr lang="en-US" sz="2400" b="0" strike="noStrike" spc="-1" dirty="0">
                <a:solidFill>
                  <a:srgbClr val="002060"/>
                </a:solidFill>
                <a:latin typeface="Times New Roman"/>
              </a:rPr>
              <a:t> values.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It defines these constructors:</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Boolean(</a:t>
            </a:r>
            <a:r>
              <a:rPr lang="en-US" sz="2400" b="0" strike="noStrike" spc="-1" dirty="0" err="1">
                <a:solidFill>
                  <a:srgbClr val="002060"/>
                </a:solidFill>
                <a:latin typeface="Times New Roman"/>
              </a:rPr>
              <a:t>boolean</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boolValue</a:t>
            </a:r>
            <a:r>
              <a:rPr lang="en-US" sz="2400" b="0" strike="noStrike" spc="-1" dirty="0">
                <a:solidFill>
                  <a:srgbClr val="00206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Boolean(String </a:t>
            </a:r>
            <a:r>
              <a:rPr lang="en-US" sz="2400" b="0" strike="noStrike" spc="-1" dirty="0" err="1">
                <a:solidFill>
                  <a:srgbClr val="002060"/>
                </a:solidFill>
                <a:latin typeface="Times New Roman"/>
              </a:rPr>
              <a:t>boolString</a:t>
            </a:r>
            <a:r>
              <a:rPr lang="en-US" sz="2400" b="0" strike="noStrike" spc="-1" dirty="0">
                <a:solidFill>
                  <a:srgbClr val="002060"/>
                </a:solidFill>
                <a:latin typeface="Times New Roman"/>
              </a:rPr>
              <a:t>)</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In the first version, </a:t>
            </a:r>
            <a:r>
              <a:rPr lang="en-US" sz="2400" b="0" strike="noStrike" spc="-1" dirty="0" err="1">
                <a:solidFill>
                  <a:srgbClr val="002060"/>
                </a:solidFill>
                <a:latin typeface="Times New Roman"/>
              </a:rPr>
              <a:t>boolValue</a:t>
            </a:r>
            <a:r>
              <a:rPr lang="en-US" sz="2400" b="0" strike="noStrike" spc="-1" dirty="0">
                <a:solidFill>
                  <a:srgbClr val="002060"/>
                </a:solidFill>
                <a:latin typeface="Times New Roman"/>
              </a:rPr>
              <a:t> must be either true or false. </a:t>
            </a: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In the second version, if </a:t>
            </a:r>
            <a:r>
              <a:rPr lang="en-US" sz="2400" b="0" strike="noStrike" spc="-1" dirty="0" err="1">
                <a:solidFill>
                  <a:srgbClr val="002060"/>
                </a:solidFill>
                <a:latin typeface="Times New Roman"/>
              </a:rPr>
              <a:t>boolString</a:t>
            </a:r>
            <a:r>
              <a:rPr lang="en-US" sz="2400" b="0" strike="noStrike" spc="-1" dirty="0">
                <a:solidFill>
                  <a:srgbClr val="002060"/>
                </a:solidFill>
                <a:latin typeface="Times New Roman"/>
              </a:rPr>
              <a:t> contains the string “true” (in uppercase or lowercase </a:t>
            </a:r>
            <a:r>
              <a:rPr lang="en-US" sz="2400" b="0" strike="noStrike" spc="-1" dirty="0" err="1">
                <a:solidFill>
                  <a:srgbClr val="002060"/>
                </a:solidFill>
                <a:latin typeface="Times New Roman"/>
              </a:rPr>
              <a:t>i.e</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TrUE</a:t>
            </a: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trUE</a:t>
            </a:r>
            <a:r>
              <a:rPr lang="en-US" sz="2400" b="0" strike="noStrike" spc="-1" dirty="0">
                <a:solidFill>
                  <a:srgbClr val="002060"/>
                </a:solidFill>
                <a:latin typeface="Times New Roman"/>
              </a:rPr>
              <a:t>), then the new Boolean object will be true. Otherwise, it will be false.</a:t>
            </a:r>
            <a:endParaRPr lang="en-US" sz="2400" b="0" strike="noStrike" spc="-1" dirty="0">
              <a:solidFill>
                <a:srgbClr val="000000"/>
              </a:solidFill>
              <a:latin typeface="Verdana"/>
            </a:endParaRPr>
          </a:p>
        </p:txBody>
      </p:sp>
      <p:pic>
        <p:nvPicPr>
          <p:cNvPr id="168"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1830997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 calcmode="lin" valueType="num">
                                      <p:cBhvr additive="repl">
                                        <p:cTn id="7" dur="500" fill="hold"/>
                                        <p:tgtEl>
                                          <p:spTgt spid="167">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7">
                                            <p:txEl>
                                              <p:pRg st="2" end="2"/>
                                            </p:txEl>
                                          </p:spTgt>
                                        </p:tgtEl>
                                        <p:attrNameLst>
                                          <p:attrName>style.visibility</p:attrName>
                                        </p:attrNameLst>
                                      </p:cBhvr>
                                      <p:to>
                                        <p:strVal val="visible"/>
                                      </p:to>
                                    </p:set>
                                    <p:anim calcmode="lin" valueType="num">
                                      <p:cBhvr additive="repl">
                                        <p:cTn id="13" dur="500" fill="hold"/>
                                        <p:tgtEl>
                                          <p:spTgt spid="167">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7">
                                            <p:txEl>
                                              <p:pRg st="3" end="3"/>
                                            </p:txEl>
                                          </p:spTgt>
                                        </p:tgtEl>
                                        <p:attrNameLst>
                                          <p:attrName>style.visibility</p:attrName>
                                        </p:attrNameLst>
                                      </p:cBhvr>
                                      <p:to>
                                        <p:strVal val="visible"/>
                                      </p:to>
                                    </p:set>
                                    <p:anim calcmode="lin" valueType="num">
                                      <p:cBhvr additive="repl">
                                        <p:cTn id="19" dur="500" fill="hold"/>
                                        <p:tgtEl>
                                          <p:spTgt spid="167">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7">
                                            <p:txEl>
                                              <p:pRg st="4" end="4"/>
                                            </p:txEl>
                                          </p:spTgt>
                                        </p:tgtEl>
                                        <p:attrNameLst>
                                          <p:attrName>style.visibility</p:attrName>
                                        </p:attrNameLst>
                                      </p:cBhvr>
                                      <p:to>
                                        <p:strVal val="visible"/>
                                      </p:to>
                                    </p:set>
                                    <p:anim calcmode="lin" valueType="num">
                                      <p:cBhvr additive="repl">
                                        <p:cTn id="25" dur="500" fill="hold"/>
                                        <p:tgtEl>
                                          <p:spTgt spid="167">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7">
                                            <p:txEl>
                                              <p:pRg st="6" end="6"/>
                                            </p:txEl>
                                          </p:spTgt>
                                        </p:tgtEl>
                                        <p:attrNameLst>
                                          <p:attrName>style.visibility</p:attrName>
                                        </p:attrNameLst>
                                      </p:cBhvr>
                                      <p:to>
                                        <p:strVal val="visible"/>
                                      </p:to>
                                    </p:set>
                                    <p:anim calcmode="lin" valueType="num">
                                      <p:cBhvr additive="repl">
                                        <p:cTn id="31" dur="500" fill="hold"/>
                                        <p:tgtEl>
                                          <p:spTgt spid="167">
                                            <p:txEl>
                                              <p:pRg st="6" end="6"/>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7">
                                            <p:txEl>
                                              <p:pRg st="8" end="8"/>
                                            </p:txEl>
                                          </p:spTgt>
                                        </p:tgtEl>
                                        <p:attrNameLst>
                                          <p:attrName>style.visibility</p:attrName>
                                        </p:attrNameLst>
                                      </p:cBhvr>
                                      <p:to>
                                        <p:strVal val="visible"/>
                                      </p:to>
                                    </p:set>
                                    <p:anim calcmode="lin" valueType="num">
                                      <p:cBhvr additive="repl">
                                        <p:cTn id="37" dur="500" fill="hold"/>
                                        <p:tgtEl>
                                          <p:spTgt spid="167">
                                            <p:txEl>
                                              <p:pRg st="8" end="8"/>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502920" y="530280"/>
            <a:ext cx="8183520" cy="4187520"/>
          </a:xfrm>
          <a:prstGeom prst="rect">
            <a:avLst/>
          </a:prstGeom>
          <a:noFill/>
          <a:ln>
            <a:noFill/>
          </a:ln>
        </p:spPr>
        <p:txBody>
          <a:bodyPr lIns="182880" tIns="91440" rIns="90000" bIns="45000">
            <a:noAutofit/>
          </a:bodyPr>
          <a:lstStyle/>
          <a:p>
            <a:pPr marL="265320" indent="-264960">
              <a:lnSpc>
                <a:spcPct val="100000"/>
              </a:lnSpc>
              <a:spcBef>
                <a:spcPts val="249"/>
              </a:spcBef>
              <a:buClr>
                <a:srgbClr val="F07F09"/>
              </a:buClr>
              <a:buSzPct val="80000"/>
              <a:buFont typeface="Wingdings 2" charset="2"/>
              <a:buChar char=""/>
            </a:pPr>
            <a:r>
              <a:rPr lang="en-US" sz="2800" b="0" strike="noStrike" spc="-1" dirty="0">
                <a:solidFill>
                  <a:srgbClr val="002060"/>
                </a:solidFill>
                <a:latin typeface="Times New Roman"/>
              </a:rPr>
              <a:t>To obtain a </a:t>
            </a:r>
            <a:r>
              <a:rPr lang="en-US" sz="2800" b="0" strike="noStrike" spc="-1" dirty="0" err="1">
                <a:solidFill>
                  <a:srgbClr val="002060"/>
                </a:solidFill>
                <a:latin typeface="Times New Roman"/>
              </a:rPr>
              <a:t>boolean</a:t>
            </a:r>
            <a:r>
              <a:rPr lang="en-US" sz="2800" b="0" strike="noStrike" spc="-1" dirty="0">
                <a:solidFill>
                  <a:srgbClr val="002060"/>
                </a:solidFill>
                <a:latin typeface="Times New Roman"/>
              </a:rPr>
              <a:t> value from a Boolean object, use  </a:t>
            </a:r>
            <a:r>
              <a:rPr lang="en-US" sz="2800" b="0" strike="noStrike" spc="-1" dirty="0" err="1">
                <a:solidFill>
                  <a:srgbClr val="002060"/>
                </a:solidFill>
                <a:latin typeface="Times New Roman"/>
              </a:rPr>
              <a:t>booleanValue</a:t>
            </a:r>
            <a:r>
              <a:rPr lang="en-US" sz="2800" b="0" strike="noStrike" spc="-1" dirty="0">
                <a:solidFill>
                  <a:srgbClr val="002060"/>
                </a:solidFill>
                <a:latin typeface="Times New Roman"/>
              </a:rPr>
              <a:t>( ), shown here:</a:t>
            </a:r>
            <a:endParaRPr lang="en-US" sz="2800" b="0" strike="noStrike" spc="-1" dirty="0">
              <a:solidFill>
                <a:srgbClr val="000000"/>
              </a:solidFill>
              <a:latin typeface="Verdana"/>
            </a:endParaRPr>
          </a:p>
          <a:p>
            <a:pPr marL="265320" indent="-264960">
              <a:lnSpc>
                <a:spcPct val="100000"/>
              </a:lnSpc>
              <a:spcBef>
                <a:spcPts val="249"/>
              </a:spcBef>
            </a:pPr>
            <a:r>
              <a:rPr lang="en-US" sz="2800" b="0" strike="noStrike" spc="-1" dirty="0">
                <a:solidFill>
                  <a:srgbClr val="002060"/>
                </a:solidFill>
                <a:latin typeface="Times New Roman"/>
              </a:rPr>
              <a:t>			</a:t>
            </a:r>
            <a:r>
              <a:rPr lang="en-US" sz="2800" b="0" strike="noStrike" spc="-1" dirty="0" err="1">
                <a:solidFill>
                  <a:srgbClr val="002060"/>
                </a:solidFill>
                <a:latin typeface="Times New Roman"/>
              </a:rPr>
              <a:t>boolean</a:t>
            </a:r>
            <a:r>
              <a:rPr lang="en-US" sz="2800" b="0" strike="noStrike" spc="-1" dirty="0">
                <a:solidFill>
                  <a:srgbClr val="002060"/>
                </a:solidFill>
                <a:latin typeface="Times New Roman"/>
              </a:rPr>
              <a:t> </a:t>
            </a:r>
            <a:r>
              <a:rPr lang="en-US" sz="2800" b="0" strike="noStrike" spc="-1" dirty="0" err="1">
                <a:solidFill>
                  <a:srgbClr val="002060"/>
                </a:solidFill>
                <a:latin typeface="Times New Roman"/>
              </a:rPr>
              <a:t>booleanValue</a:t>
            </a:r>
            <a:r>
              <a:rPr lang="en-US" sz="2800" b="0" strike="noStrike" spc="-1" dirty="0">
                <a:solidFill>
                  <a:srgbClr val="002060"/>
                </a:solidFill>
                <a:latin typeface="Times New Roman"/>
              </a:rPr>
              <a:t>( )</a:t>
            </a:r>
            <a:endParaRPr lang="en-US" sz="2800" b="0" strike="noStrike" spc="-1" dirty="0">
              <a:solidFill>
                <a:srgbClr val="000000"/>
              </a:solidFill>
              <a:latin typeface="Verdana"/>
            </a:endParaRPr>
          </a:p>
          <a:p>
            <a:pPr marL="265320" indent="-264960">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800" b="0" strike="noStrike" spc="-1" dirty="0">
                <a:solidFill>
                  <a:srgbClr val="002060"/>
                </a:solidFill>
                <a:latin typeface="Times New Roman"/>
              </a:rPr>
              <a:t>It returns the </a:t>
            </a:r>
            <a:r>
              <a:rPr lang="en-US" sz="2800" b="0" strike="noStrike" spc="-1" dirty="0" err="1">
                <a:solidFill>
                  <a:srgbClr val="002060"/>
                </a:solidFill>
                <a:latin typeface="Times New Roman"/>
              </a:rPr>
              <a:t>boolean</a:t>
            </a:r>
            <a:r>
              <a:rPr lang="en-US" sz="2800" b="0" strike="noStrike" spc="-1" dirty="0">
                <a:solidFill>
                  <a:srgbClr val="002060"/>
                </a:solidFill>
                <a:latin typeface="Times New Roman"/>
              </a:rPr>
              <a:t> equivalent of the invoking object.</a:t>
            </a:r>
            <a:endParaRPr lang="en-US" sz="2800" b="0" strike="noStrike" spc="-1" dirty="0">
              <a:solidFill>
                <a:srgbClr val="000000"/>
              </a:solidFill>
              <a:latin typeface="Verdana"/>
            </a:endParaRPr>
          </a:p>
          <a:p>
            <a:pPr>
              <a:lnSpc>
                <a:spcPct val="100000"/>
              </a:lnSpc>
              <a:spcBef>
                <a:spcPts val="249"/>
              </a:spcBef>
            </a:pPr>
            <a:endParaRPr lang="en-US" sz="2800" b="0" strike="noStrike" spc="-1" dirty="0">
              <a:solidFill>
                <a:srgbClr val="000000"/>
              </a:solidFill>
              <a:latin typeface="Verdana"/>
            </a:endParaRPr>
          </a:p>
        </p:txBody>
      </p:sp>
    </p:spTree>
    <p:extLst>
      <p:ext uri="{BB962C8B-B14F-4D97-AF65-F5344CB8AC3E}">
        <p14:creationId xmlns:p14="http://schemas.microsoft.com/office/powerpoint/2010/main" val="3613938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066800" y="1447800"/>
            <a:ext cx="7772400" cy="1500187"/>
          </a:xfrm>
        </p:spPr>
        <p:txBody>
          <a:bodyPr>
            <a:normAutofit/>
          </a:bodyPr>
          <a:lstStyle/>
          <a:p>
            <a:pPr algn="ctr"/>
            <a:r>
              <a:rPr lang="en-IN" sz="3600" b="1" dirty="0" smtClean="0"/>
              <a:t>ARRAY LIST</a:t>
            </a:r>
            <a:endParaRPr lang="en-IN" sz="3600" b="1" dirty="0"/>
          </a:p>
        </p:txBody>
      </p:sp>
    </p:spTree>
    <p:extLst>
      <p:ext uri="{BB962C8B-B14F-4D97-AF65-F5344CB8AC3E}">
        <p14:creationId xmlns:p14="http://schemas.microsoft.com/office/powerpoint/2010/main" val="39085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ArrayList</a:t>
            </a:r>
            <a:endParaRPr lang="en-US" dirty="0"/>
          </a:p>
        </p:txBody>
      </p:sp>
      <p:sp>
        <p:nvSpPr>
          <p:cNvPr id="5" name="Content Placeholder 4"/>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ArrayList is a part of collection framework and is present in </a:t>
            </a:r>
            <a:r>
              <a:rPr lang="en-US" sz="2400" dirty="0" err="1">
                <a:latin typeface="Times New Roman" pitchFamily="18" charset="0"/>
                <a:cs typeface="Times New Roman" pitchFamily="18" charset="0"/>
              </a:rPr>
              <a:t>java.util</a:t>
            </a:r>
            <a:r>
              <a:rPr lang="en-US" sz="2400" dirty="0">
                <a:latin typeface="Times New Roman" pitchFamily="18" charset="0"/>
                <a:cs typeface="Times New Roman" pitchFamily="18" charset="0"/>
              </a:rPr>
              <a:t> package. It provides us with dynamic arrays in Java. Though, it may be slower than standard arrays but can be helpful in programs where lots of manipulation in the array is needed. This class is found in </a:t>
            </a:r>
            <a:r>
              <a:rPr lang="en-US" sz="2400" dirty="0" err="1">
                <a:latin typeface="Times New Roman" pitchFamily="18" charset="0"/>
                <a:cs typeface="Times New Roman" pitchFamily="18" charset="0"/>
              </a:rPr>
              <a:t>java.util</a:t>
            </a:r>
            <a:r>
              <a:rPr lang="en-US" sz="2400" dirty="0">
                <a:latin typeface="Times New Roman" pitchFamily="18" charset="0"/>
                <a:cs typeface="Times New Roman" pitchFamily="18" charset="0"/>
              </a:rPr>
              <a:t> package.</a:t>
            </a:r>
          </a:p>
        </p:txBody>
      </p:sp>
    </p:spTree>
    <p:extLst>
      <p:ext uri="{BB962C8B-B14F-4D97-AF65-F5344CB8AC3E}">
        <p14:creationId xmlns:p14="http://schemas.microsoft.com/office/powerpoint/2010/main" val="2341076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dirty="0" smtClean="0"/>
              <a:t>Basic Example </a:t>
            </a:r>
            <a:endParaRPr lang="en-US" dirty="0"/>
          </a:p>
        </p:txBody>
      </p:sp>
      <p:sp>
        <p:nvSpPr>
          <p:cNvPr id="3" name="Content Placeholder 2"/>
          <p:cNvSpPr>
            <a:spLocks noGrp="1"/>
          </p:cNvSpPr>
          <p:nvPr>
            <p:ph idx="1"/>
          </p:nvPr>
        </p:nvSpPr>
        <p:spPr>
          <a:xfrm>
            <a:off x="457200" y="1066800"/>
            <a:ext cx="8229600" cy="5059363"/>
          </a:xfrm>
        </p:spPr>
        <p:txBody>
          <a:bodyPr>
            <a:noAutofit/>
          </a:bodyPr>
          <a:lstStyle/>
          <a:p>
            <a:pPr marL="0" indent="0">
              <a:buNone/>
            </a:pPr>
            <a:r>
              <a:rPr lang="en-US" sz="1800" dirty="0" smtClean="0">
                <a:latin typeface="Times New Roman" pitchFamily="18" charset="0"/>
                <a:cs typeface="Times New Roman" pitchFamily="18" charset="0"/>
              </a:rPr>
              <a:t>import </a:t>
            </a:r>
            <a:r>
              <a:rPr lang="en-US" sz="1800" dirty="0" err="1">
                <a:latin typeface="Times New Roman" pitchFamily="18" charset="0"/>
                <a:cs typeface="Times New Roman" pitchFamily="18" charset="0"/>
              </a:rPr>
              <a:t>java.util</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class </a:t>
            </a:r>
            <a:r>
              <a:rPr lang="en-US" sz="1800" dirty="0" err="1">
                <a:latin typeface="Times New Roman" pitchFamily="18" charset="0"/>
                <a:cs typeface="Times New Roman" pitchFamily="18" charset="0"/>
              </a:rPr>
              <a:t>ArrayListExample</a:t>
            </a: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public static void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n = 5;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ArrayList</a:t>
            </a:r>
            <a:r>
              <a:rPr lang="en-US" sz="1800" dirty="0" smtClean="0">
                <a:latin typeface="Times New Roman" pitchFamily="18" charset="0"/>
                <a:cs typeface="Times New Roman" pitchFamily="18" charset="0"/>
              </a:rPr>
              <a:t>&lt;Integer</a:t>
            </a:r>
            <a:r>
              <a:rPr lang="en-US" sz="1800" dirty="0">
                <a:latin typeface="Times New Roman" pitchFamily="18" charset="0"/>
                <a:cs typeface="Times New Roman" pitchFamily="18" charset="0"/>
              </a:rPr>
              <a:t>&gt; </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new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&lt;Integer&gt;(n); </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i = 1; i &lt;= n; i++) </a:t>
            </a:r>
          </a:p>
          <a:p>
            <a:pPr marL="0" indent="0">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arrli.add</a:t>
            </a:r>
            <a:r>
              <a:rPr lang="en-US" sz="1800" dirty="0" smtClean="0">
                <a:latin typeface="Times New Roman" pitchFamily="18" charset="0"/>
                <a:cs typeface="Times New Roman" pitchFamily="18" charset="0"/>
              </a:rPr>
              <a:t>(i</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arrli.remove</a:t>
            </a:r>
            <a:r>
              <a:rPr lang="en-US" sz="1800" dirty="0">
                <a:latin typeface="Times New Roman" pitchFamily="18" charset="0"/>
                <a:cs typeface="Times New Roman" pitchFamily="18" charset="0"/>
              </a:rPr>
              <a:t>(3);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arrli</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i = 0; i &lt; </a:t>
            </a:r>
            <a:r>
              <a:rPr lang="en-US" sz="1800" dirty="0" err="1">
                <a:latin typeface="Times New Roman" pitchFamily="18" charset="0"/>
                <a:cs typeface="Times New Roman" pitchFamily="18" charset="0"/>
              </a:rPr>
              <a:t>arrli.size</a:t>
            </a:r>
            <a:r>
              <a:rPr lang="en-US" sz="1800" dirty="0">
                <a:latin typeface="Times New Roman" pitchFamily="18" charset="0"/>
                <a:cs typeface="Times New Roman" pitchFamily="18" charset="0"/>
              </a:rPr>
              <a:t>(); i++) </a:t>
            </a:r>
          </a:p>
          <a:p>
            <a:pPr marL="0" indent="0">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arrli.get</a:t>
            </a:r>
            <a:r>
              <a:rPr lang="en-US" sz="1800" dirty="0" smtClean="0">
                <a:latin typeface="Times New Roman" pitchFamily="18" charset="0"/>
                <a:cs typeface="Times New Roman" pitchFamily="18" charset="0"/>
              </a:rPr>
              <a:t>(i</a:t>
            </a:r>
            <a:r>
              <a:rPr lang="en-US" sz="1800" dirty="0">
                <a:latin typeface="Times New Roman" pitchFamily="18" charset="0"/>
                <a:cs typeface="Times New Roman" pitchFamily="18" charset="0"/>
              </a:rPr>
              <a:t>) + " "); </a:t>
            </a:r>
          </a:p>
          <a:p>
            <a:pPr marL="0" indent="0">
              <a:buNone/>
            </a:pPr>
            <a:r>
              <a:rPr lang="en-US" sz="1800" dirty="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137356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502920" y="0"/>
            <a:ext cx="8183520" cy="1051200"/>
          </a:xfrm>
          <a:prstGeom prst="rect">
            <a:avLst/>
          </a:prstGeom>
          <a:noFill/>
          <a:ln>
            <a:noFill/>
          </a:ln>
        </p:spPr>
        <p:txBody>
          <a:bodyPr lIns="90000" tIns="45000" rIns="90000" bIns="45000" anchor="b">
            <a:normAutofit/>
          </a:bodyPr>
          <a:lstStyle/>
          <a:p>
            <a:pPr algn="ctr">
              <a:lnSpc>
                <a:spcPct val="100000"/>
              </a:lnSpc>
            </a:pPr>
            <a:r>
              <a:rPr lang="en-US" sz="3200" b="0" strike="noStrike" spc="-1">
                <a:solidFill>
                  <a:srgbClr val="C00000"/>
                </a:solidFill>
                <a:latin typeface="Times New Roman"/>
              </a:rPr>
              <a:t>Primitive Data Types and Wrapper Classes</a:t>
            </a:r>
            <a:endParaRPr lang="en-US" sz="3200" b="0" strike="noStrike" spc="-1">
              <a:solidFill>
                <a:srgbClr val="000000"/>
              </a:solidFill>
              <a:latin typeface="Verdana"/>
            </a:endParaRPr>
          </a:p>
        </p:txBody>
      </p:sp>
      <p:graphicFrame>
        <p:nvGraphicFramePr>
          <p:cNvPr id="104" name="Table 2"/>
          <p:cNvGraphicFramePr/>
          <p:nvPr/>
        </p:nvGraphicFramePr>
        <p:xfrm>
          <a:off x="457200" y="1143000"/>
          <a:ext cx="8183520" cy="4800240"/>
        </p:xfrm>
        <a:graphic>
          <a:graphicData uri="http://schemas.openxmlformats.org/drawingml/2006/table">
            <a:tbl>
              <a:tblPr/>
              <a:tblGrid>
                <a:gridCol w="4091760"/>
                <a:gridCol w="4091760"/>
              </a:tblGrid>
              <a:tr h="533160">
                <a:tc>
                  <a:txBody>
                    <a:bodyPr/>
                    <a:lstStyle/>
                    <a:p>
                      <a:pPr algn="ctr">
                        <a:lnSpc>
                          <a:spcPct val="100000"/>
                        </a:lnSpc>
                      </a:pPr>
                      <a:r>
                        <a:rPr lang="en-IN" sz="1800" b="1" strike="noStrike" spc="-1">
                          <a:solidFill>
                            <a:srgbClr val="7030A0"/>
                          </a:solidFill>
                          <a:latin typeface="Times New Roman"/>
                        </a:rPr>
                        <a:t>Data Type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c>
                  <a:txBody>
                    <a:bodyPr/>
                    <a:lstStyle/>
                    <a:p>
                      <a:pPr algn="ctr">
                        <a:lnSpc>
                          <a:spcPct val="100000"/>
                        </a:lnSpc>
                      </a:pPr>
                      <a:r>
                        <a:rPr lang="en-IN" sz="1800" b="1" strike="noStrike" spc="-1">
                          <a:solidFill>
                            <a:srgbClr val="7030A0"/>
                          </a:solidFill>
                          <a:latin typeface="Times New Roman"/>
                        </a:rPr>
                        <a:t>Wrapper Class</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07F09"/>
                    </a:solidFill>
                  </a:tcPr>
                </a:tc>
              </a:tr>
              <a:tr h="533160">
                <a:tc>
                  <a:txBody>
                    <a:bodyPr/>
                    <a:lstStyle/>
                    <a:p>
                      <a:pPr algn="ctr">
                        <a:lnSpc>
                          <a:spcPct val="100000"/>
                        </a:lnSpc>
                      </a:pPr>
                      <a:r>
                        <a:rPr lang="en-IN" sz="1800" b="0" strike="noStrike" spc="-1">
                          <a:solidFill>
                            <a:srgbClr val="7030A0"/>
                          </a:solidFill>
                          <a:latin typeface="Times New Roman"/>
                        </a:rPr>
                        <a:t>byte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7CC"/>
                    </a:solidFill>
                  </a:tcPr>
                </a:tc>
                <a:tc>
                  <a:txBody>
                    <a:bodyPr/>
                    <a:lstStyle/>
                    <a:p>
                      <a:pPr algn="ctr">
                        <a:lnSpc>
                          <a:spcPct val="100000"/>
                        </a:lnSpc>
                      </a:pPr>
                      <a:r>
                        <a:rPr lang="en-IN" sz="1800" b="0" strike="noStrike" spc="-1">
                          <a:solidFill>
                            <a:srgbClr val="7030A0"/>
                          </a:solidFill>
                          <a:latin typeface="Times New Roman"/>
                        </a:rPr>
                        <a:t>Byte</a:t>
                      </a:r>
                      <a:endParaRPr lang="en-IN"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9D7CC"/>
                    </a:solidFill>
                  </a:tcPr>
                </a:tc>
              </a:tr>
              <a:tr h="533160">
                <a:tc>
                  <a:txBody>
                    <a:bodyPr/>
                    <a:lstStyle/>
                    <a:p>
                      <a:pPr algn="ctr">
                        <a:lnSpc>
                          <a:spcPct val="100000"/>
                        </a:lnSpc>
                      </a:pPr>
                      <a:r>
                        <a:rPr lang="en-IN" sz="1800" b="0" strike="noStrike" spc="-1">
                          <a:solidFill>
                            <a:srgbClr val="7030A0"/>
                          </a:solidFill>
                          <a:latin typeface="Times New Roman"/>
                        </a:rPr>
                        <a:t>short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pPr algn="ctr">
                        <a:lnSpc>
                          <a:spcPct val="100000"/>
                        </a:lnSpc>
                      </a:pPr>
                      <a:r>
                        <a:rPr lang="en-IN" sz="1800" b="0" strike="noStrike" spc="-1">
                          <a:solidFill>
                            <a:srgbClr val="7030A0"/>
                          </a:solidFill>
                          <a:latin typeface="Times New Roman"/>
                        </a:rPr>
                        <a:t>Short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533160">
                <a:tc>
                  <a:txBody>
                    <a:bodyPr/>
                    <a:lstStyle/>
                    <a:p>
                      <a:pPr algn="ctr">
                        <a:lnSpc>
                          <a:spcPct val="100000"/>
                        </a:lnSpc>
                      </a:pPr>
                      <a:r>
                        <a:rPr lang="en-IN" sz="1800" b="1" i="1" strike="noStrike" spc="-1">
                          <a:solidFill>
                            <a:srgbClr val="C00000"/>
                          </a:solidFill>
                          <a:latin typeface="Times New Roman"/>
                        </a:rPr>
                        <a:t>int </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lstStyle/>
                    <a:p>
                      <a:pPr algn="ctr">
                        <a:lnSpc>
                          <a:spcPct val="100000"/>
                        </a:lnSpc>
                      </a:pPr>
                      <a:r>
                        <a:rPr lang="en-IN" sz="1800" b="1" i="1" strike="noStrike" spc="-1">
                          <a:solidFill>
                            <a:srgbClr val="C00000"/>
                          </a:solidFill>
                          <a:latin typeface="Times New Roman"/>
                        </a:rPr>
                        <a:t>Integer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533160">
                <a:tc>
                  <a:txBody>
                    <a:bodyPr/>
                    <a:lstStyle/>
                    <a:p>
                      <a:pPr algn="ctr">
                        <a:lnSpc>
                          <a:spcPct val="100000"/>
                        </a:lnSpc>
                      </a:pPr>
                      <a:r>
                        <a:rPr lang="en-IN" sz="1800" b="0" strike="noStrike" spc="-1">
                          <a:solidFill>
                            <a:srgbClr val="7030A0"/>
                          </a:solidFill>
                          <a:latin typeface="Times New Roman"/>
                        </a:rPr>
                        <a:t>long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pPr algn="ctr">
                        <a:lnSpc>
                          <a:spcPct val="100000"/>
                        </a:lnSpc>
                      </a:pPr>
                      <a:r>
                        <a:rPr lang="en-IN" sz="1800" b="0" strike="noStrike" spc="-1">
                          <a:solidFill>
                            <a:srgbClr val="7030A0"/>
                          </a:solidFill>
                          <a:latin typeface="Times New Roman"/>
                        </a:rPr>
                        <a:t>Long</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533160">
                <a:tc>
                  <a:txBody>
                    <a:bodyPr/>
                    <a:lstStyle/>
                    <a:p>
                      <a:pPr algn="ctr">
                        <a:lnSpc>
                          <a:spcPct val="100000"/>
                        </a:lnSpc>
                      </a:pPr>
                      <a:r>
                        <a:rPr lang="en-IN" sz="1800" b="1" i="1" strike="noStrike" spc="-1">
                          <a:solidFill>
                            <a:srgbClr val="C00000"/>
                          </a:solidFill>
                          <a:latin typeface="Times New Roman"/>
                        </a:rPr>
                        <a:t>char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lstStyle/>
                    <a:p>
                      <a:pPr algn="ctr">
                        <a:lnSpc>
                          <a:spcPct val="100000"/>
                        </a:lnSpc>
                      </a:pPr>
                      <a:r>
                        <a:rPr lang="en-IN" sz="1800" b="1" i="1" strike="noStrike" spc="-1">
                          <a:solidFill>
                            <a:srgbClr val="C00000"/>
                          </a:solidFill>
                          <a:latin typeface="Times New Roman"/>
                        </a:rPr>
                        <a:t>Character</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533160">
                <a:tc>
                  <a:txBody>
                    <a:bodyPr/>
                    <a:lstStyle/>
                    <a:p>
                      <a:pPr algn="ctr">
                        <a:lnSpc>
                          <a:spcPct val="100000"/>
                        </a:lnSpc>
                      </a:pPr>
                      <a:r>
                        <a:rPr lang="en-IN" sz="1800" b="0" strike="noStrike" spc="-1">
                          <a:solidFill>
                            <a:srgbClr val="7030A0"/>
                          </a:solidFill>
                          <a:latin typeface="Times New Roman"/>
                        </a:rPr>
                        <a:t>float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pPr algn="ctr">
                        <a:lnSpc>
                          <a:spcPct val="100000"/>
                        </a:lnSpc>
                      </a:pPr>
                      <a:r>
                        <a:rPr lang="en-IN" sz="1800" b="0" strike="noStrike" spc="-1">
                          <a:solidFill>
                            <a:srgbClr val="7030A0"/>
                          </a:solidFill>
                          <a:latin typeface="Times New Roman"/>
                        </a:rPr>
                        <a:t>Float</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r h="533160">
                <a:tc>
                  <a:txBody>
                    <a:bodyPr/>
                    <a:lstStyle/>
                    <a:p>
                      <a:pPr algn="ctr">
                        <a:lnSpc>
                          <a:spcPct val="100000"/>
                        </a:lnSpc>
                      </a:pPr>
                      <a:r>
                        <a:rPr lang="en-IN" sz="1800" b="0" strike="noStrike" spc="-1">
                          <a:solidFill>
                            <a:srgbClr val="7030A0"/>
                          </a:solidFill>
                          <a:latin typeface="Times New Roman"/>
                        </a:rPr>
                        <a:t>double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c>
                  <a:txBody>
                    <a:bodyPr/>
                    <a:lstStyle/>
                    <a:p>
                      <a:pPr algn="ctr">
                        <a:lnSpc>
                          <a:spcPct val="100000"/>
                        </a:lnSpc>
                      </a:pPr>
                      <a:r>
                        <a:rPr lang="en-IN" sz="1800" b="0" strike="noStrike" spc="-1">
                          <a:solidFill>
                            <a:srgbClr val="7030A0"/>
                          </a:solidFill>
                          <a:latin typeface="Times New Roman"/>
                        </a:rPr>
                        <a:t>Double</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9D7CC"/>
                    </a:solidFill>
                  </a:tcPr>
                </a:tc>
              </a:tr>
              <a:tr h="534960">
                <a:tc>
                  <a:txBody>
                    <a:bodyPr/>
                    <a:lstStyle/>
                    <a:p>
                      <a:pPr algn="ctr">
                        <a:lnSpc>
                          <a:spcPct val="100000"/>
                        </a:lnSpc>
                      </a:pPr>
                      <a:r>
                        <a:rPr lang="en-IN" sz="1800" b="0" strike="noStrike" spc="-1">
                          <a:solidFill>
                            <a:srgbClr val="7030A0"/>
                          </a:solidFill>
                          <a:latin typeface="Times New Roman"/>
                        </a:rPr>
                        <a:t>boolean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c>
                  <a:txBody>
                    <a:bodyPr/>
                    <a:lstStyle/>
                    <a:p>
                      <a:pPr algn="ctr">
                        <a:lnSpc>
                          <a:spcPct val="100000"/>
                        </a:lnSpc>
                      </a:pPr>
                      <a:r>
                        <a:rPr lang="en-IN" sz="1800" b="0" strike="noStrike" spc="-1">
                          <a:solidFill>
                            <a:srgbClr val="7030A0"/>
                          </a:solidFill>
                          <a:latin typeface="Times New Roman"/>
                        </a:rPr>
                        <a:t>Boolean</a:t>
                      </a:r>
                      <a:endParaRPr lang="en-IN"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CECE7"/>
                    </a:solidFill>
                  </a:tcPr>
                </a:tc>
              </a:tr>
            </a:tbl>
          </a:graphicData>
        </a:graphic>
      </p:graphicFrame>
      <p:pic>
        <p:nvPicPr>
          <p:cNvPr id="105"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419076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3" presetClass="entr"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repl">
                                        <p:cTn id="7" dur="2000" fill="hold"/>
                                        <p:tgtEl>
                                          <p:spTgt spid="104"/>
                                        </p:tgtEl>
                                        <p:attrNameLst>
                                          <p:attrName>ppt_w</p:attrName>
                                        </p:attrNameLst>
                                      </p:cBhvr>
                                      <p:tavLst>
                                        <p:tav tm="0">
                                          <p:val>
                                            <p:fltVal val="0"/>
                                          </p:val>
                                        </p:tav>
                                        <p:tav tm="100000">
                                          <p:val>
                                            <p:strVal val="#ppt_w"/>
                                          </p:val>
                                        </p:tav>
                                      </p:tavLst>
                                    </p:anim>
                                    <p:anim calcmode="lin" valueType="num">
                                      <p:cBhvr additive="repl">
                                        <p:cTn id="8" dur="2000" fill="hold"/>
                                        <p:tgtEl>
                                          <p:spTgt spid="104"/>
                                        </p:tgtEl>
                                        <p:attrNameLst>
                                          <p:attrName>ppt_h</p:attrName>
                                        </p:attrNameLst>
                                      </p:cBhvr>
                                      <p:tavLst>
                                        <p:tav tm="0">
                                          <p:val>
                                            <p:fltVal val="0"/>
                                          </p:val>
                                        </p:tav>
                                        <p:tav tm="100000">
                                          <p:val>
                                            <p:strVal val="#ppt_h"/>
                                          </p:val>
                                        </p:tav>
                                      </p:tavLst>
                                    </p:anim>
                                    <p:animEffect transition="in" filter="fade">
                                      <p:cBhvr additive="repl">
                                        <p:cTn id="9"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methods of ArrayList</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itchFamily="18" charset="0"/>
                <a:cs typeface="Times New Roman" pitchFamily="18" charset="0"/>
              </a:rPr>
              <a:t>Adding Elements</a:t>
            </a:r>
            <a:r>
              <a:rPr lang="en-US" sz="2000" dirty="0">
                <a:latin typeface="Times New Roman" pitchFamily="18" charset="0"/>
                <a:cs typeface="Times New Roman" pitchFamily="18" charset="0"/>
              </a:rPr>
              <a:t>: In order to add an element to an ArrayList, we can use the add() method. This method is overloaded to perform multiple operations based on different parameters. They are</a:t>
            </a:r>
            <a:r>
              <a:rPr lang="en-US" sz="2000" dirty="0" smtClean="0">
                <a:latin typeface="Times New Roman" pitchFamily="18" charset="0"/>
                <a:cs typeface="Times New Roman" pitchFamily="18" charset="0"/>
              </a:rPr>
              <a:t>:</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smtClean="0">
                <a:latin typeface="Times New Roman" pitchFamily="18" charset="0"/>
                <a:cs typeface="Times New Roman" pitchFamily="18" charset="0"/>
              </a:rPr>
              <a:t>add(Object</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This method is used to add an element at the end of the ArrayList.</a:t>
            </a:r>
          </a:p>
          <a:p>
            <a:pPr marL="0" indent="0" algn="just">
              <a:buNone/>
            </a:pPr>
            <a:r>
              <a:rPr lang="en-US" sz="2000" b="1" dirty="0">
                <a:latin typeface="Times New Roman" pitchFamily="18" charset="0"/>
                <a:cs typeface="Times New Roman" pitchFamily="18" charset="0"/>
              </a:rPr>
              <a:t>add(</a:t>
            </a:r>
            <a:r>
              <a:rPr lang="en-US" sz="2000" b="1" dirty="0" err="1">
                <a:latin typeface="Times New Roman" pitchFamily="18" charset="0"/>
                <a:cs typeface="Times New Roman" pitchFamily="18" charset="0"/>
              </a:rPr>
              <a:t>int</a:t>
            </a:r>
            <a:r>
              <a:rPr lang="en-US" sz="2000" b="1" dirty="0">
                <a:latin typeface="Times New Roman" pitchFamily="18" charset="0"/>
                <a:cs typeface="Times New Roman" pitchFamily="18" charset="0"/>
              </a:rPr>
              <a:t> index, Object)</a:t>
            </a:r>
            <a:r>
              <a:rPr lang="en-US" sz="2000" dirty="0">
                <a:latin typeface="Times New Roman" pitchFamily="18" charset="0"/>
                <a:cs typeface="Times New Roman" pitchFamily="18" charset="0"/>
              </a:rPr>
              <a:t>: This method is used to add an element at a specific index in the ArrayList.</a:t>
            </a:r>
          </a:p>
        </p:txBody>
      </p:sp>
    </p:spTree>
    <p:extLst>
      <p:ext uri="{BB962C8B-B14F-4D97-AF65-F5344CB8AC3E}">
        <p14:creationId xmlns:p14="http://schemas.microsoft.com/office/powerpoint/2010/main" val="30819271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add Elements in ArrayList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 Java program to add elements </a:t>
            </a:r>
          </a:p>
          <a:p>
            <a:pPr marL="0" indent="0">
              <a:buNone/>
            </a:pPr>
            <a:r>
              <a:rPr lang="en-US" dirty="0"/>
              <a:t>// to an ArrayList </a:t>
            </a:r>
          </a:p>
          <a:p>
            <a:pPr marL="0" indent="0">
              <a:buNone/>
            </a:pPr>
            <a:endParaRPr lang="en-US" dirty="0"/>
          </a:p>
          <a:p>
            <a:pPr marL="0" indent="0">
              <a:buNone/>
            </a:pPr>
            <a:r>
              <a:rPr lang="en-US" dirty="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r>
              <a:rPr lang="en-US" dirty="0"/>
              <a:t>		</a:t>
            </a:r>
            <a:r>
              <a:rPr lang="en-US" dirty="0" err="1"/>
              <a:t>System.out.println</a:t>
            </a:r>
            <a:r>
              <a:rPr lang="en-US" dirty="0"/>
              <a:t>(al);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0214367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400" b="1" dirty="0">
                <a:latin typeface="Times New Roman" pitchFamily="18" charset="0"/>
                <a:cs typeface="Times New Roman" pitchFamily="18" charset="0"/>
              </a:rPr>
              <a:t>Changing Elements</a:t>
            </a:r>
            <a:r>
              <a:rPr lang="en-US" sz="2400" dirty="0">
                <a:latin typeface="Times New Roman" pitchFamily="18" charset="0"/>
                <a:cs typeface="Times New Roman" pitchFamily="18" charset="0"/>
              </a:rPr>
              <a:t>: After adding the elements, if we wish to change the element, it can be done using the set() method. Since an ArrayList is indexed, the element which we wish to change is referenced by the index of the element. Therefore, this method takes an index and the updated element which needs to be inserted at that index.</a:t>
            </a:r>
          </a:p>
        </p:txBody>
      </p:sp>
    </p:spTree>
    <p:extLst>
      <p:ext uri="{BB962C8B-B14F-4D97-AF65-F5344CB8AC3E}">
        <p14:creationId xmlns:p14="http://schemas.microsoft.com/office/powerpoint/2010/main" val="9212994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dirty="0"/>
              <a:t>// Java program to change elements </a:t>
            </a:r>
          </a:p>
          <a:p>
            <a:pPr marL="0" indent="0">
              <a:buNone/>
            </a:pPr>
            <a:r>
              <a:rPr lang="en-US" dirty="0"/>
              <a:t>// in an ArrayList </a:t>
            </a:r>
          </a:p>
          <a:p>
            <a:pPr marL="0" indent="0">
              <a:buNone/>
            </a:pPr>
            <a:r>
              <a:rPr lang="en-US" dirty="0" smtClean="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endParaRPr lang="en-US" dirty="0"/>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endParaRPr lang="en-US" dirty="0"/>
          </a:p>
          <a:p>
            <a:pPr marL="0" indent="0">
              <a:buNone/>
            </a:pPr>
            <a:r>
              <a:rPr lang="en-US" dirty="0"/>
              <a:t>		</a:t>
            </a:r>
            <a:r>
              <a:rPr lang="en-US" dirty="0" err="1"/>
              <a:t>System.out.println</a:t>
            </a:r>
            <a:r>
              <a:rPr lang="en-US" dirty="0"/>
              <a:t>("Initial ArrayList " + al); </a:t>
            </a:r>
          </a:p>
          <a:p>
            <a:pPr marL="0" indent="0">
              <a:buNone/>
            </a:pPr>
            <a:endParaRPr lang="en-US" dirty="0"/>
          </a:p>
          <a:p>
            <a:pPr marL="0" indent="0">
              <a:buNone/>
            </a:pPr>
            <a:r>
              <a:rPr lang="en-US" dirty="0"/>
              <a:t>		</a:t>
            </a:r>
            <a:r>
              <a:rPr lang="en-US" dirty="0" err="1"/>
              <a:t>al.set</a:t>
            </a:r>
            <a:r>
              <a:rPr lang="en-US" dirty="0"/>
              <a:t>(1, "the"); </a:t>
            </a:r>
          </a:p>
          <a:p>
            <a:pPr marL="0" indent="0">
              <a:buNone/>
            </a:pPr>
            <a:endParaRPr lang="en-US" dirty="0"/>
          </a:p>
          <a:p>
            <a:pPr marL="0" indent="0">
              <a:buNone/>
            </a:pPr>
            <a:r>
              <a:rPr lang="en-US" dirty="0"/>
              <a:t>		</a:t>
            </a:r>
            <a:r>
              <a:rPr lang="en-US" dirty="0" err="1"/>
              <a:t>System.out.println</a:t>
            </a:r>
            <a:r>
              <a:rPr lang="en-US" dirty="0"/>
              <a:t>("Updated ArrayList " + al);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032558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lgn="just">
              <a:buNone/>
            </a:pPr>
            <a:r>
              <a:rPr lang="en-US" b="1" dirty="0"/>
              <a:t>Removing Elements</a:t>
            </a:r>
            <a:r>
              <a:rPr lang="en-US" dirty="0"/>
              <a:t>: In order to remove an element from an ArrayList, we can use the remove() method. This method is overloaded to perform multiple operations based on different parameters. They are</a:t>
            </a:r>
            <a:r>
              <a:rPr lang="en-US" dirty="0" smtClean="0"/>
              <a:t>:</a:t>
            </a:r>
          </a:p>
          <a:p>
            <a:pPr marL="0" indent="0" algn="just">
              <a:buNone/>
            </a:pPr>
            <a:endParaRPr lang="en-US" dirty="0"/>
          </a:p>
          <a:p>
            <a:pPr marL="0" indent="0" algn="just">
              <a:buNone/>
            </a:pPr>
            <a:r>
              <a:rPr lang="en-US" b="1" dirty="0" smtClean="0"/>
              <a:t>remove(Object</a:t>
            </a:r>
            <a:r>
              <a:rPr lang="en-US" b="1" dirty="0"/>
              <a:t>)</a:t>
            </a:r>
            <a:r>
              <a:rPr lang="en-US" dirty="0"/>
              <a:t>: This method is used to simply remove an object from the ArrayList. If there are multiple such objects, then the first occurrence of the object is removed</a:t>
            </a:r>
            <a:r>
              <a:rPr lang="en-US" dirty="0" smtClean="0"/>
              <a:t>.</a:t>
            </a:r>
          </a:p>
          <a:p>
            <a:pPr marL="0" indent="0" algn="just">
              <a:buNone/>
            </a:pPr>
            <a:endParaRPr lang="en-US" dirty="0"/>
          </a:p>
          <a:p>
            <a:pPr marL="0" indent="0" algn="just">
              <a:buNone/>
            </a:pPr>
            <a:r>
              <a:rPr lang="en-US" b="1" dirty="0"/>
              <a:t>remove(</a:t>
            </a:r>
            <a:r>
              <a:rPr lang="en-US" b="1" dirty="0" err="1"/>
              <a:t>int</a:t>
            </a:r>
            <a:r>
              <a:rPr lang="en-US" b="1" dirty="0"/>
              <a:t> index)</a:t>
            </a:r>
            <a:r>
              <a:rPr lang="en-US" dirty="0"/>
              <a:t>: Since an ArrayList is indexed, this method takes an integer value which simply removes the element present at that specific index in the ArrayList. After removing the element, all the elements are moved to the left to fill the space and the indices of the objects are updated.</a:t>
            </a:r>
          </a:p>
        </p:txBody>
      </p:sp>
    </p:spTree>
    <p:extLst>
      <p:ext uri="{BB962C8B-B14F-4D97-AF65-F5344CB8AC3E}">
        <p14:creationId xmlns:p14="http://schemas.microsoft.com/office/powerpoint/2010/main" val="1288688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noAutofit/>
          </a:bodyPr>
          <a:lstStyle/>
          <a:p>
            <a:pPr marL="0" indent="0" algn="just">
              <a:buNone/>
            </a:pPr>
            <a:r>
              <a:rPr lang="en-US" sz="1600" dirty="0">
                <a:latin typeface="Times New Roman" pitchFamily="18" charset="0"/>
                <a:cs typeface="Times New Roman" pitchFamily="18" charset="0"/>
              </a:rPr>
              <a:t>// Java program to remove elements </a:t>
            </a:r>
          </a:p>
          <a:p>
            <a:pPr marL="0" indent="0" algn="just">
              <a:buNone/>
            </a:pPr>
            <a:r>
              <a:rPr lang="en-US" sz="1600" dirty="0">
                <a:latin typeface="Times New Roman" pitchFamily="18" charset="0"/>
                <a:cs typeface="Times New Roman" pitchFamily="18" charset="0"/>
              </a:rPr>
              <a:t>// in an ArrayList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import </a:t>
            </a:r>
            <a:r>
              <a:rPr lang="en-US" sz="1600" dirty="0" err="1">
                <a:latin typeface="Times New Roman" pitchFamily="18" charset="0"/>
                <a:cs typeface="Times New Roman" pitchFamily="18" charset="0"/>
              </a:rPr>
              <a:t>java.util</a:t>
            </a:r>
            <a:r>
              <a:rPr lang="en-US" sz="1600" dirty="0">
                <a:latin typeface="Times New Roman" pitchFamily="18" charset="0"/>
                <a:cs typeface="Times New Roman" pitchFamily="18" charset="0"/>
              </a:rPr>
              <a:t>.*; </a:t>
            </a:r>
          </a:p>
          <a:p>
            <a:pPr marL="0" indent="0" algn="just">
              <a:buNone/>
            </a:pPr>
            <a:r>
              <a:rPr lang="en-US" sz="1600" dirty="0">
                <a:latin typeface="Times New Roman" pitchFamily="18" charset="0"/>
                <a:cs typeface="Times New Roman" pitchFamily="18" charset="0"/>
              </a:rPr>
              <a:t>public class ABC {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public static void main(String </a:t>
            </a:r>
            <a:r>
              <a:rPr lang="en-US" sz="1600" dirty="0" err="1">
                <a:latin typeface="Times New Roman" pitchFamily="18" charset="0"/>
                <a:cs typeface="Times New Roman" pitchFamily="18" charset="0"/>
              </a:rPr>
              <a:t>args</a:t>
            </a:r>
            <a:r>
              <a:rPr lang="en-US" sz="1600" dirty="0">
                <a:latin typeface="Times New Roman" pitchFamily="18" charset="0"/>
                <a:cs typeface="Times New Roman" pitchFamily="18" charset="0"/>
              </a:rPr>
              <a:t>[]) </a:t>
            </a:r>
          </a:p>
          <a:p>
            <a:pPr marL="0" indent="0" algn="just">
              <a:buNone/>
            </a:pPr>
            <a:r>
              <a:rPr lang="en-US" sz="1600" dirty="0">
                <a:latin typeface="Times New Roman" pitchFamily="18" charset="0"/>
                <a:cs typeface="Times New Roman" pitchFamily="18" charset="0"/>
              </a:rPr>
              <a:t>	{ </a:t>
            </a:r>
          </a:p>
          <a:p>
            <a:pPr marL="0" indent="0" algn="just">
              <a:buNone/>
            </a:pPr>
            <a:r>
              <a:rPr lang="en-US" sz="1600" dirty="0">
                <a:latin typeface="Times New Roman" pitchFamily="18" charset="0"/>
                <a:cs typeface="Times New Roman" pitchFamily="18" charset="0"/>
              </a:rPr>
              <a:t>		ArrayList&lt;String&gt; al = new ArrayList&lt;&gt;(); </a:t>
            </a:r>
          </a:p>
          <a:p>
            <a:pPr marL="0" indent="0" algn="just">
              <a:buNone/>
            </a:pP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("Welcome");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("java");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al.add</a:t>
            </a:r>
            <a:r>
              <a:rPr lang="en-US" sz="1600" dirty="0">
                <a:latin typeface="Times New Roman" pitchFamily="18" charset="0"/>
                <a:cs typeface="Times New Roman" pitchFamily="18" charset="0"/>
              </a:rPr>
              <a:t>(1, "to");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("Initial ArrayList " + al); // Welcome to </a:t>
            </a:r>
            <a:r>
              <a:rPr lang="en-US" sz="1600" dirty="0" smtClean="0">
                <a:latin typeface="Times New Roman" pitchFamily="18" charset="0"/>
                <a:cs typeface="Times New Roman" pitchFamily="18" charset="0"/>
              </a:rPr>
              <a:t>java</a:t>
            </a: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al.remove</a:t>
            </a:r>
            <a:r>
              <a:rPr lang="en-US" sz="1600" dirty="0">
                <a:latin typeface="Times New Roman" pitchFamily="18" charset="0"/>
                <a:cs typeface="Times New Roman" pitchFamily="18" charset="0"/>
              </a:rPr>
              <a:t>(1);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("After the Index Removal " + al); //Welcome </a:t>
            </a:r>
            <a:r>
              <a:rPr lang="en-US" sz="1600" dirty="0" smtClean="0">
                <a:latin typeface="Times New Roman" pitchFamily="18" charset="0"/>
                <a:cs typeface="Times New Roman" pitchFamily="18" charset="0"/>
              </a:rPr>
              <a:t>java</a:t>
            </a:r>
            <a:endParaRPr lang="en-US" sz="16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al.remove</a:t>
            </a:r>
            <a:r>
              <a:rPr lang="en-US" sz="1600" dirty="0">
                <a:latin typeface="Times New Roman" pitchFamily="18" charset="0"/>
                <a:cs typeface="Times New Roman" pitchFamily="18" charset="0"/>
              </a:rPr>
              <a:t>("java"); </a:t>
            </a:r>
          </a:p>
          <a:p>
            <a:pPr marL="0" indent="0" algn="just">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System.out.println</a:t>
            </a:r>
            <a:r>
              <a:rPr lang="en-US" sz="1600" dirty="0">
                <a:latin typeface="Times New Roman" pitchFamily="18" charset="0"/>
                <a:cs typeface="Times New Roman" pitchFamily="18" charset="0"/>
              </a:rPr>
              <a:t>("After the Object Removal " + al); //Welcome</a:t>
            </a:r>
          </a:p>
          <a:p>
            <a:pPr marL="0" indent="0" algn="just">
              <a:buNone/>
            </a:pPr>
            <a:r>
              <a:rPr lang="en-US" sz="1600" dirty="0">
                <a:latin typeface="Times New Roman" pitchFamily="18" charset="0"/>
                <a:cs typeface="Times New Roman" pitchFamily="18" charset="0"/>
              </a:rPr>
              <a:t>	} </a:t>
            </a:r>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4247759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itchFamily="18" charset="0"/>
                <a:cs typeface="Times New Roman" pitchFamily="18" charset="0"/>
              </a:rPr>
              <a:t>Iterating the ArrayList: There are multiple ways to iterate through the ArrayList. The most famous ways are by using the basic for loop in combination with a get() method to get the element at a specific index and the advanced for loop.</a:t>
            </a:r>
          </a:p>
        </p:txBody>
      </p:sp>
    </p:spTree>
    <p:extLst>
      <p:ext uri="{BB962C8B-B14F-4D97-AF65-F5344CB8AC3E}">
        <p14:creationId xmlns:p14="http://schemas.microsoft.com/office/powerpoint/2010/main" val="19292978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marL="0" indent="0">
              <a:buNone/>
            </a:pPr>
            <a:r>
              <a:rPr lang="en-US" dirty="0"/>
              <a:t>import </a:t>
            </a:r>
            <a:r>
              <a:rPr lang="en-US" dirty="0" err="1"/>
              <a:t>java.util</a:t>
            </a:r>
            <a:r>
              <a:rPr lang="en-US" dirty="0"/>
              <a:t>.*; </a:t>
            </a:r>
          </a:p>
          <a:p>
            <a:pPr marL="0" indent="0">
              <a:buNone/>
            </a:pPr>
            <a:r>
              <a:rPr lang="en-US" dirty="0"/>
              <a:t>public 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ArrayList&lt;String&gt; al = new ArrayList&lt;&gt;(); </a:t>
            </a:r>
          </a:p>
          <a:p>
            <a:pPr marL="0" indent="0">
              <a:buNone/>
            </a:pPr>
            <a:r>
              <a:rPr lang="en-US" dirty="0"/>
              <a:t>		</a:t>
            </a:r>
            <a:r>
              <a:rPr lang="en-US" dirty="0" err="1"/>
              <a:t>al.add</a:t>
            </a:r>
            <a:r>
              <a:rPr lang="en-US" dirty="0"/>
              <a:t>("Welcome"); </a:t>
            </a:r>
          </a:p>
          <a:p>
            <a:pPr marL="0" indent="0">
              <a:buNone/>
            </a:pPr>
            <a:r>
              <a:rPr lang="en-US" dirty="0"/>
              <a:t>		</a:t>
            </a:r>
            <a:r>
              <a:rPr lang="en-US" dirty="0" err="1"/>
              <a:t>al.add</a:t>
            </a:r>
            <a:r>
              <a:rPr lang="en-US" dirty="0"/>
              <a:t>("java"); </a:t>
            </a:r>
          </a:p>
          <a:p>
            <a:pPr marL="0" indent="0">
              <a:buNone/>
            </a:pPr>
            <a:r>
              <a:rPr lang="en-US" dirty="0"/>
              <a:t>		</a:t>
            </a:r>
            <a:r>
              <a:rPr lang="en-US" dirty="0" err="1"/>
              <a:t>al.add</a:t>
            </a:r>
            <a:r>
              <a:rPr lang="en-US" dirty="0"/>
              <a:t>(1, "to"); </a:t>
            </a:r>
          </a:p>
          <a:p>
            <a:pPr marL="0" indent="0">
              <a:buNone/>
            </a:pPr>
            <a:endParaRPr lang="en-US" dirty="0"/>
          </a:p>
          <a:p>
            <a:pPr marL="0" indent="0">
              <a:buNone/>
            </a:pPr>
            <a:r>
              <a:rPr lang="en-US" dirty="0"/>
              <a:t>		for (</a:t>
            </a:r>
            <a:r>
              <a:rPr lang="en-US" dirty="0" err="1"/>
              <a:t>int</a:t>
            </a:r>
            <a:r>
              <a:rPr lang="en-US" dirty="0"/>
              <a:t> i = 0; i &lt; </a:t>
            </a:r>
            <a:r>
              <a:rPr lang="en-US" dirty="0" err="1"/>
              <a:t>al.size</a:t>
            </a:r>
            <a:r>
              <a:rPr lang="en-US" dirty="0"/>
              <a:t>(); i++) { </a:t>
            </a:r>
          </a:p>
          <a:p>
            <a:pPr marL="0" indent="0">
              <a:buNone/>
            </a:pPr>
            <a:endParaRPr lang="en-US" dirty="0"/>
          </a:p>
          <a:p>
            <a:pPr marL="0" indent="0">
              <a:buNone/>
            </a:pPr>
            <a:r>
              <a:rPr lang="en-US" dirty="0"/>
              <a:t>			</a:t>
            </a:r>
            <a:r>
              <a:rPr lang="en-US" dirty="0" err="1"/>
              <a:t>System.out.print</a:t>
            </a:r>
            <a:r>
              <a:rPr lang="en-US" dirty="0"/>
              <a:t>(</a:t>
            </a:r>
            <a:r>
              <a:rPr lang="en-US" dirty="0" err="1"/>
              <a:t>al.get</a:t>
            </a:r>
            <a:r>
              <a:rPr lang="en-US" dirty="0"/>
              <a:t>(i) + " "); </a:t>
            </a:r>
          </a:p>
          <a:p>
            <a:pPr marL="0" indent="0">
              <a:buNone/>
            </a:pPr>
            <a:r>
              <a:rPr lang="en-US" dirty="0"/>
              <a:t>		} </a:t>
            </a:r>
          </a:p>
          <a:p>
            <a:pPr marL="0" indent="0">
              <a:buNone/>
            </a:pPr>
            <a:endParaRPr lang="en-US" dirty="0"/>
          </a:p>
          <a:p>
            <a:pPr marL="0" indent="0">
              <a:buNone/>
            </a:pPr>
            <a:r>
              <a:rPr lang="en-US" dirty="0"/>
              <a:t>		</a:t>
            </a:r>
            <a:r>
              <a:rPr lang="en-US" dirty="0" err="1"/>
              <a:t>System.out.println</a:t>
            </a:r>
            <a:r>
              <a:rPr lang="en-US" dirty="0"/>
              <a:t>(); </a:t>
            </a:r>
          </a:p>
          <a:p>
            <a:pPr marL="0" indent="0">
              <a:buNone/>
            </a:pPr>
            <a:r>
              <a:rPr lang="en-US" dirty="0"/>
              <a:t>		for (String </a:t>
            </a:r>
            <a:r>
              <a:rPr lang="en-US" dirty="0" err="1"/>
              <a:t>str</a:t>
            </a:r>
            <a:r>
              <a:rPr lang="en-US" dirty="0"/>
              <a:t> : al) </a:t>
            </a:r>
          </a:p>
          <a:p>
            <a:pPr marL="0" indent="0">
              <a:buNone/>
            </a:pPr>
            <a:r>
              <a:rPr lang="en-US" dirty="0"/>
              <a:t>			</a:t>
            </a:r>
            <a:r>
              <a:rPr lang="en-US" dirty="0" err="1"/>
              <a:t>System.out.print</a:t>
            </a:r>
            <a:r>
              <a:rPr lang="en-US" dirty="0"/>
              <a:t>(</a:t>
            </a:r>
            <a:r>
              <a:rPr lang="en-US" dirty="0" err="1"/>
              <a:t>str</a:t>
            </a:r>
            <a:r>
              <a:rPr lang="en-US" dirty="0"/>
              <a:t> + " "); </a:t>
            </a:r>
          </a:p>
          <a:p>
            <a:pPr marL="0" indent="0">
              <a:buNone/>
            </a:pPr>
            <a:r>
              <a:rPr lang="en-US" dirty="0"/>
              <a:t>	}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27143346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US" dirty="0">
                <a:latin typeface="Times New Roman" pitchFamily="18" charset="0"/>
                <a:cs typeface="Times New Roman" pitchFamily="18" charset="0"/>
              </a:rPr>
              <a:t>ArrayList inherits </a:t>
            </a:r>
            <a:r>
              <a:rPr lang="en-US" u="sng" dirty="0" err="1">
                <a:latin typeface="Times New Roman" pitchFamily="18" charset="0"/>
                <a:cs typeface="Times New Roman" pitchFamily="18" charset="0"/>
                <a:hlinkClick r:id="rId2"/>
              </a:rPr>
              <a:t>AbstractList</a:t>
            </a:r>
            <a:r>
              <a:rPr lang="en-US" dirty="0">
                <a:latin typeface="Times New Roman" pitchFamily="18" charset="0"/>
                <a:cs typeface="Times New Roman" pitchFamily="18" charset="0"/>
              </a:rPr>
              <a:t> class and implements </a:t>
            </a:r>
            <a:r>
              <a:rPr lang="en-US" u="sng" dirty="0">
                <a:latin typeface="Times New Roman" pitchFamily="18" charset="0"/>
                <a:cs typeface="Times New Roman" pitchFamily="18" charset="0"/>
                <a:hlinkClick r:id="rId3"/>
              </a:rPr>
              <a:t>List interface</a:t>
            </a:r>
            <a:r>
              <a:rPr lang="en-US" dirty="0">
                <a:latin typeface="Times New Roman" pitchFamily="18" charset="0"/>
                <a:cs typeface="Times New Roman" pitchFamily="18" charset="0"/>
              </a:rPr>
              <a:t>.</a:t>
            </a:r>
          </a:p>
          <a:p>
            <a:pPr algn="just" fontAlgn="base"/>
            <a:r>
              <a:rPr lang="en-US" dirty="0">
                <a:latin typeface="Times New Roman" pitchFamily="18" charset="0"/>
                <a:cs typeface="Times New Roman" pitchFamily="18" charset="0"/>
              </a:rPr>
              <a:t>ArrayList is initialized by the size. However, the size is increased automatically if the collection grows or shrinks if the </a:t>
            </a:r>
            <a:r>
              <a:rPr lang="en-US" u="sng" dirty="0">
                <a:latin typeface="Times New Roman" pitchFamily="18" charset="0"/>
                <a:cs typeface="Times New Roman" pitchFamily="18" charset="0"/>
                <a:hlinkClick r:id="rId4"/>
              </a:rPr>
              <a:t>objects</a:t>
            </a:r>
            <a:r>
              <a:rPr lang="en-US" dirty="0">
                <a:latin typeface="Times New Roman" pitchFamily="18" charset="0"/>
                <a:cs typeface="Times New Roman" pitchFamily="18" charset="0"/>
              </a:rPr>
              <a:t> are removed from the collection.</a:t>
            </a:r>
          </a:p>
          <a:p>
            <a:pPr algn="just" fontAlgn="base"/>
            <a:r>
              <a:rPr lang="en-US" dirty="0">
                <a:latin typeface="Times New Roman" pitchFamily="18" charset="0"/>
                <a:cs typeface="Times New Roman" pitchFamily="18" charset="0"/>
              </a:rPr>
              <a:t>Java ArrayList allows us to randomly access the list.</a:t>
            </a:r>
          </a:p>
          <a:p>
            <a:pPr algn="just" fontAlgn="base"/>
            <a:r>
              <a:rPr lang="en-US" dirty="0">
                <a:latin typeface="Times New Roman" pitchFamily="18" charset="0"/>
                <a:cs typeface="Times New Roman" pitchFamily="18" charset="0"/>
              </a:rPr>
              <a:t>ArrayList can not be used for </a:t>
            </a:r>
            <a:r>
              <a:rPr lang="en-US" u="sng" dirty="0">
                <a:latin typeface="Times New Roman" pitchFamily="18" charset="0"/>
                <a:cs typeface="Times New Roman" pitchFamily="18" charset="0"/>
                <a:hlinkClick r:id="rId5"/>
              </a:rPr>
              <a:t>primitive types</a:t>
            </a:r>
            <a:r>
              <a:rPr lang="en-US" dirty="0">
                <a:latin typeface="Times New Roman" pitchFamily="18" charset="0"/>
                <a:cs typeface="Times New Roman" pitchFamily="18" charset="0"/>
              </a:rPr>
              <a:t>, like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char, etc. We need a </a:t>
            </a:r>
            <a:r>
              <a:rPr lang="en-US" u="sng" dirty="0">
                <a:latin typeface="Times New Roman" pitchFamily="18" charset="0"/>
                <a:cs typeface="Times New Roman" pitchFamily="18" charset="0"/>
                <a:hlinkClick r:id="rId6"/>
              </a:rPr>
              <a:t>wrapper class</a:t>
            </a:r>
            <a:r>
              <a:rPr lang="en-US" dirty="0">
                <a:latin typeface="Times New Roman" pitchFamily="18" charset="0"/>
                <a:cs typeface="Times New Roman" pitchFamily="18" charset="0"/>
              </a:rPr>
              <a:t> for such cases.</a:t>
            </a:r>
          </a:p>
          <a:p>
            <a:pPr algn="just" fontAlgn="base"/>
            <a:r>
              <a:rPr lang="en-US" dirty="0">
                <a:latin typeface="Times New Roman" pitchFamily="18" charset="0"/>
                <a:cs typeface="Times New Roman" pitchFamily="18" charset="0"/>
              </a:rPr>
              <a:t>ArrayList in Java can be seen as a </a:t>
            </a:r>
            <a:r>
              <a:rPr lang="en-US" u="sng" dirty="0">
                <a:latin typeface="Times New Roman" pitchFamily="18" charset="0"/>
                <a:cs typeface="Times New Roman" pitchFamily="18" charset="0"/>
                <a:hlinkClick r:id="rId7"/>
              </a:rPr>
              <a:t>vector in C++</a:t>
            </a:r>
            <a:r>
              <a:rPr lang="en-US" dirty="0">
                <a:latin typeface="Times New Roman" pitchFamily="18" charset="0"/>
                <a:cs typeface="Times New Roman" pitchFamily="18" charset="0"/>
              </a:rPr>
              <a:t>.</a:t>
            </a:r>
          </a:p>
          <a:p>
            <a:pPr algn="just" fontAlgn="base"/>
            <a:r>
              <a:rPr lang="en-US" dirty="0">
                <a:latin typeface="Times New Roman" pitchFamily="18" charset="0"/>
                <a:cs typeface="Times New Roman" pitchFamily="18" charset="0"/>
              </a:rPr>
              <a:t>ArrayList is not Synchronized. Its equivalent synchronized class in Java is </a:t>
            </a:r>
            <a:r>
              <a:rPr lang="en-US" u="sng" dirty="0">
                <a:latin typeface="Times New Roman" pitchFamily="18" charset="0"/>
                <a:cs typeface="Times New Roman" pitchFamily="18" charset="0"/>
                <a:hlinkClick r:id="rId8"/>
              </a:rPr>
              <a:t>Vector</a:t>
            </a:r>
            <a:r>
              <a:rPr lang="en-US" dirty="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27084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c</a:t>
            </a:r>
            <a:r>
              <a:rPr lang="en-US" dirty="0" smtClean="0"/>
              <a:t>lear method()</a:t>
            </a: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pPr marL="0" indent="0" algn="just">
              <a:buNone/>
            </a:pPr>
            <a:r>
              <a:rPr lang="en-US" sz="1800" dirty="0">
                <a:latin typeface="Times New Roman" pitchFamily="18" charset="0"/>
                <a:cs typeface="Times New Roman" pitchFamily="18" charset="0"/>
              </a:rPr>
              <a:t>The clear() method of ArrayList in Java is used to remove all the elements from a list. The list will be empty after this call returns</a:t>
            </a:r>
            <a:r>
              <a:rPr lang="en-US" sz="1800" dirty="0" smtClean="0">
                <a:latin typeface="Times New Roman" pitchFamily="18" charset="0"/>
                <a:cs typeface="Times New Roman" pitchFamily="18" charset="0"/>
              </a:rPr>
              <a:t>.</a:t>
            </a:r>
          </a:p>
          <a:p>
            <a:pPr marL="0" indent="0" algn="just">
              <a:buNone/>
            </a:pPr>
            <a:r>
              <a:rPr lang="en-US" sz="1800" b="1" dirty="0" smtClean="0">
                <a:latin typeface="Times New Roman" pitchFamily="18" charset="0"/>
                <a:cs typeface="Times New Roman" pitchFamily="18" charset="0"/>
              </a:rPr>
              <a:t>Example:</a:t>
            </a:r>
          </a:p>
          <a:p>
            <a:pPr marL="0" indent="0" algn="just">
              <a:buNone/>
            </a:pPr>
            <a:r>
              <a:rPr lang="en-US" sz="1800" dirty="0">
                <a:latin typeface="Times New Roman" pitchFamily="18" charset="0"/>
                <a:cs typeface="Times New Roman" pitchFamily="18" charset="0"/>
              </a:rPr>
              <a:t>import </a:t>
            </a:r>
            <a:r>
              <a:rPr lang="en-US" sz="1800" dirty="0" err="1">
                <a:latin typeface="Times New Roman" pitchFamily="18" charset="0"/>
                <a:cs typeface="Times New Roman" pitchFamily="18" charset="0"/>
              </a:rPr>
              <a:t>java.util.ArrayList</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public class ABC { </a:t>
            </a:r>
          </a:p>
          <a:p>
            <a:pPr marL="0" indent="0" algn="just">
              <a:buNone/>
            </a:pPr>
            <a:r>
              <a:rPr lang="en-US" sz="1800" dirty="0">
                <a:latin typeface="Times New Roman" pitchFamily="18" charset="0"/>
                <a:cs typeface="Times New Roman" pitchFamily="18" charset="0"/>
              </a:rPr>
              <a:t>	public static void main(String[] </a:t>
            </a:r>
            <a:r>
              <a:rPr lang="en-US" sz="1800" dirty="0" err="1">
                <a:latin typeface="Times New Roman" pitchFamily="18" charset="0"/>
                <a:cs typeface="Times New Roman" pitchFamily="18" charset="0"/>
              </a:rPr>
              <a:t>args</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 </a:t>
            </a:r>
          </a:p>
          <a:p>
            <a:pPr marL="0" indent="0" algn="just">
              <a:buNone/>
            </a:pPr>
            <a:r>
              <a:rPr lang="en-US" sz="1800" dirty="0">
                <a:latin typeface="Times New Roman" pitchFamily="18" charset="0"/>
                <a:cs typeface="Times New Roman" pitchFamily="18" charset="0"/>
              </a:rPr>
              <a:t>		ArrayList&lt;Integer&gt;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 new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&lt;Integer&gt;(4);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(1);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(2);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(3);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arr.add</a:t>
            </a:r>
            <a:r>
              <a:rPr lang="en-US" sz="1800" dirty="0">
                <a:latin typeface="Times New Roman" pitchFamily="18" charset="0"/>
                <a:cs typeface="Times New Roman" pitchFamily="18" charset="0"/>
              </a:rPr>
              <a:t>(4);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("The list initially: " +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arr.clear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System.out.println</a:t>
            </a:r>
            <a:r>
              <a:rPr lang="en-US" sz="1800" dirty="0">
                <a:latin typeface="Times New Roman" pitchFamily="18" charset="0"/>
                <a:cs typeface="Times New Roman" pitchFamily="18" charset="0"/>
              </a:rPr>
              <a:t>("The list after using clear() method: " + </a:t>
            </a:r>
            <a:r>
              <a:rPr lang="en-US" sz="1800" dirty="0" err="1">
                <a:latin typeface="Times New Roman" pitchFamily="18" charset="0"/>
                <a:cs typeface="Times New Roman" pitchFamily="18" charset="0"/>
              </a:rPr>
              <a:t>arr</a:t>
            </a:r>
            <a:r>
              <a:rPr lang="en-US"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 </a:t>
            </a:r>
          </a:p>
          <a:p>
            <a:pPr marL="0" indent="0" algn="just">
              <a:buNone/>
            </a:pP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29696087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02920" y="0"/>
            <a:ext cx="8183520" cy="1051200"/>
          </a:xfrm>
          <a:prstGeom prst="rect">
            <a:avLst/>
          </a:prstGeom>
          <a:noFill/>
          <a:ln>
            <a:noFill/>
          </a:ln>
        </p:spPr>
        <p:txBody>
          <a:bodyPr lIns="90000" tIns="45000" rIns="90000" bIns="45000" anchor="b">
            <a:noAutofit/>
          </a:bodyPr>
          <a:lstStyle/>
          <a:p>
            <a:pPr algn="ctr">
              <a:lnSpc>
                <a:spcPct val="100000"/>
              </a:lnSpc>
            </a:pPr>
            <a:r>
              <a:rPr lang="en-US" sz="3600" b="0" strike="noStrike" spc="-1">
                <a:solidFill>
                  <a:srgbClr val="C00000"/>
                </a:solidFill>
                <a:latin typeface="Times New Roman"/>
              </a:rPr>
              <a:t>Why Wrapper Class?</a:t>
            </a:r>
            <a:endParaRPr lang="en-US" sz="3600" b="0" strike="noStrike" spc="-1">
              <a:solidFill>
                <a:srgbClr val="000000"/>
              </a:solidFill>
              <a:latin typeface="Verdana"/>
            </a:endParaRPr>
          </a:p>
        </p:txBody>
      </p:sp>
      <p:sp>
        <p:nvSpPr>
          <p:cNvPr id="107" name="TextShape 2"/>
          <p:cNvSpPr txBox="1"/>
          <p:nvPr/>
        </p:nvSpPr>
        <p:spPr>
          <a:xfrm>
            <a:off x="457200" y="1143000"/>
            <a:ext cx="8183520" cy="4873320"/>
          </a:xfrm>
          <a:prstGeom prst="rect">
            <a:avLst/>
          </a:prstGeom>
          <a:noFill/>
          <a:ln>
            <a:noFill/>
          </a:ln>
        </p:spPr>
        <p:txBody>
          <a:bodyPr lIns="182880" tIns="91440" rIns="90000" bIns="45000">
            <a:normAutofit fontScale="92500" lnSpcReduction="10000"/>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Most of the objects collection store objects and not primitive types.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Primitive types can be used as object when required.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As they are objects, they can be stored in any of the collection and pass this collection as parameters to the methods</a:t>
            </a:r>
            <a:r>
              <a:rPr lang="en-US" sz="2400" b="0" strike="noStrike" spc="-1" dirty="0" smtClean="0">
                <a:solidFill>
                  <a:srgbClr val="002060"/>
                </a:solidFill>
                <a:latin typeface="Times New Roman"/>
              </a:rPr>
              <a:t>.</a:t>
            </a:r>
          </a:p>
          <a:p>
            <a:pPr marL="265320" indent="-264960">
              <a:lnSpc>
                <a:spcPct val="100000"/>
              </a:lnSpc>
              <a:spcBef>
                <a:spcPts val="249"/>
              </a:spcBef>
              <a:buClr>
                <a:srgbClr val="F07F09"/>
              </a:buClr>
              <a:buSzPct val="80000"/>
              <a:buFont typeface="Wingdings 2" charset="2"/>
              <a:buChar char=""/>
            </a:pPr>
            <a:endParaRPr lang="en-US" sz="2400" b="0" strike="noStrike" spc="-1" dirty="0" smtClean="0">
              <a:solidFill>
                <a:srgbClr val="002060"/>
              </a:solidFill>
              <a:latin typeface="Times New Roman"/>
            </a:endParaRPr>
          </a:p>
          <a:p>
            <a:pPr marL="265320" indent="-264960">
              <a:lnSpc>
                <a:spcPct val="100000"/>
              </a:lnSpc>
              <a:spcBef>
                <a:spcPts val="249"/>
              </a:spcBef>
              <a:buClr>
                <a:srgbClr val="F07F09"/>
              </a:buClr>
              <a:buSzPct val="80000"/>
              <a:buFont typeface="Wingdings 2" charset="2"/>
              <a:buChar char=""/>
            </a:pPr>
            <a:r>
              <a:rPr lang="en-US" sz="2400" spc="-1" dirty="0">
                <a:solidFill>
                  <a:srgbClr val="002060"/>
                </a:solidFill>
                <a:latin typeface="Times New Roman"/>
              </a:rPr>
              <a:t>Wrapper classes are used to be able to use the primitive data-types as objects.</a:t>
            </a:r>
            <a:endParaRPr lang="en-US" sz="2400" spc="-1" dirty="0">
              <a:solidFill>
                <a:srgbClr val="000000"/>
              </a:solidFill>
              <a:latin typeface="Verdana"/>
            </a:endParaRPr>
          </a:p>
          <a:p>
            <a:pPr>
              <a:lnSpc>
                <a:spcPct val="100000"/>
              </a:lnSpc>
              <a:spcBef>
                <a:spcPts val="249"/>
              </a:spcBef>
            </a:pPr>
            <a:endParaRPr lang="en-US" sz="2400"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spc="-1" dirty="0">
                <a:solidFill>
                  <a:srgbClr val="002060"/>
                </a:solidFill>
                <a:latin typeface="Times New Roman"/>
              </a:rPr>
              <a:t>Many utility methods are provided by wrapper classes. </a:t>
            </a:r>
            <a:endParaRPr lang="en-US" sz="2400" spc="-1" dirty="0">
              <a:solidFill>
                <a:srgbClr val="000000"/>
              </a:solidFill>
              <a:latin typeface="Verdana"/>
            </a:endParaRPr>
          </a:p>
          <a:p>
            <a:pPr>
              <a:lnSpc>
                <a:spcPct val="100000"/>
              </a:lnSpc>
              <a:spcBef>
                <a:spcPts val="249"/>
              </a:spcBef>
            </a:pPr>
            <a:endParaRPr lang="en-US" sz="2400" spc="-1" dirty="0">
              <a:solidFill>
                <a:srgbClr val="000000"/>
              </a:solidFill>
              <a:latin typeface="Verdana"/>
            </a:endParaRPr>
          </a:p>
          <a:p>
            <a:pPr marL="265320" indent="-264960">
              <a:lnSpc>
                <a:spcPct val="100000"/>
              </a:lnSpc>
              <a:spcBef>
                <a:spcPts val="249"/>
              </a:spcBef>
            </a:pPr>
            <a:r>
              <a:rPr lang="en-US" sz="2400" spc="-1" dirty="0">
                <a:solidFill>
                  <a:srgbClr val="002060"/>
                </a:solidFill>
                <a:latin typeface="Times New Roman"/>
              </a:rPr>
              <a:t>	To get these advantages we need to use wrapper classes. </a:t>
            </a:r>
            <a:endParaRPr lang="en-US" sz="2400"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a:p>
            <a:pPr>
              <a:lnSpc>
                <a:spcPct val="100000"/>
              </a:lnSpc>
              <a:spcBef>
                <a:spcPts val="249"/>
              </a:spcBef>
            </a:pPr>
            <a:endParaRPr lang="en-US" sz="2400" b="0" strike="noStrike" spc="-1" dirty="0">
              <a:solidFill>
                <a:srgbClr val="000000"/>
              </a:solidFill>
              <a:latin typeface="Verdana"/>
            </a:endParaRPr>
          </a:p>
        </p:txBody>
      </p:sp>
      <p:pic>
        <p:nvPicPr>
          <p:cNvPr id="108"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307774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
                                            <p:txEl>
                                              <p:pRg st="1" end="1"/>
                                            </p:txEl>
                                          </p:spTgt>
                                        </p:tgtEl>
                                        <p:attrNameLst>
                                          <p:attrName>style.visibility</p:attrName>
                                        </p:attrNameLst>
                                      </p:cBhvr>
                                      <p:to>
                                        <p:strVal val="visible"/>
                                      </p:to>
                                    </p:set>
                                    <p:anim calcmode="lin" valueType="num">
                                      <p:cBhvr additive="repl">
                                        <p:cTn id="7" dur="500" fill="hold"/>
                                        <p:tgtEl>
                                          <p:spTgt spid="107">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
                                            <p:txEl>
                                              <p:pRg st="3" end="3"/>
                                            </p:txEl>
                                          </p:spTgt>
                                        </p:tgtEl>
                                        <p:attrNameLst>
                                          <p:attrName>style.visibility</p:attrName>
                                        </p:attrNameLst>
                                      </p:cBhvr>
                                      <p:to>
                                        <p:strVal val="visible"/>
                                      </p:to>
                                    </p:set>
                                    <p:anim calcmode="lin" valueType="num">
                                      <p:cBhvr additive="repl">
                                        <p:cTn id="13" dur="500" fill="hold"/>
                                        <p:tgtEl>
                                          <p:spTgt spid="107">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7">
                                            <p:txEl>
                                              <p:pRg st="5" end="5"/>
                                            </p:txEl>
                                          </p:spTgt>
                                        </p:tgtEl>
                                        <p:attrNameLst>
                                          <p:attrName>style.visibility</p:attrName>
                                        </p:attrNameLst>
                                      </p:cBhvr>
                                      <p:to>
                                        <p:strVal val="visible"/>
                                      </p:to>
                                    </p:set>
                                    <p:anim calcmode="lin" valueType="num">
                                      <p:cBhvr additive="repl">
                                        <p:cTn id="19" dur="500" fill="hold"/>
                                        <p:tgtEl>
                                          <p:spTgt spid="107">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7">
                                            <p:txEl>
                                              <p:pRg st="7" end="7"/>
                                            </p:txEl>
                                          </p:spTgt>
                                        </p:tgtEl>
                                        <p:attrNameLst>
                                          <p:attrName>style.visibility</p:attrName>
                                        </p:attrNameLst>
                                      </p:cBhvr>
                                      <p:to>
                                        <p:strVal val="visible"/>
                                      </p:to>
                                    </p:set>
                                    <p:anim calcmode="lin" valueType="num">
                                      <p:cBhvr additive="repl">
                                        <p:cTn id="25" dur="500" fill="hold"/>
                                        <p:tgtEl>
                                          <p:spTgt spid="107">
                                            <p:txEl>
                                              <p:pRg st="7" end="7"/>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7">
                                            <p:txEl>
                                              <p:pRg st="9" end="9"/>
                                            </p:txEl>
                                          </p:spTgt>
                                        </p:tgtEl>
                                        <p:attrNameLst>
                                          <p:attrName>style.visibility</p:attrName>
                                        </p:attrNameLst>
                                      </p:cBhvr>
                                      <p:to>
                                        <p:strVal val="visible"/>
                                      </p:to>
                                    </p:set>
                                    <p:anim calcmode="lin" valueType="num">
                                      <p:cBhvr additive="repl">
                                        <p:cTn id="31" dur="500" fill="hold"/>
                                        <p:tgtEl>
                                          <p:spTgt spid="107">
                                            <p:txEl>
                                              <p:pRg st="9" end="9"/>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7">
                                            <p:txEl>
                                              <p:pRg st="11" end="11"/>
                                            </p:txEl>
                                          </p:spTgt>
                                        </p:tgtEl>
                                        <p:attrNameLst>
                                          <p:attrName>style.visibility</p:attrName>
                                        </p:attrNameLst>
                                      </p:cBhvr>
                                      <p:to>
                                        <p:strVal val="visible"/>
                                      </p:to>
                                    </p:set>
                                    <p:anim calcmode="lin" valueType="num">
                                      <p:cBhvr additive="repl">
                                        <p:cTn id="37" dur="500" fill="hold"/>
                                        <p:tgtEl>
                                          <p:spTgt spid="107">
                                            <p:txEl>
                                              <p:pRg st="11" end="11"/>
                                            </p:txEl>
                                          </p:spTgt>
                                        </p:tgtEl>
                                        <p:attrNameLst>
                                          <p:attrName>ppt_x</p:attrName>
                                        </p:attrNameLst>
                                      </p:cBhvr>
                                      <p:tavLst>
                                        <p:tav tm="0">
                                          <p:val>
                                            <p:strVal val="#ppt_x"/>
                                          </p:val>
                                        </p:tav>
                                        <p:tav tm="100000">
                                          <p:val>
                                            <p:strVal val="#ppt_x"/>
                                          </p:val>
                                        </p:tav>
                                      </p:tavLst>
                                    </p:anim>
                                    <p:anim calcmode="lin" valueType="num">
                                      <p:cBhvr additive="repl">
                                        <p:cTn id="38" dur="500" fill="hold"/>
                                        <p:tgtEl>
                                          <p:spTgt spid="1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contains() Method</a:t>
            </a:r>
            <a:endParaRPr lang="en-US" dirty="0"/>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pPr marL="0" indent="0">
              <a:buNone/>
            </a:pPr>
            <a:r>
              <a:rPr lang="en-US" dirty="0"/>
              <a:t>ArrayList contains() method in Java is used for checking if the specified element exists in the given list or not.</a:t>
            </a:r>
          </a:p>
          <a:p>
            <a:pPr marL="0" indent="0">
              <a:buNone/>
            </a:pPr>
            <a:r>
              <a:rPr lang="en-US" b="1" dirty="0" smtClean="0"/>
              <a:t>Example:</a:t>
            </a:r>
          </a:p>
          <a:p>
            <a:pPr marL="0" indent="0">
              <a:buNone/>
            </a:pPr>
            <a:r>
              <a:rPr lang="en-US" dirty="0" smtClean="0"/>
              <a:t>import </a:t>
            </a:r>
            <a:r>
              <a:rPr lang="en-US" dirty="0" err="1"/>
              <a:t>java.util.ArrayList</a:t>
            </a:r>
            <a:r>
              <a:rPr lang="en-US" dirty="0"/>
              <a:t>; </a:t>
            </a:r>
          </a:p>
          <a:p>
            <a:pPr marL="0" indent="0">
              <a:buNone/>
            </a:pPr>
            <a:r>
              <a:rPr lang="en-US" dirty="0"/>
              <a:t>class ABC { </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t>
            </a:r>
            <a:r>
              <a:rPr lang="en-US" dirty="0" err="1"/>
              <a:t>ArrayList</a:t>
            </a:r>
            <a:r>
              <a:rPr lang="en-US" dirty="0"/>
              <a:t>&lt;Integer&gt; </a:t>
            </a:r>
            <a:r>
              <a:rPr lang="en-US" dirty="0" err="1"/>
              <a:t>arr</a:t>
            </a:r>
            <a:r>
              <a:rPr lang="en-US" dirty="0"/>
              <a:t> = new </a:t>
            </a:r>
            <a:r>
              <a:rPr lang="en-US" dirty="0" err="1"/>
              <a:t>ArrayList</a:t>
            </a:r>
            <a:r>
              <a:rPr lang="en-US" dirty="0"/>
              <a:t>&lt;Integer&gt;(4); </a:t>
            </a:r>
          </a:p>
          <a:p>
            <a:pPr marL="0" indent="0">
              <a:buNone/>
            </a:pPr>
            <a:r>
              <a:rPr lang="en-US" dirty="0"/>
              <a:t>		</a:t>
            </a:r>
            <a:r>
              <a:rPr lang="en-US" dirty="0" err="1"/>
              <a:t>arr.add</a:t>
            </a:r>
            <a:r>
              <a:rPr lang="en-US" dirty="0"/>
              <a:t>(1); </a:t>
            </a:r>
          </a:p>
          <a:p>
            <a:pPr marL="0" indent="0">
              <a:buNone/>
            </a:pPr>
            <a:r>
              <a:rPr lang="en-US" dirty="0"/>
              <a:t>		</a:t>
            </a:r>
            <a:r>
              <a:rPr lang="en-US" dirty="0" err="1"/>
              <a:t>arr.add</a:t>
            </a:r>
            <a:r>
              <a:rPr lang="en-US" dirty="0"/>
              <a:t>(2); </a:t>
            </a:r>
          </a:p>
          <a:p>
            <a:pPr marL="0" indent="0">
              <a:buNone/>
            </a:pPr>
            <a:r>
              <a:rPr lang="en-US" dirty="0"/>
              <a:t>		</a:t>
            </a:r>
            <a:r>
              <a:rPr lang="en-US" dirty="0" err="1"/>
              <a:t>arr.add</a:t>
            </a:r>
            <a:r>
              <a:rPr lang="en-US" dirty="0"/>
              <a:t>(3); </a:t>
            </a:r>
          </a:p>
          <a:p>
            <a:pPr marL="0" indent="0">
              <a:buNone/>
            </a:pPr>
            <a:r>
              <a:rPr lang="en-US" dirty="0"/>
              <a:t>		</a:t>
            </a:r>
            <a:r>
              <a:rPr lang="en-US" dirty="0" err="1"/>
              <a:t>arr.add</a:t>
            </a:r>
            <a:r>
              <a:rPr lang="en-US" dirty="0"/>
              <a:t>(4); </a:t>
            </a:r>
          </a:p>
          <a:p>
            <a:pPr marL="0" indent="0">
              <a:buNone/>
            </a:pPr>
            <a:r>
              <a:rPr lang="en-US" dirty="0"/>
              <a:t>		</a:t>
            </a:r>
            <a:r>
              <a:rPr lang="en-US" dirty="0" err="1"/>
              <a:t>boolean</a:t>
            </a:r>
            <a:r>
              <a:rPr lang="en-US" dirty="0"/>
              <a:t> </a:t>
            </a:r>
            <a:r>
              <a:rPr lang="en-US" dirty="0" err="1"/>
              <a:t>ans</a:t>
            </a:r>
            <a:r>
              <a:rPr lang="en-US" dirty="0"/>
              <a:t> = </a:t>
            </a:r>
            <a:r>
              <a:rPr lang="en-US" dirty="0" err="1"/>
              <a:t>arr.contains</a:t>
            </a:r>
            <a:r>
              <a:rPr lang="en-US" dirty="0"/>
              <a:t>(2); </a:t>
            </a:r>
          </a:p>
          <a:p>
            <a:pPr marL="0" indent="0">
              <a:buNone/>
            </a:pPr>
            <a:r>
              <a:rPr lang="en-US" dirty="0"/>
              <a:t>		if (</a:t>
            </a:r>
            <a:r>
              <a:rPr lang="en-US" dirty="0" err="1"/>
              <a:t>ans</a:t>
            </a:r>
            <a:r>
              <a:rPr lang="en-US" dirty="0"/>
              <a:t>) </a:t>
            </a:r>
          </a:p>
          <a:p>
            <a:pPr marL="0" indent="0">
              <a:buNone/>
            </a:pPr>
            <a:r>
              <a:rPr lang="en-US" dirty="0"/>
              <a:t>			</a:t>
            </a:r>
            <a:r>
              <a:rPr lang="en-US" dirty="0" err="1"/>
              <a:t>System.out.println</a:t>
            </a:r>
            <a:r>
              <a:rPr lang="en-US" dirty="0"/>
              <a:t>("The list contains 2"); </a:t>
            </a:r>
          </a:p>
          <a:p>
            <a:pPr marL="0" indent="0">
              <a:buNone/>
            </a:pPr>
            <a:r>
              <a:rPr lang="en-US" dirty="0"/>
              <a:t>		else</a:t>
            </a:r>
          </a:p>
          <a:p>
            <a:pPr marL="0" indent="0">
              <a:buNone/>
            </a:pPr>
            <a:r>
              <a:rPr lang="en-US" dirty="0"/>
              <a:t>			</a:t>
            </a:r>
            <a:r>
              <a:rPr lang="en-US" dirty="0" err="1"/>
              <a:t>System.out.println</a:t>
            </a:r>
            <a:r>
              <a:rPr lang="en-US" dirty="0"/>
              <a:t>("The list does not contains 2"); </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37244278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important Methods</a:t>
            </a:r>
            <a:endParaRPr lang="en-US" dirty="0"/>
          </a:p>
        </p:txBody>
      </p:sp>
      <p:sp>
        <p:nvSpPr>
          <p:cNvPr id="3" name="Content Placeholder 2"/>
          <p:cNvSpPr>
            <a:spLocks noGrp="1"/>
          </p:cNvSpPr>
          <p:nvPr>
            <p:ph idx="1"/>
          </p:nvPr>
        </p:nvSpPr>
        <p:spPr>
          <a:xfrm>
            <a:off x="609600" y="1676400"/>
            <a:ext cx="8229600" cy="5181600"/>
          </a:xfrm>
        </p:spPr>
        <p:txBody>
          <a:bodyPr>
            <a:normAutofit fontScale="70000" lnSpcReduction="20000"/>
          </a:bodyPr>
          <a:lstStyle/>
          <a:p>
            <a:pPr marL="0" indent="0" algn="just">
              <a:buNone/>
            </a:pPr>
            <a:r>
              <a:rPr lang="en-US" sz="2400" b="1" dirty="0" err="1"/>
              <a:t>int</a:t>
            </a:r>
            <a:r>
              <a:rPr lang="en-US" sz="2400" b="1" dirty="0"/>
              <a:t> </a:t>
            </a:r>
            <a:r>
              <a:rPr lang="en-US" sz="2400" b="1" dirty="0" err="1"/>
              <a:t>indexOf</a:t>
            </a:r>
            <a:r>
              <a:rPr lang="en-US" sz="2400" b="1" dirty="0"/>
              <a:t>(Object o)</a:t>
            </a:r>
          </a:p>
          <a:p>
            <a:pPr marL="0" indent="0" algn="just">
              <a:buNone/>
            </a:pPr>
            <a:r>
              <a:rPr lang="en-US" sz="2400" dirty="0"/>
              <a:t>Returns the index in this list of the first occurrence of the specified element, or -1 if the List does not contain the element</a:t>
            </a:r>
            <a:r>
              <a:rPr lang="en-US" sz="2400" dirty="0" smtClean="0"/>
              <a:t>.</a:t>
            </a:r>
          </a:p>
          <a:p>
            <a:pPr marL="0" indent="0" algn="just">
              <a:buNone/>
            </a:pPr>
            <a:endParaRPr lang="en-US" sz="2400" dirty="0"/>
          </a:p>
          <a:p>
            <a:pPr marL="0" indent="0" algn="just">
              <a:buNone/>
            </a:pPr>
            <a:r>
              <a:rPr lang="en-US" sz="2400" b="1" dirty="0" err="1"/>
              <a:t>int</a:t>
            </a:r>
            <a:r>
              <a:rPr lang="en-US" sz="2400" b="1" dirty="0"/>
              <a:t> </a:t>
            </a:r>
            <a:r>
              <a:rPr lang="en-US" sz="2400" b="1" dirty="0" err="1"/>
              <a:t>lastIndexOf</a:t>
            </a:r>
            <a:r>
              <a:rPr lang="en-US" sz="2400" b="1" dirty="0"/>
              <a:t>(Object o)</a:t>
            </a:r>
          </a:p>
          <a:p>
            <a:pPr marL="0" indent="0" algn="just">
              <a:buNone/>
            </a:pPr>
            <a:r>
              <a:rPr lang="en-US" sz="2400" dirty="0"/>
              <a:t>Returns the index in this list of the last occurrence of the specified element, or -1</a:t>
            </a:r>
            <a:r>
              <a:rPr lang="en-US" sz="2400" dirty="0" smtClean="0"/>
              <a:t>.</a:t>
            </a:r>
          </a:p>
          <a:p>
            <a:pPr marL="0" indent="0" algn="just">
              <a:buNone/>
            </a:pPr>
            <a:endParaRPr lang="en-US" sz="2400" dirty="0"/>
          </a:p>
          <a:p>
            <a:pPr marL="0" indent="0" algn="just">
              <a:buNone/>
            </a:pPr>
            <a:r>
              <a:rPr lang="en-US" sz="2400" b="1" dirty="0"/>
              <a:t>void </a:t>
            </a:r>
            <a:r>
              <a:rPr lang="en-US" sz="2400" b="1" dirty="0" err="1"/>
              <a:t>ensureCapacity</a:t>
            </a:r>
            <a:r>
              <a:rPr lang="en-US" sz="2400" b="1" dirty="0"/>
              <a:t>(</a:t>
            </a:r>
            <a:r>
              <a:rPr lang="en-US" sz="2400" b="1" dirty="0" err="1"/>
              <a:t>int</a:t>
            </a:r>
            <a:r>
              <a:rPr lang="en-US" sz="2400" b="1" dirty="0"/>
              <a:t> </a:t>
            </a:r>
            <a:r>
              <a:rPr lang="en-US" sz="2400" b="1" dirty="0" err="1"/>
              <a:t>minCapacity</a:t>
            </a:r>
            <a:r>
              <a:rPr lang="en-US" sz="2400" b="1" dirty="0"/>
              <a:t>)</a:t>
            </a:r>
          </a:p>
          <a:p>
            <a:pPr marL="0" indent="0" algn="just">
              <a:buNone/>
            </a:pPr>
            <a:r>
              <a:rPr lang="en-US" sz="2400" dirty="0"/>
              <a:t>Increases the capacity of this ArrayList instance, if necessary, to ensure that it can hold at least the number of elements specified by the minimum capacity argument</a:t>
            </a:r>
            <a:r>
              <a:rPr lang="en-US" sz="2400" dirty="0" smtClean="0"/>
              <a:t>.</a:t>
            </a:r>
          </a:p>
          <a:p>
            <a:pPr marL="0" indent="0" algn="just">
              <a:buNone/>
            </a:pPr>
            <a:endParaRPr lang="en-US" sz="2400" dirty="0"/>
          </a:p>
          <a:p>
            <a:pPr marL="0" indent="0" algn="just">
              <a:buNone/>
            </a:pPr>
            <a:r>
              <a:rPr lang="en-US" sz="2400" b="1" dirty="0" err="1"/>
              <a:t>boolean</a:t>
            </a:r>
            <a:r>
              <a:rPr lang="en-US" sz="2400" b="1" dirty="0"/>
              <a:t> </a:t>
            </a:r>
            <a:r>
              <a:rPr lang="en-US" sz="2400" b="1" dirty="0" err="1"/>
              <a:t>isEmpty</a:t>
            </a:r>
            <a:r>
              <a:rPr lang="en-US" sz="2400" b="1" dirty="0"/>
              <a:t>()</a:t>
            </a:r>
          </a:p>
          <a:p>
            <a:pPr marL="0" indent="0" algn="just">
              <a:buNone/>
            </a:pPr>
            <a:r>
              <a:rPr lang="en-US" sz="2400" dirty="0"/>
              <a:t>used to check whether the </a:t>
            </a:r>
            <a:r>
              <a:rPr lang="en-US" sz="2400" dirty="0" err="1"/>
              <a:t>Arraylist</a:t>
            </a:r>
            <a:r>
              <a:rPr lang="en-US" sz="2400" dirty="0"/>
              <a:t> is empty or not</a:t>
            </a:r>
            <a:r>
              <a:rPr lang="en-US" sz="2400" dirty="0" smtClean="0"/>
              <a:t>?</a:t>
            </a:r>
          </a:p>
          <a:p>
            <a:pPr marL="0" indent="0" algn="just">
              <a:buNone/>
            </a:pPr>
            <a:endParaRPr lang="en-US" sz="2400" dirty="0" smtClean="0"/>
          </a:p>
          <a:p>
            <a:pPr marL="0" indent="0" algn="just">
              <a:buNone/>
            </a:pPr>
            <a:r>
              <a:rPr lang="en-US" sz="2400" b="1" dirty="0" err="1" smtClean="0"/>
              <a:t>trimToSize</a:t>
            </a:r>
            <a:r>
              <a:rPr lang="en-US" sz="2400" b="1" dirty="0" smtClean="0"/>
              <a:t>() Method</a:t>
            </a:r>
          </a:p>
          <a:p>
            <a:pPr marL="0" indent="0" algn="just">
              <a:buNone/>
            </a:pPr>
            <a:endParaRPr lang="en-US" sz="2400" b="1" dirty="0" smtClean="0"/>
          </a:p>
          <a:p>
            <a:pPr marL="0" indent="0" algn="just">
              <a:buNone/>
            </a:pPr>
            <a:r>
              <a:rPr lang="en-US" sz="2400" dirty="0"/>
              <a:t>The </a:t>
            </a:r>
            <a:r>
              <a:rPr lang="en-US" sz="2400" b="1" dirty="0" err="1"/>
              <a:t>trimToSize</a:t>
            </a:r>
            <a:r>
              <a:rPr lang="en-US" sz="2400" b="1" dirty="0"/>
              <a:t>()</a:t>
            </a:r>
            <a:r>
              <a:rPr lang="en-US" sz="2400" dirty="0"/>
              <a:t> method of </a:t>
            </a:r>
            <a:r>
              <a:rPr lang="en-US" sz="2400" b="1" u="sng" dirty="0">
                <a:hlinkClick r:id="rId2"/>
              </a:rPr>
              <a:t>ArrayList</a:t>
            </a:r>
            <a:r>
              <a:rPr lang="en-US" sz="2400" dirty="0"/>
              <a:t> in Java trims the capacity of an ArrayList instance to be the list’s current size. This method is used to trim an ArrayList instance to the number of elements it contains.</a:t>
            </a: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smtClean="0"/>
          </a:p>
          <a:p>
            <a:pPr marL="0" indent="0" algn="just">
              <a:buNone/>
            </a:pPr>
            <a:endParaRPr lang="en-US" sz="2400" dirty="0" smtClean="0"/>
          </a:p>
          <a:p>
            <a:pPr marL="0" indent="0">
              <a:buNone/>
            </a:pPr>
            <a:endParaRPr lang="en-US" dirty="0"/>
          </a:p>
        </p:txBody>
      </p:sp>
    </p:spTree>
    <p:extLst>
      <p:ext uri="{BB962C8B-B14F-4D97-AF65-F5344CB8AC3E}">
        <p14:creationId xmlns:p14="http://schemas.microsoft.com/office/powerpoint/2010/main" val="1626403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Wrapper classes??</a:t>
            </a:r>
            <a:endParaRPr lang="en-IN" dirty="0"/>
          </a:p>
        </p:txBody>
      </p:sp>
      <p:sp>
        <p:nvSpPr>
          <p:cNvPr id="3" name="Content Placeholder 2"/>
          <p:cNvSpPr>
            <a:spLocks noGrp="1"/>
          </p:cNvSpPr>
          <p:nvPr>
            <p:ph idx="1"/>
          </p:nvPr>
        </p:nvSpPr>
        <p:spPr/>
        <p:txBody>
          <a:bodyPr>
            <a:normAutofit/>
          </a:bodyPr>
          <a:lstStyle/>
          <a:p>
            <a:pPr algn="just" fontAlgn="base"/>
            <a:r>
              <a:rPr lang="en-IN" sz="2200" dirty="0"/>
              <a:t>They convert primitive data types into objects. Objects are needed if we wish to modify the arguments passed into a method (because primitive types are passed by value).</a:t>
            </a:r>
          </a:p>
          <a:p>
            <a:pPr algn="just" fontAlgn="base"/>
            <a:r>
              <a:rPr lang="en-IN" sz="2200" dirty="0"/>
              <a:t>The classes in </a:t>
            </a:r>
            <a:r>
              <a:rPr lang="en-IN" sz="2200" dirty="0" err="1"/>
              <a:t>java.util</a:t>
            </a:r>
            <a:r>
              <a:rPr lang="en-IN" sz="2200" dirty="0"/>
              <a:t> package handles only objects and hence wrapper classes help in this case also.</a:t>
            </a:r>
          </a:p>
          <a:p>
            <a:pPr algn="just" fontAlgn="base"/>
            <a:r>
              <a:rPr lang="en-IN" sz="2200" dirty="0"/>
              <a:t>Data structures in the Collection framework, such as ArrayList and Vector, store only objects (reference types) and not primitive types.</a:t>
            </a:r>
          </a:p>
          <a:p>
            <a:endParaRPr lang="en-IN" dirty="0"/>
          </a:p>
        </p:txBody>
      </p:sp>
    </p:spTree>
    <p:extLst>
      <p:ext uri="{BB962C8B-B14F-4D97-AF65-F5344CB8AC3E}">
        <p14:creationId xmlns:p14="http://schemas.microsoft.com/office/powerpoint/2010/main" val="97527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502920" y="-228600"/>
            <a:ext cx="8183520" cy="1523520"/>
          </a:xfrm>
          <a:prstGeom prst="rect">
            <a:avLst/>
          </a:prstGeom>
          <a:noFill/>
          <a:ln>
            <a:noFill/>
          </a:ln>
        </p:spPr>
        <p:txBody>
          <a:bodyPr lIns="90000" tIns="45000" rIns="90000" bIns="45000" anchor="b">
            <a:normAutofit/>
          </a:bodyPr>
          <a:lstStyle/>
          <a:p>
            <a:pPr algn="ctr">
              <a:lnSpc>
                <a:spcPct val="100000"/>
              </a:lnSpc>
            </a:pPr>
            <a:r>
              <a:rPr lang="en-US" sz="2400" b="0" strike="noStrike" spc="-1">
                <a:solidFill>
                  <a:srgbClr val="C00000"/>
                </a:solidFill>
                <a:latin typeface="Times New Roman"/>
              </a:rPr>
              <a:t>Difference b/w Primitive Data Type and </a:t>
            </a:r>
            <a:r>
              <a:t/>
            </a:r>
            <a:br/>
            <a:r>
              <a:rPr lang="en-US" sz="2400" b="0" strike="noStrike" spc="-1">
                <a:solidFill>
                  <a:srgbClr val="C00000"/>
                </a:solidFill>
                <a:latin typeface="Times New Roman"/>
              </a:rPr>
              <a:t>Object of a Wrapper Class</a:t>
            </a:r>
            <a:endParaRPr lang="en-US" sz="2400" b="0" strike="noStrike" spc="-1">
              <a:solidFill>
                <a:srgbClr val="000000"/>
              </a:solidFill>
              <a:latin typeface="Verdana"/>
            </a:endParaRPr>
          </a:p>
        </p:txBody>
      </p:sp>
      <p:sp>
        <p:nvSpPr>
          <p:cNvPr id="116" name="TextShape 2"/>
          <p:cNvSpPr txBox="1"/>
          <p:nvPr/>
        </p:nvSpPr>
        <p:spPr>
          <a:xfrm>
            <a:off x="457200" y="1295280"/>
            <a:ext cx="8183520" cy="4721040"/>
          </a:xfrm>
          <a:prstGeom prst="rect">
            <a:avLst/>
          </a:prstGeom>
          <a:noFill/>
          <a:ln>
            <a:noFill/>
          </a:ln>
        </p:spPr>
        <p:txBody>
          <a:bodyPr lIns="182880" tIns="91440" rIns="90000" bIns="45000">
            <a:normAutofit/>
          </a:bodyPr>
          <a:lstStyle/>
          <a:p>
            <a:pPr>
              <a:lnSpc>
                <a:spcPct val="100000"/>
              </a:lnSpc>
              <a:spcBef>
                <a:spcPts val="249"/>
              </a:spcBef>
            </a:pPr>
            <a:endParaRPr lang="en-US" sz="2800" b="0" strike="noStrike" spc="-1" dirty="0">
              <a:solidFill>
                <a:srgbClr val="000000"/>
              </a:solidFill>
              <a:latin typeface="Verdana"/>
            </a:endParaRPr>
          </a:p>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The following two statements illustrate the difference between a primitive data type and an object of a wrapper class: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r>
              <a:rPr lang="en-US" sz="2400" b="0" strike="noStrike" spc="-1" dirty="0" err="1">
                <a:solidFill>
                  <a:srgbClr val="002060"/>
                </a:solidFill>
                <a:latin typeface="Times New Roman"/>
              </a:rPr>
              <a:t>int</a:t>
            </a:r>
            <a:r>
              <a:rPr lang="en-US" sz="2400" b="0" strike="noStrike" spc="-1" dirty="0">
                <a:solidFill>
                  <a:srgbClr val="002060"/>
                </a:solidFill>
                <a:latin typeface="Times New Roman"/>
              </a:rPr>
              <a:t> x = 25;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endParaRPr lang="en-US" sz="2400" b="0" strike="noStrike" spc="-1" dirty="0">
              <a:solidFill>
                <a:srgbClr val="000000"/>
              </a:solidFill>
              <a:latin typeface="Verdana"/>
            </a:endParaRPr>
          </a:p>
          <a:p>
            <a:pPr marL="265320" indent="-264960">
              <a:lnSpc>
                <a:spcPct val="100000"/>
              </a:lnSpc>
              <a:spcBef>
                <a:spcPts val="249"/>
              </a:spcBef>
            </a:pPr>
            <a:r>
              <a:rPr lang="en-US" sz="2400" b="0" strike="noStrike" spc="-1" dirty="0">
                <a:solidFill>
                  <a:srgbClr val="002060"/>
                </a:solidFill>
                <a:latin typeface="Times New Roman"/>
              </a:rPr>
              <a:t>		</a:t>
            </a:r>
            <a:r>
              <a:rPr lang="en-US" sz="2400" b="0" strike="noStrike" spc="-1" dirty="0" smtClean="0">
                <a:solidFill>
                  <a:srgbClr val="002060"/>
                </a:solidFill>
                <a:latin typeface="Times New Roman"/>
              </a:rPr>
              <a:t>Integer y = new Integer(33);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p:txBody>
      </p:sp>
      <p:pic>
        <p:nvPicPr>
          <p:cNvPr id="117" name="Picture 5" descr="lpu.png"/>
          <p:cNvPicPr/>
          <p:nvPr/>
        </p:nvPicPr>
        <p:blipFill>
          <a:blip r:embed="rId2"/>
          <a:stretch/>
        </p:blipFill>
        <p:spPr>
          <a:xfrm>
            <a:off x="0" y="0"/>
            <a:ext cx="990360" cy="990360"/>
          </a:xfrm>
          <a:prstGeom prst="rect">
            <a:avLst/>
          </a:prstGeom>
          <a:ln w="9360">
            <a:noFill/>
          </a:ln>
        </p:spPr>
      </p:pic>
    </p:spTree>
    <p:extLst>
      <p:ext uri="{BB962C8B-B14F-4D97-AF65-F5344CB8AC3E}">
        <p14:creationId xmlns:p14="http://schemas.microsoft.com/office/powerpoint/2010/main" val="428266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
                                            <p:txEl>
                                              <p:pRg st="1" end="1"/>
                                            </p:txEl>
                                          </p:spTgt>
                                        </p:tgtEl>
                                        <p:attrNameLst>
                                          <p:attrName>style.visibility</p:attrName>
                                        </p:attrNameLst>
                                      </p:cBhvr>
                                      <p:to>
                                        <p:strVal val="visible"/>
                                      </p:to>
                                    </p:set>
                                    <p:anim calcmode="lin" valueType="num">
                                      <p:cBhvr additive="repl">
                                        <p:cTn id="7" dur="500" fill="hold"/>
                                        <p:tgtEl>
                                          <p:spTgt spid="116">
                                            <p:txEl>
                                              <p:pRg st="1" end="1"/>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6">
                                            <p:txEl>
                                              <p:pRg st="2" end="2"/>
                                            </p:txEl>
                                          </p:spTgt>
                                        </p:tgtEl>
                                        <p:attrNameLst>
                                          <p:attrName>style.visibility</p:attrName>
                                        </p:attrNameLst>
                                      </p:cBhvr>
                                      <p:to>
                                        <p:strVal val="visible"/>
                                      </p:to>
                                    </p:set>
                                    <p:anim calcmode="lin" valueType="num">
                                      <p:cBhvr additive="repl">
                                        <p:cTn id="13" dur="500" fill="hold"/>
                                        <p:tgtEl>
                                          <p:spTgt spid="116">
                                            <p:txEl>
                                              <p:pRg st="2" end="2"/>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6">
                                            <p:txEl>
                                              <p:pRg st="3" end="3"/>
                                            </p:txEl>
                                          </p:spTgt>
                                        </p:tgtEl>
                                        <p:attrNameLst>
                                          <p:attrName>style.visibility</p:attrName>
                                        </p:attrNameLst>
                                      </p:cBhvr>
                                      <p:to>
                                        <p:strVal val="visible"/>
                                      </p:to>
                                    </p:set>
                                    <p:anim calcmode="lin" valueType="num">
                                      <p:cBhvr additive="repl">
                                        <p:cTn id="19" dur="500" fill="hold"/>
                                        <p:tgtEl>
                                          <p:spTgt spid="116">
                                            <p:txEl>
                                              <p:pRg st="3" end="3"/>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6">
                                            <p:txEl>
                                              <p:pRg st="4" end="4"/>
                                            </p:txEl>
                                          </p:spTgt>
                                        </p:tgtEl>
                                        <p:attrNameLst>
                                          <p:attrName>style.visibility</p:attrName>
                                        </p:attrNameLst>
                                      </p:cBhvr>
                                      <p:to>
                                        <p:strVal val="visible"/>
                                      </p:to>
                                    </p:set>
                                    <p:anim calcmode="lin" valueType="num">
                                      <p:cBhvr additive="repl">
                                        <p:cTn id="25" dur="500" fill="hold"/>
                                        <p:tgtEl>
                                          <p:spTgt spid="116">
                                            <p:txEl>
                                              <p:pRg st="4" end="4"/>
                                            </p:txEl>
                                          </p:spTgt>
                                        </p:tgtEl>
                                        <p:attrNameLst>
                                          <p:attrName>ppt_x</p:attrName>
                                        </p:attrNameLst>
                                      </p:cBhvr>
                                      <p:tavLst>
                                        <p:tav tm="0">
                                          <p:val>
                                            <p:strVal val="#ppt_x"/>
                                          </p:val>
                                        </p:tav>
                                        <p:tav tm="100000">
                                          <p:val>
                                            <p:strVal val="#ppt_x"/>
                                          </p:val>
                                        </p:tav>
                                      </p:tavLst>
                                    </p:anim>
                                    <p:anim calcmode="lin" valueType="num">
                                      <p:cBhvr additive="repl">
                                        <p:cTn id="26" dur="500" fill="hold"/>
                                        <p:tgtEl>
                                          <p:spTgt spid="1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6">
                                            <p:txEl>
                                              <p:pRg st="5" end="5"/>
                                            </p:txEl>
                                          </p:spTgt>
                                        </p:tgtEl>
                                        <p:attrNameLst>
                                          <p:attrName>style.visibility</p:attrName>
                                        </p:attrNameLst>
                                      </p:cBhvr>
                                      <p:to>
                                        <p:strVal val="visible"/>
                                      </p:to>
                                    </p:set>
                                    <p:anim calcmode="lin" valueType="num">
                                      <p:cBhvr additive="repl">
                                        <p:cTn id="31" dur="500" fill="hold"/>
                                        <p:tgtEl>
                                          <p:spTgt spid="116">
                                            <p:txEl>
                                              <p:pRg st="5" end="5"/>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5" descr="lpu.png"/>
          <p:cNvPicPr/>
          <p:nvPr/>
        </p:nvPicPr>
        <p:blipFill>
          <a:blip r:embed="rId2"/>
          <a:stretch/>
        </p:blipFill>
        <p:spPr>
          <a:xfrm>
            <a:off x="0" y="0"/>
            <a:ext cx="990360" cy="990360"/>
          </a:xfrm>
          <a:prstGeom prst="rect">
            <a:avLst/>
          </a:prstGeom>
          <a:ln w="9360">
            <a:noFill/>
          </a:ln>
        </p:spPr>
      </p:pic>
      <p:sp>
        <p:nvSpPr>
          <p:cNvPr id="119" name="CustomShape 1"/>
          <p:cNvSpPr/>
          <p:nvPr/>
        </p:nvSpPr>
        <p:spPr>
          <a:xfrm>
            <a:off x="685800" y="457200"/>
            <a:ext cx="8183520" cy="4187520"/>
          </a:xfrm>
          <a:prstGeom prst="rect">
            <a:avLst/>
          </a:prstGeom>
          <a:noFill/>
          <a:ln>
            <a:noFill/>
          </a:ln>
        </p:spPr>
        <p:style>
          <a:lnRef idx="0">
            <a:scrgbClr r="0" g="0" b="0"/>
          </a:lnRef>
          <a:fillRef idx="0">
            <a:scrgbClr r="0" g="0" b="0"/>
          </a:fillRef>
          <a:effectRef idx="0">
            <a:scrgbClr r="0" g="0" b="0"/>
          </a:effectRef>
          <a:fontRef idx="minor"/>
        </p:style>
        <p:txBody>
          <a:bodyPr lIns="182880" tIns="91440" rIns="90000" bIns="45000">
            <a:normAutofit/>
          </a:bodyPr>
          <a:lstStyle/>
          <a:p>
            <a:pPr>
              <a:lnSpc>
                <a:spcPct val="100000"/>
              </a:lnSpc>
              <a:spcBef>
                <a:spcPts val="249"/>
              </a:spcBef>
            </a:pPr>
            <a:endParaRPr lang="en-IN" sz="1800" b="0" strike="noStrike" spc="-1">
              <a:latin typeface="Arial"/>
            </a:endParaRPr>
          </a:p>
          <a:p>
            <a:pPr>
              <a:lnSpc>
                <a:spcPct val="100000"/>
              </a:lnSpc>
              <a:spcBef>
                <a:spcPts val="249"/>
              </a:spcBef>
            </a:pPr>
            <a:endParaRPr lang="en-IN" sz="1800" b="0" strike="noStrike" spc="-1">
              <a:latin typeface="Arial"/>
            </a:endParaRPr>
          </a:p>
          <a:p>
            <a:pPr marL="265320" indent="-264960">
              <a:lnSpc>
                <a:spcPct val="100000"/>
              </a:lnSpc>
              <a:spcBef>
                <a:spcPts val="249"/>
              </a:spcBef>
              <a:buClr>
                <a:srgbClr val="F07F09"/>
              </a:buClr>
              <a:buSzPct val="80000"/>
              <a:buFont typeface="Wingdings 2" charset="2"/>
              <a:buChar char=""/>
            </a:pPr>
            <a:r>
              <a:rPr lang="en-IN" sz="2800" b="0" strike="noStrike" spc="-1">
                <a:solidFill>
                  <a:srgbClr val="002060"/>
                </a:solidFill>
                <a:latin typeface="Times New Roman"/>
              </a:rPr>
              <a:t>The first statement declares an  int variable named  x and initializes it with the value 25.  </a:t>
            </a:r>
            <a:endParaRPr lang="en-IN" sz="2800" b="0" strike="noStrike" spc="-1">
              <a:latin typeface="Arial"/>
            </a:endParaRPr>
          </a:p>
          <a:p>
            <a:pPr>
              <a:lnSpc>
                <a:spcPct val="100000"/>
              </a:lnSpc>
              <a:spcBef>
                <a:spcPts val="249"/>
              </a:spcBef>
            </a:pPr>
            <a:endParaRPr lang="en-IN" sz="2800" b="0" strike="noStrike" spc="-1">
              <a:latin typeface="Arial"/>
            </a:endParaRPr>
          </a:p>
        </p:txBody>
      </p:sp>
      <p:pic>
        <p:nvPicPr>
          <p:cNvPr id="120" name="Picture 7" descr="Capture.JPG"/>
          <p:cNvPicPr/>
          <p:nvPr/>
        </p:nvPicPr>
        <p:blipFill>
          <a:blip r:embed="rId3"/>
          <a:stretch/>
        </p:blipFill>
        <p:spPr>
          <a:xfrm>
            <a:off x="2743200" y="2873520"/>
            <a:ext cx="3580920" cy="2040480"/>
          </a:xfrm>
          <a:prstGeom prst="rect">
            <a:avLst/>
          </a:prstGeom>
          <a:ln>
            <a:noFill/>
          </a:ln>
        </p:spPr>
      </p:pic>
    </p:spTree>
    <p:extLst>
      <p:ext uri="{BB962C8B-B14F-4D97-AF65-F5344CB8AC3E}">
        <p14:creationId xmlns:p14="http://schemas.microsoft.com/office/powerpoint/2010/main" val="63194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additive="repl">
                                        <p:cTn id="7" dur="20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990720"/>
            <a:ext cx="8183520" cy="5025960"/>
          </a:xfrm>
          <a:prstGeom prst="rect">
            <a:avLst/>
          </a:prstGeom>
          <a:noFill/>
          <a:ln>
            <a:noFill/>
          </a:ln>
        </p:spPr>
        <p:txBody>
          <a:bodyPr lIns="182880" tIns="91440" rIns="90000" bIns="45000">
            <a:normAutofit/>
          </a:bodyPr>
          <a:lstStyle/>
          <a:p>
            <a:pPr marL="265320" indent="-264960">
              <a:lnSpc>
                <a:spcPct val="100000"/>
              </a:lnSpc>
              <a:spcBef>
                <a:spcPts val="249"/>
              </a:spcBef>
              <a:buClr>
                <a:srgbClr val="F07F09"/>
              </a:buClr>
              <a:buSzPct val="80000"/>
              <a:buFont typeface="Wingdings 2" charset="2"/>
              <a:buChar char=""/>
            </a:pPr>
            <a:r>
              <a:rPr lang="en-US" sz="2400" b="0" strike="noStrike" spc="-1" dirty="0">
                <a:solidFill>
                  <a:srgbClr val="002060"/>
                </a:solidFill>
                <a:latin typeface="Times New Roman"/>
              </a:rPr>
              <a:t>The second statement instantiates an Integer object.  The object is initialized with the value 33 and a reference to the object is assigned to the object variable  y. </a:t>
            </a:r>
            <a:endParaRPr lang="en-US" sz="2400" b="0" strike="noStrike" spc="-1" dirty="0">
              <a:solidFill>
                <a:srgbClr val="000000"/>
              </a:solidFill>
              <a:latin typeface="Verdana"/>
            </a:endParaRPr>
          </a:p>
          <a:p>
            <a:pPr marL="265320" indent="-264960">
              <a:lnSpc>
                <a:spcPct val="100000"/>
              </a:lnSpc>
              <a:spcBef>
                <a:spcPts val="249"/>
              </a:spcBef>
            </a:pPr>
            <a:endParaRPr lang="en-US" sz="2400" b="0" strike="noStrike" spc="-1" dirty="0">
              <a:solidFill>
                <a:srgbClr val="000000"/>
              </a:solidFill>
              <a:latin typeface="Verdana"/>
            </a:endParaRPr>
          </a:p>
        </p:txBody>
      </p:sp>
      <p:pic>
        <p:nvPicPr>
          <p:cNvPr id="122" name="Picture 5" descr="lpu.png"/>
          <p:cNvPicPr/>
          <p:nvPr/>
        </p:nvPicPr>
        <p:blipFill>
          <a:blip r:embed="rId2"/>
          <a:stretch/>
        </p:blipFill>
        <p:spPr>
          <a:xfrm>
            <a:off x="0" y="0"/>
            <a:ext cx="990360" cy="990360"/>
          </a:xfrm>
          <a:prstGeom prst="rect">
            <a:avLst/>
          </a:prstGeom>
          <a:ln w="9360">
            <a:noFill/>
          </a:ln>
        </p:spPr>
      </p:pic>
      <p:pic>
        <p:nvPicPr>
          <p:cNvPr id="123" name="Picture 7" descr="Capture1.JPG"/>
          <p:cNvPicPr/>
          <p:nvPr/>
        </p:nvPicPr>
        <p:blipFill>
          <a:blip r:embed="rId3"/>
          <a:stretch/>
        </p:blipFill>
        <p:spPr>
          <a:xfrm>
            <a:off x="2286000" y="2971800"/>
            <a:ext cx="4509720" cy="1869120"/>
          </a:xfrm>
          <a:prstGeom prst="rect">
            <a:avLst/>
          </a:prstGeom>
          <a:ln>
            <a:noFill/>
          </a:ln>
        </p:spPr>
      </p:pic>
    </p:spTree>
    <p:extLst>
      <p:ext uri="{BB962C8B-B14F-4D97-AF65-F5344CB8AC3E}">
        <p14:creationId xmlns:p14="http://schemas.microsoft.com/office/powerpoint/2010/main" val="307849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additive="repl">
                                        <p:cTn id="7" dur="2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1766</Words>
  <Application>Microsoft Office PowerPoint</Application>
  <PresentationFormat>On-screen Show (4:3)</PresentationFormat>
  <Paragraphs>578</Paragraphs>
  <Slides>51</Slides>
  <Notes>2</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Times New Roman</vt:lpstr>
      <vt:lpstr>Verdana</vt:lpstr>
      <vt:lpstr>Wingdings</vt:lpstr>
      <vt:lpstr>Wingdings 2</vt:lpstr>
      <vt:lpstr>Office Theme</vt:lpstr>
      <vt:lpstr>Wrapper classes</vt:lpstr>
      <vt:lpstr>PowerPoint Presentation</vt:lpstr>
      <vt:lpstr>PowerPoint Presentation</vt:lpstr>
      <vt:lpstr>PowerPoint Presentation</vt:lpstr>
      <vt:lpstr>PowerPoint Presentation</vt:lpstr>
      <vt:lpstr>Why Wrapper classes??</vt:lpstr>
      <vt:lpstr>PowerPoint Presentation</vt:lpstr>
      <vt:lpstr>PowerPoint Presentation</vt:lpstr>
      <vt:lpstr>PowerPoint Presentation</vt:lpstr>
      <vt:lpstr>PowerPoint Presentation</vt:lpstr>
      <vt:lpstr>PowerPoint Presentation</vt:lpstr>
      <vt:lpstr>PowerPoint Presentation</vt:lpstr>
      <vt:lpstr>Example</vt:lpstr>
      <vt:lpstr>Advantages of Autoboxing / Unboxing: </vt:lpstr>
      <vt:lpstr>PowerPoint Presentation</vt:lpstr>
      <vt:lpstr>PowerPoint Presentation</vt:lpstr>
      <vt:lpstr>Example</vt:lpstr>
      <vt:lpstr>PowerPoint Presentation</vt:lpstr>
      <vt:lpstr>Example 1</vt:lpstr>
      <vt:lpstr>Example 2</vt:lpstr>
      <vt:lpstr>PowerPoint Presentation</vt:lpstr>
      <vt:lpstr>PowerPoint Presentation</vt:lpstr>
      <vt:lpstr>PowerPoint Presentation</vt:lpstr>
      <vt:lpstr>Example 1</vt:lpstr>
      <vt:lpstr>Example 2</vt:lpstr>
      <vt:lpstr>PowerPoint Presentation</vt:lpstr>
      <vt:lpstr>PowerPoint Presentation</vt:lpstr>
      <vt:lpstr>PowerPoint Presentation</vt:lpstr>
      <vt:lpstr>Example</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ArrayList</vt:lpstr>
      <vt:lpstr>Basic Example </vt:lpstr>
      <vt:lpstr>Various methods of ArrayList</vt:lpstr>
      <vt:lpstr>Example of add Elements in ArrayList</vt:lpstr>
      <vt:lpstr>PowerPoint Presentation</vt:lpstr>
      <vt:lpstr>PowerPoint Presentation</vt:lpstr>
      <vt:lpstr>PowerPoint Presentation</vt:lpstr>
      <vt:lpstr>PowerPoint Presentation</vt:lpstr>
      <vt:lpstr>PowerPoint Presentation</vt:lpstr>
      <vt:lpstr>PowerPoint Presentation</vt:lpstr>
      <vt:lpstr>Important Features</vt:lpstr>
      <vt:lpstr>clear method()</vt:lpstr>
      <vt:lpstr>contains() Method</vt:lpstr>
      <vt:lpstr>Some other important Methods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ArrayList</dc:title>
  <dc:creator>AV</dc:creator>
  <cp:lastModifiedBy>Salil</cp:lastModifiedBy>
  <cp:revision>30</cp:revision>
  <dcterms:created xsi:type="dcterms:W3CDTF">2006-08-16T00:00:00Z</dcterms:created>
  <dcterms:modified xsi:type="dcterms:W3CDTF">2021-02-21T06:05:48Z</dcterms:modified>
</cp:coreProperties>
</file>