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64" r:id="rId2"/>
    <p:sldId id="265" r:id="rId3"/>
    <p:sldId id="267" r:id="rId4"/>
    <p:sldId id="280" r:id="rId5"/>
    <p:sldId id="256" r:id="rId6"/>
    <p:sldId id="279" r:id="rId7"/>
    <p:sldId id="257" r:id="rId8"/>
    <p:sldId id="258" r:id="rId9"/>
    <p:sldId id="259" r:id="rId10"/>
    <p:sldId id="260" r:id="rId11"/>
    <p:sldId id="261" r:id="rId12"/>
    <p:sldId id="268" r:id="rId13"/>
    <p:sldId id="269" r:id="rId14"/>
    <p:sldId id="270" r:id="rId15"/>
    <p:sldId id="271" r:id="rId16"/>
    <p:sldId id="272" r:id="rId17"/>
    <p:sldId id="273" r:id="rId18"/>
    <p:sldId id="274" r:id="rId19"/>
    <p:sldId id="275" r:id="rId20"/>
    <p:sldId id="276" r:id="rId21"/>
    <p:sldId id="277" r:id="rId22"/>
    <p:sldId id="281" r:id="rId23"/>
    <p:sldId id="282" r:id="rId24"/>
    <p:sldId id="283" r:id="rId25"/>
    <p:sldId id="284" r:id="rId26"/>
    <p:sldId id="278" r:id="rId27"/>
    <p:sldId id="285" r:id="rId28"/>
    <p:sldId id="286" r:id="rId29"/>
    <p:sldId id="287" r:id="rId30"/>
    <p:sldId id="288" r:id="rId31"/>
    <p:sldId id="289" r:id="rId32"/>
    <p:sldId id="290" r:id="rId33"/>
    <p:sldId id="291" r:id="rId34"/>
    <p:sldId id="292" r:id="rId35"/>
    <p:sldId id="293" r:id="rId36"/>
    <p:sldId id="294" r:id="rId37"/>
    <p:sldId id="295" r:id="rId38"/>
    <p:sldId id="301" r:id="rId39"/>
    <p:sldId id="296" r:id="rId40"/>
    <p:sldId id="300" r:id="rId41"/>
    <p:sldId id="297" r:id="rId42"/>
    <p:sldId id="299"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6" autoAdjust="0"/>
    <p:restoredTop sz="94660"/>
  </p:normalViewPr>
  <p:slideViewPr>
    <p:cSldViewPr snapToGrid="0">
      <p:cViewPr varScale="1">
        <p:scale>
          <a:sx n="75" d="100"/>
          <a:sy n="75" d="100"/>
        </p:scale>
        <p:origin x="450"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570BB0-48A9-4B12-B039-C4E8C054C5A0}"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E79E-C8A0-492D-A5DB-3B758251D43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60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570BB0-48A9-4B12-B039-C4E8C054C5A0}"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E79E-C8A0-492D-A5DB-3B758251D43A}" type="slidenum">
              <a:rPr lang="en-IN" smtClean="0"/>
              <a:t>‹#›</a:t>
            </a:fld>
            <a:endParaRPr lang="en-IN"/>
          </a:p>
        </p:txBody>
      </p:sp>
    </p:spTree>
    <p:extLst>
      <p:ext uri="{BB962C8B-B14F-4D97-AF65-F5344CB8AC3E}">
        <p14:creationId xmlns:p14="http://schemas.microsoft.com/office/powerpoint/2010/main" val="6118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570BB0-48A9-4B12-B039-C4E8C054C5A0}"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E79E-C8A0-492D-A5DB-3B758251D43A}" type="slidenum">
              <a:rPr lang="en-IN" smtClean="0"/>
              <a:t>‹#›</a:t>
            </a:fld>
            <a:endParaRPr lang="en-IN"/>
          </a:p>
        </p:txBody>
      </p:sp>
    </p:spTree>
    <p:extLst>
      <p:ext uri="{BB962C8B-B14F-4D97-AF65-F5344CB8AC3E}">
        <p14:creationId xmlns:p14="http://schemas.microsoft.com/office/powerpoint/2010/main" val="371241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570BB0-48A9-4B12-B039-C4E8C054C5A0}"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E79E-C8A0-492D-A5DB-3B758251D43A}" type="slidenum">
              <a:rPr lang="en-IN" smtClean="0"/>
              <a:t>‹#›</a:t>
            </a:fld>
            <a:endParaRPr lang="en-IN"/>
          </a:p>
        </p:txBody>
      </p:sp>
    </p:spTree>
    <p:extLst>
      <p:ext uri="{BB962C8B-B14F-4D97-AF65-F5344CB8AC3E}">
        <p14:creationId xmlns:p14="http://schemas.microsoft.com/office/powerpoint/2010/main" val="225873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570BB0-48A9-4B12-B039-C4E8C054C5A0}"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E79E-C8A0-492D-A5DB-3B758251D43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31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570BB0-48A9-4B12-B039-C4E8C054C5A0}"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CE79E-C8A0-492D-A5DB-3B758251D43A}" type="slidenum">
              <a:rPr lang="en-IN" smtClean="0"/>
              <a:t>‹#›</a:t>
            </a:fld>
            <a:endParaRPr lang="en-IN"/>
          </a:p>
        </p:txBody>
      </p:sp>
    </p:spTree>
    <p:extLst>
      <p:ext uri="{BB962C8B-B14F-4D97-AF65-F5344CB8AC3E}">
        <p14:creationId xmlns:p14="http://schemas.microsoft.com/office/powerpoint/2010/main" val="263316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570BB0-48A9-4B12-B039-C4E8C054C5A0}"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3CE79E-C8A0-492D-A5DB-3B758251D43A}" type="slidenum">
              <a:rPr lang="en-IN" smtClean="0"/>
              <a:t>‹#›</a:t>
            </a:fld>
            <a:endParaRPr lang="en-IN"/>
          </a:p>
        </p:txBody>
      </p:sp>
    </p:spTree>
    <p:extLst>
      <p:ext uri="{BB962C8B-B14F-4D97-AF65-F5344CB8AC3E}">
        <p14:creationId xmlns:p14="http://schemas.microsoft.com/office/powerpoint/2010/main" val="269702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570BB0-48A9-4B12-B039-C4E8C054C5A0}"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CE79E-C8A0-492D-A5DB-3B758251D43A}" type="slidenum">
              <a:rPr lang="en-IN" smtClean="0"/>
              <a:t>‹#›</a:t>
            </a:fld>
            <a:endParaRPr lang="en-IN"/>
          </a:p>
        </p:txBody>
      </p:sp>
    </p:spTree>
    <p:extLst>
      <p:ext uri="{BB962C8B-B14F-4D97-AF65-F5344CB8AC3E}">
        <p14:creationId xmlns:p14="http://schemas.microsoft.com/office/powerpoint/2010/main" val="165680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570BB0-48A9-4B12-B039-C4E8C054C5A0}" type="datetimeFigureOut">
              <a:rPr lang="en-IN" smtClean="0"/>
              <a:t>21-04-2023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63CE79E-C8A0-492D-A5DB-3B758251D43A}" type="slidenum">
              <a:rPr lang="en-IN" smtClean="0"/>
              <a:t>‹#›</a:t>
            </a:fld>
            <a:endParaRPr lang="en-IN"/>
          </a:p>
        </p:txBody>
      </p:sp>
    </p:spTree>
    <p:extLst>
      <p:ext uri="{BB962C8B-B14F-4D97-AF65-F5344CB8AC3E}">
        <p14:creationId xmlns:p14="http://schemas.microsoft.com/office/powerpoint/2010/main" val="175868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570BB0-48A9-4B12-B039-C4E8C054C5A0}" type="datetimeFigureOut">
              <a:rPr lang="en-IN" smtClean="0"/>
              <a:t>21-04-2023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CE79E-C8A0-492D-A5DB-3B758251D43A}" type="slidenum">
              <a:rPr lang="en-IN" smtClean="0"/>
              <a:t>‹#›</a:t>
            </a:fld>
            <a:endParaRPr lang="en-IN"/>
          </a:p>
        </p:txBody>
      </p:sp>
    </p:spTree>
    <p:extLst>
      <p:ext uri="{BB962C8B-B14F-4D97-AF65-F5344CB8AC3E}">
        <p14:creationId xmlns:p14="http://schemas.microsoft.com/office/powerpoint/2010/main" val="297354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570BB0-48A9-4B12-B039-C4E8C054C5A0}"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CE79E-C8A0-492D-A5DB-3B758251D43A}" type="slidenum">
              <a:rPr lang="en-IN" smtClean="0"/>
              <a:t>‹#›</a:t>
            </a:fld>
            <a:endParaRPr lang="en-IN"/>
          </a:p>
        </p:txBody>
      </p:sp>
    </p:spTree>
    <p:extLst>
      <p:ext uri="{BB962C8B-B14F-4D97-AF65-F5344CB8AC3E}">
        <p14:creationId xmlns:p14="http://schemas.microsoft.com/office/powerpoint/2010/main" val="51880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570BB0-48A9-4B12-B039-C4E8C054C5A0}" type="datetimeFigureOut">
              <a:rPr lang="en-IN" smtClean="0"/>
              <a:t>21-04-2023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CE79E-C8A0-492D-A5DB-3B758251D43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51583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9124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IN" sz="2800" dirty="0" err="1">
                <a:latin typeface="Times New Roman" panose="02020603050405020304" pitchFamily="18" charset="0"/>
                <a:cs typeface="Times New Roman" panose="02020603050405020304" pitchFamily="18" charset="0"/>
              </a:rPr>
              <a:t>hist</a:t>
            </a:r>
            <a:r>
              <a:rPr lang="en-IN" sz="2800" dirty="0">
                <a:latin typeface="Times New Roman" panose="02020603050405020304" pitchFamily="18" charset="0"/>
                <a:cs typeface="Times New Roman" panose="02020603050405020304" pitchFamily="18" charset="0"/>
              </a:rPr>
              <a:t>(data2,col='gray75',main=</a:t>
            </a:r>
            <a:r>
              <a:rPr lang="en-IN" sz="2800" dirty="0" err="1">
                <a:latin typeface="Times New Roman" panose="02020603050405020304" pitchFamily="18" charset="0"/>
                <a:cs typeface="Times New Roman" panose="02020603050405020304" pitchFamily="18" charset="0"/>
              </a:rPr>
              <a:t>NULL,xlab</a:t>
            </a:r>
            <a:r>
              <a:rPr lang="en-IN" sz="2800" dirty="0">
                <a:latin typeface="Times New Roman" panose="02020603050405020304" pitchFamily="18" charset="0"/>
                <a:cs typeface="Times New Roman" panose="02020603050405020304" pitchFamily="18" charset="0"/>
              </a:rPr>
              <a:t>='size class for data2',ylim=c(0,0.3),</a:t>
            </a:r>
            <a:r>
              <a:rPr lang="en-IN" sz="2800" dirty="0" err="1">
                <a:latin typeface="Times New Roman" panose="02020603050405020304" pitchFamily="18" charset="0"/>
                <a:cs typeface="Times New Roman" panose="02020603050405020304" pitchFamily="18" charset="0"/>
              </a:rPr>
              <a:t>freq</a:t>
            </a:r>
            <a:r>
              <a:rPr lang="en-IN" sz="2800" dirty="0">
                <a:latin typeface="Times New Roman" panose="02020603050405020304" pitchFamily="18" charset="0"/>
                <a:cs typeface="Times New Roman" panose="02020603050405020304" pitchFamily="18" charset="0"/>
              </a:rPr>
              <a:t>=FALSE)</a:t>
            </a:r>
          </a:p>
          <a:p>
            <a:r>
              <a:rPr lang="en-US" sz="2800" dirty="0" smtClean="0">
                <a:latin typeface="Times New Roman" panose="02020603050405020304" pitchFamily="18" charset="0"/>
                <a:cs typeface="Times New Roman" panose="02020603050405020304" pitchFamily="18" charset="0"/>
              </a:rPr>
              <a:t>1. Begin by specifying the vector of values you require</a:t>
            </a:r>
          </a:p>
          <a:p>
            <a:r>
              <a:rPr lang="en-US" sz="2800" dirty="0" smtClean="0">
                <a:latin typeface="Times New Roman" panose="02020603050405020304" pitchFamily="18" charset="0"/>
                <a:cs typeface="Times New Roman" panose="02020603050405020304" pitchFamily="18" charset="0"/>
              </a:rPr>
              <a:t>2. Next you use a new light gray color, gray 75, before moving on to suppress the main title </a:t>
            </a:r>
          </a:p>
          <a:p>
            <a:r>
              <a:rPr lang="en-US" sz="2800" dirty="0" smtClean="0">
                <a:latin typeface="Times New Roman" panose="02020603050405020304" pitchFamily="18" charset="0"/>
                <a:cs typeface="Times New Roman" panose="02020603050405020304" pitchFamily="18" charset="0"/>
              </a:rPr>
              <a:t>3. Next specify the title for the x-axis, The default scale of the y- axis in this case runs from 0 to 0.25, but to give the axis a bit more room, alter the range from 0 to 0.3</a:t>
            </a:r>
          </a:p>
          <a:p>
            <a:r>
              <a:rPr lang="en-US" sz="2800" dirty="0" smtClean="0">
                <a:latin typeface="Times New Roman" panose="02020603050405020304" pitchFamily="18" charset="0"/>
                <a:cs typeface="Times New Roman" panose="02020603050405020304" pitchFamily="18" charset="0"/>
              </a:rPr>
              <a:t>4. Lastly change the plot from one of frequency to density by using frequency=False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841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26271"/>
          </a:xfrm>
        </p:spPr>
        <p:txBody>
          <a:bodyPr/>
          <a:lstStyle/>
          <a:p>
            <a:pPr algn="ctr"/>
            <a:r>
              <a:rPr lang="en-US" dirty="0" smtClean="0"/>
              <a:t>Index Plots</a:t>
            </a:r>
            <a:endParaRPr lang="en-IN" dirty="0"/>
          </a:p>
        </p:txBody>
      </p:sp>
      <p:sp>
        <p:nvSpPr>
          <p:cNvPr id="3" name="Content Placeholder 2"/>
          <p:cNvSpPr>
            <a:spLocks noGrp="1"/>
          </p:cNvSpPr>
          <p:nvPr>
            <p:ph idx="1"/>
          </p:nvPr>
        </p:nvSpPr>
        <p:spPr>
          <a:xfrm>
            <a:off x="1097280" y="1012874"/>
            <a:ext cx="10058400" cy="4856220"/>
          </a:xfrm>
        </p:spPr>
        <p:txBody>
          <a:bodyPr>
            <a:noAutofit/>
          </a:bodyPr>
          <a:lstStyle/>
          <a:p>
            <a:r>
              <a:rPr lang="en-US" sz="2800" dirty="0" smtClean="0"/>
              <a:t>Index plots take a single argument, which is a continuous variable, and plots the values on the y-axis, with the x coordinate identified by the position of the number in the vector.</a:t>
            </a:r>
          </a:p>
          <a:p>
            <a:r>
              <a:rPr lang="en-US" sz="2800" dirty="0" err="1" smtClean="0"/>
              <a:t>Numobj</a:t>
            </a:r>
            <a:r>
              <a:rPr lang="en-US" sz="2800" dirty="0" smtClean="0"/>
              <a:t>=(1,2,3,4,5)</a:t>
            </a:r>
          </a:p>
          <a:p>
            <a:r>
              <a:rPr lang="en-US" sz="2800" dirty="0" smtClean="0"/>
              <a:t>plot(</a:t>
            </a:r>
            <a:r>
              <a:rPr lang="en-US" sz="2800" dirty="0" err="1" smtClean="0"/>
              <a:t>Numobj</a:t>
            </a:r>
            <a:r>
              <a:rPr lang="en-US" sz="2800" dirty="0" smtClean="0"/>
              <a:t>)</a:t>
            </a:r>
          </a:p>
          <a:p>
            <a:r>
              <a:rPr lang="pt-BR" sz="2800" dirty="0"/>
              <a:t>&gt; num1=c(2,10,20,30,40)</a:t>
            </a:r>
          </a:p>
          <a:p>
            <a:r>
              <a:rPr lang="pt-BR" sz="2800" dirty="0"/>
              <a:t>&gt; </a:t>
            </a:r>
            <a:r>
              <a:rPr lang="pt-BR" sz="2800" dirty="0" smtClean="0"/>
              <a:t>plot(num1)</a:t>
            </a:r>
          </a:p>
          <a:p>
            <a:r>
              <a:rPr lang="pt-BR" sz="2800" dirty="0" smtClean="0"/>
              <a:t>You  can use the which() function for determining the index</a:t>
            </a:r>
          </a:p>
          <a:p>
            <a:pPr marL="0" indent="0">
              <a:buNone/>
            </a:pPr>
            <a:r>
              <a:rPr lang="pt-BR" sz="2800" dirty="0" smtClean="0"/>
              <a:t>&gt; </a:t>
            </a:r>
            <a:r>
              <a:rPr lang="pt-BR" sz="2800" dirty="0"/>
              <a:t>which(num1&gt;10)</a:t>
            </a:r>
          </a:p>
          <a:p>
            <a:r>
              <a:rPr lang="pt-BR" sz="2800" dirty="0"/>
              <a:t>[1] 3 4 5</a:t>
            </a:r>
            <a:endParaRPr lang="en-IN" sz="2800" dirty="0"/>
          </a:p>
        </p:txBody>
      </p:sp>
    </p:spTree>
    <p:extLst>
      <p:ext uri="{BB962C8B-B14F-4D97-AF65-F5344CB8AC3E}">
        <p14:creationId xmlns:p14="http://schemas.microsoft.com/office/powerpoint/2010/main" val="485359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Time-series plot</a:t>
            </a:r>
            <a:endParaRPr lang="en-IN" dirty="0"/>
          </a:p>
        </p:txBody>
      </p:sp>
      <p:sp>
        <p:nvSpPr>
          <p:cNvPr id="3" name="Content Placeholder 2"/>
          <p:cNvSpPr>
            <a:spLocks noGrp="1"/>
          </p:cNvSpPr>
          <p:nvPr>
            <p:ph idx="1"/>
          </p:nvPr>
        </p:nvSpPr>
        <p:spPr/>
        <p:txBody>
          <a:bodyPr/>
          <a:lstStyle/>
          <a:p>
            <a:r>
              <a:rPr lang="en-US" dirty="0" smtClean="0"/>
              <a:t>R provides the facility of analyzing time related data. In a time series graph, the data is plotted against the time by plotting dots which are further joined to produce the graph . This provides the more accurate result when data is not missing over a period of time</a:t>
            </a:r>
          </a:p>
          <a:p>
            <a:r>
              <a:rPr lang="en-US" dirty="0" smtClean="0"/>
              <a:t>Limitation:</a:t>
            </a:r>
          </a:p>
          <a:p>
            <a:r>
              <a:rPr lang="en-US" dirty="0" smtClean="0"/>
              <a:t>It does not provide any information about the missing data</a:t>
            </a:r>
          </a:p>
          <a:p>
            <a:endParaRPr lang="en-US" dirty="0" smtClean="0"/>
          </a:p>
          <a:p>
            <a:r>
              <a:rPr lang="en-US" dirty="0" err="1" smtClean="0"/>
              <a:t>ts</a:t>
            </a:r>
            <a:r>
              <a:rPr lang="en-US" dirty="0" smtClean="0"/>
              <a:t>() and plot() functions are used for plotting the graph.</a:t>
            </a:r>
          </a:p>
          <a:p>
            <a:r>
              <a:rPr lang="en-US" dirty="0" err="1"/>
              <a:t>t</a:t>
            </a:r>
            <a:r>
              <a:rPr lang="en-US" dirty="0" err="1" smtClean="0"/>
              <a:t>s</a:t>
            </a:r>
            <a:r>
              <a:rPr lang="en-US" dirty="0" smtClean="0"/>
              <a:t>() function converts a numeric vector into an object of R time series</a:t>
            </a:r>
            <a:endParaRPr lang="en-IN" dirty="0"/>
          </a:p>
        </p:txBody>
      </p:sp>
    </p:spTree>
    <p:extLst>
      <p:ext uri="{BB962C8B-B14F-4D97-AF65-F5344CB8AC3E}">
        <p14:creationId xmlns:p14="http://schemas.microsoft.com/office/powerpoint/2010/main" val="1652104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046" y="1737360"/>
            <a:ext cx="10761785" cy="4494628"/>
          </a:xfrm>
        </p:spPr>
      </p:pic>
    </p:spTree>
    <p:extLst>
      <p:ext uri="{BB962C8B-B14F-4D97-AF65-F5344CB8AC3E}">
        <p14:creationId xmlns:p14="http://schemas.microsoft.com/office/powerpoint/2010/main" val="4251823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2800" dirty="0" smtClean="0"/>
              <a:t>Plot the time-series graph using the preceding data</a:t>
            </a:r>
            <a:endParaRPr lang="en-IN" sz="2800" dirty="0"/>
          </a:p>
          <a:p>
            <a:r>
              <a:rPr lang="en-IN" sz="2800" dirty="0"/>
              <a:t>&gt; </a:t>
            </a:r>
            <a:r>
              <a:rPr lang="en-IN" sz="2800" dirty="0" err="1"/>
              <a:t>myvector</a:t>
            </a:r>
            <a:r>
              <a:rPr lang="en-IN" sz="2800" dirty="0"/>
              <a:t>=c(10,5,6,2,1)</a:t>
            </a:r>
          </a:p>
          <a:p>
            <a:r>
              <a:rPr lang="en-IN" sz="2800" dirty="0"/>
              <a:t>&gt; </a:t>
            </a:r>
            <a:r>
              <a:rPr lang="en-IN" sz="2800" dirty="0" err="1"/>
              <a:t>myts</a:t>
            </a:r>
            <a:r>
              <a:rPr lang="en-IN" sz="2800" dirty="0"/>
              <a:t>=</a:t>
            </a:r>
            <a:r>
              <a:rPr lang="en-IN" sz="2800" dirty="0" err="1"/>
              <a:t>ts</a:t>
            </a:r>
            <a:r>
              <a:rPr lang="en-IN" sz="2800" dirty="0"/>
              <a:t>(</a:t>
            </a:r>
            <a:r>
              <a:rPr lang="en-IN" sz="2800" dirty="0" err="1"/>
              <a:t>myvector,start</a:t>
            </a:r>
            <a:r>
              <a:rPr lang="en-IN" sz="2800" dirty="0"/>
              <a:t>=c(2010),end=c(2014),frequency=1)</a:t>
            </a:r>
          </a:p>
          <a:p>
            <a:r>
              <a:rPr lang="en-IN" sz="2800" dirty="0"/>
              <a:t>&gt; plot(</a:t>
            </a:r>
            <a:r>
              <a:rPr lang="en-IN" sz="2800" dirty="0" err="1"/>
              <a:t>myts</a:t>
            </a:r>
            <a:r>
              <a:rPr lang="en-IN" sz="2800" dirty="0" smtClean="0"/>
              <a:t>)</a:t>
            </a:r>
          </a:p>
          <a:p>
            <a:endParaRPr lang="en-US" sz="2800" dirty="0"/>
          </a:p>
          <a:p>
            <a:r>
              <a:rPr lang="en-US" sz="2800" dirty="0" smtClean="0"/>
              <a:t>From the preceding graph , it can be easily seen that the attrition of the company has gone down from 2010 to 2014</a:t>
            </a:r>
            <a:endParaRPr lang="en-IN" sz="2800" dirty="0"/>
          </a:p>
        </p:txBody>
      </p:sp>
    </p:spTree>
    <p:extLst>
      <p:ext uri="{BB962C8B-B14F-4D97-AF65-F5344CB8AC3E}">
        <p14:creationId xmlns:p14="http://schemas.microsoft.com/office/powerpoint/2010/main" val="546144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97280" y="1041009"/>
            <a:ext cx="10058400" cy="5430129"/>
          </a:xfrm>
        </p:spPr>
        <p:txBody>
          <a:bodyPr>
            <a:normAutofit/>
          </a:bodyPr>
          <a:lstStyle/>
          <a:p>
            <a:endParaRPr lang="en-US" sz="2800" dirty="0" smtClean="0"/>
          </a:p>
          <a:p>
            <a:r>
              <a:rPr lang="en-US" sz="2800" dirty="0" smtClean="0"/>
              <a:t>You can also change the color of the line by using the plot function.</a:t>
            </a:r>
          </a:p>
          <a:p>
            <a:r>
              <a:rPr lang="en-US" sz="2800" dirty="0"/>
              <a:t>plot(</a:t>
            </a:r>
            <a:r>
              <a:rPr lang="en-US" sz="2800" dirty="0" err="1"/>
              <a:t>myts,col</a:t>
            </a:r>
            <a:r>
              <a:rPr lang="en-US" sz="2800" dirty="0"/>
              <a:t>='red</a:t>
            </a:r>
            <a:r>
              <a:rPr lang="en-US" sz="2800" dirty="0" smtClean="0"/>
              <a:t>')</a:t>
            </a:r>
          </a:p>
          <a:p>
            <a:r>
              <a:rPr lang="en-US" sz="2800" dirty="0" smtClean="0"/>
              <a:t>You can also change the captions of x and y axes using the command:</a:t>
            </a:r>
          </a:p>
          <a:p>
            <a:r>
              <a:rPr lang="en-IN" sz="2800" dirty="0"/>
              <a:t>plot(</a:t>
            </a:r>
            <a:r>
              <a:rPr lang="en-IN" sz="2800" dirty="0" err="1"/>
              <a:t>myts,col</a:t>
            </a:r>
            <a:r>
              <a:rPr lang="en-IN" sz="2800" dirty="0"/>
              <a:t>='blue',</a:t>
            </a:r>
            <a:r>
              <a:rPr lang="en-IN" sz="2800" dirty="0" err="1"/>
              <a:t>ylab</a:t>
            </a:r>
            <a:r>
              <a:rPr lang="en-IN" sz="2800" dirty="0"/>
              <a:t>="no of employees",</a:t>
            </a:r>
            <a:r>
              <a:rPr lang="en-IN" sz="2800" dirty="0" err="1"/>
              <a:t>xlab</a:t>
            </a:r>
            <a:r>
              <a:rPr lang="en-IN" sz="2800" dirty="0"/>
              <a:t>="year</a:t>
            </a:r>
            <a:r>
              <a:rPr lang="en-IN" sz="2800" dirty="0" smtClean="0"/>
              <a:t>")</a:t>
            </a:r>
          </a:p>
          <a:p>
            <a:endParaRPr lang="en-US" sz="2800" dirty="0"/>
          </a:p>
          <a:p>
            <a:r>
              <a:rPr lang="en-US" sz="2800" dirty="0" smtClean="0"/>
              <a:t>You can also display the line in different formats such as dashed, </a:t>
            </a:r>
            <a:r>
              <a:rPr lang="en-US" sz="2800" dirty="0"/>
              <a:t>dotted, </a:t>
            </a:r>
            <a:r>
              <a:rPr lang="en-US" sz="2800" dirty="0" err="1"/>
              <a:t>dotdash</a:t>
            </a:r>
            <a:r>
              <a:rPr lang="en-US" sz="2800" dirty="0"/>
              <a:t>, </a:t>
            </a:r>
            <a:r>
              <a:rPr lang="en-US" sz="2800" dirty="0" err="1"/>
              <a:t>longdash</a:t>
            </a:r>
            <a:r>
              <a:rPr lang="en-US" sz="2800" dirty="0"/>
              <a:t> </a:t>
            </a:r>
            <a:r>
              <a:rPr lang="en-US" sz="2800" dirty="0" smtClean="0"/>
              <a:t>, </a:t>
            </a:r>
            <a:r>
              <a:rPr lang="en-US" sz="2800" dirty="0" err="1" smtClean="0"/>
              <a:t>blank,twodash,solid</a:t>
            </a:r>
            <a:r>
              <a:rPr lang="en-US" sz="2800" dirty="0" smtClean="0"/>
              <a:t> . Blank uses “invisible lines”. You only need to set ‘</a:t>
            </a:r>
            <a:r>
              <a:rPr lang="en-US" sz="2800" dirty="0" err="1" smtClean="0"/>
              <a:t>lty</a:t>
            </a:r>
            <a:r>
              <a:rPr lang="en-US" sz="2800" dirty="0" smtClean="0"/>
              <a:t>’(line type) argument to dashed in the plot () function</a:t>
            </a:r>
          </a:p>
          <a:p>
            <a:endParaRPr lang="en-IN" dirty="0"/>
          </a:p>
        </p:txBody>
      </p:sp>
    </p:spTree>
    <p:extLst>
      <p:ext uri="{BB962C8B-B14F-4D97-AF65-F5344CB8AC3E}">
        <p14:creationId xmlns:p14="http://schemas.microsoft.com/office/powerpoint/2010/main" val="1476032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1845734"/>
            <a:ext cx="12192000" cy="4023360"/>
          </a:xfrm>
        </p:spPr>
        <p:txBody>
          <a:bodyPr/>
          <a:lstStyle/>
          <a:p>
            <a:r>
              <a:rPr lang="en-IN" sz="2800" dirty="0"/>
              <a:t>plot(</a:t>
            </a:r>
            <a:r>
              <a:rPr lang="en-IN" sz="2800" dirty="0" err="1"/>
              <a:t>myts,col</a:t>
            </a:r>
            <a:r>
              <a:rPr lang="en-IN" sz="2800" dirty="0"/>
              <a:t>='blue',</a:t>
            </a:r>
            <a:r>
              <a:rPr lang="en-IN" sz="2800" dirty="0" err="1"/>
              <a:t>ylab</a:t>
            </a:r>
            <a:r>
              <a:rPr lang="en-IN" sz="2800" dirty="0"/>
              <a:t>="no of employees",</a:t>
            </a:r>
            <a:r>
              <a:rPr lang="en-IN" sz="2800" dirty="0" err="1"/>
              <a:t>xlab</a:t>
            </a:r>
            <a:r>
              <a:rPr lang="en-IN" sz="2800" dirty="0"/>
              <a:t>="year</a:t>
            </a:r>
            <a:r>
              <a:rPr lang="en-IN" sz="2800" dirty="0" smtClean="0"/>
              <a:t>",</a:t>
            </a:r>
            <a:r>
              <a:rPr lang="en-IN" sz="2800" dirty="0" err="1" smtClean="0"/>
              <a:t>lty</a:t>
            </a:r>
            <a:r>
              <a:rPr lang="en-IN" sz="2800" dirty="0"/>
              <a:t>='</a:t>
            </a:r>
            <a:r>
              <a:rPr lang="en-IN" sz="2800" dirty="0" err="1"/>
              <a:t>twodash</a:t>
            </a:r>
            <a:r>
              <a:rPr lang="en-IN" sz="2800" dirty="0"/>
              <a:t>',</a:t>
            </a:r>
            <a:r>
              <a:rPr lang="en-IN" sz="2800" dirty="0" err="1"/>
              <a:t>lwd</a:t>
            </a:r>
            <a:r>
              <a:rPr lang="en-IN" sz="2800" dirty="0"/>
              <a:t>=0</a:t>
            </a:r>
            <a:r>
              <a:rPr lang="en-IN" sz="2800" dirty="0" smtClean="0"/>
              <a:t>)</a:t>
            </a:r>
          </a:p>
          <a:p>
            <a:r>
              <a:rPr lang="en-US" sz="2800" dirty="0" err="1"/>
              <a:t>l</a:t>
            </a:r>
            <a:r>
              <a:rPr lang="en-US" sz="2800" dirty="0" err="1" smtClean="0"/>
              <a:t>wd</a:t>
            </a:r>
            <a:r>
              <a:rPr lang="en-US" sz="2800" dirty="0" smtClean="0"/>
              <a:t>=n-set the line width as a proportion.&gt;1 makes line wider and &lt;1 make the line narrower</a:t>
            </a:r>
            <a:endParaRPr lang="en-IN" sz="2800" dirty="0"/>
          </a:p>
          <a:p>
            <a:endParaRPr lang="en-IN" dirty="0"/>
          </a:p>
        </p:txBody>
      </p:sp>
    </p:spTree>
    <p:extLst>
      <p:ext uri="{BB962C8B-B14F-4D97-AF65-F5344CB8AC3E}">
        <p14:creationId xmlns:p14="http://schemas.microsoft.com/office/powerpoint/2010/main" val="4019252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Scatter Plots</a:t>
            </a:r>
            <a:endParaRPr lang="en-IN" dirty="0"/>
          </a:p>
        </p:txBody>
      </p:sp>
      <p:sp>
        <p:nvSpPr>
          <p:cNvPr id="3" name="Content Placeholder 2"/>
          <p:cNvSpPr>
            <a:spLocks noGrp="1"/>
          </p:cNvSpPr>
          <p:nvPr>
            <p:ph idx="1"/>
          </p:nvPr>
        </p:nvSpPr>
        <p:spPr/>
        <p:txBody>
          <a:bodyPr>
            <a:normAutofit lnSpcReduction="10000"/>
          </a:bodyPr>
          <a:lstStyle/>
          <a:p>
            <a:r>
              <a:rPr lang="en-US" sz="2800" dirty="0" smtClean="0"/>
              <a:t>The scatter plot is used especially to show the relationship between two variables. It is a graph drawn with two continuous explanatory variables.</a:t>
            </a:r>
          </a:p>
          <a:p>
            <a:r>
              <a:rPr lang="en-IN" sz="2800" dirty="0" err="1"/>
              <a:t>fw</a:t>
            </a:r>
            <a:r>
              <a:rPr lang="en-IN" sz="2800" dirty="0"/>
              <a:t>=read.csv(</a:t>
            </a:r>
            <a:r>
              <a:rPr lang="en-IN" sz="2800" dirty="0" err="1"/>
              <a:t>file.choose</a:t>
            </a:r>
            <a:r>
              <a:rPr lang="en-IN" sz="2800" dirty="0" smtClean="0"/>
              <a:t>())</a:t>
            </a:r>
          </a:p>
          <a:p>
            <a:r>
              <a:rPr lang="en-IN" sz="2800" dirty="0" err="1" smtClean="0"/>
              <a:t>Fw</a:t>
            </a:r>
            <a:endParaRPr lang="en-IN" sz="2800" dirty="0" smtClean="0"/>
          </a:p>
          <a:p>
            <a:r>
              <a:rPr lang="en-IN" sz="2800" dirty="0" smtClean="0"/>
              <a:t>plot(</a:t>
            </a:r>
            <a:r>
              <a:rPr lang="en-IN" sz="2800" dirty="0" err="1" smtClean="0"/>
              <a:t>fw$speed,fw$count</a:t>
            </a:r>
            <a:r>
              <a:rPr lang="en-IN" sz="2800" dirty="0" smtClean="0"/>
              <a:t>)</a:t>
            </a:r>
          </a:p>
          <a:p>
            <a:r>
              <a:rPr lang="en-IN" sz="2800" dirty="0" smtClean="0"/>
              <a:t>with(</a:t>
            </a:r>
            <a:r>
              <a:rPr lang="en-IN" sz="2800" dirty="0" err="1" smtClean="0"/>
              <a:t>fw,plot</a:t>
            </a:r>
            <a:r>
              <a:rPr lang="en-IN" sz="2800" dirty="0" smtClean="0"/>
              <a:t>(</a:t>
            </a:r>
            <a:r>
              <a:rPr lang="en-IN" sz="2800" dirty="0" err="1" smtClean="0"/>
              <a:t>speed,Count</a:t>
            </a:r>
            <a:r>
              <a:rPr lang="en-IN" sz="2800" dirty="0" smtClean="0"/>
              <a:t>))</a:t>
            </a:r>
          </a:p>
          <a:p>
            <a:r>
              <a:rPr lang="en-IN" sz="2800" dirty="0" err="1"/>
              <a:t>fw</a:t>
            </a:r>
            <a:r>
              <a:rPr lang="en-IN" sz="2800" dirty="0"/>
              <a:t>=plot(</a:t>
            </a:r>
            <a:r>
              <a:rPr lang="en-IN" sz="2800" dirty="0" err="1"/>
              <a:t>speed,Count</a:t>
            </a:r>
            <a:r>
              <a:rPr lang="en-IN" sz="2800"/>
              <a:t>)</a:t>
            </a:r>
            <a:endParaRPr lang="en-IN" sz="2800" dirty="0"/>
          </a:p>
        </p:txBody>
      </p:sp>
    </p:spTree>
    <p:extLst>
      <p:ext uri="{BB962C8B-B14F-4D97-AF65-F5344CB8AC3E}">
        <p14:creationId xmlns:p14="http://schemas.microsoft.com/office/powerpoint/2010/main" val="4054916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Plotting symbols</a:t>
            </a:r>
            <a:endParaRPr lang="en-IN" dirty="0"/>
          </a:p>
        </p:txBody>
      </p:sp>
      <p:sp>
        <p:nvSpPr>
          <p:cNvPr id="3" name="Content Placeholder 2"/>
          <p:cNvSpPr>
            <a:spLocks noGrp="1"/>
          </p:cNvSpPr>
          <p:nvPr>
            <p:ph idx="1"/>
          </p:nvPr>
        </p:nvSpPr>
        <p:spPr>
          <a:xfrm>
            <a:off x="1097280" y="1737360"/>
            <a:ext cx="10058400" cy="4131734"/>
          </a:xfrm>
        </p:spPr>
        <p:txBody>
          <a:bodyPr>
            <a:noAutofit/>
          </a:bodyPr>
          <a:lstStyle/>
          <a:p>
            <a:r>
              <a:rPr lang="en-US" sz="2800" dirty="0" smtClean="0"/>
              <a:t>You can add more points to your graph later. </a:t>
            </a:r>
          </a:p>
          <a:p>
            <a:r>
              <a:rPr lang="en-US" sz="2800" dirty="0" err="1" smtClean="0"/>
              <a:t>Pch</a:t>
            </a:r>
            <a:r>
              <a:rPr lang="en-US" sz="2800" dirty="0" smtClean="0"/>
              <a:t>= instruction refers to the plotting character and can be specified in one of several ways</a:t>
            </a:r>
          </a:p>
          <a:p>
            <a:r>
              <a:rPr lang="en-US" sz="2800" dirty="0" smtClean="0"/>
              <a:t>You can type integer value and this code will be reflected in the symbol/character produced</a:t>
            </a:r>
          </a:p>
          <a:p>
            <a:r>
              <a:rPr lang="en-US" sz="2800" dirty="0" smtClean="0"/>
              <a:t>For the values from 0 to 25 , you get symbols </a:t>
            </a:r>
          </a:p>
          <a:p>
            <a:r>
              <a:rPr lang="en-US" sz="2800" dirty="0" smtClean="0"/>
              <a:t>These were produced on the scatter plot using the following lines of commands</a:t>
            </a:r>
            <a:endParaRPr lang="en-US" sz="2800" dirty="0"/>
          </a:p>
          <a:p>
            <a:r>
              <a:rPr lang="en-IN" sz="2800" dirty="0"/>
              <a:t>plot(0:25,rep(1,26),</a:t>
            </a:r>
            <a:r>
              <a:rPr lang="en-IN" sz="2800" dirty="0" err="1"/>
              <a:t>pch</a:t>
            </a:r>
            <a:r>
              <a:rPr lang="en-IN" sz="2800" dirty="0"/>
              <a:t>=0:25,cex=2</a:t>
            </a:r>
            <a:r>
              <a:rPr lang="en-IN" sz="2800" dirty="0" smtClean="0"/>
              <a:t>)</a:t>
            </a:r>
          </a:p>
          <a:p>
            <a:r>
              <a:rPr lang="en-IN" sz="2800" dirty="0" smtClean="0"/>
              <a:t>text(0:25,0.95,as.character(0:25</a:t>
            </a:r>
            <a:r>
              <a:rPr lang="en-IN" sz="2800" dirty="0"/>
              <a:t>))</a:t>
            </a:r>
          </a:p>
        </p:txBody>
      </p:sp>
    </p:spTree>
    <p:extLst>
      <p:ext uri="{BB962C8B-B14F-4D97-AF65-F5344CB8AC3E}">
        <p14:creationId xmlns:p14="http://schemas.microsoft.com/office/powerpoint/2010/main" val="2555740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plot(0:25,rep(1,26),</a:t>
            </a:r>
            <a:r>
              <a:rPr lang="en-IN" dirty="0" err="1" smtClean="0"/>
              <a:t>pch</a:t>
            </a:r>
            <a:r>
              <a:rPr lang="en-IN" dirty="0" smtClean="0"/>
              <a:t>=0:25,cex=2)</a:t>
            </a:r>
            <a:endParaRPr lang="en-IN" dirty="0"/>
          </a:p>
        </p:txBody>
      </p:sp>
      <p:sp>
        <p:nvSpPr>
          <p:cNvPr id="3" name="Content Placeholder 2"/>
          <p:cNvSpPr>
            <a:spLocks noGrp="1"/>
          </p:cNvSpPr>
          <p:nvPr>
            <p:ph idx="1"/>
          </p:nvPr>
        </p:nvSpPr>
        <p:spPr/>
        <p:txBody>
          <a:bodyPr>
            <a:noAutofit/>
          </a:bodyPr>
          <a:lstStyle/>
          <a:p>
            <a:r>
              <a:rPr lang="en-US" sz="2400" dirty="0" smtClean="0"/>
              <a:t>The first part produces a series of points and set the x values to range from 0 to 25( to corresponding to the </a:t>
            </a:r>
            <a:r>
              <a:rPr lang="en-US" sz="2400" dirty="0" err="1" smtClean="0"/>
              <a:t>pch</a:t>
            </a:r>
            <a:r>
              <a:rPr lang="en-US" sz="2400" dirty="0" smtClean="0"/>
              <a:t> values)</a:t>
            </a:r>
          </a:p>
          <a:p>
            <a:r>
              <a:rPr lang="en-US" sz="2400" dirty="0" smtClean="0"/>
              <a:t>The y values are set to 1 so that you get a horizontal lines of points </a:t>
            </a:r>
          </a:p>
          <a:p>
            <a:r>
              <a:rPr lang="en-US" sz="2400" dirty="0" smtClean="0"/>
              <a:t>The rep() command is used to repeat the value 1 for 26 times</a:t>
            </a:r>
          </a:p>
          <a:p>
            <a:r>
              <a:rPr lang="en-US" sz="2400" dirty="0" smtClean="0"/>
              <a:t>In other words you get 26 1’s to correspond to your various x values</a:t>
            </a:r>
          </a:p>
          <a:p>
            <a:endParaRPr lang="en-US" sz="2400" dirty="0"/>
          </a:p>
          <a:p>
            <a:r>
              <a:rPr lang="en-US" sz="2400" dirty="0" smtClean="0"/>
              <a:t>You now set the plotting character to vary from  0 to 25 using </a:t>
            </a:r>
            <a:r>
              <a:rPr lang="en-US" sz="2400" dirty="0" err="1" smtClean="0"/>
              <a:t>pch</a:t>
            </a:r>
            <a:r>
              <a:rPr lang="en-US" sz="2400" dirty="0" smtClean="0"/>
              <a:t>=0:25</a:t>
            </a:r>
          </a:p>
          <a:p>
            <a:r>
              <a:rPr lang="en-US" sz="2400" dirty="0" smtClean="0"/>
              <a:t>Next you make the points a bit bigger using the character expansion factor(</a:t>
            </a:r>
            <a:r>
              <a:rPr lang="en-US" sz="2400" dirty="0" err="1" smtClean="0"/>
              <a:t>cex</a:t>
            </a:r>
            <a:r>
              <a:rPr lang="en-US" sz="2400" dirty="0" smtClean="0"/>
              <a:t>=2)</a:t>
            </a:r>
          </a:p>
          <a:p>
            <a:endParaRPr lang="en-US" sz="2400" dirty="0"/>
          </a:p>
        </p:txBody>
      </p:sp>
    </p:spTree>
    <p:extLst>
      <p:ext uri="{BB962C8B-B14F-4D97-AF65-F5344CB8AC3E}">
        <p14:creationId xmlns:p14="http://schemas.microsoft.com/office/powerpoint/2010/main" val="3082411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IN" sz="2800" dirty="0"/>
              <a:t>A histogram contains a rectangular area to display the statistical information which is proportional to the frequency of a variable and its width in successive numerical intervals. A graphical representation that manages a group of data points into different specified ranges. It has a special feature which shows no gaps between the bars and is similar to a vertical bar graph.</a:t>
            </a:r>
            <a:endParaRPr lang="en-IN" sz="2800" dirty="0" smtClean="0"/>
          </a:p>
          <a:p>
            <a:r>
              <a:rPr lang="en-IN" sz="2800" dirty="0" smtClean="0"/>
              <a:t>We </a:t>
            </a:r>
            <a:r>
              <a:rPr lang="en-IN" sz="2800" dirty="0"/>
              <a:t>can create histogram in R Programming Language using </a:t>
            </a:r>
            <a:r>
              <a:rPr lang="en-IN" sz="2800" dirty="0" err="1"/>
              <a:t>hist</a:t>
            </a:r>
            <a:r>
              <a:rPr lang="en-IN" sz="2800" dirty="0"/>
              <a:t>() function.</a:t>
            </a:r>
          </a:p>
          <a:p>
            <a:endParaRPr lang="en-IN" sz="2800" dirty="0"/>
          </a:p>
          <a:p>
            <a:r>
              <a:rPr lang="en-IN" sz="2800" dirty="0"/>
              <a:t>Syntax: </a:t>
            </a:r>
            <a:r>
              <a:rPr lang="en-IN" sz="2800" dirty="0" err="1"/>
              <a:t>hist</a:t>
            </a:r>
            <a:r>
              <a:rPr lang="en-IN" sz="2800" dirty="0"/>
              <a:t>(v, main, </a:t>
            </a:r>
            <a:r>
              <a:rPr lang="en-IN" sz="2800" dirty="0" err="1"/>
              <a:t>xlab</a:t>
            </a:r>
            <a:r>
              <a:rPr lang="en-IN" sz="2800" dirty="0"/>
              <a:t>, </a:t>
            </a:r>
            <a:r>
              <a:rPr lang="en-IN" sz="2800" dirty="0" err="1"/>
              <a:t>xlim</a:t>
            </a:r>
            <a:r>
              <a:rPr lang="en-IN" sz="2800" dirty="0"/>
              <a:t>, </a:t>
            </a:r>
            <a:r>
              <a:rPr lang="en-IN" sz="2800" dirty="0" err="1"/>
              <a:t>ylim</a:t>
            </a:r>
            <a:r>
              <a:rPr lang="en-IN" sz="2800" dirty="0"/>
              <a:t>, breaks, col, border)</a:t>
            </a:r>
          </a:p>
          <a:p>
            <a:endParaRPr lang="en-IN" dirty="0"/>
          </a:p>
        </p:txBody>
      </p:sp>
    </p:spTree>
    <p:extLst>
      <p:ext uri="{BB962C8B-B14F-4D97-AF65-F5344CB8AC3E}">
        <p14:creationId xmlns:p14="http://schemas.microsoft.com/office/powerpoint/2010/main" val="1795898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text(0:25,0.95,as.character(0:25</a:t>
            </a:r>
            <a:r>
              <a:rPr lang="en-IN" dirty="0"/>
              <a:t>))</a:t>
            </a:r>
          </a:p>
        </p:txBody>
      </p:sp>
      <p:sp>
        <p:nvSpPr>
          <p:cNvPr id="3" name="Content Placeholder 2"/>
          <p:cNvSpPr>
            <a:spLocks noGrp="1"/>
          </p:cNvSpPr>
          <p:nvPr>
            <p:ph idx="1"/>
          </p:nvPr>
        </p:nvSpPr>
        <p:spPr/>
        <p:txBody>
          <a:bodyPr>
            <a:normAutofit fontScale="92500" lnSpcReduction="10000"/>
          </a:bodyPr>
          <a:lstStyle/>
          <a:p>
            <a:r>
              <a:rPr lang="en-US" sz="2800" dirty="0" smtClean="0"/>
              <a:t>The text command is used to add text to the current plot.</a:t>
            </a:r>
          </a:p>
          <a:p>
            <a:endParaRPr lang="en-US" sz="2800" dirty="0"/>
          </a:p>
          <a:p>
            <a:r>
              <a:rPr lang="en-US" sz="2800" dirty="0"/>
              <a:t>You can also specify the character from the keyboard directly  by enclosing it in quotes ; to produce ‘+’ symbols</a:t>
            </a:r>
          </a:p>
          <a:p>
            <a:endParaRPr lang="en-US" sz="2800" dirty="0" smtClean="0"/>
          </a:p>
          <a:p>
            <a:r>
              <a:rPr lang="en-US" sz="2800" dirty="0"/>
              <a:t>plot(</a:t>
            </a:r>
            <a:r>
              <a:rPr lang="en-US" sz="2800" dirty="0" err="1"/>
              <a:t>fw$speed,fw$count,pch</a:t>
            </a:r>
            <a:r>
              <a:rPr lang="en-US" sz="2800" dirty="0" smtClean="0"/>
              <a:t>="+")</a:t>
            </a:r>
          </a:p>
          <a:p>
            <a:r>
              <a:rPr lang="en-US" sz="2800" dirty="0" smtClean="0"/>
              <a:t>The ‘+’ symbol is also obtained via </a:t>
            </a:r>
            <a:r>
              <a:rPr lang="en-US" sz="2800" dirty="0" err="1" smtClean="0"/>
              <a:t>pch</a:t>
            </a:r>
            <a:r>
              <a:rPr lang="en-US" sz="2800" dirty="0" smtClean="0"/>
              <a:t>=3.</a:t>
            </a:r>
          </a:p>
          <a:p>
            <a:r>
              <a:rPr lang="en-US" sz="2800" dirty="0" smtClean="0"/>
              <a:t>You can also alter the size of the </a:t>
            </a:r>
            <a:r>
              <a:rPr lang="en-US" sz="2800" dirty="0" err="1" smtClean="0"/>
              <a:t>ploted</a:t>
            </a:r>
            <a:r>
              <a:rPr lang="en-US" sz="2800" dirty="0" smtClean="0"/>
              <a:t> character using </a:t>
            </a:r>
            <a:r>
              <a:rPr lang="en-US" sz="2800" dirty="0" err="1" smtClean="0"/>
              <a:t>cex</a:t>
            </a:r>
            <a:r>
              <a:rPr lang="en-US" sz="2800" dirty="0" smtClean="0"/>
              <a:t>=instruction </a:t>
            </a:r>
          </a:p>
          <a:p>
            <a:endParaRPr lang="en-IN" dirty="0"/>
          </a:p>
        </p:txBody>
      </p:sp>
    </p:spTree>
    <p:extLst>
      <p:ext uri="{BB962C8B-B14F-4D97-AF65-F5344CB8AC3E}">
        <p14:creationId xmlns:p14="http://schemas.microsoft.com/office/powerpoint/2010/main" val="3505854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axis limit</a:t>
            </a:r>
            <a:endParaRPr lang="en-IN" dirty="0"/>
          </a:p>
        </p:txBody>
      </p:sp>
      <p:sp>
        <p:nvSpPr>
          <p:cNvPr id="3" name="Content Placeholder 2"/>
          <p:cNvSpPr>
            <a:spLocks noGrp="1"/>
          </p:cNvSpPr>
          <p:nvPr>
            <p:ph idx="1"/>
          </p:nvPr>
        </p:nvSpPr>
        <p:spPr/>
        <p:txBody>
          <a:bodyPr>
            <a:normAutofit/>
          </a:bodyPr>
          <a:lstStyle/>
          <a:p>
            <a:r>
              <a:rPr lang="en-US" sz="3200" dirty="0" err="1"/>
              <a:t>x</a:t>
            </a:r>
            <a:r>
              <a:rPr lang="en-US" sz="3200" dirty="0" err="1" smtClean="0"/>
              <a:t>lim</a:t>
            </a:r>
            <a:r>
              <a:rPr lang="en-US" sz="3200" dirty="0" smtClean="0"/>
              <a:t>=c(</a:t>
            </a:r>
            <a:r>
              <a:rPr lang="en-US" sz="3200" dirty="0" err="1" smtClean="0"/>
              <a:t>start,end</a:t>
            </a:r>
            <a:r>
              <a:rPr lang="en-US" sz="3200" dirty="0" smtClean="0"/>
              <a:t>)</a:t>
            </a:r>
          </a:p>
          <a:p>
            <a:r>
              <a:rPr lang="en-US" sz="3200" dirty="0" err="1" smtClean="0"/>
              <a:t>Ylim</a:t>
            </a:r>
            <a:r>
              <a:rPr lang="en-US" sz="3200" dirty="0" smtClean="0"/>
              <a:t>=c(</a:t>
            </a:r>
            <a:r>
              <a:rPr lang="en-US" sz="3200" dirty="0" err="1" smtClean="0"/>
              <a:t>start,end</a:t>
            </a:r>
            <a:r>
              <a:rPr lang="en-US" sz="3200" dirty="0" smtClean="0"/>
              <a:t>)</a:t>
            </a:r>
          </a:p>
          <a:p>
            <a:r>
              <a:rPr lang="en-IN" sz="3200" dirty="0"/>
              <a:t>plot(</a:t>
            </a:r>
            <a:r>
              <a:rPr lang="en-IN" sz="3200" dirty="0" err="1"/>
              <a:t>fw$speed,fw$count,xlab</a:t>
            </a:r>
            <a:r>
              <a:rPr lang="en-IN" sz="3200" dirty="0"/>
              <a:t>='speed m/s',</a:t>
            </a:r>
            <a:r>
              <a:rPr lang="en-IN" sz="3200" dirty="0" err="1"/>
              <a:t>ylab</a:t>
            </a:r>
            <a:r>
              <a:rPr lang="en-IN" sz="3200" dirty="0"/>
              <a:t>='count of mayfly',</a:t>
            </a:r>
            <a:r>
              <a:rPr lang="en-IN" sz="3200" dirty="0" err="1"/>
              <a:t>pch</a:t>
            </a:r>
            <a:r>
              <a:rPr lang="en-IN" sz="3200" dirty="0"/>
              <a:t>=18,cex=2,col='grey50',xlim=c(0,50),</a:t>
            </a:r>
            <a:r>
              <a:rPr lang="en-IN" sz="3200" dirty="0" err="1"/>
              <a:t>ylim</a:t>
            </a:r>
            <a:r>
              <a:rPr lang="en-IN" sz="3200" dirty="0"/>
              <a:t>=c(0,50))</a:t>
            </a:r>
          </a:p>
        </p:txBody>
      </p:sp>
    </p:spTree>
    <p:extLst>
      <p:ext uri="{BB962C8B-B14F-4D97-AF65-F5344CB8AC3E}">
        <p14:creationId xmlns:p14="http://schemas.microsoft.com/office/powerpoint/2010/main" val="940098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IN" b="1" dirty="0"/>
              <a:t>R – Line Graphs</a:t>
            </a:r>
          </a:p>
        </p:txBody>
      </p:sp>
      <p:sp>
        <p:nvSpPr>
          <p:cNvPr id="3" name="Content Placeholder 2"/>
          <p:cNvSpPr>
            <a:spLocks noGrp="1"/>
          </p:cNvSpPr>
          <p:nvPr>
            <p:ph idx="1"/>
          </p:nvPr>
        </p:nvSpPr>
        <p:spPr/>
        <p:txBody>
          <a:bodyPr>
            <a:normAutofit lnSpcReduction="10000"/>
          </a:bodyPr>
          <a:lstStyle/>
          <a:p>
            <a:pPr algn="just"/>
            <a:r>
              <a:rPr lang="en-IN" sz="3200" dirty="0"/>
              <a:t>A line graph is a chart that is used to display information in the form of a series of data points. It utilizes points and lines to represent change over time. Line graphs are drawn by plotting different points on their X coordinates and Y coordinates, then by joining them together through a line from beginning to end. The graph represents different values as it can move up and down based on the suitable variable</a:t>
            </a:r>
            <a:r>
              <a:rPr lang="en-IN" sz="3200" dirty="0" smtClean="0"/>
              <a:t>.</a:t>
            </a:r>
          </a:p>
          <a:p>
            <a:pPr algn="just"/>
            <a:r>
              <a:rPr lang="en-IN" sz="3200" dirty="0"/>
              <a:t>Syntax: plot(v, type, col, </a:t>
            </a:r>
            <a:r>
              <a:rPr lang="en-IN" sz="3200" dirty="0" err="1"/>
              <a:t>xlab</a:t>
            </a:r>
            <a:r>
              <a:rPr lang="en-IN" sz="3200" dirty="0"/>
              <a:t>, </a:t>
            </a:r>
            <a:r>
              <a:rPr lang="en-IN" sz="3200" dirty="0" err="1"/>
              <a:t>ylab</a:t>
            </a:r>
            <a:r>
              <a:rPr lang="en-IN" sz="3200" dirty="0"/>
              <a:t>)</a:t>
            </a:r>
          </a:p>
        </p:txBody>
      </p:sp>
    </p:spTree>
    <p:extLst>
      <p:ext uri="{BB962C8B-B14F-4D97-AF65-F5344CB8AC3E}">
        <p14:creationId xmlns:p14="http://schemas.microsoft.com/office/powerpoint/2010/main" val="3235236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97280" y="1845733"/>
            <a:ext cx="10058400" cy="4498795"/>
          </a:xfrm>
        </p:spPr>
        <p:txBody>
          <a:bodyPr>
            <a:normAutofit lnSpcReduction="10000"/>
          </a:bodyPr>
          <a:lstStyle/>
          <a:p>
            <a:r>
              <a:rPr lang="en-US" sz="2400" dirty="0" smtClean="0"/>
              <a:t>The type = instruction can alter the way data is drawn on the Plot area</a:t>
            </a:r>
          </a:p>
          <a:p>
            <a:r>
              <a:rPr lang="en-US" sz="2400" dirty="0"/>
              <a:t>t</a:t>
            </a:r>
            <a:r>
              <a:rPr lang="en-US" sz="2400" dirty="0" smtClean="0"/>
              <a:t>ype=‘p’   - point only</a:t>
            </a:r>
          </a:p>
          <a:p>
            <a:r>
              <a:rPr lang="en-US" sz="2400" dirty="0"/>
              <a:t>type</a:t>
            </a:r>
            <a:r>
              <a:rPr lang="en-US" sz="2400" dirty="0" smtClean="0"/>
              <a:t>=‘s’   </a:t>
            </a:r>
            <a:r>
              <a:rPr lang="en-US" sz="2400" dirty="0"/>
              <a:t>- </a:t>
            </a:r>
            <a:r>
              <a:rPr lang="en-US" sz="2400" dirty="0" smtClean="0"/>
              <a:t>staircase only</a:t>
            </a:r>
            <a:endParaRPr lang="en-US" sz="2400" dirty="0"/>
          </a:p>
          <a:p>
            <a:pPr marL="0" indent="0">
              <a:buNone/>
            </a:pPr>
            <a:r>
              <a:rPr lang="en-US" sz="2400" dirty="0"/>
              <a:t> </a:t>
            </a:r>
            <a:r>
              <a:rPr lang="en-US" sz="2400" dirty="0" smtClean="0"/>
              <a:t> type=‘b’- points with line segment</a:t>
            </a:r>
          </a:p>
          <a:p>
            <a:r>
              <a:rPr lang="en-US" sz="2400" dirty="0"/>
              <a:t>t</a:t>
            </a:r>
            <a:r>
              <a:rPr lang="en-US" sz="2400" dirty="0" smtClean="0"/>
              <a:t>ype= ‘l’ – line segment alone with no points</a:t>
            </a:r>
          </a:p>
          <a:p>
            <a:r>
              <a:rPr lang="en-US" sz="2400" dirty="0"/>
              <a:t>t</a:t>
            </a:r>
            <a:r>
              <a:rPr lang="en-US" sz="2400" dirty="0" smtClean="0"/>
              <a:t>ype=‘o’- line </a:t>
            </a:r>
            <a:r>
              <a:rPr lang="en-US" sz="2400" dirty="0" err="1" smtClean="0"/>
              <a:t>overplotted</a:t>
            </a:r>
            <a:r>
              <a:rPr lang="en-US" sz="2400" dirty="0" smtClean="0"/>
              <a:t> with points, no gap between the line segment</a:t>
            </a:r>
          </a:p>
          <a:p>
            <a:r>
              <a:rPr lang="en-US" sz="2400" dirty="0"/>
              <a:t>t</a:t>
            </a:r>
            <a:r>
              <a:rPr lang="en-US" sz="2400" dirty="0" smtClean="0"/>
              <a:t>ype=‘c’ – line segment only with small gap where the points would be</a:t>
            </a:r>
          </a:p>
          <a:p>
            <a:r>
              <a:rPr lang="en-US" sz="2400" dirty="0" smtClean="0"/>
              <a:t>Type=‘n’- nothing is plotted. The graph is produced , setting axis scales, but the data are not actually drawn in . It is useful because it enables you to define the limit of the plot window, which you can add later</a:t>
            </a:r>
            <a:endParaRPr lang="en-IN" sz="2400" dirty="0"/>
          </a:p>
        </p:txBody>
      </p:sp>
    </p:spTree>
    <p:extLst>
      <p:ext uri="{BB962C8B-B14F-4D97-AF65-F5344CB8AC3E}">
        <p14:creationId xmlns:p14="http://schemas.microsoft.com/office/powerpoint/2010/main" val="3566412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800" b="1" dirty="0" smtClean="0"/>
              <a:t>#Creating </a:t>
            </a:r>
            <a:r>
              <a:rPr lang="en-IN" sz="2800" b="1" dirty="0"/>
              <a:t>a Simple Line </a:t>
            </a:r>
            <a:r>
              <a:rPr lang="en-IN" sz="2800" b="1" dirty="0" smtClean="0"/>
              <a:t>Graph</a:t>
            </a:r>
          </a:p>
          <a:p>
            <a:pPr fontAlgn="base"/>
            <a:r>
              <a:rPr lang="en-IN" sz="2800" b="1" dirty="0"/>
              <a:t>Approach:</a:t>
            </a:r>
            <a:r>
              <a:rPr lang="en-IN" sz="2800" dirty="0"/>
              <a:t> In order to create a line graph: </a:t>
            </a:r>
          </a:p>
          <a:p>
            <a:pPr fontAlgn="base"/>
            <a:r>
              <a:rPr lang="en-IN" sz="2800" dirty="0"/>
              <a:t>It is created using the type parameter as “o” and input vector.</a:t>
            </a:r>
          </a:p>
          <a:p>
            <a:r>
              <a:rPr lang="en-IN" sz="2800" b="1" dirty="0"/>
              <a:t>#Create the data for the chart</a:t>
            </a:r>
            <a:r>
              <a:rPr lang="en-IN" sz="2800" b="1" dirty="0" smtClean="0"/>
              <a:t>.</a:t>
            </a:r>
          </a:p>
          <a:p>
            <a:r>
              <a:rPr lang="en-IN" sz="2800" b="1" dirty="0" smtClean="0"/>
              <a:t>v </a:t>
            </a:r>
            <a:r>
              <a:rPr lang="en-IN" sz="2800" b="1" dirty="0"/>
              <a:t>&lt;- c(17, 25, 38, 13, 41</a:t>
            </a:r>
            <a:r>
              <a:rPr lang="en-IN" sz="2800" b="1" dirty="0" smtClean="0"/>
              <a:t>)</a:t>
            </a:r>
          </a:p>
          <a:p>
            <a:r>
              <a:rPr lang="en-IN" sz="2800" b="1" dirty="0" smtClean="0"/>
              <a:t># </a:t>
            </a:r>
            <a:r>
              <a:rPr lang="en-IN" sz="2800" b="1" dirty="0"/>
              <a:t>Plot the bar chart</a:t>
            </a:r>
            <a:r>
              <a:rPr lang="en-IN" sz="2800" b="1" dirty="0" smtClean="0"/>
              <a:t>.</a:t>
            </a:r>
          </a:p>
          <a:p>
            <a:r>
              <a:rPr lang="en-IN" sz="2800" b="1" dirty="0" smtClean="0"/>
              <a:t>plot(v</a:t>
            </a:r>
            <a:r>
              <a:rPr lang="en-IN" sz="2800" b="1" dirty="0"/>
              <a:t>, type = "o")</a:t>
            </a:r>
          </a:p>
          <a:p>
            <a:endParaRPr lang="en-IN" dirty="0"/>
          </a:p>
        </p:txBody>
      </p:sp>
    </p:spTree>
    <p:extLst>
      <p:ext uri="{BB962C8B-B14F-4D97-AF65-F5344CB8AC3E}">
        <p14:creationId xmlns:p14="http://schemas.microsoft.com/office/powerpoint/2010/main" val="138672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endParaRPr lang="en-IN" dirty="0"/>
          </a:p>
        </p:txBody>
      </p:sp>
      <p:sp>
        <p:nvSpPr>
          <p:cNvPr id="3" name="Content Placeholder 2"/>
          <p:cNvSpPr>
            <a:spLocks noGrp="1"/>
          </p:cNvSpPr>
          <p:nvPr>
            <p:ph idx="1"/>
          </p:nvPr>
        </p:nvSpPr>
        <p:spPr>
          <a:xfrm>
            <a:off x="436098" y="689317"/>
            <a:ext cx="10719582" cy="5894363"/>
          </a:xfrm>
        </p:spPr>
        <p:txBody>
          <a:bodyPr>
            <a:normAutofit/>
          </a:bodyPr>
          <a:lstStyle/>
          <a:p>
            <a:r>
              <a:rPr lang="en-IN" sz="2800" b="1" dirty="0"/>
              <a:t>Adding Title, </a:t>
            </a:r>
            <a:r>
              <a:rPr lang="en-IN" sz="2800" b="1" dirty="0" err="1"/>
              <a:t>Color</a:t>
            </a:r>
            <a:r>
              <a:rPr lang="en-IN" sz="2800" b="1" dirty="0"/>
              <a:t> and Labels in Line Graphs in </a:t>
            </a:r>
            <a:r>
              <a:rPr lang="en-IN" sz="2800" b="1" dirty="0" smtClean="0"/>
              <a:t>R</a:t>
            </a:r>
          </a:p>
          <a:p>
            <a:endParaRPr lang="en-US" sz="2800" b="1" dirty="0"/>
          </a:p>
          <a:p>
            <a:endParaRPr lang="en-IN" sz="2800" dirty="0" smtClean="0"/>
          </a:p>
          <a:p>
            <a:r>
              <a:rPr lang="en-IN" sz="2800" dirty="0" smtClean="0"/>
              <a:t># </a:t>
            </a:r>
            <a:r>
              <a:rPr lang="en-IN" sz="2800" dirty="0"/>
              <a:t>Create the data for the chart.</a:t>
            </a:r>
          </a:p>
          <a:p>
            <a:r>
              <a:rPr lang="en-IN" sz="2800" dirty="0"/>
              <a:t>v &lt;- c(17, 25, 38, 13, 41)</a:t>
            </a:r>
          </a:p>
          <a:p>
            <a:r>
              <a:rPr lang="en-IN" sz="2800" dirty="0"/>
              <a:t> </a:t>
            </a:r>
          </a:p>
          <a:p>
            <a:r>
              <a:rPr lang="en-IN" sz="2800" dirty="0"/>
              <a:t># Plot the bar chart.</a:t>
            </a:r>
          </a:p>
          <a:p>
            <a:r>
              <a:rPr lang="en-IN" sz="2800" dirty="0"/>
              <a:t>plot(v, type = "o", col = "green",</a:t>
            </a:r>
          </a:p>
          <a:p>
            <a:r>
              <a:rPr lang="en-IN" sz="2800" dirty="0"/>
              <a:t>    </a:t>
            </a:r>
            <a:r>
              <a:rPr lang="en-IN" sz="2800" dirty="0" err="1"/>
              <a:t>xlab</a:t>
            </a:r>
            <a:r>
              <a:rPr lang="en-IN" sz="2800" dirty="0"/>
              <a:t> = "Month", </a:t>
            </a:r>
            <a:r>
              <a:rPr lang="en-IN" sz="2800" dirty="0" err="1"/>
              <a:t>ylab</a:t>
            </a:r>
            <a:r>
              <a:rPr lang="en-IN" sz="2800" dirty="0"/>
              <a:t> = "Article Written",</a:t>
            </a:r>
          </a:p>
          <a:p>
            <a:r>
              <a:rPr lang="en-IN" sz="2800" dirty="0"/>
              <a:t>    main = "Article Written chart")</a:t>
            </a:r>
          </a:p>
        </p:txBody>
      </p:sp>
    </p:spTree>
    <p:extLst>
      <p:ext uri="{BB962C8B-B14F-4D97-AF65-F5344CB8AC3E}">
        <p14:creationId xmlns:p14="http://schemas.microsoft.com/office/powerpoint/2010/main" val="626438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Multiple Lines in a Line Graph</a:t>
            </a:r>
          </a:p>
        </p:txBody>
      </p:sp>
      <p:sp>
        <p:nvSpPr>
          <p:cNvPr id="3" name="Content Placeholder 2"/>
          <p:cNvSpPr>
            <a:spLocks noGrp="1"/>
          </p:cNvSpPr>
          <p:nvPr>
            <p:ph idx="1"/>
          </p:nvPr>
        </p:nvSpPr>
        <p:spPr/>
        <p:txBody>
          <a:bodyPr>
            <a:normAutofit fontScale="92500" lnSpcReduction="20000"/>
          </a:bodyPr>
          <a:lstStyle/>
          <a:p>
            <a:r>
              <a:rPr lang="en-IN" sz="2800" dirty="0">
                <a:latin typeface="Times New Roman" panose="02020603050405020304" pitchFamily="18" charset="0"/>
                <a:cs typeface="Times New Roman" panose="02020603050405020304" pitchFamily="18" charset="0"/>
              </a:rPr>
              <a:t># Define 2 </a:t>
            </a:r>
            <a:r>
              <a:rPr lang="en-IN" sz="2800" dirty="0" smtClean="0">
                <a:latin typeface="Times New Roman" panose="02020603050405020304" pitchFamily="18" charset="0"/>
                <a:cs typeface="Times New Roman" panose="02020603050405020304" pitchFamily="18" charset="0"/>
              </a:rPr>
              <a:t>vectors</a:t>
            </a:r>
          </a:p>
          <a:p>
            <a:r>
              <a:rPr lang="en-IN" sz="2800" dirty="0" smtClean="0">
                <a:latin typeface="Times New Roman" panose="02020603050405020304" pitchFamily="18" charset="0"/>
                <a:cs typeface="Times New Roman" panose="02020603050405020304" pitchFamily="18" charset="0"/>
              </a:rPr>
              <a:t>cars </a:t>
            </a:r>
            <a:r>
              <a:rPr lang="en-IN" sz="2800" dirty="0">
                <a:latin typeface="Times New Roman" panose="02020603050405020304" pitchFamily="18" charset="0"/>
                <a:cs typeface="Times New Roman" panose="02020603050405020304" pitchFamily="18" charset="0"/>
              </a:rPr>
              <a:t>&lt;- c(1, 3, 6, 4, 9</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trucks </a:t>
            </a:r>
            <a:r>
              <a:rPr lang="en-IN" sz="2800" dirty="0">
                <a:latin typeface="Times New Roman" panose="02020603050405020304" pitchFamily="18" charset="0"/>
                <a:cs typeface="Times New Roman" panose="02020603050405020304" pitchFamily="18" charset="0"/>
              </a:rPr>
              <a:t>&lt;- c(2, 5, 4, 5, 12</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Graph cars using a y axis that ranges from 0 to </a:t>
            </a:r>
            <a:r>
              <a:rPr lang="en-IN" sz="2800" dirty="0" smtClean="0">
                <a:latin typeface="Times New Roman" panose="02020603050405020304" pitchFamily="18" charset="0"/>
                <a:cs typeface="Times New Roman" panose="02020603050405020304" pitchFamily="18" charset="0"/>
              </a:rPr>
              <a:t>12</a:t>
            </a:r>
          </a:p>
          <a:p>
            <a:r>
              <a:rPr lang="en-IN" sz="2800" dirty="0" smtClean="0">
                <a:latin typeface="Times New Roman" panose="02020603050405020304" pitchFamily="18" charset="0"/>
                <a:cs typeface="Times New Roman" panose="02020603050405020304" pitchFamily="18" charset="0"/>
              </a:rPr>
              <a:t>plot(cars</a:t>
            </a:r>
            <a:r>
              <a:rPr lang="en-IN" sz="2800" dirty="0">
                <a:latin typeface="Times New Roman" panose="02020603050405020304" pitchFamily="18" charset="0"/>
                <a:cs typeface="Times New Roman" panose="02020603050405020304" pitchFamily="18" charset="0"/>
              </a:rPr>
              <a:t>, type="o", col="blue", </a:t>
            </a:r>
            <a:r>
              <a:rPr lang="en-IN" sz="2800" dirty="0" err="1">
                <a:latin typeface="Times New Roman" panose="02020603050405020304" pitchFamily="18" charset="0"/>
                <a:cs typeface="Times New Roman" panose="02020603050405020304" pitchFamily="18" charset="0"/>
              </a:rPr>
              <a:t>ylim</a:t>
            </a:r>
            <a:r>
              <a:rPr lang="en-IN" sz="2800" dirty="0">
                <a:latin typeface="Times New Roman" panose="02020603050405020304" pitchFamily="18" charset="0"/>
                <a:cs typeface="Times New Roman" panose="02020603050405020304" pitchFamily="18" charset="0"/>
              </a:rPr>
              <a:t>=c(0,12</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Graph trucks with red dashed line and square </a:t>
            </a:r>
            <a:r>
              <a:rPr lang="en-IN" sz="2800" dirty="0" smtClean="0">
                <a:latin typeface="Times New Roman" panose="02020603050405020304" pitchFamily="18" charset="0"/>
                <a:cs typeface="Times New Roman" panose="02020603050405020304" pitchFamily="18" charset="0"/>
              </a:rPr>
              <a:t>points</a:t>
            </a:r>
          </a:p>
          <a:p>
            <a:r>
              <a:rPr lang="en-IN" sz="2800" dirty="0" smtClean="0">
                <a:latin typeface="Times New Roman" panose="02020603050405020304" pitchFamily="18" charset="0"/>
                <a:cs typeface="Times New Roman" panose="02020603050405020304" pitchFamily="18" charset="0"/>
              </a:rPr>
              <a:t>lines(trucks</a:t>
            </a:r>
            <a:r>
              <a:rPr lang="en-IN" sz="2800" dirty="0">
                <a:latin typeface="Times New Roman" panose="02020603050405020304" pitchFamily="18" charset="0"/>
                <a:cs typeface="Times New Roman" panose="02020603050405020304" pitchFamily="18" charset="0"/>
              </a:rPr>
              <a:t>, type="o", </a:t>
            </a:r>
            <a:r>
              <a:rPr lang="en-IN" sz="2800" dirty="0" err="1">
                <a:latin typeface="Times New Roman" panose="02020603050405020304" pitchFamily="18" charset="0"/>
                <a:cs typeface="Times New Roman" panose="02020603050405020304" pitchFamily="18" charset="0"/>
              </a:rPr>
              <a:t>pch</a:t>
            </a:r>
            <a:r>
              <a:rPr lang="en-IN" sz="2800" dirty="0">
                <a:latin typeface="Times New Roman" panose="02020603050405020304" pitchFamily="18" charset="0"/>
                <a:cs typeface="Times New Roman" panose="02020603050405020304" pitchFamily="18" charset="0"/>
              </a:rPr>
              <a:t>=22, </a:t>
            </a:r>
            <a:r>
              <a:rPr lang="en-IN" sz="2800" dirty="0" err="1">
                <a:latin typeface="Times New Roman" panose="02020603050405020304" pitchFamily="18" charset="0"/>
                <a:cs typeface="Times New Roman" panose="02020603050405020304" pitchFamily="18" charset="0"/>
              </a:rPr>
              <a:t>lty</a:t>
            </a:r>
            <a:r>
              <a:rPr lang="en-IN" sz="2800" dirty="0">
                <a:latin typeface="Times New Roman" panose="02020603050405020304" pitchFamily="18" charset="0"/>
                <a:cs typeface="Times New Roman" panose="02020603050405020304" pitchFamily="18" charset="0"/>
              </a:rPr>
              <a:t>=2, col="red</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Create a title with a red, bold/italic </a:t>
            </a:r>
            <a:r>
              <a:rPr lang="en-IN" sz="2800" dirty="0" smtClean="0">
                <a:latin typeface="Times New Roman" panose="02020603050405020304" pitchFamily="18" charset="0"/>
                <a:cs typeface="Times New Roman" panose="02020603050405020304" pitchFamily="18" charset="0"/>
              </a:rPr>
              <a:t>font</a:t>
            </a:r>
          </a:p>
          <a:p>
            <a:r>
              <a:rPr lang="en-IN" sz="2800" dirty="0" smtClean="0">
                <a:latin typeface="Times New Roman" panose="02020603050405020304" pitchFamily="18" charset="0"/>
                <a:cs typeface="Times New Roman" panose="02020603050405020304" pitchFamily="18" charset="0"/>
              </a:rPr>
              <a:t>title(main</a:t>
            </a:r>
            <a:r>
              <a:rPr lang="en-IN" sz="2800" dirty="0">
                <a:latin typeface="Times New Roman" panose="02020603050405020304" pitchFamily="18" charset="0"/>
                <a:cs typeface="Times New Roman" panose="02020603050405020304" pitchFamily="18" charset="0"/>
              </a:rPr>
              <a:t>="Autos", </a:t>
            </a:r>
            <a:r>
              <a:rPr lang="en-IN" sz="2800" dirty="0" err="1">
                <a:latin typeface="Times New Roman" panose="02020603050405020304" pitchFamily="18" charset="0"/>
                <a:cs typeface="Times New Roman" panose="02020603050405020304" pitchFamily="18" charset="0"/>
              </a:rPr>
              <a:t>col.main</a:t>
            </a:r>
            <a:r>
              <a:rPr lang="en-IN" sz="2800" dirty="0">
                <a:latin typeface="Times New Roman" panose="02020603050405020304" pitchFamily="18" charset="0"/>
                <a:cs typeface="Times New Roman" panose="02020603050405020304" pitchFamily="18" charset="0"/>
              </a:rPr>
              <a:t>="red", </a:t>
            </a:r>
            <a:r>
              <a:rPr lang="en-IN" sz="2800" dirty="0" err="1">
                <a:latin typeface="Times New Roman" panose="02020603050405020304" pitchFamily="18" charset="0"/>
                <a:cs typeface="Times New Roman" panose="02020603050405020304" pitchFamily="18" charset="0"/>
              </a:rPr>
              <a:t>font.main</a:t>
            </a:r>
            <a:r>
              <a:rPr lang="en-IN" sz="28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1661972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IN" sz="2400" dirty="0"/>
              <a:t># Create the data for the chart</a:t>
            </a:r>
            <a:r>
              <a:rPr lang="en-IN" sz="2400" dirty="0" smtClean="0"/>
              <a:t>.</a:t>
            </a:r>
          </a:p>
          <a:p>
            <a:r>
              <a:rPr lang="en-IN" sz="2400" dirty="0" smtClean="0"/>
              <a:t>v </a:t>
            </a:r>
            <a:r>
              <a:rPr lang="en-IN" sz="2400" dirty="0"/>
              <a:t>&lt;- c(17, 25, 38, 13, 41</a:t>
            </a:r>
            <a:r>
              <a:rPr lang="en-IN" sz="2400" dirty="0" smtClean="0"/>
              <a:t>)</a:t>
            </a:r>
          </a:p>
          <a:p>
            <a:r>
              <a:rPr lang="en-IN" sz="2400" dirty="0" smtClean="0"/>
              <a:t>t </a:t>
            </a:r>
            <a:r>
              <a:rPr lang="en-IN" sz="2400" dirty="0"/>
              <a:t>&lt;- c(22, 19, 36, 19, 23</a:t>
            </a:r>
            <a:r>
              <a:rPr lang="en-IN" sz="2400" dirty="0" smtClean="0"/>
              <a:t>)</a:t>
            </a:r>
          </a:p>
          <a:p>
            <a:r>
              <a:rPr lang="en-IN" sz="2400" dirty="0" smtClean="0"/>
              <a:t>m </a:t>
            </a:r>
            <a:r>
              <a:rPr lang="en-IN" sz="2400" dirty="0"/>
              <a:t>&lt;- c(25, 14, 16, 34, 29</a:t>
            </a:r>
            <a:r>
              <a:rPr lang="en-IN" sz="2400" dirty="0" smtClean="0"/>
              <a:t>)</a:t>
            </a:r>
          </a:p>
          <a:p>
            <a:r>
              <a:rPr lang="en-IN" sz="2400" dirty="0" smtClean="0"/>
              <a:t># </a:t>
            </a:r>
            <a:r>
              <a:rPr lang="en-IN" sz="2400" dirty="0"/>
              <a:t>Plot the bar </a:t>
            </a:r>
            <a:r>
              <a:rPr lang="en-IN" sz="2400" dirty="0" smtClean="0"/>
              <a:t>chart</a:t>
            </a:r>
          </a:p>
          <a:p>
            <a:r>
              <a:rPr lang="en-IN" sz="2400" dirty="0" smtClean="0"/>
              <a:t>.</a:t>
            </a:r>
            <a:r>
              <a:rPr lang="en-IN" sz="2400" dirty="0"/>
              <a:t>plot(v, type = "o", col = "red",     </a:t>
            </a:r>
            <a:r>
              <a:rPr lang="en-IN" sz="2400" dirty="0" err="1"/>
              <a:t>xlab</a:t>
            </a:r>
            <a:r>
              <a:rPr lang="en-IN" sz="2400" dirty="0"/>
              <a:t> = "Month", </a:t>
            </a:r>
            <a:r>
              <a:rPr lang="en-IN" sz="2400" dirty="0" err="1"/>
              <a:t>ylab</a:t>
            </a:r>
            <a:r>
              <a:rPr lang="en-IN" sz="2400" dirty="0"/>
              <a:t> = "Article Written ",     main = "Article Written chart</a:t>
            </a:r>
            <a:r>
              <a:rPr lang="en-IN" sz="2400" dirty="0" smtClean="0"/>
              <a:t>")</a:t>
            </a:r>
          </a:p>
          <a:p>
            <a:r>
              <a:rPr lang="en-IN" sz="2400" dirty="0" smtClean="0"/>
              <a:t>lines(t</a:t>
            </a:r>
            <a:r>
              <a:rPr lang="en-IN" sz="2400" dirty="0"/>
              <a:t>, type = "o", col = "blue</a:t>
            </a:r>
            <a:r>
              <a:rPr lang="en-IN" sz="2400" dirty="0" smtClean="0"/>
              <a:t>")</a:t>
            </a:r>
          </a:p>
          <a:p>
            <a:r>
              <a:rPr lang="en-IN" sz="2400" dirty="0" smtClean="0"/>
              <a:t>lines(m</a:t>
            </a:r>
            <a:r>
              <a:rPr lang="en-IN" sz="2400" dirty="0"/>
              <a:t>, type = "o", col = "green")</a:t>
            </a:r>
          </a:p>
        </p:txBody>
      </p:sp>
    </p:spTree>
    <p:extLst>
      <p:ext uri="{BB962C8B-B14F-4D97-AF65-F5344CB8AC3E}">
        <p14:creationId xmlns:p14="http://schemas.microsoft.com/office/powerpoint/2010/main" val="2901026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chart using categorical data</a:t>
            </a:r>
            <a:endParaRPr lang="en-IN" dirty="0"/>
          </a:p>
        </p:txBody>
      </p:sp>
      <p:sp>
        <p:nvSpPr>
          <p:cNvPr id="3" name="Content Placeholder 2"/>
          <p:cNvSpPr>
            <a:spLocks noGrp="1"/>
          </p:cNvSpPr>
          <p:nvPr>
            <p:ph idx="1"/>
          </p:nvPr>
        </p:nvSpPr>
        <p:spPr>
          <a:xfrm>
            <a:off x="239151" y="1845734"/>
            <a:ext cx="11952849" cy="4023360"/>
          </a:xfrm>
        </p:spPr>
        <p:txBody>
          <a:bodyPr>
            <a:noAutofit/>
          </a:bodyPr>
          <a:lstStyle/>
          <a:p>
            <a:r>
              <a:rPr lang="en-IN" sz="2400" dirty="0"/>
              <a:t>rainfall=read.csv(</a:t>
            </a:r>
            <a:r>
              <a:rPr lang="en-IN" sz="2400" dirty="0" err="1"/>
              <a:t>file.choose</a:t>
            </a:r>
            <a:r>
              <a:rPr lang="en-IN" sz="2400" dirty="0" smtClean="0"/>
              <a:t>())</a:t>
            </a:r>
          </a:p>
          <a:p>
            <a:r>
              <a:rPr lang="en-IN" sz="2400" dirty="0" err="1" smtClean="0"/>
              <a:t>rainfallplot</a:t>
            </a:r>
            <a:r>
              <a:rPr lang="en-IN" sz="2400" dirty="0" smtClean="0"/>
              <a:t>(</a:t>
            </a:r>
            <a:r>
              <a:rPr lang="en-IN" sz="2400" dirty="0" err="1" smtClean="0"/>
              <a:t>rainfall$rain,type</a:t>
            </a:r>
            <a:r>
              <a:rPr lang="en-IN" sz="2400" dirty="0"/>
              <a:t>='b</a:t>
            </a:r>
            <a:r>
              <a:rPr lang="en-IN" sz="2400" dirty="0" smtClean="0"/>
              <a:t>')</a:t>
            </a:r>
          </a:p>
          <a:p>
            <a:r>
              <a:rPr lang="en-IN" sz="2400" dirty="0" smtClean="0"/>
              <a:t># </a:t>
            </a:r>
            <a:r>
              <a:rPr lang="en-IN" sz="2400" dirty="0"/>
              <a:t>turning off axes, output will be </a:t>
            </a:r>
            <a:r>
              <a:rPr lang="en-IN" sz="2400" dirty="0" err="1"/>
              <a:t>labeled</a:t>
            </a:r>
            <a:r>
              <a:rPr lang="en-IN" sz="2400" dirty="0"/>
              <a:t> axis, but no actual </a:t>
            </a:r>
            <a:r>
              <a:rPr lang="en-IN" sz="2400" dirty="0" smtClean="0"/>
              <a:t>axis</a:t>
            </a:r>
          </a:p>
          <a:p>
            <a:r>
              <a:rPr lang="en-IN" sz="2400" dirty="0" smtClean="0"/>
              <a:t>plot(</a:t>
            </a:r>
            <a:r>
              <a:rPr lang="en-IN" sz="2400" dirty="0" err="1" smtClean="0"/>
              <a:t>rainfall$rain,type</a:t>
            </a:r>
            <a:r>
              <a:rPr lang="en-IN" sz="2400" dirty="0"/>
              <a:t>='b', axes=</a:t>
            </a:r>
            <a:r>
              <a:rPr lang="en-IN" sz="2400" dirty="0" err="1"/>
              <a:t>FALSE,xlab</a:t>
            </a:r>
            <a:r>
              <a:rPr lang="en-IN" sz="2400" dirty="0"/>
              <a:t>='month',</a:t>
            </a:r>
            <a:r>
              <a:rPr lang="en-IN" sz="2400" dirty="0" err="1"/>
              <a:t>ylab</a:t>
            </a:r>
            <a:r>
              <a:rPr lang="en-IN" sz="2400" dirty="0"/>
              <a:t>='Rainfall in cm</a:t>
            </a:r>
            <a:r>
              <a:rPr lang="en-IN" sz="2400" dirty="0" smtClean="0"/>
              <a:t>')</a:t>
            </a:r>
          </a:p>
          <a:p>
            <a:r>
              <a:rPr lang="en-IN" sz="2400" dirty="0" smtClean="0"/>
              <a:t>#</a:t>
            </a:r>
            <a:r>
              <a:rPr lang="en-IN" sz="2400" dirty="0"/>
              <a:t>construct your x-axis using the </a:t>
            </a:r>
            <a:r>
              <a:rPr lang="en-IN" sz="2400" dirty="0" smtClean="0"/>
              <a:t>character   </a:t>
            </a:r>
            <a:r>
              <a:rPr lang="en-IN" sz="2400" dirty="0" smtClean="0"/>
              <a:t>label</a:t>
            </a:r>
            <a:endParaRPr lang="en-IN" sz="2400" dirty="0" smtClean="0"/>
          </a:p>
          <a:p>
            <a:r>
              <a:rPr lang="en-IN" sz="2400" dirty="0" smtClean="0"/>
              <a:t>#axis(</a:t>
            </a:r>
            <a:r>
              <a:rPr lang="en-IN" sz="2400" dirty="0" err="1" smtClean="0"/>
              <a:t>side,at</a:t>
            </a:r>
            <a:r>
              <a:rPr lang="en-IN" sz="2400" dirty="0" smtClean="0"/>
              <a:t>=</a:t>
            </a:r>
            <a:r>
              <a:rPr lang="en-IN" sz="2400" dirty="0" err="1" smtClean="0"/>
              <a:t>NULL,labels</a:t>
            </a:r>
            <a:r>
              <a:rPr lang="en-IN" sz="2400" dirty="0" smtClean="0"/>
              <a:t>=TRUE)</a:t>
            </a:r>
          </a:p>
          <a:p>
            <a:r>
              <a:rPr lang="en-US" sz="2400" dirty="0" smtClean="0"/>
              <a:t>1. The first part is where you set which side you want the axis to be created on;1=bottom,2=left,3=top,4=right</a:t>
            </a:r>
          </a:p>
          <a:p>
            <a:r>
              <a:rPr lang="en-US" sz="2400" dirty="0" smtClean="0"/>
              <a:t>2. The at= part is where you determine how many tick marks are to be shown, range from 1:n, where n= how many ticks you require</a:t>
            </a:r>
            <a:endParaRPr lang="en-IN" sz="2400" dirty="0" smtClean="0"/>
          </a:p>
        </p:txBody>
      </p:sp>
    </p:spTree>
    <p:extLst>
      <p:ext uri="{BB962C8B-B14F-4D97-AF65-F5344CB8AC3E}">
        <p14:creationId xmlns:p14="http://schemas.microsoft.com/office/powerpoint/2010/main" val="2736687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1845734"/>
            <a:ext cx="11802794" cy="4023360"/>
          </a:xfrm>
        </p:spPr>
        <p:txBody>
          <a:bodyPr>
            <a:normAutofit fontScale="92500" lnSpcReduction="20000"/>
          </a:bodyPr>
          <a:lstStyle/>
          <a:p>
            <a:endParaRPr lang="en-IN" dirty="0" smtClean="0"/>
          </a:p>
          <a:p>
            <a:r>
              <a:rPr lang="en-US" sz="2800" dirty="0" smtClean="0"/>
              <a:t>#finally point to the labels. Here use a separate character vector for labels</a:t>
            </a:r>
            <a:endParaRPr lang="en-IN" sz="2800" dirty="0"/>
          </a:p>
          <a:p>
            <a:r>
              <a:rPr lang="en-IN" sz="2800" dirty="0"/>
              <a:t>month=c('</a:t>
            </a:r>
            <a:r>
              <a:rPr lang="en-IN" sz="2800" dirty="0" err="1"/>
              <a:t>Jan','Feb','Mar','Apr','May','Jun','Jul','Aug','Sep</a:t>
            </a:r>
            <a:r>
              <a:rPr lang="en-IN" sz="2800" dirty="0"/>
              <a:t>', '</a:t>
            </a:r>
            <a:r>
              <a:rPr lang="en-IN" sz="2800" dirty="0" err="1"/>
              <a:t>Oct','Nov','Dec</a:t>
            </a:r>
            <a:r>
              <a:rPr lang="en-IN" sz="2800" dirty="0"/>
              <a:t>')</a:t>
            </a:r>
          </a:p>
          <a:p>
            <a:r>
              <a:rPr lang="en-IN" sz="2800" dirty="0" smtClean="0"/>
              <a:t>axis(side=1,at=1:length(</a:t>
            </a:r>
            <a:r>
              <a:rPr lang="en-IN" sz="2800" dirty="0" err="1" smtClean="0"/>
              <a:t>rainfall$rain</a:t>
            </a:r>
            <a:r>
              <a:rPr lang="en-IN" sz="2800" dirty="0"/>
              <a:t>),</a:t>
            </a:r>
            <a:r>
              <a:rPr lang="en-IN" sz="2800" dirty="0" smtClean="0"/>
              <a:t>labels=month)</a:t>
            </a:r>
          </a:p>
          <a:p>
            <a:r>
              <a:rPr lang="en-US" sz="2800" dirty="0" smtClean="0"/>
              <a:t># length command is used to make sure you get the correct number</a:t>
            </a:r>
            <a:endParaRPr lang="en-IN" sz="2800" dirty="0" smtClean="0"/>
          </a:p>
          <a:p>
            <a:r>
              <a:rPr lang="en-US" sz="2800" dirty="0" smtClean="0"/>
              <a:t># to finish off your plot, make y-axis</a:t>
            </a:r>
          </a:p>
          <a:p>
            <a:r>
              <a:rPr lang="en-IN" sz="2800" dirty="0"/>
              <a:t>axis(side=2)</a:t>
            </a:r>
            <a:endParaRPr lang="en-IN" sz="2800" dirty="0" smtClean="0"/>
          </a:p>
          <a:p>
            <a:r>
              <a:rPr lang="en-IN" sz="2800" dirty="0" smtClean="0"/>
              <a:t>#</a:t>
            </a:r>
            <a:r>
              <a:rPr lang="en-IN" sz="2800" dirty="0"/>
              <a:t>use the box command to make an enclosing bounding box for the </a:t>
            </a:r>
            <a:r>
              <a:rPr lang="en-IN" sz="2800" dirty="0" smtClean="0"/>
              <a:t>entire plot</a:t>
            </a:r>
          </a:p>
          <a:p>
            <a:r>
              <a:rPr lang="en-IN" sz="2800" dirty="0" smtClean="0"/>
              <a:t>box</a:t>
            </a:r>
            <a:r>
              <a:rPr lang="en-IN" sz="2800" dirty="0"/>
              <a:t>()</a:t>
            </a:r>
          </a:p>
        </p:txBody>
      </p:sp>
    </p:spTree>
    <p:extLst>
      <p:ext uri="{BB962C8B-B14F-4D97-AF65-F5344CB8AC3E}">
        <p14:creationId xmlns:p14="http://schemas.microsoft.com/office/powerpoint/2010/main" val="2792947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fontAlgn="base"/>
            <a:r>
              <a:rPr lang="en-IN" sz="2800" b="1" i="1" dirty="0"/>
              <a:t>v:</a:t>
            </a:r>
            <a:r>
              <a:rPr lang="en-IN" sz="2800" i="1" dirty="0"/>
              <a:t> This parameter contains numerical values used in histogram.</a:t>
            </a:r>
          </a:p>
          <a:p>
            <a:pPr fontAlgn="base"/>
            <a:r>
              <a:rPr lang="en-IN" sz="2800" b="1" i="1" dirty="0"/>
              <a:t>main: </a:t>
            </a:r>
            <a:r>
              <a:rPr lang="en-IN" sz="2800" i="1" dirty="0"/>
              <a:t>This parameter main is the title of the chart.</a:t>
            </a:r>
          </a:p>
          <a:p>
            <a:pPr fontAlgn="base"/>
            <a:r>
              <a:rPr lang="en-IN" sz="2800" b="1" i="1" dirty="0"/>
              <a:t>col:</a:t>
            </a:r>
            <a:r>
              <a:rPr lang="en-IN" sz="2800" i="1" dirty="0"/>
              <a:t> This parameter is used to set </a:t>
            </a:r>
            <a:r>
              <a:rPr lang="en-IN" sz="2800" i="1" dirty="0" err="1"/>
              <a:t>color</a:t>
            </a:r>
            <a:r>
              <a:rPr lang="en-IN" sz="2800" i="1" dirty="0"/>
              <a:t> of the bars.</a:t>
            </a:r>
          </a:p>
          <a:p>
            <a:pPr fontAlgn="base"/>
            <a:r>
              <a:rPr lang="en-IN" sz="2800" b="1" i="1" dirty="0" err="1"/>
              <a:t>xlab</a:t>
            </a:r>
            <a:r>
              <a:rPr lang="en-IN" sz="2800" b="1" i="1" dirty="0"/>
              <a:t>: </a:t>
            </a:r>
            <a:r>
              <a:rPr lang="en-IN" sz="2800" i="1" dirty="0"/>
              <a:t>This parameter is the label for horizontal axis.</a:t>
            </a:r>
          </a:p>
          <a:p>
            <a:pPr fontAlgn="base"/>
            <a:r>
              <a:rPr lang="en-IN" sz="2800" b="1" i="1" dirty="0"/>
              <a:t>border:</a:t>
            </a:r>
            <a:r>
              <a:rPr lang="en-IN" sz="2800" i="1" dirty="0"/>
              <a:t> This parameter is used to set border </a:t>
            </a:r>
            <a:r>
              <a:rPr lang="en-IN" sz="2800" i="1" dirty="0" err="1"/>
              <a:t>color</a:t>
            </a:r>
            <a:r>
              <a:rPr lang="en-IN" sz="2800" i="1" dirty="0"/>
              <a:t> of each bar.</a:t>
            </a:r>
          </a:p>
          <a:p>
            <a:pPr fontAlgn="base"/>
            <a:r>
              <a:rPr lang="en-IN" sz="2800" b="1" i="1" dirty="0" err="1"/>
              <a:t>xlim</a:t>
            </a:r>
            <a:r>
              <a:rPr lang="en-IN" sz="2800" b="1" i="1" dirty="0"/>
              <a:t>: </a:t>
            </a:r>
            <a:r>
              <a:rPr lang="en-IN" sz="2800" i="1" dirty="0"/>
              <a:t>This parameter is used for plotting values of x-axis.</a:t>
            </a:r>
          </a:p>
          <a:p>
            <a:pPr fontAlgn="base"/>
            <a:r>
              <a:rPr lang="en-IN" sz="2800" b="1" i="1" dirty="0" err="1"/>
              <a:t>ylim</a:t>
            </a:r>
            <a:r>
              <a:rPr lang="en-IN" sz="2800" b="1" i="1" dirty="0"/>
              <a:t>: </a:t>
            </a:r>
            <a:r>
              <a:rPr lang="en-IN" sz="2800" i="1" dirty="0"/>
              <a:t>This parameter is used for plotting values of y-axis.</a:t>
            </a:r>
          </a:p>
          <a:p>
            <a:pPr fontAlgn="base"/>
            <a:r>
              <a:rPr lang="en-IN" sz="2800" b="1" i="1" dirty="0"/>
              <a:t>breaks:</a:t>
            </a:r>
            <a:r>
              <a:rPr lang="en-IN" sz="2800" i="1" dirty="0"/>
              <a:t> This parameter is used as width of each bar.</a:t>
            </a:r>
          </a:p>
        </p:txBody>
      </p:sp>
    </p:spTree>
    <p:extLst>
      <p:ext uri="{BB962C8B-B14F-4D97-AF65-F5344CB8AC3E}">
        <p14:creationId xmlns:p14="http://schemas.microsoft.com/office/powerpoint/2010/main" val="3827170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97280" y="286603"/>
            <a:ext cx="10058400" cy="6297077"/>
          </a:xfrm>
        </p:spPr>
        <p:txBody>
          <a:bodyPr>
            <a:noAutofit/>
          </a:bodyPr>
          <a:lstStyle/>
          <a:p>
            <a:r>
              <a:rPr lang="en-IN" sz="2400" dirty="0"/>
              <a:t># Define 2 </a:t>
            </a:r>
            <a:r>
              <a:rPr lang="en-IN" sz="2400" dirty="0" smtClean="0"/>
              <a:t>vectors</a:t>
            </a:r>
          </a:p>
          <a:p>
            <a:r>
              <a:rPr lang="en-IN" sz="2400" dirty="0" smtClean="0"/>
              <a:t>cars </a:t>
            </a:r>
            <a:r>
              <a:rPr lang="en-IN" sz="2400" dirty="0"/>
              <a:t>&lt;- c(1, 3, 6, 4, 9</a:t>
            </a:r>
            <a:r>
              <a:rPr lang="en-IN" sz="2400" dirty="0" smtClean="0"/>
              <a:t>)</a:t>
            </a:r>
          </a:p>
          <a:p>
            <a:r>
              <a:rPr lang="en-IN" sz="2400" dirty="0" smtClean="0"/>
              <a:t>trucks </a:t>
            </a:r>
            <a:r>
              <a:rPr lang="en-IN" sz="2400" dirty="0"/>
              <a:t>&lt;- c(2, 5, 4, 5, 12</a:t>
            </a:r>
            <a:r>
              <a:rPr lang="en-IN" sz="2400" dirty="0" smtClean="0"/>
              <a:t>)</a:t>
            </a:r>
          </a:p>
          <a:p>
            <a:r>
              <a:rPr lang="en-IN" sz="2400" dirty="0" err="1"/>
              <a:t>g_range</a:t>
            </a:r>
            <a:r>
              <a:rPr lang="en-IN" sz="2400" dirty="0"/>
              <a:t> &lt;- range(0, cars, trucks)</a:t>
            </a:r>
            <a:endParaRPr lang="en-IN" sz="2400" dirty="0" smtClean="0"/>
          </a:p>
          <a:p>
            <a:r>
              <a:rPr lang="en-IN" sz="2400" dirty="0" smtClean="0"/>
              <a:t>plot(cars</a:t>
            </a:r>
            <a:r>
              <a:rPr lang="en-IN" sz="2400" dirty="0"/>
              <a:t>, type="o", col="blue", </a:t>
            </a:r>
            <a:r>
              <a:rPr lang="en-IN" sz="2400" dirty="0" err="1"/>
              <a:t>ylim</a:t>
            </a:r>
            <a:r>
              <a:rPr lang="en-IN" sz="2400" dirty="0"/>
              <a:t>=</a:t>
            </a:r>
            <a:r>
              <a:rPr lang="en-IN" sz="2400" dirty="0" err="1"/>
              <a:t>g_range</a:t>
            </a:r>
            <a:r>
              <a:rPr lang="en-IN" sz="2400" dirty="0"/>
              <a:t>, </a:t>
            </a:r>
            <a:r>
              <a:rPr lang="en-IN" sz="2400" dirty="0" smtClean="0"/>
              <a:t>axes=FALSE</a:t>
            </a:r>
            <a:r>
              <a:rPr lang="en-IN" sz="2400" dirty="0"/>
              <a:t>, </a:t>
            </a:r>
            <a:r>
              <a:rPr lang="en-IN" sz="2400" dirty="0" err="1"/>
              <a:t>ann</a:t>
            </a:r>
            <a:r>
              <a:rPr lang="en-IN" sz="2400" dirty="0"/>
              <a:t>=FALSE</a:t>
            </a:r>
            <a:r>
              <a:rPr lang="en-IN" sz="2400" dirty="0" smtClean="0"/>
              <a:t>)</a:t>
            </a:r>
          </a:p>
          <a:p>
            <a:r>
              <a:rPr lang="en-IN" sz="2400" dirty="0"/>
              <a:t># Make x axis using </a:t>
            </a:r>
            <a:r>
              <a:rPr lang="en-IN" sz="2400"/>
              <a:t>Mon-Fri </a:t>
            </a:r>
            <a:r>
              <a:rPr lang="en-IN" sz="2400" smtClean="0"/>
              <a:t>labels</a:t>
            </a:r>
          </a:p>
          <a:p>
            <a:r>
              <a:rPr lang="en-IN" sz="2400" smtClean="0"/>
              <a:t>axis(1</a:t>
            </a:r>
            <a:r>
              <a:rPr lang="en-IN" sz="2400" dirty="0"/>
              <a:t>, at=1:5, lab=c("</a:t>
            </a:r>
            <a:r>
              <a:rPr lang="en-IN" sz="2400" dirty="0" err="1"/>
              <a:t>Mon","Tue","Wed","Thu","Fri</a:t>
            </a:r>
            <a:r>
              <a:rPr lang="en-IN" sz="2400" dirty="0" smtClean="0"/>
              <a:t>"))</a:t>
            </a:r>
          </a:p>
          <a:p>
            <a:r>
              <a:rPr lang="en-IN" sz="2400" dirty="0"/>
              <a:t># Make y axis with horizontal labels that display ticks at # every 4 marks. 4*0:g_range[2] is equivalent to c(0,4,8,12). labels are parallel (=0) or perpendicular(=2) to </a:t>
            </a:r>
            <a:r>
              <a:rPr lang="en-IN" sz="2400" dirty="0" smtClean="0"/>
              <a:t>axis</a:t>
            </a:r>
          </a:p>
          <a:p>
            <a:pPr algn="just"/>
            <a:r>
              <a:rPr lang="en-IN" sz="2400" dirty="0"/>
              <a:t>l</a:t>
            </a:r>
            <a:r>
              <a:rPr lang="en-IN" sz="2400" dirty="0" smtClean="0"/>
              <a:t>as(axis label orientation)</a:t>
            </a:r>
            <a:r>
              <a:rPr lang="en-IN" sz="2400" dirty="0"/>
              <a:t> – A numeric value indicating the orientation of the tick mark labels and any other text added to a plot after its initialization. The options are as follows: always parallel to the axis (the default, 0), always horizontal (1), always perpendicular to the axis (2), and always vertical (3).</a:t>
            </a:r>
          </a:p>
          <a:p>
            <a:endParaRPr lang="en-IN" sz="2400" dirty="0" smtClean="0"/>
          </a:p>
          <a:p>
            <a:endParaRPr lang="en-IN" sz="2400" dirty="0"/>
          </a:p>
        </p:txBody>
      </p:sp>
    </p:spTree>
    <p:extLst>
      <p:ext uri="{BB962C8B-B14F-4D97-AF65-F5344CB8AC3E}">
        <p14:creationId xmlns:p14="http://schemas.microsoft.com/office/powerpoint/2010/main" val="1597082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endParaRPr lang="en-IN" dirty="0"/>
          </a:p>
        </p:txBody>
      </p:sp>
      <p:sp>
        <p:nvSpPr>
          <p:cNvPr id="3" name="Content Placeholder 2"/>
          <p:cNvSpPr>
            <a:spLocks noGrp="1"/>
          </p:cNvSpPr>
          <p:nvPr>
            <p:ph idx="1"/>
          </p:nvPr>
        </p:nvSpPr>
        <p:spPr>
          <a:xfrm>
            <a:off x="1097280" y="675249"/>
            <a:ext cx="10058400" cy="5193845"/>
          </a:xfrm>
        </p:spPr>
        <p:txBody>
          <a:bodyPr>
            <a:normAutofit/>
          </a:bodyPr>
          <a:lstStyle/>
          <a:p>
            <a:r>
              <a:rPr lang="en-IN" sz="2800" dirty="0"/>
              <a:t>axis(2, las=2, at=4*0:g_range[2])</a:t>
            </a:r>
            <a:br>
              <a:rPr lang="en-IN" sz="2800" dirty="0"/>
            </a:br>
            <a:r>
              <a:rPr lang="en-IN" sz="2800" dirty="0"/>
              <a:t># Create box around plot</a:t>
            </a:r>
            <a:br>
              <a:rPr lang="en-IN" sz="2800" dirty="0"/>
            </a:br>
            <a:r>
              <a:rPr lang="en-IN" sz="2800" dirty="0"/>
              <a:t>box()</a:t>
            </a:r>
            <a:endParaRPr lang="en-IN" sz="2800" dirty="0" smtClean="0"/>
          </a:p>
          <a:p>
            <a:r>
              <a:rPr lang="en-IN" sz="2800" dirty="0" smtClean="0"/>
              <a:t># </a:t>
            </a:r>
            <a:r>
              <a:rPr lang="en-IN" sz="2800" dirty="0"/>
              <a:t>Graph trucks with red dashed line and square points</a:t>
            </a:r>
          </a:p>
          <a:p>
            <a:r>
              <a:rPr lang="en-IN" sz="2800" dirty="0"/>
              <a:t>lines(trucks, type="o", </a:t>
            </a:r>
            <a:r>
              <a:rPr lang="en-IN" sz="2800" dirty="0" err="1"/>
              <a:t>pch</a:t>
            </a:r>
            <a:r>
              <a:rPr lang="en-IN" sz="2800" dirty="0"/>
              <a:t>=22, </a:t>
            </a:r>
            <a:r>
              <a:rPr lang="en-IN" sz="2800" dirty="0" err="1"/>
              <a:t>lty</a:t>
            </a:r>
            <a:r>
              <a:rPr lang="en-IN" sz="2800" dirty="0"/>
              <a:t>=2, col="red")</a:t>
            </a:r>
          </a:p>
          <a:p>
            <a:r>
              <a:rPr lang="en-IN" sz="2800" dirty="0"/>
              <a:t># Create a title with a red, bold/italic font</a:t>
            </a:r>
          </a:p>
          <a:p>
            <a:r>
              <a:rPr lang="en-IN" sz="2800" dirty="0"/>
              <a:t>title(main="Autos", </a:t>
            </a:r>
            <a:r>
              <a:rPr lang="en-IN" sz="2800" dirty="0" err="1"/>
              <a:t>col.main</a:t>
            </a:r>
            <a:r>
              <a:rPr lang="en-IN" sz="2800" dirty="0"/>
              <a:t>="red", </a:t>
            </a:r>
            <a:r>
              <a:rPr lang="en-IN" sz="2800" dirty="0" err="1"/>
              <a:t>font.main</a:t>
            </a:r>
            <a:r>
              <a:rPr lang="en-IN" sz="2800" dirty="0"/>
              <a:t>=4)</a:t>
            </a:r>
          </a:p>
          <a:p>
            <a:r>
              <a:rPr lang="en-IN" sz="2800" dirty="0"/>
              <a:t># Label the x and y axes with dark green text</a:t>
            </a:r>
          </a:p>
          <a:p>
            <a:r>
              <a:rPr lang="en-IN" sz="2800" dirty="0"/>
              <a:t>title(</a:t>
            </a:r>
            <a:r>
              <a:rPr lang="en-IN" sz="2800" dirty="0" err="1"/>
              <a:t>xlab</a:t>
            </a:r>
            <a:r>
              <a:rPr lang="en-IN" sz="2800" dirty="0"/>
              <a:t>="Days", </a:t>
            </a:r>
            <a:r>
              <a:rPr lang="en-IN" sz="2800" dirty="0" err="1"/>
              <a:t>col.lab</a:t>
            </a:r>
            <a:r>
              <a:rPr lang="en-IN" sz="2800" dirty="0"/>
              <a:t>=</a:t>
            </a:r>
            <a:r>
              <a:rPr lang="en-IN" sz="2800" dirty="0" err="1"/>
              <a:t>rgb</a:t>
            </a:r>
            <a:r>
              <a:rPr lang="en-IN" sz="2800" dirty="0"/>
              <a:t>(0,0.5,0))</a:t>
            </a:r>
          </a:p>
          <a:p>
            <a:r>
              <a:rPr lang="en-IN" sz="2800" dirty="0"/>
              <a:t>title(</a:t>
            </a:r>
            <a:r>
              <a:rPr lang="en-IN" sz="2800" dirty="0" err="1"/>
              <a:t>ylab</a:t>
            </a:r>
            <a:r>
              <a:rPr lang="en-IN" sz="2800" dirty="0"/>
              <a:t>="Total", </a:t>
            </a:r>
            <a:r>
              <a:rPr lang="en-IN" sz="2800" dirty="0" err="1"/>
              <a:t>col.lab</a:t>
            </a:r>
            <a:r>
              <a:rPr lang="en-IN" sz="2800" dirty="0"/>
              <a:t>=</a:t>
            </a:r>
            <a:r>
              <a:rPr lang="en-IN" sz="2800" dirty="0" err="1"/>
              <a:t>rgb</a:t>
            </a:r>
            <a:r>
              <a:rPr lang="en-IN" sz="2800" dirty="0"/>
              <a:t>(0,0.5,0))</a:t>
            </a:r>
          </a:p>
        </p:txBody>
      </p:sp>
    </p:spTree>
    <p:extLst>
      <p:ext uri="{BB962C8B-B14F-4D97-AF65-F5344CB8AC3E}">
        <p14:creationId xmlns:p14="http://schemas.microsoft.com/office/powerpoint/2010/main" val="2826325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93557"/>
          </a:xfrm>
        </p:spPr>
        <p:txBody>
          <a:bodyPr>
            <a:normAutofit/>
          </a:bodyPr>
          <a:lstStyle/>
          <a:p>
            <a:endParaRPr lang="en-IN" dirty="0"/>
          </a:p>
        </p:txBody>
      </p:sp>
      <p:sp>
        <p:nvSpPr>
          <p:cNvPr id="3" name="Content Placeholder 2"/>
          <p:cNvSpPr>
            <a:spLocks noGrp="1"/>
          </p:cNvSpPr>
          <p:nvPr>
            <p:ph idx="1"/>
          </p:nvPr>
        </p:nvSpPr>
        <p:spPr>
          <a:xfrm>
            <a:off x="182880" y="1845734"/>
            <a:ext cx="11718388" cy="4023360"/>
          </a:xfrm>
        </p:spPr>
        <p:txBody>
          <a:bodyPr>
            <a:normAutofit fontScale="92500" lnSpcReduction="20000"/>
          </a:bodyPr>
          <a:lstStyle/>
          <a:p>
            <a:pPr marL="0" indent="0" algn="just">
              <a:buNone/>
            </a:pPr>
            <a:r>
              <a:rPr lang="en-IN" sz="2800" dirty="0"/>
              <a:t>Legends are useful to add more information to the plots and enhance the user readability. It involves the creation of titles, indexes, placement of plot boxes in order to create a better understanding of the graphs plotted. The in-built R function legend() can be used to add legend to plot. </a:t>
            </a:r>
          </a:p>
          <a:p>
            <a:pPr algn="just"/>
            <a:endParaRPr lang="en-IN" sz="2800" dirty="0" smtClean="0"/>
          </a:p>
          <a:p>
            <a:pPr algn="just"/>
            <a:r>
              <a:rPr lang="en-IN" sz="2800" dirty="0" smtClean="0"/>
              <a:t># </a:t>
            </a:r>
            <a:r>
              <a:rPr lang="en-IN" sz="2800" dirty="0"/>
              <a:t>Create a legend at (1, </a:t>
            </a:r>
            <a:r>
              <a:rPr lang="en-IN" sz="2800" dirty="0" err="1"/>
              <a:t>g_range</a:t>
            </a:r>
            <a:r>
              <a:rPr lang="en-IN" sz="2800" dirty="0"/>
              <a:t>[2]) that is slightly smaller </a:t>
            </a:r>
            <a:endParaRPr lang="en-IN" sz="2800" dirty="0" smtClean="0"/>
          </a:p>
          <a:p>
            <a:pPr algn="just"/>
            <a:r>
              <a:rPr lang="en-IN" sz="2800" dirty="0" smtClean="0"/>
              <a:t># </a:t>
            </a:r>
            <a:r>
              <a:rPr lang="en-IN" sz="2800" dirty="0"/>
              <a:t>(</a:t>
            </a:r>
            <a:r>
              <a:rPr lang="en-IN" sz="2800" dirty="0" err="1"/>
              <a:t>cex</a:t>
            </a:r>
            <a:r>
              <a:rPr lang="en-IN" sz="2800" dirty="0"/>
              <a:t>) and uses the same line </a:t>
            </a:r>
            <a:r>
              <a:rPr lang="en-IN" sz="2800" dirty="0" err="1"/>
              <a:t>colors</a:t>
            </a:r>
            <a:r>
              <a:rPr lang="en-IN" sz="2800" dirty="0"/>
              <a:t> and points used </a:t>
            </a:r>
            <a:r>
              <a:rPr lang="en-IN" sz="2800" dirty="0" smtClean="0"/>
              <a:t>by</a:t>
            </a:r>
          </a:p>
          <a:p>
            <a:pPr algn="just"/>
            <a:r>
              <a:rPr lang="en-IN" sz="2800" dirty="0" smtClean="0"/>
              <a:t> </a:t>
            </a:r>
            <a:r>
              <a:rPr lang="en-IN" sz="2800" dirty="0"/>
              <a:t># the actual plots </a:t>
            </a:r>
            <a:endParaRPr lang="en-IN" sz="2800" dirty="0" smtClean="0"/>
          </a:p>
          <a:p>
            <a:pPr algn="just"/>
            <a:r>
              <a:rPr lang="en-IN" sz="2800" dirty="0" smtClean="0"/>
              <a:t>legend(1</a:t>
            </a:r>
            <a:r>
              <a:rPr lang="en-IN" sz="2800" dirty="0"/>
              <a:t>, </a:t>
            </a:r>
            <a:r>
              <a:rPr lang="en-IN" sz="2800" dirty="0" err="1"/>
              <a:t>g_range</a:t>
            </a:r>
            <a:r>
              <a:rPr lang="en-IN" sz="2800" dirty="0"/>
              <a:t>[2], c("</a:t>
            </a:r>
            <a:r>
              <a:rPr lang="en-IN" sz="2800" dirty="0" err="1"/>
              <a:t>cars","trucks</a:t>
            </a:r>
            <a:r>
              <a:rPr lang="en-IN" sz="2800" dirty="0"/>
              <a:t>"), </a:t>
            </a:r>
            <a:r>
              <a:rPr lang="en-IN" sz="2800" dirty="0" err="1"/>
              <a:t>cex</a:t>
            </a:r>
            <a:r>
              <a:rPr lang="en-IN" sz="2800" dirty="0"/>
              <a:t>=0.8, </a:t>
            </a:r>
            <a:r>
              <a:rPr lang="en-IN" sz="2800" dirty="0" smtClean="0"/>
              <a:t> </a:t>
            </a:r>
            <a:r>
              <a:rPr lang="en-IN" sz="2800" dirty="0"/>
              <a:t>col=c("</a:t>
            </a:r>
            <a:r>
              <a:rPr lang="en-IN" sz="2800" dirty="0" err="1"/>
              <a:t>blue","red</a:t>
            </a:r>
            <a:r>
              <a:rPr lang="en-IN" sz="2800" dirty="0"/>
              <a:t>"), </a:t>
            </a:r>
            <a:r>
              <a:rPr lang="en-IN" sz="2800" dirty="0" err="1"/>
              <a:t>pch</a:t>
            </a:r>
            <a:r>
              <a:rPr lang="en-IN" sz="2800" dirty="0"/>
              <a:t>=21:22, </a:t>
            </a:r>
            <a:r>
              <a:rPr lang="en-IN" sz="2800" dirty="0" err="1"/>
              <a:t>lty</a:t>
            </a:r>
            <a:r>
              <a:rPr lang="en-IN" sz="2800" dirty="0"/>
              <a:t>=1:2);</a:t>
            </a:r>
          </a:p>
        </p:txBody>
      </p:sp>
    </p:spTree>
    <p:extLst>
      <p:ext uri="{BB962C8B-B14F-4D97-AF65-F5344CB8AC3E}">
        <p14:creationId xmlns:p14="http://schemas.microsoft.com/office/powerpoint/2010/main" val="3844753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36098" y="464234"/>
            <a:ext cx="10719582" cy="5404860"/>
          </a:xfrm>
        </p:spPr>
        <p:txBody>
          <a:bodyPr>
            <a:noAutofit/>
          </a:bodyPr>
          <a:lstStyle/>
          <a:p>
            <a:r>
              <a:rPr lang="en-IN" sz="2400" dirty="0"/>
              <a:t># declaring the data to plot</a:t>
            </a:r>
          </a:p>
          <a:p>
            <a:r>
              <a:rPr lang="en-IN" sz="2400" dirty="0"/>
              <a:t>x&lt;-1:10</a:t>
            </a:r>
          </a:p>
          <a:p>
            <a:r>
              <a:rPr lang="en-IN" sz="2400" dirty="0"/>
              <a:t>y=x^1/2</a:t>
            </a:r>
          </a:p>
          <a:p>
            <a:r>
              <a:rPr lang="en-IN" sz="2400" dirty="0"/>
              <a:t>z= </a:t>
            </a:r>
            <a:r>
              <a:rPr lang="en-IN" sz="2400" dirty="0" smtClean="0"/>
              <a:t>x^2</a:t>
            </a:r>
            <a:endParaRPr lang="en-IN" sz="2400" dirty="0"/>
          </a:p>
          <a:p>
            <a:r>
              <a:rPr lang="en-IN" sz="2400" dirty="0"/>
              <a:t># plotting x and y coordinate</a:t>
            </a:r>
          </a:p>
          <a:p>
            <a:r>
              <a:rPr lang="en-IN" sz="2400" dirty="0"/>
              <a:t># line</a:t>
            </a:r>
          </a:p>
          <a:p>
            <a:r>
              <a:rPr lang="en-IN" sz="2400" dirty="0"/>
              <a:t>plot(x, y, col="blue</a:t>
            </a:r>
            <a:r>
              <a:rPr lang="en-IN" sz="2400" dirty="0" smtClean="0"/>
              <a:t>")</a:t>
            </a:r>
            <a:endParaRPr lang="en-IN" sz="2400" dirty="0"/>
          </a:p>
          <a:p>
            <a:r>
              <a:rPr lang="en-IN" sz="2400" dirty="0"/>
              <a:t># adding another line on </a:t>
            </a:r>
            <a:r>
              <a:rPr lang="en-IN" sz="2400" dirty="0" smtClean="0"/>
              <a:t>the </a:t>
            </a:r>
            <a:r>
              <a:rPr lang="en-IN" sz="2400" dirty="0"/>
              <a:t>coordinates involving y and z</a:t>
            </a:r>
          </a:p>
          <a:p>
            <a:r>
              <a:rPr lang="en-IN" sz="2400" dirty="0"/>
              <a:t>lines(z, y ,col="red")</a:t>
            </a:r>
          </a:p>
          <a:p>
            <a:pPr marL="0" indent="0">
              <a:buNone/>
            </a:pPr>
            <a:r>
              <a:rPr lang="en-IN" sz="2400" dirty="0" smtClean="0"/>
              <a:t># </a:t>
            </a:r>
            <a:r>
              <a:rPr lang="en-IN" sz="2400" dirty="0"/>
              <a:t>Adding a legend to the graph</a:t>
            </a:r>
          </a:p>
          <a:p>
            <a:r>
              <a:rPr lang="en-IN" sz="2400" dirty="0"/>
              <a:t># defining the lines</a:t>
            </a:r>
          </a:p>
          <a:p>
            <a:r>
              <a:rPr lang="en-IN" sz="2400" dirty="0"/>
              <a:t>legend(2, 4, legend=c("Equation 1", "Equation 2</a:t>
            </a:r>
            <a:r>
              <a:rPr lang="en-IN" sz="2400" dirty="0" smtClean="0"/>
              <a:t>"),fill </a:t>
            </a:r>
            <a:r>
              <a:rPr lang="en-IN" sz="2400" dirty="0"/>
              <a:t>= c("</a:t>
            </a:r>
            <a:r>
              <a:rPr lang="en-IN" sz="2400" dirty="0" err="1"/>
              <a:t>blue","red</a:t>
            </a:r>
            <a:r>
              <a:rPr lang="en-IN" sz="2400" dirty="0" smtClean="0"/>
              <a:t>"))</a:t>
            </a:r>
            <a:endParaRPr lang="en-IN" sz="2400" dirty="0"/>
          </a:p>
        </p:txBody>
      </p:sp>
    </p:spTree>
    <p:extLst>
      <p:ext uri="{BB962C8B-B14F-4D97-AF65-F5344CB8AC3E}">
        <p14:creationId xmlns:p14="http://schemas.microsoft.com/office/powerpoint/2010/main" val="3519503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81354" y="717453"/>
            <a:ext cx="11324491" cy="5711482"/>
          </a:xfrm>
        </p:spPr>
        <p:txBody>
          <a:bodyPr>
            <a:noAutofit/>
          </a:bodyPr>
          <a:lstStyle/>
          <a:p>
            <a:endParaRPr lang="en-IN" sz="2400" dirty="0" smtClean="0"/>
          </a:p>
          <a:p>
            <a:endParaRPr lang="en-IN" sz="2400" dirty="0"/>
          </a:p>
          <a:p>
            <a:r>
              <a:rPr lang="en-IN" sz="2400" dirty="0" smtClean="0"/>
              <a:t>x=c(1,2,3,4,5,6,7,8,9,10)</a:t>
            </a:r>
          </a:p>
          <a:p>
            <a:r>
              <a:rPr lang="en-IN" sz="2400" dirty="0" smtClean="0"/>
              <a:t>y=c(1,5,8,5,2,7,9,10,2,8)</a:t>
            </a:r>
          </a:p>
          <a:p>
            <a:pPr marL="0" indent="0">
              <a:buNone/>
            </a:pPr>
            <a:r>
              <a:rPr lang="en-IN" sz="2400" dirty="0" smtClean="0"/>
              <a:t>plot(</a:t>
            </a:r>
            <a:r>
              <a:rPr lang="en-IN" sz="2400" dirty="0" err="1" smtClean="0"/>
              <a:t>x,y,type</a:t>
            </a:r>
            <a:r>
              <a:rPr lang="en-IN" sz="2400" dirty="0"/>
              <a:t>='</a:t>
            </a:r>
            <a:r>
              <a:rPr lang="en-IN" sz="2400" dirty="0" err="1"/>
              <a:t>o',col</a:t>
            </a:r>
            <a:r>
              <a:rPr lang="en-IN" sz="2400" dirty="0"/>
              <a:t>="</a:t>
            </a:r>
            <a:r>
              <a:rPr lang="en-IN" sz="2400" dirty="0" err="1"/>
              <a:t>darkgreen</a:t>
            </a:r>
            <a:r>
              <a:rPr lang="en-IN" sz="2400" dirty="0"/>
              <a:t>",main="Line chart",     </a:t>
            </a:r>
            <a:r>
              <a:rPr lang="en-IN" sz="2400" dirty="0" err="1"/>
              <a:t>xlab</a:t>
            </a:r>
            <a:r>
              <a:rPr lang="en-IN" sz="2400" dirty="0"/>
              <a:t>="Years",</a:t>
            </a:r>
            <a:r>
              <a:rPr lang="en-IN" sz="2400" dirty="0" err="1"/>
              <a:t>ylab</a:t>
            </a:r>
            <a:r>
              <a:rPr lang="en-IN" sz="2400" dirty="0"/>
              <a:t>="Experience",</a:t>
            </a:r>
            <a:r>
              <a:rPr lang="en-IN" sz="2400" dirty="0" err="1"/>
              <a:t>col.main</a:t>
            </a:r>
            <a:r>
              <a:rPr lang="en-IN" sz="2400" dirty="0"/>
              <a:t>="red",</a:t>
            </a:r>
            <a:r>
              <a:rPr lang="en-IN" sz="2400" dirty="0" err="1"/>
              <a:t>xlim</a:t>
            </a:r>
            <a:r>
              <a:rPr lang="en-IN" sz="2400" dirty="0"/>
              <a:t>=c(0,20),     </a:t>
            </a:r>
            <a:r>
              <a:rPr lang="en-IN" sz="2400" dirty="0" err="1"/>
              <a:t>ylim</a:t>
            </a:r>
            <a:r>
              <a:rPr lang="en-IN" sz="2400" dirty="0"/>
              <a:t>=c(0,50),</a:t>
            </a:r>
            <a:r>
              <a:rPr lang="en-IN" sz="2400" dirty="0" err="1"/>
              <a:t>col.lab</a:t>
            </a:r>
            <a:r>
              <a:rPr lang="en-IN" sz="2400" dirty="0"/>
              <a:t>="cyan",</a:t>
            </a:r>
            <a:r>
              <a:rPr lang="en-IN" sz="2400" dirty="0" err="1"/>
              <a:t>cex.lab</a:t>
            </a:r>
            <a:r>
              <a:rPr lang="en-IN" sz="2400" dirty="0"/>
              <a:t>=2,     sub="Line chart comparing years and experience",     </a:t>
            </a:r>
            <a:r>
              <a:rPr lang="en-IN" sz="2400" dirty="0" err="1"/>
              <a:t>cex.sub</a:t>
            </a:r>
            <a:r>
              <a:rPr lang="en-IN" sz="2400" dirty="0"/>
              <a:t>=0.8,col.sub="magenta",</a:t>
            </a:r>
            <a:r>
              <a:rPr lang="en-IN" sz="2400" dirty="0" err="1"/>
              <a:t>pch</a:t>
            </a:r>
            <a:r>
              <a:rPr lang="en-IN" sz="2400" dirty="0"/>
              <a:t>=22</a:t>
            </a:r>
            <a:r>
              <a:rPr lang="en-IN" sz="2400" dirty="0" smtClean="0"/>
              <a:t>)</a:t>
            </a:r>
          </a:p>
          <a:p>
            <a:r>
              <a:rPr lang="en-IN" sz="2400" dirty="0" smtClean="0"/>
              <a:t>y1=c(10,22,25,24,20,15,36,28,38,40)</a:t>
            </a:r>
          </a:p>
          <a:p>
            <a:r>
              <a:rPr lang="en-IN" sz="2400" dirty="0" smtClean="0"/>
              <a:t>lines(x,y1,type</a:t>
            </a:r>
            <a:r>
              <a:rPr lang="en-IN" sz="2400" dirty="0"/>
              <a:t>="o",</a:t>
            </a:r>
            <a:r>
              <a:rPr lang="en-IN" sz="2400" dirty="0" err="1"/>
              <a:t>pch</a:t>
            </a:r>
            <a:r>
              <a:rPr lang="en-IN" sz="2400" dirty="0"/>
              <a:t>=8,col="cyan</a:t>
            </a:r>
            <a:r>
              <a:rPr lang="en-IN" sz="2400" dirty="0" smtClean="0"/>
              <a:t>")</a:t>
            </a:r>
          </a:p>
          <a:p>
            <a:r>
              <a:rPr lang="en-IN" sz="2400" dirty="0" smtClean="0"/>
              <a:t>legend</a:t>
            </a:r>
            <a:r>
              <a:rPr lang="en-IN" sz="2400" dirty="0"/>
              <a:t>("</a:t>
            </a:r>
            <a:r>
              <a:rPr lang="en-IN" sz="2400" dirty="0" err="1"/>
              <a:t>topright</a:t>
            </a:r>
            <a:r>
              <a:rPr lang="en-IN" sz="2400" dirty="0"/>
              <a:t>", </a:t>
            </a:r>
            <a:r>
              <a:rPr lang="en-IN" sz="2400" dirty="0" smtClean="0"/>
              <a:t>legend=c</a:t>
            </a:r>
            <a:r>
              <a:rPr lang="en-IN" sz="2400" dirty="0"/>
              <a:t>("Line1","Line2"),col=c("</a:t>
            </a:r>
            <a:r>
              <a:rPr lang="en-IN" sz="2400" dirty="0" err="1"/>
              <a:t>darkgreen</a:t>
            </a:r>
            <a:r>
              <a:rPr lang="en-IN" sz="2400" dirty="0"/>
              <a:t>","cyan"),       </a:t>
            </a:r>
            <a:r>
              <a:rPr lang="en-IN" sz="2400" dirty="0" err="1"/>
              <a:t>pch</a:t>
            </a:r>
            <a:r>
              <a:rPr lang="en-IN" sz="2400" dirty="0"/>
              <a:t>=c(22,8),</a:t>
            </a:r>
            <a:r>
              <a:rPr lang="en-IN" sz="2400" dirty="0" err="1"/>
              <a:t>cex</a:t>
            </a:r>
            <a:r>
              <a:rPr lang="en-IN" sz="2400" dirty="0"/>
              <a:t>=0.5)</a:t>
            </a:r>
          </a:p>
        </p:txBody>
      </p:sp>
    </p:spTree>
    <p:extLst>
      <p:ext uri="{BB962C8B-B14F-4D97-AF65-F5344CB8AC3E}">
        <p14:creationId xmlns:p14="http://schemas.microsoft.com/office/powerpoint/2010/main" val="138807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 – Bar Charts</a:t>
            </a:r>
            <a:br>
              <a:rPr lang="en-IN" b="1" dirty="0"/>
            </a:br>
            <a:endParaRPr lang="en-IN" dirty="0"/>
          </a:p>
        </p:txBody>
      </p:sp>
      <p:sp>
        <p:nvSpPr>
          <p:cNvPr id="3" name="Content Placeholder 2"/>
          <p:cNvSpPr>
            <a:spLocks noGrp="1"/>
          </p:cNvSpPr>
          <p:nvPr>
            <p:ph idx="1"/>
          </p:nvPr>
        </p:nvSpPr>
        <p:spPr>
          <a:xfrm>
            <a:off x="211015" y="1336431"/>
            <a:ext cx="11718387" cy="5148775"/>
          </a:xfrm>
        </p:spPr>
        <p:txBody>
          <a:bodyPr>
            <a:normAutofit fontScale="70000" lnSpcReduction="20000"/>
          </a:bodyPr>
          <a:lstStyle/>
          <a:p>
            <a:pPr fontAlgn="base"/>
            <a:endParaRPr lang="en-IN" sz="2600" dirty="0" smtClean="0"/>
          </a:p>
          <a:p>
            <a:pPr fontAlgn="base"/>
            <a:r>
              <a:rPr lang="en-IN" sz="3100" dirty="0" smtClean="0"/>
              <a:t>A </a:t>
            </a:r>
            <a:r>
              <a:rPr lang="en-IN" sz="3100" dirty="0"/>
              <a:t>bar chart is a pictorial representation of data that presents categorical data with rectangular bars with heights or lengths proportional to the values that they represent. In other words, it is the pictorial representation of dataset. These data sets contain the numerical values of variables that represent the length or height.</a:t>
            </a:r>
          </a:p>
          <a:p>
            <a:pPr fontAlgn="base"/>
            <a:r>
              <a:rPr lang="en-IN" sz="3100" b="1" dirty="0"/>
              <a:t>R</a:t>
            </a:r>
            <a:r>
              <a:rPr lang="en-IN" sz="3100" dirty="0"/>
              <a:t> uses the function </a:t>
            </a:r>
            <a:r>
              <a:rPr lang="en-IN" sz="3100" b="1" dirty="0" err="1"/>
              <a:t>barplot</a:t>
            </a:r>
            <a:r>
              <a:rPr lang="en-IN" sz="3100" b="1" dirty="0"/>
              <a:t>()</a:t>
            </a:r>
            <a:r>
              <a:rPr lang="en-IN" sz="3100" dirty="0"/>
              <a:t> to create bar charts. </a:t>
            </a:r>
            <a:endParaRPr lang="en-IN" sz="3100" dirty="0" smtClean="0"/>
          </a:p>
          <a:p>
            <a:r>
              <a:rPr lang="en-IN" sz="3100" dirty="0"/>
              <a:t># Create the data for the chart</a:t>
            </a:r>
          </a:p>
          <a:p>
            <a:r>
              <a:rPr lang="en-IN" sz="3100" dirty="0"/>
              <a:t>A &lt;- c(17, 32, 8, 53, 1)</a:t>
            </a:r>
          </a:p>
          <a:p>
            <a:r>
              <a:rPr lang="en-IN" sz="3100" dirty="0"/>
              <a:t># Plot the bar chart</a:t>
            </a:r>
          </a:p>
          <a:p>
            <a:r>
              <a:rPr lang="en-IN" sz="3100" dirty="0" err="1"/>
              <a:t>barplot</a:t>
            </a:r>
            <a:r>
              <a:rPr lang="en-IN" sz="3100" dirty="0"/>
              <a:t>(A, </a:t>
            </a:r>
            <a:r>
              <a:rPr lang="en-IN" sz="3100" dirty="0" err="1"/>
              <a:t>xlab</a:t>
            </a:r>
            <a:r>
              <a:rPr lang="en-IN" sz="3100" dirty="0"/>
              <a:t> = "X-axis", </a:t>
            </a:r>
            <a:r>
              <a:rPr lang="en-IN" sz="3100" dirty="0" err="1"/>
              <a:t>ylab</a:t>
            </a:r>
            <a:r>
              <a:rPr lang="en-IN" sz="3100" dirty="0"/>
              <a:t> = "Y-axis", main ="Bar-Chart")</a:t>
            </a:r>
          </a:p>
          <a:p>
            <a:r>
              <a:rPr lang="en-IN" sz="3100" dirty="0"/>
              <a:t>#Creating a Horizontal Bar Chart</a:t>
            </a:r>
          </a:p>
          <a:p>
            <a:r>
              <a:rPr lang="en-IN" sz="3100" dirty="0"/>
              <a:t>#Now to make it horizontal new parameter is added.</a:t>
            </a:r>
          </a:p>
          <a:p>
            <a:r>
              <a:rPr lang="en-IN" sz="3100" dirty="0" err="1"/>
              <a:t>barplot</a:t>
            </a:r>
            <a:r>
              <a:rPr lang="en-IN" sz="3100" dirty="0"/>
              <a:t>(A, </a:t>
            </a:r>
            <a:r>
              <a:rPr lang="en-IN" sz="3100" dirty="0" err="1"/>
              <a:t>horiz</a:t>
            </a:r>
            <a:r>
              <a:rPr lang="en-IN" sz="3100" dirty="0"/>
              <a:t>=TRUE )</a:t>
            </a:r>
          </a:p>
          <a:p>
            <a:r>
              <a:rPr lang="en-IN" sz="3100" dirty="0" err="1"/>
              <a:t>barplot</a:t>
            </a:r>
            <a:r>
              <a:rPr lang="en-IN" sz="3100" dirty="0"/>
              <a:t>(A, </a:t>
            </a:r>
            <a:r>
              <a:rPr lang="en-IN" sz="3100" dirty="0" err="1"/>
              <a:t>horiz</a:t>
            </a:r>
            <a:r>
              <a:rPr lang="en-IN" sz="3100" dirty="0"/>
              <a:t> = TRUE, </a:t>
            </a:r>
            <a:r>
              <a:rPr lang="en-IN" sz="3100" dirty="0" err="1"/>
              <a:t>xlab</a:t>
            </a:r>
            <a:r>
              <a:rPr lang="en-IN" sz="3100" dirty="0"/>
              <a:t> = "X-axis",        </a:t>
            </a:r>
            <a:r>
              <a:rPr lang="en-IN" sz="3100" dirty="0" err="1"/>
              <a:t>ylab</a:t>
            </a:r>
            <a:r>
              <a:rPr lang="en-IN" sz="3100" dirty="0"/>
              <a:t> = "Y-axis", main ="Bar-Chart")</a:t>
            </a:r>
            <a:endParaRPr lang="en-IN" sz="3100" dirty="0" smtClean="0"/>
          </a:p>
          <a:p>
            <a:pPr fontAlgn="base"/>
            <a:endParaRPr lang="en-IN" dirty="0"/>
          </a:p>
        </p:txBody>
      </p:sp>
    </p:spTree>
    <p:extLst>
      <p:ext uri="{BB962C8B-B14F-4D97-AF65-F5344CB8AC3E}">
        <p14:creationId xmlns:p14="http://schemas.microsoft.com/office/powerpoint/2010/main" val="475516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IN" sz="3200" dirty="0" smtClean="0"/>
              <a:t>#</a:t>
            </a:r>
            <a:r>
              <a:rPr lang="en-IN" sz="3200" dirty="0" err="1"/>
              <a:t>names.arg</a:t>
            </a:r>
            <a:r>
              <a:rPr lang="en-IN" sz="3200" dirty="0"/>
              <a:t>: This parameter is a vector of names appearing under each bar in </a:t>
            </a:r>
            <a:r>
              <a:rPr lang="en-IN" sz="3200" dirty="0" smtClean="0"/>
              <a:t>bar </a:t>
            </a:r>
            <a:r>
              <a:rPr lang="en-IN" sz="3200" dirty="0"/>
              <a:t>chart</a:t>
            </a:r>
            <a:r>
              <a:rPr lang="en-IN" sz="3200" dirty="0" smtClean="0"/>
              <a:t>.</a:t>
            </a:r>
          </a:p>
          <a:p>
            <a:r>
              <a:rPr lang="en-IN" sz="3200" dirty="0" smtClean="0"/>
              <a:t># </a:t>
            </a:r>
            <a:r>
              <a:rPr lang="en-IN" sz="3200" dirty="0"/>
              <a:t>Create the data for the </a:t>
            </a:r>
            <a:r>
              <a:rPr lang="en-IN" sz="3200" dirty="0" smtClean="0"/>
              <a:t>chart</a:t>
            </a:r>
          </a:p>
          <a:p>
            <a:r>
              <a:rPr lang="en-IN" sz="3200" dirty="0" smtClean="0"/>
              <a:t>A </a:t>
            </a:r>
            <a:r>
              <a:rPr lang="en-IN" sz="3200" dirty="0"/>
              <a:t>&lt;- c(17, 2, 8, 13, 1, 22</a:t>
            </a:r>
            <a:r>
              <a:rPr lang="en-IN" sz="3200" dirty="0" smtClean="0"/>
              <a:t>)</a:t>
            </a:r>
          </a:p>
          <a:p>
            <a:r>
              <a:rPr lang="en-IN" sz="3200" dirty="0" smtClean="0"/>
              <a:t>B </a:t>
            </a:r>
            <a:r>
              <a:rPr lang="en-IN" sz="3200" dirty="0"/>
              <a:t>&lt;- c("Jan", "</a:t>
            </a:r>
            <a:r>
              <a:rPr lang="en-IN" sz="3200" dirty="0" err="1"/>
              <a:t>feb</a:t>
            </a:r>
            <a:r>
              <a:rPr lang="en-IN" sz="3200" dirty="0"/>
              <a:t>", "Mar", "Apr", "May", "Jun</a:t>
            </a:r>
            <a:r>
              <a:rPr lang="en-IN" sz="3200" dirty="0" smtClean="0"/>
              <a:t>")</a:t>
            </a:r>
          </a:p>
          <a:p>
            <a:r>
              <a:rPr lang="en-IN" sz="3200" dirty="0" smtClean="0"/>
              <a:t># </a:t>
            </a:r>
            <a:r>
              <a:rPr lang="en-IN" sz="3200" dirty="0"/>
              <a:t>Plot the bar chart </a:t>
            </a:r>
            <a:endParaRPr lang="en-IN" sz="3200" dirty="0" smtClean="0"/>
          </a:p>
          <a:p>
            <a:r>
              <a:rPr lang="en-IN" sz="3200" dirty="0" err="1" smtClean="0"/>
              <a:t>barplot</a:t>
            </a:r>
            <a:r>
              <a:rPr lang="en-IN" sz="3200" dirty="0" smtClean="0"/>
              <a:t>(A</a:t>
            </a:r>
            <a:r>
              <a:rPr lang="en-IN" sz="3200" dirty="0"/>
              <a:t>, </a:t>
            </a:r>
            <a:r>
              <a:rPr lang="en-IN" sz="3200" dirty="0" err="1"/>
              <a:t>names.arg</a:t>
            </a:r>
            <a:r>
              <a:rPr lang="en-IN" sz="3200" dirty="0"/>
              <a:t> = B, </a:t>
            </a:r>
            <a:r>
              <a:rPr lang="en-IN" sz="3200" dirty="0" err="1"/>
              <a:t>xlab</a:t>
            </a:r>
            <a:r>
              <a:rPr lang="en-IN" sz="3200" dirty="0"/>
              <a:t> ="Month", </a:t>
            </a:r>
            <a:r>
              <a:rPr lang="en-IN" sz="3200" dirty="0" err="1" smtClean="0"/>
              <a:t>ylab</a:t>
            </a:r>
            <a:r>
              <a:rPr lang="en-IN" sz="3200" dirty="0" smtClean="0"/>
              <a:t> </a:t>
            </a:r>
            <a:r>
              <a:rPr lang="en-IN" sz="3200" dirty="0"/>
              <a:t>="Articles", col ="green", </a:t>
            </a:r>
            <a:r>
              <a:rPr lang="en-IN" sz="3200" dirty="0" smtClean="0"/>
              <a:t>main </a:t>
            </a:r>
            <a:r>
              <a:rPr lang="en-IN" sz="3200" dirty="0"/>
              <a:t>="Article chart")</a:t>
            </a:r>
          </a:p>
        </p:txBody>
      </p:sp>
    </p:spTree>
    <p:extLst>
      <p:ext uri="{BB962C8B-B14F-4D97-AF65-F5344CB8AC3E}">
        <p14:creationId xmlns:p14="http://schemas.microsoft.com/office/powerpoint/2010/main" val="3168324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98135"/>
          </a:xfrm>
        </p:spPr>
        <p:txBody>
          <a:bodyPr>
            <a:normAutofit fontScale="90000"/>
          </a:bodyPr>
          <a:lstStyle/>
          <a:p>
            <a:pPr fontAlgn="base"/>
            <a:r>
              <a:rPr lang="en-IN" b="1" dirty="0"/>
              <a:t>Creating Stacked and Grouped Bar Chart</a:t>
            </a:r>
          </a:p>
        </p:txBody>
      </p:sp>
      <p:sp>
        <p:nvSpPr>
          <p:cNvPr id="3" name="Content Placeholder 2"/>
          <p:cNvSpPr>
            <a:spLocks noGrp="1"/>
          </p:cNvSpPr>
          <p:nvPr>
            <p:ph idx="1"/>
          </p:nvPr>
        </p:nvSpPr>
        <p:spPr>
          <a:xfrm>
            <a:off x="886265" y="984738"/>
            <a:ext cx="10269415" cy="4884356"/>
          </a:xfrm>
        </p:spPr>
        <p:txBody>
          <a:bodyPr>
            <a:noAutofit/>
          </a:bodyPr>
          <a:lstStyle/>
          <a:p>
            <a:r>
              <a:rPr lang="en-IN" sz="2400" dirty="0" err="1"/>
              <a:t>colors</a:t>
            </a:r>
            <a:r>
              <a:rPr lang="en-IN" sz="2400" dirty="0"/>
              <a:t> = c("green", "orange", "brown</a:t>
            </a:r>
            <a:r>
              <a:rPr lang="en-IN" sz="2400" dirty="0" smtClean="0"/>
              <a:t>")</a:t>
            </a:r>
          </a:p>
          <a:p>
            <a:r>
              <a:rPr lang="en-IN" sz="2400" dirty="0" smtClean="0"/>
              <a:t>months </a:t>
            </a:r>
            <a:r>
              <a:rPr lang="en-IN" sz="2400" dirty="0"/>
              <a:t>&lt;- c("Mar", "Apr", "May", "Jun", "Jul</a:t>
            </a:r>
            <a:r>
              <a:rPr lang="en-IN" sz="2400" dirty="0" smtClean="0"/>
              <a:t>")</a:t>
            </a:r>
          </a:p>
          <a:p>
            <a:r>
              <a:rPr lang="en-IN" sz="2400" dirty="0" smtClean="0"/>
              <a:t>regions </a:t>
            </a:r>
            <a:r>
              <a:rPr lang="en-IN" sz="2400" dirty="0"/>
              <a:t>&lt;- c("East", "West", "North</a:t>
            </a:r>
            <a:r>
              <a:rPr lang="en-IN" sz="2400" dirty="0" smtClean="0"/>
              <a:t>")</a:t>
            </a:r>
          </a:p>
          <a:p>
            <a:r>
              <a:rPr lang="en-IN" sz="2400" dirty="0" smtClean="0"/>
              <a:t># </a:t>
            </a:r>
            <a:r>
              <a:rPr lang="en-IN" sz="2400" dirty="0"/>
              <a:t>Create the matrix of the values</a:t>
            </a:r>
            <a:r>
              <a:rPr lang="en-IN" sz="2400" dirty="0" smtClean="0"/>
              <a:t>.</a:t>
            </a:r>
          </a:p>
          <a:p>
            <a:r>
              <a:rPr lang="en-IN" sz="2400" dirty="0" smtClean="0"/>
              <a:t>Values </a:t>
            </a:r>
            <a:r>
              <a:rPr lang="en-IN" sz="2400" dirty="0"/>
              <a:t>&lt;- matrix(c(2, 9, 3, 11, 9, 4, 8, 7, 3, 12, 5, 2, 8, 10, 11), </a:t>
            </a:r>
            <a:r>
              <a:rPr lang="en-IN" sz="2400" dirty="0" err="1" smtClean="0"/>
              <a:t>nrow</a:t>
            </a:r>
            <a:r>
              <a:rPr lang="en-IN" sz="2400" dirty="0" smtClean="0"/>
              <a:t> </a:t>
            </a:r>
            <a:r>
              <a:rPr lang="en-IN" sz="2400" dirty="0"/>
              <a:t>= 3, </a:t>
            </a:r>
            <a:r>
              <a:rPr lang="en-IN" sz="2400" dirty="0" err="1"/>
              <a:t>ncol</a:t>
            </a:r>
            <a:r>
              <a:rPr lang="en-IN" sz="2400" dirty="0"/>
              <a:t> = 5, </a:t>
            </a:r>
            <a:r>
              <a:rPr lang="en-IN" sz="2400" dirty="0" err="1"/>
              <a:t>byrow</a:t>
            </a:r>
            <a:r>
              <a:rPr lang="en-IN" sz="2400" dirty="0"/>
              <a:t> = TRUE</a:t>
            </a:r>
            <a:r>
              <a:rPr lang="en-IN" sz="2400" dirty="0" smtClean="0"/>
              <a:t>)</a:t>
            </a:r>
          </a:p>
          <a:p>
            <a:r>
              <a:rPr lang="en-IN" sz="2400" dirty="0" smtClean="0"/>
              <a:t># </a:t>
            </a:r>
            <a:r>
              <a:rPr lang="en-IN" sz="2400" dirty="0"/>
              <a:t>Create the bar </a:t>
            </a:r>
            <a:r>
              <a:rPr lang="en-IN" sz="2400" dirty="0" smtClean="0"/>
              <a:t>chart</a:t>
            </a:r>
          </a:p>
          <a:p>
            <a:r>
              <a:rPr lang="en-US" sz="2400" dirty="0" smtClean="0"/>
              <a:t># </a:t>
            </a:r>
            <a:r>
              <a:rPr lang="en-US" sz="2400" dirty="0" err="1" smtClean="0"/>
              <a:t>elments</a:t>
            </a:r>
            <a:r>
              <a:rPr lang="en-US" sz="2400" dirty="0" smtClean="0"/>
              <a:t> can be forced to be unstacked by using beside=True</a:t>
            </a:r>
            <a:endParaRPr lang="en-IN" sz="2400" dirty="0" smtClean="0"/>
          </a:p>
          <a:p>
            <a:r>
              <a:rPr lang="en-IN" sz="2400" dirty="0" err="1" smtClean="0"/>
              <a:t>barplot</a:t>
            </a:r>
            <a:r>
              <a:rPr lang="en-IN" sz="2400" dirty="0" smtClean="0"/>
              <a:t>(Values</a:t>
            </a:r>
            <a:r>
              <a:rPr lang="en-IN" sz="2400" dirty="0"/>
              <a:t>, main = "Total Revenue", </a:t>
            </a:r>
            <a:r>
              <a:rPr lang="en-IN" sz="2400" dirty="0" err="1"/>
              <a:t>names.arg</a:t>
            </a:r>
            <a:r>
              <a:rPr lang="en-IN" sz="2400" dirty="0"/>
              <a:t> = months, </a:t>
            </a:r>
            <a:r>
              <a:rPr lang="en-IN" sz="2400" dirty="0" err="1" smtClean="0"/>
              <a:t>xlab</a:t>
            </a:r>
            <a:r>
              <a:rPr lang="en-IN" sz="2400" dirty="0" smtClean="0"/>
              <a:t> </a:t>
            </a:r>
            <a:r>
              <a:rPr lang="en-IN" sz="2400" dirty="0"/>
              <a:t>= "Month", </a:t>
            </a:r>
            <a:r>
              <a:rPr lang="en-IN" sz="2400" dirty="0" err="1"/>
              <a:t>ylab</a:t>
            </a:r>
            <a:r>
              <a:rPr lang="en-IN" sz="2400" dirty="0"/>
              <a:t> = "Revenue",   </a:t>
            </a:r>
            <a:r>
              <a:rPr lang="en-IN" sz="2400" dirty="0" smtClean="0"/>
              <a:t>col </a:t>
            </a:r>
            <a:r>
              <a:rPr lang="en-IN" sz="2400" dirty="0"/>
              <a:t>= </a:t>
            </a:r>
            <a:r>
              <a:rPr lang="en-IN" sz="2400" dirty="0" err="1"/>
              <a:t>colors</a:t>
            </a:r>
            <a:r>
              <a:rPr lang="en-IN" sz="2400" dirty="0"/>
              <a:t>, beside = TRUE</a:t>
            </a:r>
            <a:r>
              <a:rPr lang="en-IN" sz="2400" dirty="0" smtClean="0"/>
              <a:t>)</a:t>
            </a:r>
          </a:p>
          <a:p>
            <a:r>
              <a:rPr lang="en-IN" sz="2400" dirty="0" smtClean="0"/>
              <a:t># </a:t>
            </a:r>
            <a:r>
              <a:rPr lang="en-IN" sz="2400" dirty="0"/>
              <a:t>Add the legend to the </a:t>
            </a:r>
            <a:r>
              <a:rPr lang="en-IN" sz="2400" dirty="0" smtClean="0"/>
              <a:t>chart</a:t>
            </a:r>
          </a:p>
          <a:p>
            <a:r>
              <a:rPr lang="en-IN" sz="2400" dirty="0" smtClean="0"/>
              <a:t>legend</a:t>
            </a:r>
            <a:r>
              <a:rPr lang="en-IN" sz="2400" dirty="0"/>
              <a:t>("</a:t>
            </a:r>
            <a:r>
              <a:rPr lang="en-IN" sz="2400" dirty="0" err="1"/>
              <a:t>topleft</a:t>
            </a:r>
            <a:r>
              <a:rPr lang="en-IN" sz="2400" dirty="0"/>
              <a:t>", regions, </a:t>
            </a:r>
            <a:r>
              <a:rPr lang="en-IN" sz="2400" dirty="0" err="1"/>
              <a:t>cex</a:t>
            </a:r>
            <a:r>
              <a:rPr lang="en-IN" sz="2400" dirty="0"/>
              <a:t> = 0.7, fill = </a:t>
            </a:r>
            <a:r>
              <a:rPr lang="en-IN" sz="2400" dirty="0" err="1"/>
              <a:t>colors</a:t>
            </a:r>
            <a:r>
              <a:rPr lang="en-IN" sz="2400" dirty="0"/>
              <a:t>)</a:t>
            </a:r>
          </a:p>
        </p:txBody>
      </p:sp>
    </p:spTree>
    <p:extLst>
      <p:ext uri="{BB962C8B-B14F-4D97-AF65-F5344CB8AC3E}">
        <p14:creationId xmlns:p14="http://schemas.microsoft.com/office/powerpoint/2010/main" val="3737270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#Basic </a:t>
            </a:r>
            <a:r>
              <a:rPr lang="en-IN" dirty="0" err="1"/>
              <a:t>Barplot</a:t>
            </a:r>
            <a:r>
              <a:rPr lang="en-IN" dirty="0"/>
              <a:t> in </a:t>
            </a:r>
            <a:r>
              <a:rPr lang="en-IN" dirty="0" smtClean="0"/>
              <a:t>R</a:t>
            </a:r>
          </a:p>
          <a:p>
            <a:r>
              <a:rPr lang="en-IN" dirty="0" smtClean="0"/>
              <a:t>values </a:t>
            </a:r>
            <a:r>
              <a:rPr lang="en-IN" dirty="0"/>
              <a:t>&lt;- c(0.4, 0.75, 0.2, 0.6, 0.5</a:t>
            </a:r>
            <a:r>
              <a:rPr lang="en-IN" dirty="0" smtClean="0"/>
              <a:t>)</a:t>
            </a:r>
          </a:p>
          <a:p>
            <a:r>
              <a:rPr lang="en-IN" dirty="0" err="1" smtClean="0"/>
              <a:t>barplot</a:t>
            </a:r>
            <a:r>
              <a:rPr lang="en-IN" dirty="0" smtClean="0"/>
              <a:t>(values)</a:t>
            </a:r>
          </a:p>
          <a:p>
            <a:r>
              <a:rPr lang="en-IN" dirty="0" smtClean="0"/>
              <a:t>#</a:t>
            </a:r>
            <a:r>
              <a:rPr lang="en-IN" dirty="0"/>
              <a:t>adding </a:t>
            </a:r>
            <a:r>
              <a:rPr lang="en-IN" dirty="0" err="1" smtClean="0"/>
              <a:t>colorbar</a:t>
            </a:r>
            <a:endParaRPr lang="en-IN" dirty="0" smtClean="0"/>
          </a:p>
          <a:p>
            <a:r>
              <a:rPr lang="en-IN" dirty="0" smtClean="0"/>
              <a:t>plot(</a:t>
            </a:r>
            <a:r>
              <a:rPr lang="en-IN" dirty="0" err="1" smtClean="0"/>
              <a:t>values,col</a:t>
            </a:r>
            <a:r>
              <a:rPr lang="en-IN" dirty="0" smtClean="0"/>
              <a:t> </a:t>
            </a:r>
            <a:r>
              <a:rPr lang="en-IN" dirty="0"/>
              <a:t>= "#1b98e0</a:t>
            </a:r>
            <a:r>
              <a:rPr lang="en-IN" dirty="0" smtClean="0"/>
              <a:t>")</a:t>
            </a:r>
          </a:p>
          <a:p>
            <a:r>
              <a:rPr lang="en-IN" dirty="0" smtClean="0"/>
              <a:t>#</a:t>
            </a:r>
            <a:r>
              <a:rPr lang="en-IN" dirty="0"/>
              <a:t>Horizontal </a:t>
            </a:r>
            <a:r>
              <a:rPr lang="en-IN" dirty="0" err="1" smtClean="0"/>
              <a:t>Barplot</a:t>
            </a:r>
            <a:endParaRPr lang="en-IN" dirty="0" smtClean="0"/>
          </a:p>
          <a:p>
            <a:r>
              <a:rPr lang="en-IN" dirty="0" err="1" smtClean="0"/>
              <a:t>barplot</a:t>
            </a:r>
            <a:r>
              <a:rPr lang="en-IN" dirty="0" smtClean="0"/>
              <a:t>(</a:t>
            </a:r>
            <a:r>
              <a:rPr lang="en-IN" dirty="0" err="1" smtClean="0"/>
              <a:t>values,horiz</a:t>
            </a:r>
            <a:r>
              <a:rPr lang="en-IN" dirty="0" smtClean="0"/>
              <a:t> </a:t>
            </a:r>
            <a:r>
              <a:rPr lang="en-IN" dirty="0"/>
              <a:t>= TRUE</a:t>
            </a:r>
            <a:r>
              <a:rPr lang="en-IN" dirty="0" smtClean="0"/>
              <a:t>)</a:t>
            </a:r>
          </a:p>
          <a:p>
            <a:r>
              <a:rPr lang="en-IN" dirty="0" smtClean="0"/>
              <a:t>#</a:t>
            </a:r>
            <a:r>
              <a:rPr lang="en-IN" dirty="0" err="1"/>
              <a:t>Barplot</a:t>
            </a:r>
            <a:r>
              <a:rPr lang="en-IN" dirty="0"/>
              <a:t> with </a:t>
            </a:r>
            <a:r>
              <a:rPr lang="en-IN" dirty="0" smtClean="0"/>
              <a:t>labels</a:t>
            </a:r>
          </a:p>
          <a:p>
            <a:r>
              <a:rPr lang="en-IN" dirty="0" smtClean="0"/>
              <a:t>group </a:t>
            </a:r>
            <a:r>
              <a:rPr lang="en-IN" dirty="0"/>
              <a:t>&lt;- LETTERS[1:5</a:t>
            </a:r>
            <a:r>
              <a:rPr lang="en-IN" dirty="0" smtClean="0"/>
              <a:t>]</a:t>
            </a:r>
          </a:p>
          <a:p>
            <a:r>
              <a:rPr lang="en-IN" dirty="0" err="1" smtClean="0"/>
              <a:t>barplot</a:t>
            </a:r>
            <a:r>
              <a:rPr lang="en-IN" dirty="0" smtClean="0"/>
              <a:t>(</a:t>
            </a:r>
            <a:r>
              <a:rPr lang="en-IN" dirty="0" err="1" smtClean="0"/>
              <a:t>values,names.arg</a:t>
            </a:r>
            <a:r>
              <a:rPr lang="en-IN" dirty="0" smtClean="0"/>
              <a:t> </a:t>
            </a:r>
            <a:r>
              <a:rPr lang="en-IN" dirty="0"/>
              <a:t>= group)</a:t>
            </a:r>
          </a:p>
        </p:txBody>
      </p:sp>
    </p:spTree>
    <p:extLst>
      <p:ext uri="{BB962C8B-B14F-4D97-AF65-F5344CB8AC3E}">
        <p14:creationId xmlns:p14="http://schemas.microsoft.com/office/powerpoint/2010/main" val="16173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0" y="1153551"/>
            <a:ext cx="12192000" cy="5373858"/>
          </a:xfrm>
        </p:spPr>
        <p:txBody>
          <a:bodyPr>
            <a:noAutofit/>
          </a:bodyPr>
          <a:lstStyle/>
          <a:p>
            <a:r>
              <a:rPr lang="en-IN" sz="2400" dirty="0" smtClean="0"/>
              <a:t>Stacked </a:t>
            </a:r>
            <a:r>
              <a:rPr lang="en-IN" sz="2400" dirty="0" err="1" smtClean="0"/>
              <a:t>Barplot</a:t>
            </a:r>
            <a:r>
              <a:rPr lang="en-IN" sz="2400" dirty="0" smtClean="0"/>
              <a:t> with Legend</a:t>
            </a:r>
          </a:p>
          <a:p>
            <a:r>
              <a:rPr lang="en-IN" sz="2400" dirty="0" smtClean="0"/>
              <a:t>data </a:t>
            </a:r>
            <a:r>
              <a:rPr lang="en-IN" sz="2400" dirty="0"/>
              <a:t>&lt;- </a:t>
            </a:r>
            <a:r>
              <a:rPr lang="en-IN" sz="2400" dirty="0" err="1"/>
              <a:t>data.frame</a:t>
            </a:r>
            <a:r>
              <a:rPr lang="en-IN" sz="2400" dirty="0"/>
              <a:t>(A = c(0.2, 0.4), </a:t>
            </a:r>
            <a:endParaRPr lang="en-IN" sz="2400" dirty="0" smtClean="0"/>
          </a:p>
          <a:p>
            <a:r>
              <a:rPr lang="en-IN" sz="2400" dirty="0"/>
              <a:t> </a:t>
            </a:r>
            <a:r>
              <a:rPr lang="en-IN" sz="2400" dirty="0" smtClean="0"/>
              <a:t>                                 </a:t>
            </a:r>
            <a:r>
              <a:rPr lang="en-IN" sz="2400" dirty="0"/>
              <a:t>B = c(0.3, 0.1), </a:t>
            </a:r>
            <a:r>
              <a:rPr lang="en-IN" sz="2400" dirty="0" smtClean="0"/>
              <a:t> </a:t>
            </a:r>
            <a:r>
              <a:rPr lang="en-IN" sz="2400" dirty="0"/>
              <a:t>C = c(0.7, 0.1), </a:t>
            </a:r>
            <a:r>
              <a:rPr lang="en-IN" sz="2400" dirty="0" smtClean="0"/>
              <a:t>D </a:t>
            </a:r>
            <a:r>
              <a:rPr lang="en-IN" sz="2400" dirty="0"/>
              <a:t>= c(0.1, 0.2), </a:t>
            </a:r>
            <a:r>
              <a:rPr lang="en-IN" sz="2400" dirty="0" smtClean="0"/>
              <a:t> </a:t>
            </a:r>
            <a:r>
              <a:rPr lang="en-IN" sz="2400" dirty="0"/>
              <a:t>E = c(0.3, 0.3</a:t>
            </a:r>
            <a:r>
              <a:rPr lang="en-IN" sz="2400" dirty="0" smtClean="0"/>
              <a:t>))</a:t>
            </a:r>
          </a:p>
          <a:p>
            <a:r>
              <a:rPr lang="en-IN" sz="2400" dirty="0" err="1" smtClean="0"/>
              <a:t>rownames</a:t>
            </a:r>
            <a:r>
              <a:rPr lang="en-IN" sz="2400" dirty="0" smtClean="0"/>
              <a:t>(data</a:t>
            </a:r>
            <a:r>
              <a:rPr lang="en-IN" sz="2400" dirty="0"/>
              <a:t>) &lt;- c("Group 1", "Group 2</a:t>
            </a:r>
            <a:r>
              <a:rPr lang="en-IN" sz="2400" dirty="0" smtClean="0"/>
              <a:t>")</a:t>
            </a:r>
          </a:p>
          <a:p>
            <a:r>
              <a:rPr lang="en-IN" sz="2400" dirty="0"/>
              <a:t>d</a:t>
            </a:r>
            <a:r>
              <a:rPr lang="en-IN" sz="2400" dirty="0" smtClean="0"/>
              <a:t>ata</a:t>
            </a:r>
          </a:p>
          <a:p>
            <a:r>
              <a:rPr lang="en-IN" sz="2400" dirty="0" err="1" smtClean="0"/>
              <a:t>barplot</a:t>
            </a:r>
            <a:r>
              <a:rPr lang="en-IN" sz="2400" dirty="0" smtClean="0"/>
              <a:t>(</a:t>
            </a:r>
            <a:r>
              <a:rPr lang="en-IN" sz="2400" dirty="0" err="1" smtClean="0"/>
              <a:t>as.matrix</a:t>
            </a:r>
            <a:r>
              <a:rPr lang="en-IN" sz="2400" dirty="0" smtClean="0"/>
              <a:t>(data</a:t>
            </a:r>
            <a:r>
              <a:rPr lang="en-IN" sz="2400" dirty="0"/>
              <a:t>),col = c("#1b98e0", "#353436</a:t>
            </a:r>
            <a:r>
              <a:rPr lang="en-IN" sz="2400" dirty="0" smtClean="0"/>
              <a:t>"))</a:t>
            </a:r>
          </a:p>
          <a:p>
            <a:r>
              <a:rPr lang="en-IN" sz="2400" dirty="0" smtClean="0"/>
              <a:t>legend</a:t>
            </a:r>
            <a:r>
              <a:rPr lang="en-IN" sz="2400" dirty="0"/>
              <a:t>("</a:t>
            </a:r>
            <a:r>
              <a:rPr lang="en-IN" sz="2400" dirty="0" err="1"/>
              <a:t>topright</a:t>
            </a:r>
            <a:r>
              <a:rPr lang="en-IN" sz="2400" dirty="0"/>
              <a:t>",       legend = c("Group 1", "Group 2"),       fill = c("#1b98e0", "#353436</a:t>
            </a:r>
            <a:r>
              <a:rPr lang="en-IN" sz="2400" dirty="0" smtClean="0"/>
              <a:t>"))</a:t>
            </a:r>
          </a:p>
          <a:p>
            <a:r>
              <a:rPr lang="en-IN" sz="2400" dirty="0" smtClean="0"/>
              <a:t>#</a:t>
            </a:r>
            <a:r>
              <a:rPr lang="en-IN" sz="2400" dirty="0"/>
              <a:t>Grouped </a:t>
            </a:r>
            <a:r>
              <a:rPr lang="en-IN" sz="2400" dirty="0" err="1"/>
              <a:t>Barplot</a:t>
            </a:r>
            <a:r>
              <a:rPr lang="en-IN" sz="2400" dirty="0"/>
              <a:t> with </a:t>
            </a:r>
            <a:r>
              <a:rPr lang="en-IN" sz="2400" dirty="0" smtClean="0"/>
              <a:t>Legend</a:t>
            </a:r>
          </a:p>
          <a:p>
            <a:r>
              <a:rPr lang="en-IN" sz="2400" dirty="0" err="1" smtClean="0"/>
              <a:t>barplot</a:t>
            </a:r>
            <a:r>
              <a:rPr lang="en-IN" sz="2400" dirty="0" smtClean="0"/>
              <a:t>(</a:t>
            </a:r>
            <a:r>
              <a:rPr lang="en-IN" sz="2400" dirty="0" err="1" smtClean="0"/>
              <a:t>as.matrix</a:t>
            </a:r>
            <a:r>
              <a:rPr lang="en-IN" sz="2400" dirty="0" smtClean="0"/>
              <a:t>(data</a:t>
            </a:r>
            <a:r>
              <a:rPr lang="en-IN" sz="2400" dirty="0"/>
              <a:t>), </a:t>
            </a:r>
            <a:r>
              <a:rPr lang="en-IN" sz="2400" dirty="0" smtClean="0"/>
              <a:t> </a:t>
            </a:r>
            <a:r>
              <a:rPr lang="en-IN" sz="2400" dirty="0"/>
              <a:t>col = c("#1b98e0", "#353436"), </a:t>
            </a:r>
            <a:r>
              <a:rPr lang="en-IN" sz="2400" dirty="0" smtClean="0"/>
              <a:t> </a:t>
            </a:r>
            <a:r>
              <a:rPr lang="en-IN" sz="2400" dirty="0"/>
              <a:t>beside = TRUE</a:t>
            </a:r>
            <a:r>
              <a:rPr lang="en-IN" sz="2400" dirty="0" smtClean="0"/>
              <a:t>)</a:t>
            </a:r>
          </a:p>
          <a:p>
            <a:r>
              <a:rPr lang="en-IN" sz="2400" dirty="0" smtClean="0"/>
              <a:t>legend</a:t>
            </a:r>
            <a:r>
              <a:rPr lang="en-IN" sz="2400" dirty="0"/>
              <a:t>("</a:t>
            </a:r>
            <a:r>
              <a:rPr lang="en-IN" sz="2400" dirty="0" err="1"/>
              <a:t>topright</a:t>
            </a:r>
            <a:r>
              <a:rPr lang="en-IN" sz="2400" dirty="0"/>
              <a:t>",       legend = c("Group 1", "Group 2"), </a:t>
            </a:r>
            <a:r>
              <a:rPr lang="en-IN" sz="2400" dirty="0" smtClean="0"/>
              <a:t>fill </a:t>
            </a:r>
            <a:r>
              <a:rPr lang="en-IN" sz="2400" dirty="0"/>
              <a:t>= c("#1b98e0", "#353436"))</a:t>
            </a:r>
          </a:p>
        </p:txBody>
      </p:sp>
    </p:spTree>
    <p:extLst>
      <p:ext uri="{BB962C8B-B14F-4D97-AF65-F5344CB8AC3E}">
        <p14:creationId xmlns:p14="http://schemas.microsoft.com/office/powerpoint/2010/main" val="402823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r>
              <a:rPr lang="en-US" dirty="0" err="1"/>
              <a:t>r</a:t>
            </a:r>
            <a:r>
              <a:rPr lang="en-US" dirty="0" err="1" smtClean="0"/>
              <a:t>norm</a:t>
            </a:r>
            <a:r>
              <a:rPr lang="en-US" dirty="0" smtClean="0"/>
              <a:t>(</a:t>
            </a:r>
            <a:r>
              <a:rPr lang="en-US" dirty="0" err="1" smtClean="0"/>
              <a:t>n,mean,sd</a:t>
            </a:r>
            <a:r>
              <a:rPr lang="en-US" dirty="0" smtClean="0"/>
              <a:t>=1)-generates n random numbers from the normal distribution with mean 0 and standard deviation 1</a:t>
            </a:r>
            <a:endParaRPr lang="en-IN" dirty="0"/>
          </a:p>
          <a:p>
            <a:r>
              <a:rPr lang="en-IN" dirty="0" err="1" smtClean="0"/>
              <a:t>rnorm</a:t>
            </a:r>
            <a:r>
              <a:rPr lang="en-IN" dirty="0" smtClean="0"/>
              <a:t>(20,mean=5,sd=1)</a:t>
            </a:r>
          </a:p>
          <a:p>
            <a:endParaRPr lang="en-IN" dirty="0" smtClean="0"/>
          </a:p>
          <a:p>
            <a:endParaRPr lang="en-IN" dirty="0" smtClean="0"/>
          </a:p>
          <a:p>
            <a:endParaRPr lang="en-IN" dirty="0"/>
          </a:p>
        </p:txBody>
      </p:sp>
    </p:spTree>
    <p:extLst>
      <p:ext uri="{BB962C8B-B14F-4D97-AF65-F5344CB8AC3E}">
        <p14:creationId xmlns:p14="http://schemas.microsoft.com/office/powerpoint/2010/main" val="35957352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sz="2400" dirty="0"/>
              <a:t>library("ggplot2</a:t>
            </a:r>
            <a:r>
              <a:rPr lang="en-IN" sz="2400" dirty="0" smtClean="0"/>
              <a:t>")</a:t>
            </a:r>
          </a:p>
          <a:p>
            <a:r>
              <a:rPr lang="en-IN" sz="2400" dirty="0" err="1" smtClean="0"/>
              <a:t>data_ggp</a:t>
            </a:r>
            <a:r>
              <a:rPr lang="en-IN" sz="2400" dirty="0" smtClean="0"/>
              <a:t> </a:t>
            </a:r>
            <a:r>
              <a:rPr lang="en-IN" sz="2400" dirty="0"/>
              <a:t>&lt;- </a:t>
            </a:r>
            <a:r>
              <a:rPr lang="en-IN" sz="2400" dirty="0" err="1"/>
              <a:t>data.frame</a:t>
            </a:r>
            <a:r>
              <a:rPr lang="en-IN" sz="2400" dirty="0"/>
              <a:t>(group, values</a:t>
            </a:r>
            <a:r>
              <a:rPr lang="en-IN" sz="2400" dirty="0" smtClean="0"/>
              <a:t>)</a:t>
            </a:r>
          </a:p>
          <a:p>
            <a:r>
              <a:rPr lang="en-IN" sz="2400" dirty="0" err="1" smtClean="0"/>
              <a:t>ggplot</a:t>
            </a:r>
            <a:r>
              <a:rPr lang="en-IN" sz="2400" dirty="0" smtClean="0"/>
              <a:t>(</a:t>
            </a:r>
            <a:r>
              <a:rPr lang="en-IN" sz="2400" dirty="0" err="1" smtClean="0"/>
              <a:t>data_ggp</a:t>
            </a:r>
            <a:r>
              <a:rPr lang="en-IN" sz="2400" dirty="0"/>
              <a:t>, </a:t>
            </a:r>
            <a:r>
              <a:rPr lang="en-IN" sz="2400" dirty="0" err="1"/>
              <a:t>aes</a:t>
            </a:r>
            <a:r>
              <a:rPr lang="en-IN" sz="2400" dirty="0"/>
              <a:t>(x = group, y = values)) +  </a:t>
            </a:r>
            <a:endParaRPr lang="en-IN" sz="2400" dirty="0" smtClean="0"/>
          </a:p>
          <a:p>
            <a:r>
              <a:rPr lang="en-IN" sz="2400" dirty="0" err="1" smtClean="0"/>
              <a:t>geom_bar</a:t>
            </a:r>
            <a:r>
              <a:rPr lang="en-IN" sz="2400" dirty="0" smtClean="0"/>
              <a:t>(stat </a:t>
            </a:r>
            <a:r>
              <a:rPr lang="en-IN" sz="2400" dirty="0"/>
              <a:t>= "identity</a:t>
            </a:r>
            <a:r>
              <a:rPr lang="en-IN" sz="2400" dirty="0" smtClean="0"/>
              <a:t>")</a:t>
            </a:r>
          </a:p>
          <a:p>
            <a:endParaRPr lang="en-US" sz="2400" dirty="0"/>
          </a:p>
          <a:p>
            <a:r>
              <a:rPr lang="en-IN" dirty="0" err="1"/>
              <a:t>geom_bar</a:t>
            </a:r>
            <a:r>
              <a:rPr lang="en-IN" dirty="0"/>
              <a:t>() makes the height of the bar proportional to the number of cases in each group (or if the weight aesthetic is supplied, the sum of the weights). If you want the heights of the bars to represent values in the data, use </a:t>
            </a:r>
            <a:r>
              <a:rPr lang="en-IN" dirty="0" err="1"/>
              <a:t>geom_col</a:t>
            </a:r>
            <a:r>
              <a:rPr lang="en-IN" dirty="0"/>
              <a:t>() instead</a:t>
            </a:r>
            <a:r>
              <a:rPr lang="en-IN" dirty="0" smtClean="0"/>
              <a:t>.</a:t>
            </a:r>
          </a:p>
          <a:p>
            <a:r>
              <a:rPr lang="en-IN" dirty="0"/>
              <a:t>"The heights of the bars commonly represent one of two things: either a count of cases in each group, or the values in a column of the data frame. By default, </a:t>
            </a:r>
            <a:r>
              <a:rPr lang="en-IN" dirty="0" err="1"/>
              <a:t>geom_bar</a:t>
            </a:r>
            <a:r>
              <a:rPr lang="en-IN" dirty="0"/>
              <a:t> uses stat="bin". This makes the height of each bar equal to the number of cases in each group, and it is incompatible with mapping values to the y aesthetic. If you want the heights of the bars to represent values in the data, use stat="identity" and map a value to the y aesthetic."</a:t>
            </a:r>
            <a:endParaRPr lang="en-IN" sz="2400" dirty="0"/>
          </a:p>
        </p:txBody>
      </p:sp>
    </p:spTree>
    <p:extLst>
      <p:ext uri="{BB962C8B-B14F-4D97-AF65-F5344CB8AC3E}">
        <p14:creationId xmlns:p14="http://schemas.microsoft.com/office/powerpoint/2010/main" val="393283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ggplot2</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solidFill>
                  <a:schemeClr val="tx1"/>
                </a:solidFill>
              </a:rPr>
              <a:t>ggplot2 package in R </a:t>
            </a:r>
            <a:r>
              <a:rPr lang="en-IN" b="1" dirty="0" smtClean="0">
                <a:solidFill>
                  <a:schemeClr val="tx1"/>
                </a:solidFill>
              </a:rPr>
              <a:t>Programming Language</a:t>
            </a:r>
            <a:r>
              <a:rPr lang="en-IN" dirty="0">
                <a:solidFill>
                  <a:schemeClr val="tx1"/>
                </a:solidFill>
              </a:rPr>
              <a:t> also termed as </a:t>
            </a:r>
            <a:r>
              <a:rPr lang="en-IN" b="1" dirty="0">
                <a:solidFill>
                  <a:schemeClr val="tx1"/>
                </a:solidFill>
              </a:rPr>
              <a:t>Grammar of Graphics</a:t>
            </a:r>
            <a:r>
              <a:rPr lang="en-IN" dirty="0">
                <a:solidFill>
                  <a:schemeClr val="tx1"/>
                </a:solidFill>
              </a:rPr>
              <a:t> is a free, open-source, and easy-to-use visualization package widely used in </a:t>
            </a:r>
            <a:r>
              <a:rPr lang="en-IN" dirty="0" smtClean="0">
                <a:solidFill>
                  <a:schemeClr val="tx1"/>
                </a:solidFill>
              </a:rPr>
              <a:t>R</a:t>
            </a:r>
          </a:p>
          <a:p>
            <a:r>
              <a:rPr lang="en-IN" b="1" dirty="0"/>
              <a:t>Building Blocks of layers with the grammar of graphics</a:t>
            </a:r>
          </a:p>
          <a:p>
            <a:pPr fontAlgn="base"/>
            <a:r>
              <a:rPr lang="en-IN" b="1" dirty="0"/>
              <a:t>Data:</a:t>
            </a:r>
            <a:r>
              <a:rPr lang="en-IN" dirty="0"/>
              <a:t> The element is the data set itself</a:t>
            </a:r>
          </a:p>
          <a:p>
            <a:pPr fontAlgn="base"/>
            <a:r>
              <a:rPr lang="en-IN" b="1" dirty="0"/>
              <a:t>Aesthetics:</a:t>
            </a:r>
            <a:r>
              <a:rPr lang="en-IN" dirty="0"/>
              <a:t> The data is to map onto the Aesthetics attributes such as x-axis, y-axis, </a:t>
            </a:r>
            <a:r>
              <a:rPr lang="en-IN" dirty="0" err="1"/>
              <a:t>color</a:t>
            </a:r>
            <a:r>
              <a:rPr lang="en-IN" dirty="0"/>
              <a:t>, fill, size, labels, alpha, shape, line width, line type</a:t>
            </a:r>
          </a:p>
          <a:p>
            <a:pPr fontAlgn="base"/>
            <a:r>
              <a:rPr lang="en-IN" b="1" dirty="0"/>
              <a:t>Geometrics:</a:t>
            </a:r>
            <a:r>
              <a:rPr lang="en-IN" dirty="0"/>
              <a:t> How our data being displayed using point, line, histogram, bar, boxplot</a:t>
            </a:r>
          </a:p>
          <a:p>
            <a:pPr fontAlgn="base"/>
            <a:r>
              <a:rPr lang="en-IN" b="1" dirty="0"/>
              <a:t>Facets:</a:t>
            </a:r>
            <a:r>
              <a:rPr lang="en-IN" dirty="0"/>
              <a:t> It displays the subset of the data using Columns and rows</a:t>
            </a:r>
          </a:p>
          <a:p>
            <a:pPr fontAlgn="base"/>
            <a:r>
              <a:rPr lang="en-IN" b="1" dirty="0"/>
              <a:t>Statistics:</a:t>
            </a:r>
            <a:r>
              <a:rPr lang="en-IN" dirty="0"/>
              <a:t> Binning, smoothing, descriptive, intermediate</a:t>
            </a:r>
          </a:p>
          <a:p>
            <a:pPr fontAlgn="base"/>
            <a:r>
              <a:rPr lang="en-IN" b="1" dirty="0"/>
              <a:t>Coordinates:</a:t>
            </a:r>
            <a:r>
              <a:rPr lang="en-IN" dirty="0"/>
              <a:t> the space between data and display using Cartesian, fixed, polar, limits</a:t>
            </a:r>
          </a:p>
          <a:p>
            <a:pPr fontAlgn="base"/>
            <a:r>
              <a:rPr lang="en-IN" b="1" dirty="0"/>
              <a:t>Themes:</a:t>
            </a:r>
            <a:r>
              <a:rPr lang="en-IN" dirty="0"/>
              <a:t> Non-data link</a:t>
            </a: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p:txBody>
      </p:sp>
    </p:spTree>
    <p:extLst>
      <p:ext uri="{BB962C8B-B14F-4D97-AF65-F5344CB8AC3E}">
        <p14:creationId xmlns:p14="http://schemas.microsoft.com/office/powerpoint/2010/main" val="4107965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800" dirty="0" err="1">
                <a:solidFill>
                  <a:schemeClr val="tx1"/>
                </a:solidFill>
              </a:rPr>
              <a:t>install.packages</a:t>
            </a:r>
            <a:r>
              <a:rPr lang="en-IN" sz="2800" dirty="0">
                <a:solidFill>
                  <a:schemeClr val="tx1"/>
                </a:solidFill>
              </a:rPr>
              <a:t>(“ggplot2”)</a:t>
            </a:r>
          </a:p>
          <a:p>
            <a:r>
              <a:rPr lang="en-IN" sz="2800" dirty="0">
                <a:solidFill>
                  <a:schemeClr val="tx1"/>
                </a:solidFill>
              </a:rPr>
              <a:t>library("ggplot2")</a:t>
            </a:r>
          </a:p>
          <a:p>
            <a:r>
              <a:rPr lang="en-IN" sz="2800" dirty="0" err="1">
                <a:solidFill>
                  <a:schemeClr val="tx1"/>
                </a:solidFill>
              </a:rPr>
              <a:t>install.packages</a:t>
            </a:r>
            <a:r>
              <a:rPr lang="en-IN" sz="2800" dirty="0">
                <a:solidFill>
                  <a:schemeClr val="tx1"/>
                </a:solidFill>
              </a:rPr>
              <a:t>(“</a:t>
            </a:r>
            <a:r>
              <a:rPr lang="en-IN" sz="2800" dirty="0" err="1">
                <a:solidFill>
                  <a:schemeClr val="tx1"/>
                </a:solidFill>
              </a:rPr>
              <a:t>colorspace</a:t>
            </a:r>
            <a:r>
              <a:rPr lang="en-IN" sz="2800" dirty="0">
                <a:solidFill>
                  <a:schemeClr val="tx1"/>
                </a:solidFill>
              </a:rPr>
              <a:t>”)</a:t>
            </a:r>
          </a:p>
          <a:p>
            <a:r>
              <a:rPr lang="en-IN" sz="2800" dirty="0">
                <a:solidFill>
                  <a:schemeClr val="tx1"/>
                </a:solidFill>
              </a:rPr>
              <a:t>data(iris)</a:t>
            </a:r>
          </a:p>
          <a:p>
            <a:r>
              <a:rPr lang="en-IN" sz="2800" dirty="0">
                <a:solidFill>
                  <a:schemeClr val="tx1"/>
                </a:solidFill>
              </a:rPr>
              <a:t>Iris</a:t>
            </a:r>
          </a:p>
          <a:p>
            <a:endParaRPr lang="en-IN" sz="2800" dirty="0"/>
          </a:p>
        </p:txBody>
      </p:sp>
    </p:spTree>
    <p:extLst>
      <p:ext uri="{BB962C8B-B14F-4D97-AF65-F5344CB8AC3E}">
        <p14:creationId xmlns:p14="http://schemas.microsoft.com/office/powerpoint/2010/main" val="177477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8600" y="1845734"/>
            <a:ext cx="10927080" cy="4529666"/>
          </a:xfrm>
        </p:spPr>
        <p:txBody>
          <a:bodyPr>
            <a:normAutofit/>
          </a:bodyPr>
          <a:lstStyle/>
          <a:p>
            <a:r>
              <a:rPr lang="en-IN" dirty="0">
                <a:solidFill>
                  <a:schemeClr val="tx1"/>
                </a:solidFill>
              </a:rPr>
              <a:t>#</a:t>
            </a:r>
            <a:r>
              <a:rPr lang="en-IN" dirty="0" err="1">
                <a:solidFill>
                  <a:schemeClr val="tx1"/>
                </a:solidFill>
              </a:rPr>
              <a:t>Geom_point</a:t>
            </a:r>
            <a:r>
              <a:rPr lang="en-IN" dirty="0">
                <a:solidFill>
                  <a:schemeClr val="tx1"/>
                </a:solidFill>
              </a:rPr>
              <a:t>() implies scattered plot</a:t>
            </a:r>
          </a:p>
          <a:p>
            <a:r>
              <a:rPr lang="en-IN" dirty="0">
                <a:solidFill>
                  <a:schemeClr val="tx1"/>
                </a:solidFill>
              </a:rPr>
              <a:t>#The first parameter takes the dataset as input,</a:t>
            </a:r>
          </a:p>
          <a:p>
            <a:r>
              <a:rPr lang="en-IN" dirty="0">
                <a:solidFill>
                  <a:schemeClr val="tx1"/>
                </a:solidFill>
              </a:rPr>
              <a:t>#second parameter mentions the legend and</a:t>
            </a:r>
          </a:p>
          <a:p>
            <a:r>
              <a:rPr lang="en-IN" dirty="0">
                <a:solidFill>
                  <a:schemeClr val="tx1"/>
                </a:solidFill>
              </a:rPr>
              <a:t> #attributes which need to be plotted in the database</a:t>
            </a:r>
          </a:p>
          <a:p>
            <a:r>
              <a:rPr lang="en-IN" dirty="0">
                <a:solidFill>
                  <a:schemeClr val="tx1"/>
                </a:solidFill>
              </a:rPr>
              <a:t>#we are using legend Species.</a:t>
            </a:r>
          </a:p>
          <a:p>
            <a:pPr marL="0" indent="0">
              <a:buNone/>
            </a:pPr>
            <a:r>
              <a:rPr lang="en-IN" dirty="0" err="1" smtClean="0">
                <a:solidFill>
                  <a:schemeClr val="tx1"/>
                </a:solidFill>
              </a:rPr>
              <a:t>IrisPlot</a:t>
            </a:r>
            <a:r>
              <a:rPr lang="en-IN" dirty="0" smtClean="0">
                <a:solidFill>
                  <a:schemeClr val="tx1"/>
                </a:solidFill>
              </a:rPr>
              <a:t> </a:t>
            </a:r>
            <a:r>
              <a:rPr lang="en-IN" dirty="0">
                <a:solidFill>
                  <a:schemeClr val="tx1"/>
                </a:solidFill>
              </a:rPr>
              <a:t>&lt;- </a:t>
            </a:r>
            <a:r>
              <a:rPr lang="en-IN" dirty="0" err="1">
                <a:solidFill>
                  <a:schemeClr val="tx1"/>
                </a:solidFill>
              </a:rPr>
              <a:t>ggplot</a:t>
            </a:r>
            <a:r>
              <a:rPr lang="en-IN" dirty="0">
                <a:solidFill>
                  <a:schemeClr val="tx1"/>
                </a:solidFill>
              </a:rPr>
              <a:t>(iris, </a:t>
            </a:r>
            <a:r>
              <a:rPr lang="en-IN" dirty="0" err="1">
                <a:solidFill>
                  <a:schemeClr val="tx1"/>
                </a:solidFill>
              </a:rPr>
              <a:t>aes</a:t>
            </a:r>
            <a:r>
              <a:rPr lang="en-IN" dirty="0">
                <a:solidFill>
                  <a:schemeClr val="tx1"/>
                </a:solidFill>
              </a:rPr>
              <a:t>(</a:t>
            </a:r>
            <a:r>
              <a:rPr lang="en-IN" dirty="0" err="1">
                <a:solidFill>
                  <a:schemeClr val="tx1"/>
                </a:solidFill>
              </a:rPr>
              <a:t>Sepal.Length</a:t>
            </a:r>
            <a:r>
              <a:rPr lang="en-IN" dirty="0">
                <a:solidFill>
                  <a:schemeClr val="tx1"/>
                </a:solidFill>
              </a:rPr>
              <a:t>, </a:t>
            </a:r>
            <a:r>
              <a:rPr lang="en-IN" dirty="0" err="1">
                <a:solidFill>
                  <a:schemeClr val="tx1"/>
                </a:solidFill>
              </a:rPr>
              <a:t>Petal.Length</a:t>
            </a:r>
            <a:r>
              <a:rPr lang="en-IN" dirty="0">
                <a:solidFill>
                  <a:schemeClr val="tx1"/>
                </a:solidFill>
              </a:rPr>
              <a:t>, colour=Species))+  </a:t>
            </a:r>
          </a:p>
          <a:p>
            <a:r>
              <a:rPr lang="en-IN" dirty="0">
                <a:solidFill>
                  <a:schemeClr val="tx1"/>
                </a:solidFill>
              </a:rPr>
              <a:t> </a:t>
            </a:r>
            <a:r>
              <a:rPr lang="en-IN" dirty="0" err="1">
                <a:solidFill>
                  <a:schemeClr val="tx1"/>
                </a:solidFill>
              </a:rPr>
              <a:t>geom_point</a:t>
            </a:r>
            <a:r>
              <a:rPr lang="en-IN" dirty="0">
                <a:solidFill>
                  <a:schemeClr val="tx1"/>
                </a:solidFill>
              </a:rPr>
              <a:t>()</a:t>
            </a:r>
          </a:p>
          <a:p>
            <a:r>
              <a:rPr lang="en-IN" dirty="0" err="1">
                <a:solidFill>
                  <a:schemeClr val="tx1"/>
                </a:solidFill>
              </a:rPr>
              <a:t>IrisPlot</a:t>
            </a:r>
            <a:endParaRPr lang="en-IN" dirty="0">
              <a:solidFill>
                <a:schemeClr val="tx1"/>
              </a:solidFill>
            </a:endParaRPr>
          </a:p>
          <a:p>
            <a:r>
              <a:rPr lang="en-IN" dirty="0">
                <a:solidFill>
                  <a:schemeClr val="tx1"/>
                </a:solidFill>
              </a:rPr>
              <a:t>print(</a:t>
            </a:r>
            <a:r>
              <a:rPr lang="en-IN" dirty="0" err="1">
                <a:solidFill>
                  <a:schemeClr val="tx1"/>
                </a:solidFill>
              </a:rPr>
              <a:t>IrisPlot</a:t>
            </a:r>
            <a:r>
              <a:rPr lang="en-IN" dirty="0">
                <a:solidFill>
                  <a:schemeClr val="tx1"/>
                </a:solidFill>
              </a:rPr>
              <a:t> + labs(y="Petal length (cm)", x = "Sepal length (cm)")+     </a:t>
            </a:r>
          </a:p>
          <a:p>
            <a:r>
              <a:rPr lang="en-IN" dirty="0">
                <a:solidFill>
                  <a:schemeClr val="tx1"/>
                </a:solidFill>
              </a:rPr>
              <a:t>  </a:t>
            </a:r>
            <a:r>
              <a:rPr lang="en-IN" dirty="0" err="1">
                <a:solidFill>
                  <a:schemeClr val="tx1"/>
                </a:solidFill>
              </a:rPr>
              <a:t>ggtitle</a:t>
            </a:r>
            <a:r>
              <a:rPr lang="en-IN" dirty="0">
                <a:solidFill>
                  <a:schemeClr val="tx1"/>
                </a:solidFill>
              </a:rPr>
              <a:t>("Petal and sepal length of iris"))</a:t>
            </a:r>
          </a:p>
        </p:txBody>
      </p:sp>
    </p:spTree>
    <p:extLst>
      <p:ext uri="{BB962C8B-B14F-4D97-AF65-F5344CB8AC3E}">
        <p14:creationId xmlns:p14="http://schemas.microsoft.com/office/powerpoint/2010/main" val="192042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dirty="0"/>
          </a:p>
        </p:txBody>
      </p:sp>
      <p:sp>
        <p:nvSpPr>
          <p:cNvPr id="5" name="Content Placeholder 4"/>
          <p:cNvSpPr>
            <a:spLocks noGrp="1"/>
          </p:cNvSpPr>
          <p:nvPr>
            <p:ph idx="1"/>
          </p:nvPr>
        </p:nvSpPr>
        <p:spPr>
          <a:xfrm>
            <a:off x="1097280" y="419100"/>
            <a:ext cx="10058400" cy="5449994"/>
          </a:xfrm>
        </p:spPr>
        <p:txBody>
          <a:bodyPr>
            <a:noAutofit/>
          </a:bodyPr>
          <a:lstStyle/>
          <a:p>
            <a:endParaRPr lang="en-US" sz="3600" dirty="0" smtClean="0"/>
          </a:p>
          <a:p>
            <a:endParaRPr lang="en-US" sz="3600" dirty="0"/>
          </a:p>
          <a:p>
            <a:r>
              <a:rPr lang="en-US" sz="3600" dirty="0" err="1" smtClean="0"/>
              <a:t>rnorm</a:t>
            </a:r>
            <a:r>
              <a:rPr lang="en-US" sz="3600" dirty="0" smtClean="0"/>
              <a:t>(</a:t>
            </a:r>
            <a:r>
              <a:rPr lang="en-US" sz="3600" dirty="0" err="1" smtClean="0"/>
              <a:t>n,mean</a:t>
            </a:r>
            <a:r>
              <a:rPr lang="en-US" sz="3600" dirty="0" smtClean="0"/>
              <a:t>=0,sd=1)-generates n random numbers from the normal distribution with mean of 0 and standard deviation1 </a:t>
            </a:r>
          </a:p>
          <a:p>
            <a:r>
              <a:rPr lang="en-US" sz="3600" dirty="0" smtClean="0"/>
              <a:t>N=specifies random numbers</a:t>
            </a:r>
          </a:p>
          <a:p>
            <a:r>
              <a:rPr lang="en-US" sz="3600" dirty="0" smtClean="0"/>
              <a:t>M=specifies mean value</a:t>
            </a:r>
          </a:p>
          <a:p>
            <a:r>
              <a:rPr lang="en-US" sz="3600" dirty="0" err="1" smtClean="0"/>
              <a:t>Sd</a:t>
            </a:r>
            <a:r>
              <a:rPr lang="en-US" sz="3600" dirty="0" smtClean="0"/>
              <a:t>= standard deviation</a:t>
            </a:r>
            <a:endParaRPr lang="en-IN" sz="3600" dirty="0" smtClean="0"/>
          </a:p>
        </p:txBody>
      </p:sp>
    </p:spTree>
    <p:extLst>
      <p:ext uri="{BB962C8B-B14F-4D97-AF65-F5344CB8AC3E}">
        <p14:creationId xmlns:p14="http://schemas.microsoft.com/office/powerpoint/2010/main" val="1455350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IN" sz="2800" dirty="0"/>
              <a:t>&gt; </a:t>
            </a:r>
            <a:r>
              <a:rPr lang="en-IN" sz="2800" dirty="0" err="1"/>
              <a:t>normde</a:t>
            </a:r>
            <a:r>
              <a:rPr lang="en-IN" sz="2800" dirty="0"/>
              <a:t>=</a:t>
            </a:r>
            <a:r>
              <a:rPr lang="en-IN" sz="2800" dirty="0" err="1"/>
              <a:t>rnorm</a:t>
            </a:r>
            <a:r>
              <a:rPr lang="en-IN" sz="2800" dirty="0"/>
              <a:t>(n=500,m=24.2,sd=2.2)</a:t>
            </a:r>
          </a:p>
          <a:p>
            <a:r>
              <a:rPr lang="en-IN" sz="2800" dirty="0"/>
              <a:t>&gt; </a:t>
            </a:r>
            <a:r>
              <a:rPr lang="en-IN" sz="2800" dirty="0" err="1"/>
              <a:t>hist</a:t>
            </a:r>
            <a:r>
              <a:rPr lang="en-IN" sz="2800" dirty="0"/>
              <a:t>(</a:t>
            </a:r>
            <a:r>
              <a:rPr lang="en-IN" sz="2800" dirty="0" err="1"/>
              <a:t>normde</a:t>
            </a:r>
            <a:r>
              <a:rPr lang="en-IN" sz="2800" dirty="0"/>
              <a:t>)</a:t>
            </a:r>
          </a:p>
          <a:p>
            <a:pPr marL="0" indent="0">
              <a:buNone/>
            </a:pPr>
            <a:r>
              <a:rPr lang="en-US" sz="2800" dirty="0" err="1" smtClean="0"/>
              <a:t>Output:histogram</a:t>
            </a:r>
            <a:endParaRPr lang="en-US" sz="2800" dirty="0" smtClean="0"/>
          </a:p>
          <a:p>
            <a:pPr marL="0" indent="0">
              <a:buNone/>
            </a:pPr>
            <a:r>
              <a:rPr lang="en-US" sz="2800" dirty="0" smtClean="0"/>
              <a:t>Info=</a:t>
            </a:r>
            <a:r>
              <a:rPr lang="en-US" sz="2800" dirty="0" err="1" smtClean="0"/>
              <a:t>hist</a:t>
            </a:r>
            <a:r>
              <a:rPr lang="en-US" sz="2800" dirty="0" smtClean="0"/>
              <a:t>(</a:t>
            </a:r>
            <a:r>
              <a:rPr lang="en-US" sz="2800" dirty="0" err="1" smtClean="0"/>
              <a:t>normde</a:t>
            </a:r>
            <a:r>
              <a:rPr lang="en-US" sz="2800" dirty="0" smtClean="0"/>
              <a:t>)</a:t>
            </a:r>
            <a:endParaRPr lang="en-US" sz="2800" dirty="0"/>
          </a:p>
          <a:p>
            <a:r>
              <a:rPr lang="en-IN" sz="2800" dirty="0"/>
              <a:t>&gt; </a:t>
            </a:r>
            <a:r>
              <a:rPr lang="en-IN" sz="2800" dirty="0" err="1"/>
              <a:t>info$breaks</a:t>
            </a:r>
            <a:endParaRPr lang="en-IN" sz="2800" dirty="0"/>
          </a:p>
          <a:p>
            <a:r>
              <a:rPr lang="en-IN" sz="2800" dirty="0"/>
              <a:t> [1] 18 19 20 21 22 23 24 25 26 27 28 29 30</a:t>
            </a:r>
          </a:p>
          <a:p>
            <a:r>
              <a:rPr lang="en-IN" sz="2800" dirty="0"/>
              <a:t>&gt; </a:t>
            </a:r>
            <a:r>
              <a:rPr lang="en-IN" sz="2800" dirty="0" err="1"/>
              <a:t>info$counts</a:t>
            </a:r>
            <a:endParaRPr lang="en-IN" sz="2800" dirty="0"/>
          </a:p>
          <a:p>
            <a:r>
              <a:rPr lang="en-IN" sz="2800" dirty="0"/>
              <a:t> [1]  2  8 26 53 76 90 97 55 41 37  8  7</a:t>
            </a:r>
          </a:p>
          <a:p>
            <a:endParaRPr lang="en-IN" dirty="0"/>
          </a:p>
        </p:txBody>
      </p:sp>
    </p:spTree>
    <p:extLst>
      <p:ext uri="{BB962C8B-B14F-4D97-AF65-F5344CB8AC3E}">
        <p14:creationId xmlns:p14="http://schemas.microsoft.com/office/powerpoint/2010/main" val="404347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97280" y="647114"/>
            <a:ext cx="10058400" cy="5677486"/>
          </a:xfrm>
        </p:spPr>
        <p:txBody>
          <a:bodyPr>
            <a:normAutofit fontScale="77500" lnSpcReduction="20000"/>
          </a:bodyPr>
          <a:lstStyle/>
          <a:p>
            <a:r>
              <a:rPr lang="en-IN" sz="3600" dirty="0"/>
              <a:t>&gt; </a:t>
            </a:r>
            <a:r>
              <a:rPr lang="en-IN" sz="3600" dirty="0" err="1"/>
              <a:t>info$density</a:t>
            </a:r>
            <a:endParaRPr lang="en-IN" sz="3600" dirty="0"/>
          </a:p>
          <a:p>
            <a:r>
              <a:rPr lang="en-IN" sz="3600" dirty="0"/>
              <a:t> [1] 0.004 0.016 0.052 0.106 0.152 0.180 0.194 0.110 0.082 0.074</a:t>
            </a:r>
          </a:p>
          <a:p>
            <a:r>
              <a:rPr lang="en-IN" sz="3600" dirty="0"/>
              <a:t>[11] 0.016 0.014</a:t>
            </a:r>
          </a:p>
          <a:p>
            <a:endParaRPr lang="en-IN" sz="3600" dirty="0" smtClean="0"/>
          </a:p>
          <a:p>
            <a:r>
              <a:rPr lang="en-IN" sz="3600" dirty="0" smtClean="0"/>
              <a:t>&gt; </a:t>
            </a:r>
            <a:r>
              <a:rPr lang="en-IN" sz="3600" dirty="0" err="1"/>
              <a:t>info$mids</a:t>
            </a:r>
            <a:endParaRPr lang="en-IN" sz="3600" dirty="0"/>
          </a:p>
          <a:p>
            <a:r>
              <a:rPr lang="en-IN" sz="3600" dirty="0"/>
              <a:t> [1] 18.5 19.5 20.5 21.5 22.5 23.5 24.5 25.5 26.5 27.5 28.5 29.5</a:t>
            </a:r>
          </a:p>
          <a:p>
            <a:r>
              <a:rPr lang="en-IN" sz="3600" dirty="0"/>
              <a:t>&gt; </a:t>
            </a:r>
            <a:r>
              <a:rPr lang="en-IN" sz="3600" dirty="0" err="1"/>
              <a:t>info$xname</a:t>
            </a:r>
            <a:endParaRPr lang="en-IN" sz="3600" dirty="0"/>
          </a:p>
          <a:p>
            <a:r>
              <a:rPr lang="en-IN" sz="3600" dirty="0"/>
              <a:t>[1] "</a:t>
            </a:r>
            <a:r>
              <a:rPr lang="en-IN" sz="3600" dirty="0" err="1"/>
              <a:t>normde</a:t>
            </a:r>
            <a:r>
              <a:rPr lang="en-IN" sz="3600" dirty="0"/>
              <a:t>"</a:t>
            </a:r>
          </a:p>
          <a:p>
            <a:r>
              <a:rPr lang="en-IN" sz="3600" dirty="0"/>
              <a:t>&gt; </a:t>
            </a:r>
            <a:r>
              <a:rPr lang="en-IN" sz="3600" dirty="0" err="1"/>
              <a:t>info$equidist</a:t>
            </a:r>
            <a:endParaRPr lang="en-IN" sz="3600" dirty="0"/>
          </a:p>
          <a:p>
            <a:r>
              <a:rPr lang="en-IN" sz="3600" dirty="0"/>
              <a:t>[1] TRUE</a:t>
            </a:r>
          </a:p>
          <a:p>
            <a:r>
              <a:rPr lang="en-IN" sz="3600" dirty="0" smtClean="0"/>
              <a:t>&gt; </a:t>
            </a:r>
            <a:r>
              <a:rPr lang="en-IN" sz="3600" dirty="0" err="1"/>
              <a:t>attr</a:t>
            </a:r>
            <a:r>
              <a:rPr lang="en-IN" sz="3600" dirty="0"/>
              <a:t>(</a:t>
            </a:r>
            <a:r>
              <a:rPr lang="en-IN" sz="3600" dirty="0" err="1"/>
              <a:t>info,"class</a:t>
            </a:r>
            <a:r>
              <a:rPr lang="en-IN" sz="3600" dirty="0"/>
              <a:t>")</a:t>
            </a:r>
          </a:p>
          <a:p>
            <a:r>
              <a:rPr lang="en-IN" sz="3600" dirty="0"/>
              <a:t>[1] "histogram"</a:t>
            </a:r>
          </a:p>
          <a:p>
            <a:endParaRPr lang="en-IN" dirty="0"/>
          </a:p>
        </p:txBody>
      </p:sp>
    </p:spTree>
    <p:extLst>
      <p:ext uri="{BB962C8B-B14F-4D97-AF65-F5344CB8AC3E}">
        <p14:creationId xmlns:p14="http://schemas.microsoft.com/office/powerpoint/2010/main" val="3604880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98806" y="2014546"/>
            <a:ext cx="10058400" cy="4023360"/>
          </a:xfrm>
        </p:spPr>
        <p:txBody>
          <a:bodyPr>
            <a:normAutofit/>
          </a:bodyPr>
          <a:lstStyle/>
          <a:p>
            <a:pPr marL="0" indent="0">
              <a:buNone/>
            </a:pPr>
            <a:r>
              <a:rPr lang="it-IT" sz="2800" dirty="0"/>
              <a:t>&gt; table(data1)</a:t>
            </a:r>
          </a:p>
          <a:p>
            <a:pPr marL="0" indent="0">
              <a:buNone/>
            </a:pPr>
            <a:r>
              <a:rPr lang="it-IT" sz="2800" dirty="0"/>
              <a:t>data1</a:t>
            </a:r>
          </a:p>
          <a:p>
            <a:pPr marL="0" indent="0">
              <a:buNone/>
            </a:pPr>
            <a:r>
              <a:rPr lang="it-IT" sz="2800" dirty="0"/>
              <a:t>43 45 54 59 66 67 76 78 80 92 </a:t>
            </a:r>
          </a:p>
          <a:p>
            <a:pPr marL="0" indent="0">
              <a:buNone/>
            </a:pPr>
            <a:r>
              <a:rPr lang="it-IT" sz="2800" dirty="0"/>
              <a:t> 1 </a:t>
            </a:r>
            <a:r>
              <a:rPr lang="it-IT" sz="2800" dirty="0" smtClean="0"/>
              <a:t>   </a:t>
            </a:r>
            <a:r>
              <a:rPr lang="it-IT" sz="2800" dirty="0"/>
              <a:t>1  </a:t>
            </a:r>
            <a:r>
              <a:rPr lang="it-IT" sz="2800" dirty="0" smtClean="0"/>
              <a:t>  1  </a:t>
            </a:r>
            <a:r>
              <a:rPr lang="it-IT" sz="2800" dirty="0"/>
              <a:t>1  </a:t>
            </a:r>
            <a:r>
              <a:rPr lang="it-IT" sz="2800" dirty="0" smtClean="0"/>
              <a:t>  1   1   1   1  </a:t>
            </a:r>
            <a:r>
              <a:rPr lang="it-IT" sz="2800" dirty="0"/>
              <a:t>1  1 </a:t>
            </a:r>
            <a:endParaRPr lang="it-IT" sz="2800" dirty="0" smtClean="0"/>
          </a:p>
          <a:p>
            <a:pPr marL="0" indent="0">
              <a:buNone/>
            </a:pPr>
            <a:endParaRPr lang="it-IT" sz="2800" dirty="0"/>
          </a:p>
          <a:p>
            <a:pPr marL="0" indent="0">
              <a:buNone/>
            </a:pPr>
            <a:r>
              <a:rPr lang="en-IN" sz="2800" dirty="0" err="1"/>
              <a:t>hist</a:t>
            </a:r>
            <a:r>
              <a:rPr lang="en-IN" sz="2800" dirty="0"/>
              <a:t>(data1,breaks=10,main="break=10")</a:t>
            </a:r>
          </a:p>
        </p:txBody>
      </p:sp>
    </p:spTree>
    <p:extLst>
      <p:ext uri="{BB962C8B-B14F-4D97-AF65-F5344CB8AC3E}">
        <p14:creationId xmlns:p14="http://schemas.microsoft.com/office/powerpoint/2010/main" val="2740419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data2=c(1,2,4,5,3,3,4,6,7,8</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Data2</a:t>
            </a:r>
          </a:p>
          <a:p>
            <a:r>
              <a:rPr lang="en-IN" sz="2800" dirty="0" err="1" smtClean="0">
                <a:latin typeface="Times New Roman" panose="02020603050405020304" pitchFamily="18" charset="0"/>
                <a:cs typeface="Times New Roman" panose="02020603050405020304" pitchFamily="18" charset="0"/>
              </a:rPr>
              <a:t>hist</a:t>
            </a:r>
            <a:r>
              <a:rPr lang="en-IN" sz="2800" dirty="0" smtClean="0">
                <a:latin typeface="Times New Roman" panose="02020603050405020304" pitchFamily="18" charset="0"/>
                <a:cs typeface="Times New Roman" panose="02020603050405020304" pitchFamily="18" charset="0"/>
              </a:rPr>
              <a:t>(data2)</a:t>
            </a:r>
          </a:p>
          <a:p>
            <a:r>
              <a:rPr lang="en-IN" sz="2800" dirty="0" err="1" smtClean="0">
                <a:latin typeface="Times New Roman" panose="02020603050405020304" pitchFamily="18" charset="0"/>
                <a:cs typeface="Times New Roman" panose="02020603050405020304" pitchFamily="18" charset="0"/>
              </a:rPr>
              <a:t>colors</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colours()</a:t>
            </a:r>
          </a:p>
          <a:p>
            <a:r>
              <a:rPr lang="en-IN" sz="2800" dirty="0" err="1">
                <a:latin typeface="Times New Roman" panose="02020603050405020304" pitchFamily="18" charset="0"/>
                <a:cs typeface="Times New Roman" panose="02020603050405020304" pitchFamily="18" charset="0"/>
              </a:rPr>
              <a:t>numobj</a:t>
            </a:r>
            <a:r>
              <a:rPr lang="en-IN" sz="2800" dirty="0">
                <a:latin typeface="Times New Roman" panose="02020603050405020304" pitchFamily="18" charset="0"/>
                <a:cs typeface="Times New Roman" panose="02020603050405020304" pitchFamily="18" charset="0"/>
              </a:rPr>
              <a:t>=c(1,2,3,4,5</a:t>
            </a:r>
            <a:r>
              <a:rPr lang="en-IN" sz="2800" dirty="0" smtClean="0">
                <a:latin typeface="Times New Roman" panose="02020603050405020304" pitchFamily="18" charset="0"/>
                <a:cs typeface="Times New Roman" panose="02020603050405020304" pitchFamily="18" charset="0"/>
              </a:rPr>
              <a:t>)</a:t>
            </a:r>
          </a:p>
          <a:p>
            <a:r>
              <a:rPr lang="en-IN" sz="2800" dirty="0" err="1" smtClean="0">
                <a:latin typeface="Times New Roman" panose="02020603050405020304" pitchFamily="18" charset="0"/>
                <a:cs typeface="Times New Roman" panose="02020603050405020304" pitchFamily="18" charset="0"/>
              </a:rPr>
              <a:t>hist</a:t>
            </a:r>
            <a:r>
              <a:rPr lang="en-IN" sz="2800" dirty="0" smtClean="0">
                <a:latin typeface="Times New Roman" panose="02020603050405020304" pitchFamily="18" charset="0"/>
                <a:cs typeface="Times New Roman" panose="02020603050405020304" pitchFamily="18" charset="0"/>
              </a:rPr>
              <a:t>(</a:t>
            </a:r>
            <a:r>
              <a:rPr lang="en-IN" sz="2800" dirty="0" err="1" smtClean="0">
                <a:latin typeface="Times New Roman" panose="02020603050405020304" pitchFamily="18" charset="0"/>
                <a:cs typeface="Times New Roman" panose="02020603050405020304" pitchFamily="18" charset="0"/>
              </a:rPr>
              <a:t>numobj,seq</a:t>
            </a:r>
            <a:r>
              <a:rPr lang="en-IN" sz="2800" dirty="0" smtClean="0">
                <a:latin typeface="Times New Roman" panose="02020603050405020304" pitchFamily="18" charset="0"/>
                <a:cs typeface="Times New Roman" panose="02020603050405020304" pitchFamily="18" charset="0"/>
              </a:rPr>
              <a:t>(0,10,0.25</a:t>
            </a:r>
            <a:r>
              <a:rPr lang="en-IN" sz="2800" dirty="0">
                <a:latin typeface="Times New Roman" panose="02020603050405020304" pitchFamily="18" charset="0"/>
                <a:cs typeface="Times New Roman" panose="02020603050405020304" pitchFamily="18" charset="0"/>
              </a:rPr>
              <a:t>),col="</a:t>
            </a:r>
            <a:r>
              <a:rPr lang="en-IN" sz="2800" dirty="0" err="1">
                <a:latin typeface="Times New Roman" panose="02020603050405020304" pitchFamily="18" charset="0"/>
                <a:cs typeface="Times New Roman" panose="02020603050405020304" pitchFamily="18" charset="0"/>
              </a:rPr>
              <a:t>red",main</a:t>
            </a:r>
            <a:r>
              <a:rPr lang="en-IN" sz="2800" dirty="0">
                <a:latin typeface="Times New Roman" panose="02020603050405020304" pitchFamily="18" charset="0"/>
                <a:cs typeface="Times New Roman" panose="02020603050405020304" pitchFamily="18" charset="0"/>
              </a:rPr>
              <a:t>="")</a:t>
            </a:r>
            <a:endParaRPr lang="en-I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3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1258</TotalTime>
  <Words>3453</Words>
  <Application>Microsoft Office PowerPoint</Application>
  <PresentationFormat>Widescreen</PresentationFormat>
  <Paragraphs>317</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Index Plots</vt:lpstr>
      <vt:lpstr>Time-series plot</vt:lpstr>
      <vt:lpstr>PowerPoint Presentation</vt:lpstr>
      <vt:lpstr>PowerPoint Presentation</vt:lpstr>
      <vt:lpstr>PowerPoint Presentation</vt:lpstr>
      <vt:lpstr>PowerPoint Presentation</vt:lpstr>
      <vt:lpstr>Scatter Plots</vt:lpstr>
      <vt:lpstr>Plotting symbols</vt:lpstr>
      <vt:lpstr>plot(0:25,rep(1,26),pch=0:25,cex=2)</vt:lpstr>
      <vt:lpstr>text(0:25,0.95,as.character(0:25))</vt:lpstr>
      <vt:lpstr>Setting axis limit</vt:lpstr>
      <vt:lpstr>R – Line Graphs</vt:lpstr>
      <vt:lpstr>PowerPoint Presentation</vt:lpstr>
      <vt:lpstr>PowerPoint Presentation</vt:lpstr>
      <vt:lpstr>    </vt:lpstr>
      <vt:lpstr>Multiple Lines in a Line Graph</vt:lpstr>
      <vt:lpstr>PowerPoint Presentation</vt:lpstr>
      <vt:lpstr>Line chart using categorical data</vt:lpstr>
      <vt:lpstr>PowerPoint Presentation</vt:lpstr>
      <vt:lpstr>PowerPoint Presentation</vt:lpstr>
      <vt:lpstr>  </vt:lpstr>
      <vt:lpstr>PowerPoint Presentation</vt:lpstr>
      <vt:lpstr>PowerPoint Presentation</vt:lpstr>
      <vt:lpstr>PowerPoint Presentation</vt:lpstr>
      <vt:lpstr>R – Bar Charts </vt:lpstr>
      <vt:lpstr>PowerPoint Presentation</vt:lpstr>
      <vt:lpstr>Creating Stacked and Grouped Bar Chart</vt:lpstr>
      <vt:lpstr>PowerPoint Presentation</vt:lpstr>
      <vt:lpstr>PowerPoint Presentation</vt:lpstr>
      <vt:lpstr>PowerPoint Presentation</vt:lpstr>
      <vt:lpstr>ggplot2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sameera</dc:creator>
  <cp:lastModifiedBy>sameera</cp:lastModifiedBy>
  <cp:revision>100</cp:revision>
  <dcterms:created xsi:type="dcterms:W3CDTF">2023-04-02T18:28:32Z</dcterms:created>
  <dcterms:modified xsi:type="dcterms:W3CDTF">2023-04-20T18:56:37Z</dcterms:modified>
</cp:coreProperties>
</file>