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0"/>
  </p:notesMasterIdLst>
  <p:handoutMasterIdLst>
    <p:handoutMasterId r:id="rId41"/>
  </p:handoutMasterIdLst>
  <p:sldIdLst>
    <p:sldId id="332" r:id="rId2"/>
    <p:sldId id="333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292" r:id="rId12"/>
    <p:sldId id="294" r:id="rId13"/>
    <p:sldId id="295" r:id="rId14"/>
    <p:sldId id="296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34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FF6600"/>
    <a:srgbClr val="006600"/>
    <a:srgbClr val="990033"/>
    <a:srgbClr val="CC0000"/>
    <a:srgbClr val="003399"/>
    <a:srgbClr val="336699"/>
    <a:srgbClr val="008080"/>
    <a:srgbClr val="009999"/>
    <a:srgbClr val="FF99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126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1752" y="-84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2BED889-5080-684D-9887-B8BC3FC85C0B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B437373F-8915-F44B-BB20-431A0B02CE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C9DD46D2-1116-B240-AED9-0B31FBAB8AFE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6CA0E5B9-188A-B34A-9DC9-46A22C0353F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25EC6-F5CF-4F54-8B35-727BD65A9824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11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12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13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14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15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16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17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18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19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20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17A1F-CE60-4E7C-B4BC-ADAFF886E480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21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22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23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24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25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26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27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28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29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30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1023F6-DAEF-4993-87B3-20056AD3A57B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31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32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33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34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35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36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37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E6E065-15EA-48F1-A40E-985624AA4185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 w="9525"/>
        </p:spPr>
        <p:txBody>
          <a:bodyPr/>
          <a:lstStyle/>
          <a:p>
            <a:r>
              <a:rPr lang="en-US" smtClean="0"/>
              <a:t>Unfortunately, d is not necessarily the smallest distance between all pairs of points in S1 and </a:t>
            </a:r>
          </a:p>
          <a:p>
            <a:r>
              <a:rPr lang="en-US" smtClean="0"/>
              <a:t>S2 because a closer pair of points can lie on the opposite sides separating the line. When we </a:t>
            </a:r>
          </a:p>
          <a:p>
            <a:r>
              <a:rPr lang="en-US" smtClean="0"/>
              <a:t>combine the two sets, we must examine such points. (Illustrate this on the diagram)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F0BC3D-527A-4FD2-BD5C-57513468E02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E1B0B2-85A6-4CFE-B562-48FF65CD6331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86405"/>
            <a:ext cx="4500563" cy="34290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8" y="4343704"/>
            <a:ext cx="5485805" cy="4113892"/>
          </a:xfrm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62D23-B7C8-4788-ABF2-7959A0AB451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8719" y="653143"/>
            <a:ext cx="4500563" cy="34290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A21AFF-3681-460B-B22A-5CFB2D333D2E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2/10/2020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10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8836" name="Text Box 4"/>
          <p:cNvSpPr txBox="1">
            <a:spLocks noChangeArrowheads="1"/>
          </p:cNvSpPr>
          <p:nvPr/>
        </p:nvSpPr>
        <p:spPr bwMode="auto">
          <a:xfrm>
            <a:off x="0" y="6613525"/>
            <a:ext cx="9144000" cy="26987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/>
              <a:t>Robert Sedgewick and Kevin Wayne   •   Copyright © 2005   •   http://www.Princeton.EDU/~cos226</a:t>
            </a:r>
          </a:p>
        </p:txBody>
      </p:sp>
      <p:sp>
        <p:nvSpPr>
          <p:cNvPr id="248837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  <a:ln>
            <a:tailEnd type="none" w="sm" len="sm"/>
          </a:ln>
        </p:spPr>
        <p:txBody>
          <a:bodyPr/>
          <a:lstStyle>
            <a:lvl1pPr defTabSz="915988">
              <a:defRPr sz="1600"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8F1877E-47F0-5847-A0A3-B890D0DCCC7D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026A786-1767-1B43-A3B1-ADF6A749B26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BB936EA6-75EA-BC43-847D-098704264B3C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647D5AB-2C4A-0042-B742-ECEDA9791599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7652E08-095B-B04D-B4B8-A038E23233F1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B72AB01-F6AD-1E45-B24B-1D3ADFEBA590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6F1A4EE-9816-5E48-B698-2298DEB4C5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AF460F0-8797-A144-A3AD-0257E43C4C05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A65E4EFC-2F9D-6E47-AE63-E6A54B8C0C2F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F5D6CD6A-1CF3-6A4B-AAE1-73DCAE687144}" type="slidenum">
              <a:rPr lang="en-US"/>
              <a:pPr/>
              <a:t>‹#›</a:t>
            </a:fld>
            <a:endParaRPr lang="en-US"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/>
            </a:lvl1pPr>
          </a:lstStyle>
          <a:p>
            <a:fld id="{2B64A297-A5DD-5C44-9BF5-BA795E4CC960}" type="slidenum">
              <a:rPr lang="en-US"/>
              <a:pPr/>
              <a:t>‹#›</a:t>
            </a:fld>
            <a:endParaRPr lang="en-US" sz="1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+mn-ea"/>
          <a:cs typeface="+mn-cs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0"/>
            <a:ext cx="9144000" cy="1676400"/>
          </a:xfrm>
        </p:spPr>
        <p:txBody>
          <a:bodyPr/>
          <a:lstStyle/>
          <a:p>
            <a:r>
              <a:rPr lang="en-US" sz="4400" dirty="0" smtClean="0">
                <a:solidFill>
                  <a:schemeClr val="tx1"/>
                </a:solidFill>
                <a:latin typeface="Broadway" pitchFamily="82" charset="0"/>
              </a:rPr>
              <a:t>CSE408</a:t>
            </a:r>
            <a:br>
              <a:rPr lang="en-US" sz="4400" dirty="0" smtClean="0">
                <a:solidFill>
                  <a:schemeClr val="tx1"/>
                </a:solidFill>
                <a:latin typeface="Broadway" pitchFamily="82" charset="0"/>
              </a:rPr>
            </a:br>
            <a:r>
              <a:rPr lang="en-US" sz="4400" dirty="0" smtClean="0">
                <a:solidFill>
                  <a:schemeClr val="tx1"/>
                </a:solidFill>
                <a:latin typeface="Broadway" pitchFamily="82" charset="0"/>
              </a:rPr>
              <a:t>Closest pair &amp; Convex Hull Problem, Insertion Sort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91000"/>
            <a:ext cx="7848600" cy="2133600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066800" y="4038600"/>
            <a:ext cx="7058025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810000" y="4724400"/>
            <a:ext cx="19526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rial Rounded MT Bold" pitchFamily="34" charset="0"/>
              </a:rPr>
              <a:t>Lecture #13</a:t>
            </a:r>
            <a:endParaRPr lang="en-IN" dirty="0">
              <a:solidFill>
                <a:schemeClr val="bg2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8" name="Rectangle 58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61500" name="Rectangle 60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61502" name="Rectangle 6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61504" name="Rectangle 64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61506" name="Rectangle 6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61508" name="Rectangle 68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7.42</a:t>
            </a:r>
          </a:p>
        </p:txBody>
      </p:sp>
      <p:sp>
        <p:nvSpPr>
          <p:cNvPr id="61510" name="Rectangle 70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61512" name="Rectangle 72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61514" name="Rectangle 74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61516" name="Rectangle 76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61518" name="Rectangle 7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0: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" name="Group 87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61528" name="Rectangle 88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529" name="Rectangle 89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530" name="Rectangle 90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531" name="Rectangle 91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61532" name="Rectangle 92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1533" name="Rectangle 93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534" name="Rectangle 94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1535" name="Rectangle 95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61536" name="Rectangle 96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61537" name="Rectangle 97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61538" name="Rectangle 98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6154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4045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40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6096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61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713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714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2: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1814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8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0188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020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12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22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327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4284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Divide-and-Conquer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Monotype Sorts" pitchFamily="2" charset="2"/>
              <a:buNone/>
            </a:pPr>
            <a:r>
              <a:rPr lang="en-US" smtClean="0"/>
              <a:t>The most-well known algorithm design strategy:</a:t>
            </a:r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 Divide instance of problem into two or more smaller instances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Solve smaller instances recursively</a:t>
            </a:r>
          </a:p>
          <a:p>
            <a:pPr marL="457200" indent="-457200">
              <a:buFont typeface="Monotype Sorts" pitchFamily="2" charset="2"/>
              <a:buAutoNum type="arabicPeriod"/>
            </a:pPr>
            <a:endParaRPr lang="en-US" smtClean="0"/>
          </a:p>
          <a:p>
            <a:pPr marL="457200" indent="-457200">
              <a:buFont typeface="Monotype Sorts" pitchFamily="2" charset="2"/>
              <a:buAutoNum type="arabicPeriod"/>
            </a:pPr>
            <a:r>
              <a:rPr lang="en-US" smtClean="0"/>
              <a:t>Obtain solution to original (larger) instance by combining these solutions</a:t>
            </a:r>
          </a:p>
          <a:p>
            <a:pPr marL="457200" indent="-457200">
              <a:buFont typeface="Monotype Sort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531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532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63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737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838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9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4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5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2476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248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35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4524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454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685800"/>
          </a:xfrm>
        </p:spPr>
        <p:txBody>
          <a:bodyPr/>
          <a:lstStyle/>
          <a:p>
            <a:r>
              <a:rPr lang="en-US" smtClean="0"/>
              <a:t>Divide-and-Conquer Technique (cont.)</a:t>
            </a:r>
          </a:p>
        </p:txBody>
      </p:sp>
      <p:sp>
        <p:nvSpPr>
          <p:cNvPr id="6147" name="Oval 6"/>
          <p:cNvSpPr>
            <a:spLocks noChangeArrowheads="1"/>
          </p:cNvSpPr>
          <p:nvPr/>
        </p:nvSpPr>
        <p:spPr bwMode="auto">
          <a:xfrm>
            <a:off x="55626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2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8" name="Oval 7"/>
          <p:cNvSpPr>
            <a:spLocks noChangeArrowheads="1"/>
          </p:cNvSpPr>
          <p:nvPr/>
        </p:nvSpPr>
        <p:spPr bwMode="auto">
          <a:xfrm>
            <a:off x="1219200" y="23622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subproblem 1 </a:t>
            </a:r>
          </a:p>
          <a:p>
            <a:r>
              <a:rPr lang="en-US" sz="1800" b="1">
                <a:solidFill>
                  <a:schemeClr val="bg2"/>
                </a:solidFill>
              </a:rPr>
              <a:t>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r>
              <a:rPr lang="en-US" sz="1800" b="1">
                <a:solidFill>
                  <a:schemeClr val="bg2"/>
                </a:solidFill>
              </a:rPr>
              <a:t>/2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12192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1</a:t>
            </a:r>
            <a:endParaRPr lang="en-US"/>
          </a:p>
        </p:txBody>
      </p:sp>
      <p:sp>
        <p:nvSpPr>
          <p:cNvPr id="6150" name="Rectangle 9"/>
          <p:cNvSpPr>
            <a:spLocks noChangeArrowheads="1"/>
          </p:cNvSpPr>
          <p:nvPr/>
        </p:nvSpPr>
        <p:spPr bwMode="auto">
          <a:xfrm>
            <a:off x="3429000" y="54102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</a:t>
            </a:r>
          </a:p>
          <a:p>
            <a:r>
              <a:rPr lang="en-US" sz="1600" b="1">
                <a:solidFill>
                  <a:schemeClr val="bg2"/>
                </a:solidFill>
              </a:rPr>
              <a:t>the original problem</a:t>
            </a:r>
            <a:endParaRPr lang="en-US"/>
          </a:p>
        </p:txBody>
      </p:sp>
      <p:sp>
        <p:nvSpPr>
          <p:cNvPr id="6151" name="Rectangle 10"/>
          <p:cNvSpPr>
            <a:spLocks noChangeArrowheads="1"/>
          </p:cNvSpPr>
          <p:nvPr/>
        </p:nvSpPr>
        <p:spPr bwMode="auto">
          <a:xfrm>
            <a:off x="5562600" y="3657600"/>
            <a:ext cx="2286000" cy="68580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600" b="1">
                <a:solidFill>
                  <a:schemeClr val="bg2"/>
                </a:solidFill>
              </a:rPr>
              <a:t>a solution to </a:t>
            </a:r>
          </a:p>
          <a:p>
            <a:r>
              <a:rPr lang="en-US" sz="1600" b="1">
                <a:solidFill>
                  <a:schemeClr val="bg2"/>
                </a:solidFill>
              </a:rPr>
              <a:t>subproblem 2</a:t>
            </a:r>
            <a:endParaRPr lang="en-US"/>
          </a:p>
        </p:txBody>
      </p:sp>
      <p:sp>
        <p:nvSpPr>
          <p:cNvPr id="6152" name="Line 11"/>
          <p:cNvSpPr>
            <a:spLocks noChangeShapeType="1"/>
          </p:cNvSpPr>
          <p:nvPr/>
        </p:nvSpPr>
        <p:spPr bwMode="auto">
          <a:xfrm flipH="1">
            <a:off x="2667000" y="2057400"/>
            <a:ext cx="14478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3" name="Line 12"/>
          <p:cNvSpPr>
            <a:spLocks noChangeShapeType="1"/>
          </p:cNvSpPr>
          <p:nvPr/>
        </p:nvSpPr>
        <p:spPr bwMode="auto">
          <a:xfrm>
            <a:off x="4953000" y="2057400"/>
            <a:ext cx="1524000" cy="304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Oval 4"/>
          <p:cNvSpPr>
            <a:spLocks noChangeArrowheads="1"/>
          </p:cNvSpPr>
          <p:nvPr/>
        </p:nvSpPr>
        <p:spPr bwMode="auto">
          <a:xfrm>
            <a:off x="3429000" y="1295400"/>
            <a:ext cx="2286000" cy="838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1800" b="1">
                <a:solidFill>
                  <a:schemeClr val="bg2"/>
                </a:solidFill>
              </a:rPr>
              <a:t>a problem of size </a:t>
            </a:r>
            <a:r>
              <a:rPr lang="en-US" sz="1800" b="1" i="1">
                <a:solidFill>
                  <a:schemeClr val="bg2"/>
                </a:solidFill>
              </a:rPr>
              <a:t>n</a:t>
            </a:r>
            <a:endParaRPr lang="en-US" sz="1800" b="1">
              <a:solidFill>
                <a:schemeClr val="bg2"/>
              </a:solidFill>
            </a:endParaRPr>
          </a:p>
        </p:txBody>
      </p:sp>
      <p:sp>
        <p:nvSpPr>
          <p:cNvPr id="6155" name="Line 13"/>
          <p:cNvSpPr>
            <a:spLocks noChangeShapeType="1"/>
          </p:cNvSpPr>
          <p:nvPr/>
        </p:nvSpPr>
        <p:spPr bwMode="auto">
          <a:xfrm>
            <a:off x="22860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6" name="Line 14"/>
          <p:cNvSpPr>
            <a:spLocks noChangeShapeType="1"/>
          </p:cNvSpPr>
          <p:nvPr/>
        </p:nvSpPr>
        <p:spPr bwMode="auto">
          <a:xfrm>
            <a:off x="6705600" y="3200400"/>
            <a:ext cx="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7" name="Line 15"/>
          <p:cNvSpPr>
            <a:spLocks noChangeShapeType="1"/>
          </p:cNvSpPr>
          <p:nvPr/>
        </p:nvSpPr>
        <p:spPr bwMode="auto">
          <a:xfrm>
            <a:off x="22860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16"/>
          <p:cNvSpPr>
            <a:spLocks noChangeShapeType="1"/>
          </p:cNvSpPr>
          <p:nvPr/>
        </p:nvSpPr>
        <p:spPr bwMode="auto">
          <a:xfrm>
            <a:off x="6705600" y="43434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Line 17"/>
          <p:cNvSpPr>
            <a:spLocks noChangeShapeType="1"/>
          </p:cNvSpPr>
          <p:nvPr/>
        </p:nvSpPr>
        <p:spPr bwMode="auto">
          <a:xfrm>
            <a:off x="2286000" y="4876800"/>
            <a:ext cx="44196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0" name="Line 18"/>
          <p:cNvSpPr>
            <a:spLocks noChangeShapeType="1"/>
          </p:cNvSpPr>
          <p:nvPr/>
        </p:nvSpPr>
        <p:spPr bwMode="auto">
          <a:xfrm>
            <a:off x="4572000" y="4876800"/>
            <a:ext cx="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1" name="Text Box 19"/>
          <p:cNvSpPr txBox="1">
            <a:spLocks noChangeArrowheads="1"/>
          </p:cNvSpPr>
          <p:nvPr/>
        </p:nvSpPr>
        <p:spPr bwMode="auto">
          <a:xfrm>
            <a:off x="3581400" y="1752600"/>
            <a:ext cx="14478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solidFill>
                  <a:srgbClr val="FF9933"/>
                </a:solidFill>
              </a:rPr>
              <a:t>(instance)</a:t>
            </a:r>
          </a:p>
        </p:txBody>
      </p:sp>
      <p:sp>
        <p:nvSpPr>
          <p:cNvPr id="281620" name="Text Box 20"/>
          <p:cNvSpPr txBox="1">
            <a:spLocks noChangeArrowheads="1"/>
          </p:cNvSpPr>
          <p:nvPr/>
        </p:nvSpPr>
        <p:spPr bwMode="auto">
          <a:xfrm>
            <a:off x="6324600" y="5426075"/>
            <a:ext cx="2743200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>
                <a:solidFill>
                  <a:srgbClr val="FF6600"/>
                </a:solidFill>
              </a:rPr>
              <a:t>It general leads to a recursive algorithm!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8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556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658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7596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761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863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966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06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9: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169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17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269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269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2696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26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26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2699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2700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10:  </a:t>
            </a:r>
            <a:r>
              <a:rPr kumimoji="0" lang="en-US">
                <a:solidFill>
                  <a:srgbClr val="003399"/>
                </a:solidFill>
              </a:rPr>
              <a:t>DONE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2716" name="Group 28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2717" name="Rectangle 29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2718" name="Rectangle 30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2719" name="Rectangle 31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2720" name="Rectangle 32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721" name="Rectangle 33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2722" name="Rectangle 34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2723" name="Rectangle 35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2724" name="Rectangle 36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2725" name="Rectangle 37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2726" name="Rectangle 38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2727" name="Rectangle 39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272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Complexity: WC : O(n^2)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BC: O(n)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Insertion Sort(n)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For j=2 to </a:t>
            </a:r>
            <a:r>
              <a:rPr lang="en-US" dirty="0" err="1" smtClean="0"/>
              <a:t>A.length</a:t>
            </a:r>
            <a:endParaRPr lang="en-US" dirty="0" smtClean="0"/>
          </a:p>
          <a:p>
            <a:r>
              <a:rPr lang="en-US" dirty="0" smtClean="0"/>
              <a:t>Key=A[j]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=j-1</a:t>
            </a:r>
          </a:p>
          <a:p>
            <a:r>
              <a:rPr lang="en-US" dirty="0" smtClean="0"/>
              <a:t>While(</a:t>
            </a:r>
            <a:r>
              <a:rPr lang="en-US" dirty="0" err="1" smtClean="0"/>
              <a:t>i</a:t>
            </a:r>
            <a:r>
              <a:rPr lang="en-US" dirty="0" smtClean="0"/>
              <a:t>&gt;0 and A[</a:t>
            </a:r>
            <a:r>
              <a:rPr lang="en-US" dirty="0" err="1" smtClean="0"/>
              <a:t>i</a:t>
            </a:r>
            <a:r>
              <a:rPr lang="en-US" dirty="0" smtClean="0"/>
              <a:t>]&gt;key)</a:t>
            </a:r>
          </a:p>
          <a:p>
            <a:r>
              <a:rPr lang="en-US" dirty="0" smtClean="0"/>
              <a:t>A[i+1]=A[</a:t>
            </a:r>
            <a:r>
              <a:rPr lang="en-US" dirty="0" err="1" smtClean="0"/>
              <a:t>i</a:t>
            </a:r>
            <a:r>
              <a:rPr lang="en-US" dirty="0" smtClean="0"/>
              <a:t>]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=i-1</a:t>
            </a:r>
          </a:p>
          <a:p>
            <a:r>
              <a:rPr lang="en-US" dirty="0" smtClean="0"/>
              <a:t>A[i+1]=key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85800"/>
          </a:xfrm>
        </p:spPr>
        <p:txBody>
          <a:bodyPr/>
          <a:lstStyle/>
          <a:p>
            <a:r>
              <a:rPr lang="en-US" sz="3000" smtClean="0"/>
              <a:t>Closest-Pair Problem by Divide-and-Conquer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686800" cy="57150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dirty="0" smtClean="0"/>
              <a:t>Step 0  Sort the points by x (list one) and then by y (list two).</a:t>
            </a:r>
          </a:p>
          <a:p>
            <a:pPr marL="609600" indent="-609600">
              <a:buFont typeface="Monotype Sorts" pitchFamily="2" charset="2"/>
              <a:buNone/>
            </a:pPr>
            <a:r>
              <a:rPr lang="en-US" dirty="0" smtClean="0"/>
              <a:t>Step 1 Divide the points given into two subsets S</a:t>
            </a:r>
            <a:r>
              <a:rPr lang="en-US" baseline="-25000" dirty="0" smtClean="0"/>
              <a:t>1</a:t>
            </a:r>
            <a:r>
              <a:rPr lang="en-US" dirty="0" smtClean="0"/>
              <a:t> and S</a:t>
            </a:r>
            <a:r>
              <a:rPr lang="en-US" baseline="-25000" dirty="0" smtClean="0"/>
              <a:t>2</a:t>
            </a:r>
            <a:r>
              <a:rPr lang="en-US" dirty="0" smtClean="0"/>
              <a:t> by a 	vertical line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c</a:t>
            </a:r>
            <a:r>
              <a:rPr lang="en-US" dirty="0" smtClean="0"/>
              <a:t> so that half the points lie to the left or on 	the line and half the points lie to the right or on the line.</a:t>
            </a:r>
          </a:p>
          <a:p>
            <a:pPr marL="609600" indent="-609600"/>
            <a:endParaRPr lang="en-US" dirty="0" smtClean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124200"/>
            <a:ext cx="5181600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8200" cy="685800"/>
          </a:xfrm>
        </p:spPr>
        <p:txBody>
          <a:bodyPr/>
          <a:lstStyle/>
          <a:p>
            <a:r>
              <a:rPr lang="en-US" sz="3200" smtClean="0"/>
              <a:t>Closest Pair by Divide-and-Conquer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53340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Step 2  Find recursively the closest pairs for the left and right</a:t>
            </a:r>
            <a:br>
              <a:rPr lang="en-US" smtClean="0"/>
            </a:br>
            <a:r>
              <a:rPr lang="en-US" smtClean="0"/>
              <a:t>     subsets.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endParaRPr lang="en-US" smtClean="0"/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Step 3   Set </a:t>
            </a:r>
            <a:r>
              <a:rPr lang="en-US" i="1" smtClean="0"/>
              <a:t>d</a:t>
            </a:r>
            <a:r>
              <a:rPr lang="en-US" smtClean="0"/>
              <a:t> = min{</a:t>
            </a:r>
            <a:r>
              <a:rPr lang="en-US" i="1" smtClean="0"/>
              <a:t>d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d</a:t>
            </a:r>
            <a:r>
              <a:rPr lang="en-US" baseline="-25000" smtClean="0"/>
              <a:t>2</a:t>
            </a:r>
            <a:r>
              <a:rPr lang="en-US" smtClean="0"/>
              <a:t>}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             We can limit our attention to the points in the symmetric</a:t>
            </a:r>
            <a:br>
              <a:rPr lang="en-US" smtClean="0"/>
            </a:br>
            <a:r>
              <a:rPr lang="en-US" smtClean="0"/>
              <a:t>      vertical strip of width 2</a:t>
            </a:r>
            <a:r>
              <a:rPr lang="en-US" i="1" smtClean="0"/>
              <a:t>d</a:t>
            </a:r>
            <a:r>
              <a:rPr lang="en-US" smtClean="0"/>
              <a:t> as possible closest pair. Let C</a:t>
            </a:r>
            <a:r>
              <a:rPr lang="en-US" baseline="-25000" smtClean="0"/>
              <a:t>1</a:t>
            </a:r>
            <a:br>
              <a:rPr lang="en-US" baseline="-25000" smtClean="0"/>
            </a:br>
            <a:r>
              <a:rPr lang="en-US" baseline="-25000" smtClean="0"/>
              <a:t>       </a:t>
            </a:r>
            <a:r>
              <a:rPr lang="en-US" smtClean="0"/>
              <a:t> and C</a:t>
            </a:r>
            <a:r>
              <a:rPr lang="en-US" baseline="-25000" smtClean="0"/>
              <a:t>2</a:t>
            </a:r>
            <a:r>
              <a:rPr lang="en-US" smtClean="0"/>
              <a:t> be the subsets of points in the left subset S</a:t>
            </a:r>
            <a:r>
              <a:rPr lang="en-US" baseline="-25000" smtClean="0"/>
              <a:t>1</a:t>
            </a:r>
            <a:r>
              <a:rPr lang="en-US" smtClean="0"/>
              <a:t> and of</a:t>
            </a:r>
            <a:br>
              <a:rPr lang="en-US" smtClean="0"/>
            </a:br>
            <a:r>
              <a:rPr lang="en-US" smtClean="0"/>
              <a:t>      the right subset S</a:t>
            </a:r>
            <a:r>
              <a:rPr lang="en-US" baseline="-25000" smtClean="0"/>
              <a:t>2</a:t>
            </a:r>
            <a:r>
              <a:rPr lang="en-US" smtClean="0"/>
              <a:t>, respectively, that lie in this vertical</a:t>
            </a:r>
            <a:br>
              <a:rPr lang="en-US" smtClean="0"/>
            </a:br>
            <a:r>
              <a:rPr lang="en-US" smtClean="0"/>
              <a:t>      strip. The points in C</a:t>
            </a:r>
            <a:r>
              <a:rPr lang="en-US" baseline="-25000" smtClean="0"/>
              <a:t>1 </a:t>
            </a:r>
            <a:r>
              <a:rPr lang="en-US" smtClean="0"/>
              <a:t>and C</a:t>
            </a:r>
            <a:r>
              <a:rPr lang="en-US" baseline="-25000" smtClean="0"/>
              <a:t>2 </a:t>
            </a:r>
            <a:r>
              <a:rPr lang="en-US" smtClean="0"/>
              <a:t>are stored in increasing </a:t>
            </a:r>
            <a:br>
              <a:rPr lang="en-US" smtClean="0"/>
            </a:br>
            <a:r>
              <a:rPr lang="en-US" smtClean="0"/>
              <a:t>      order of their </a:t>
            </a:r>
            <a:r>
              <a:rPr lang="en-US" i="1" smtClean="0"/>
              <a:t>y</a:t>
            </a:r>
            <a:r>
              <a:rPr lang="en-US" smtClean="0"/>
              <a:t> coordinates, taken from the second list.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endParaRPr lang="en-US" smtClean="0"/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smtClean="0"/>
              <a:t>Step 4   For every point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,</a:t>
            </a:r>
            <a:r>
              <a:rPr lang="en-US" i="1" smtClean="0"/>
              <a:t>y</a:t>
            </a:r>
            <a:r>
              <a:rPr lang="en-US" smtClean="0"/>
              <a:t>) in C</a:t>
            </a:r>
            <a:r>
              <a:rPr lang="en-US" baseline="-25000" smtClean="0"/>
              <a:t>1</a:t>
            </a:r>
            <a:r>
              <a:rPr lang="en-US" smtClean="0"/>
              <a:t>, we inspect points in</a:t>
            </a:r>
            <a:br>
              <a:rPr lang="en-US" smtClean="0"/>
            </a:br>
            <a:r>
              <a:rPr lang="en-US" smtClean="0"/>
              <a:t>      C</a:t>
            </a:r>
            <a:r>
              <a:rPr lang="en-US" baseline="-25000" smtClean="0"/>
              <a:t>2</a:t>
            </a:r>
            <a:r>
              <a:rPr lang="en-US" smtClean="0"/>
              <a:t> that may be closer to </a:t>
            </a:r>
            <a:r>
              <a:rPr lang="en-US" i="1" smtClean="0"/>
              <a:t>P</a:t>
            </a:r>
            <a:r>
              <a:rPr lang="en-US" smtClean="0"/>
              <a:t> than </a:t>
            </a:r>
            <a:r>
              <a:rPr lang="en-US" i="1" smtClean="0"/>
              <a:t>d</a:t>
            </a:r>
            <a:r>
              <a:rPr lang="en-US" smtClean="0"/>
              <a:t>.  There can be no more</a:t>
            </a:r>
            <a:br>
              <a:rPr lang="en-US" smtClean="0"/>
            </a:br>
            <a:r>
              <a:rPr lang="en-US" smtClean="0"/>
              <a:t>      than </a:t>
            </a:r>
            <a:r>
              <a:rPr lang="en-US" smtClean="0">
                <a:solidFill>
                  <a:srgbClr val="FF6600"/>
                </a:solidFill>
              </a:rPr>
              <a:t>6 such points</a:t>
            </a:r>
            <a:r>
              <a:rPr lang="en-US" smtClean="0"/>
              <a:t> (because </a:t>
            </a:r>
            <a:r>
              <a:rPr lang="en-US" i="1" smtClean="0"/>
              <a:t>d</a:t>
            </a:r>
            <a:r>
              <a:rPr lang="en-US" smtClean="0"/>
              <a:t> </a:t>
            </a:r>
            <a:r>
              <a:rPr lang="en-US" smtClean="0">
                <a:latin typeface="Lucida Grande" pitchFamily="84" charset="0"/>
                <a:cs typeface="Times New Roman" pitchFamily="18" charset="0"/>
              </a:rPr>
              <a:t>≤</a:t>
            </a:r>
            <a:r>
              <a:rPr lang="en-US" smtClean="0"/>
              <a:t> </a:t>
            </a:r>
            <a:r>
              <a:rPr lang="en-US" i="1" smtClean="0"/>
              <a:t>d</a:t>
            </a:r>
            <a:r>
              <a:rPr lang="en-US" baseline="-25000" smtClean="0"/>
              <a:t>2</a:t>
            </a:r>
            <a:r>
              <a:rPr lang="en-US" smtClean="0"/>
              <a:t>)!</a:t>
            </a:r>
            <a:r>
              <a:rPr lang="en-US" sz="200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763000" cy="685800"/>
          </a:xfrm>
        </p:spPr>
        <p:txBody>
          <a:bodyPr/>
          <a:lstStyle/>
          <a:p>
            <a:r>
              <a:rPr lang="en-US" sz="2700" smtClean="0"/>
              <a:t>Closest Pair by Divide-and-Conquer: Worst Case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52625"/>
            <a:ext cx="7696200" cy="49053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mtClean="0"/>
              <a:t>The worst case scenario is depicted below: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95600"/>
            <a:ext cx="285750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4400" cy="685800"/>
          </a:xfrm>
        </p:spPr>
        <p:txBody>
          <a:bodyPr/>
          <a:lstStyle/>
          <a:p>
            <a:r>
              <a:rPr lang="en-US" sz="3200" smtClean="0"/>
              <a:t>Efficiency of the Closest-Pair Algorithm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Running time of the algorithm (without sorting) is: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                    T(</a:t>
            </a:r>
            <a:r>
              <a:rPr lang="en-US" i="1" smtClean="0"/>
              <a:t>n</a:t>
            </a:r>
            <a:r>
              <a:rPr lang="en-US" smtClean="0"/>
              <a:t>) = 2T(</a:t>
            </a:r>
            <a:r>
              <a:rPr lang="en-US" i="1" smtClean="0"/>
              <a:t>n</a:t>
            </a:r>
            <a:r>
              <a:rPr lang="en-US" smtClean="0"/>
              <a:t>/2) + M(</a:t>
            </a:r>
            <a:r>
              <a:rPr lang="en-US" i="1" smtClean="0"/>
              <a:t>n</a:t>
            </a:r>
            <a:r>
              <a:rPr lang="en-US" smtClean="0"/>
              <a:t>),  where M(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84" charset="2"/>
              </a:rPr>
              <a:t> </a:t>
            </a:r>
            <a:r>
              <a:rPr lang="el-GR" smtClean="0"/>
              <a:t>Θ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</a:t>
            </a:r>
            <a:br>
              <a:rPr lang="en-US" smtClean="0"/>
            </a:b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By the Master Theorem (with </a:t>
            </a:r>
            <a:r>
              <a:rPr lang="en-US" i="1" smtClean="0"/>
              <a:t>a</a:t>
            </a:r>
            <a:r>
              <a:rPr lang="en-US" smtClean="0"/>
              <a:t> = 2, </a:t>
            </a:r>
            <a:r>
              <a:rPr lang="en-US" i="1" smtClean="0"/>
              <a:t>b</a:t>
            </a:r>
            <a:r>
              <a:rPr lang="en-US" smtClean="0"/>
              <a:t> = 2, </a:t>
            </a:r>
            <a:r>
              <a:rPr lang="en-US" i="1" smtClean="0"/>
              <a:t>d</a:t>
            </a:r>
            <a:r>
              <a:rPr lang="en-US" smtClean="0"/>
              <a:t> = 1)</a:t>
            </a:r>
          </a:p>
          <a:p>
            <a:pPr>
              <a:buFont typeface="Monotype Sorts" pitchFamily="2" charset="2"/>
              <a:buNone/>
            </a:pPr>
            <a:r>
              <a:rPr lang="en-US" smtClean="0"/>
              <a:t>                                  T(</a:t>
            </a:r>
            <a:r>
              <a:rPr lang="en-US" i="1" smtClean="0"/>
              <a:t>n</a:t>
            </a:r>
            <a:r>
              <a:rPr lang="en-US" smtClean="0"/>
              <a:t>) </a:t>
            </a:r>
            <a:r>
              <a:rPr kumimoji="0" lang="en-US" smtClean="0">
                <a:sym typeface="Symbol" pitchFamily="84" charset="2"/>
              </a:rPr>
              <a:t> </a:t>
            </a:r>
            <a:r>
              <a:rPr lang="el-GR" smtClean="0"/>
              <a:t>Θ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  <a:p>
            <a:pPr>
              <a:buFont typeface="Monotype Sorts" pitchFamily="2" charset="2"/>
              <a:buNone/>
            </a:pPr>
            <a:r>
              <a:rPr lang="en-US" smtClean="0"/>
              <a:t>So the total time is </a:t>
            </a:r>
            <a:r>
              <a:rPr lang="el-GR" smtClean="0"/>
              <a:t>Θ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 log </a:t>
            </a:r>
            <a:r>
              <a:rPr lang="en-US" i="1" smtClean="0"/>
              <a:t>n</a:t>
            </a:r>
            <a:r>
              <a:rPr lang="en-US" smtClean="0"/>
              <a:t>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Convex hull Algorithm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305800" cy="4981575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i="1" smtClean="0"/>
              <a:t>Convex hull</a:t>
            </a:r>
            <a:r>
              <a:rPr lang="en-US" smtClean="0"/>
              <a:t>: smallest convex set that includes given points. An O(n^3) bruteforce time is given in Levitin, Ch 3.</a:t>
            </a:r>
          </a:p>
          <a:p>
            <a:r>
              <a:rPr lang="en-US" sz="2000" smtClean="0"/>
              <a:t>Assume points are sorted by </a:t>
            </a:r>
            <a:r>
              <a:rPr lang="en-US" sz="2000" i="1" smtClean="0"/>
              <a:t>x</a:t>
            </a:r>
            <a:r>
              <a:rPr lang="en-US" sz="2000" smtClean="0"/>
              <a:t>-coordinate values</a:t>
            </a:r>
          </a:p>
          <a:p>
            <a:r>
              <a:rPr lang="en-US" sz="2000" smtClean="0"/>
              <a:t>Identify </a:t>
            </a:r>
            <a:r>
              <a:rPr lang="en-US" sz="2000" i="1" smtClean="0"/>
              <a:t>extreme points</a:t>
            </a:r>
            <a:r>
              <a:rPr lang="en-US" sz="2000" smtClean="0"/>
              <a:t> </a:t>
            </a:r>
            <a:r>
              <a:rPr lang="en-US" sz="2000" i="1" smtClean="0"/>
              <a:t>P</a:t>
            </a:r>
            <a:r>
              <a:rPr lang="en-US" sz="2000" baseline="-25000" smtClean="0"/>
              <a:t>1</a:t>
            </a:r>
            <a:r>
              <a:rPr lang="en-US" sz="2000" smtClean="0"/>
              <a:t> and </a:t>
            </a:r>
            <a:r>
              <a:rPr lang="en-US" sz="2000" i="1" smtClean="0"/>
              <a:t>P</a:t>
            </a:r>
            <a:r>
              <a:rPr lang="en-US" sz="2000" baseline="-25000" smtClean="0"/>
              <a:t>2</a:t>
            </a:r>
            <a:r>
              <a:rPr lang="en-US" sz="2000" smtClean="0"/>
              <a:t>  (leftmost and rightmost)</a:t>
            </a:r>
          </a:p>
          <a:p>
            <a:r>
              <a:rPr lang="en-US" sz="2000" smtClean="0"/>
              <a:t>Compute </a:t>
            </a:r>
            <a:r>
              <a:rPr lang="en-US" sz="2000" i="1" smtClean="0"/>
              <a:t>upper hull</a:t>
            </a:r>
            <a:r>
              <a:rPr lang="en-US" sz="2000" smtClean="0"/>
              <a:t> recursively:</a:t>
            </a:r>
          </a:p>
          <a:p>
            <a:pPr lvl="1"/>
            <a:r>
              <a:rPr lang="en-US" smtClean="0"/>
              <a:t>find point </a:t>
            </a:r>
            <a:r>
              <a:rPr lang="en-US" i="1" smtClean="0"/>
              <a:t>P</a:t>
            </a:r>
            <a:r>
              <a:rPr lang="en-US" baseline="-25000" smtClean="0"/>
              <a:t>max</a:t>
            </a:r>
            <a:r>
              <a:rPr lang="en-US" smtClean="0"/>
              <a:t> that is farthest away from line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  <a:endParaRPr lang="en-US" smtClean="0"/>
          </a:p>
          <a:p>
            <a:pPr lvl="1"/>
            <a:r>
              <a:rPr lang="en-US" smtClean="0"/>
              <a:t>compute the upper hull of the points to the left of line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i="1" smtClean="0"/>
              <a:t>P</a:t>
            </a:r>
            <a:r>
              <a:rPr lang="en-US" baseline="-25000" smtClean="0"/>
              <a:t>max</a:t>
            </a:r>
          </a:p>
          <a:p>
            <a:pPr lvl="1"/>
            <a:r>
              <a:rPr lang="en-US" smtClean="0"/>
              <a:t>compute the upper hull of the points to the left of line </a:t>
            </a:r>
            <a:r>
              <a:rPr lang="en-US" i="1" smtClean="0"/>
              <a:t>P</a:t>
            </a:r>
            <a:r>
              <a:rPr lang="en-US" baseline="-25000" smtClean="0"/>
              <a:t>max</a:t>
            </a:r>
            <a:r>
              <a:rPr lang="en-US" i="1" smtClean="0"/>
              <a:t>P</a:t>
            </a:r>
            <a:r>
              <a:rPr lang="en-US" baseline="-25000" smtClean="0"/>
              <a:t>2</a:t>
            </a:r>
            <a:endParaRPr lang="en-US" smtClean="0"/>
          </a:p>
          <a:p>
            <a:r>
              <a:rPr lang="en-US" sz="2000" smtClean="0"/>
              <a:t>Compute </a:t>
            </a:r>
            <a:r>
              <a:rPr lang="en-US" sz="2000" i="1" smtClean="0"/>
              <a:t>lower hull</a:t>
            </a:r>
            <a:r>
              <a:rPr lang="en-US" sz="2000" smtClean="0"/>
              <a:t> in a similar manner</a:t>
            </a:r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3581400" y="6172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51054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1371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1524000" y="5410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4495800" y="54864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18288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1905000" y="4953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Oval 11"/>
          <p:cNvSpPr>
            <a:spLocks noChangeArrowheads="1"/>
          </p:cNvSpPr>
          <p:nvPr/>
        </p:nvSpPr>
        <p:spPr bwMode="auto">
          <a:xfrm>
            <a:off x="2133600" y="60198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Oval 12"/>
          <p:cNvSpPr>
            <a:spLocks noChangeArrowheads="1"/>
          </p:cNvSpPr>
          <p:nvPr/>
        </p:nvSpPr>
        <p:spPr bwMode="auto">
          <a:xfrm>
            <a:off x="2209800" y="5181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Oval 13"/>
          <p:cNvSpPr>
            <a:spLocks noChangeArrowheads="1"/>
          </p:cNvSpPr>
          <p:nvPr/>
        </p:nvSpPr>
        <p:spPr bwMode="auto">
          <a:xfrm>
            <a:off x="2971800" y="5334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Oval 14"/>
          <p:cNvSpPr>
            <a:spLocks noChangeArrowheads="1"/>
          </p:cNvSpPr>
          <p:nvPr/>
        </p:nvSpPr>
        <p:spPr bwMode="auto">
          <a:xfrm>
            <a:off x="2590800" y="5791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Oval 15"/>
          <p:cNvSpPr>
            <a:spLocks noChangeArrowheads="1"/>
          </p:cNvSpPr>
          <p:nvPr/>
        </p:nvSpPr>
        <p:spPr bwMode="auto">
          <a:xfrm>
            <a:off x="2743200" y="50292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3657600" y="57150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4191000" y="4800600"/>
            <a:ext cx="76200" cy="76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Line 18"/>
          <p:cNvSpPr>
            <a:spLocks noChangeShapeType="1"/>
          </p:cNvSpPr>
          <p:nvPr/>
        </p:nvSpPr>
        <p:spPr bwMode="auto">
          <a:xfrm>
            <a:off x="1371600" y="6096000"/>
            <a:ext cx="22098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3581400" y="5410200"/>
            <a:ext cx="1524000" cy="838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4191000" y="4800600"/>
            <a:ext cx="914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>
            <a:off x="1905000" y="4800600"/>
            <a:ext cx="22860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H="1">
            <a:off x="1524000" y="5029200"/>
            <a:ext cx="381000" cy="457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1371600" y="5486400"/>
            <a:ext cx="1524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1371600" y="5334000"/>
            <a:ext cx="3810000" cy="6858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914400" y="57912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5181600" y="4953000"/>
            <a:ext cx="4556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11291" name="Text Box 27"/>
          <p:cNvSpPr txBox="1">
            <a:spLocks noChangeArrowheads="1"/>
          </p:cNvSpPr>
          <p:nvPr/>
        </p:nvSpPr>
        <p:spPr bwMode="auto">
          <a:xfrm>
            <a:off x="1295400" y="4419600"/>
            <a:ext cx="7048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max</a:t>
            </a:r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 flipH="1">
            <a:off x="1066800" y="4572000"/>
            <a:ext cx="1066800" cy="2057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 flipH="1" flipV="1">
            <a:off x="1219200" y="4876800"/>
            <a:ext cx="48006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of Convex hull Algorithm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8534400" cy="5715000"/>
          </a:xfrm>
        </p:spPr>
        <p:txBody>
          <a:bodyPr/>
          <a:lstStyle/>
          <a:p>
            <a:r>
              <a:rPr lang="en-US" smtClean="0"/>
              <a:t>Finding point farthest away from line </a:t>
            </a:r>
            <a:r>
              <a:rPr lang="en-US" i="1" smtClean="0"/>
              <a:t>P</a:t>
            </a:r>
            <a:r>
              <a:rPr lang="en-US" baseline="-25000" smtClean="0"/>
              <a:t>1</a:t>
            </a:r>
            <a:r>
              <a:rPr lang="en-US" i="1" smtClean="0"/>
              <a:t>P</a:t>
            </a:r>
            <a:r>
              <a:rPr lang="en-US" baseline="-25000" smtClean="0"/>
              <a:t>2 </a:t>
            </a:r>
            <a:r>
              <a:rPr lang="en-US" smtClean="0"/>
              <a:t>can be done in linear time</a:t>
            </a:r>
          </a:p>
          <a:p>
            <a:r>
              <a:rPr lang="en-US" smtClean="0"/>
              <a:t>Time efficiency:    </a:t>
            </a:r>
            <a:r>
              <a:rPr lang="en-US" smtClean="0">
                <a:solidFill>
                  <a:srgbClr val="FF9933"/>
                </a:solidFill>
              </a:rPr>
              <a:t>T(n) = T(x) + T(y) + T(z) + T(v) + O(n), 					where x + y + z +v &lt;= n.</a:t>
            </a:r>
            <a:endParaRPr lang="en-US" smtClean="0">
              <a:solidFill>
                <a:srgbClr val="FF9933"/>
              </a:solidFill>
              <a:cs typeface="Times New Roman" pitchFamily="18" charset="0"/>
            </a:endParaRPr>
          </a:p>
          <a:p>
            <a:pPr lvl="1"/>
            <a:r>
              <a:rPr lang="en-US" sz="2400" smtClean="0">
                <a:cs typeface="Times New Roman" pitchFamily="18" charset="0"/>
              </a:rPr>
              <a:t>worst case: </a:t>
            </a:r>
            <a:r>
              <a:rPr lang="el-GR" sz="2400" smtClean="0">
                <a:latin typeface="Lucida Grande" pitchFamily="84" charset="0"/>
                <a:cs typeface="Times New Roman" pitchFamily="18" charset="0"/>
              </a:rPr>
              <a:t>Θ</a:t>
            </a:r>
            <a:r>
              <a:rPr lang="en-US" sz="2400" smtClean="0">
                <a:cs typeface="Times New Roman" pitchFamily="18" charset="0"/>
              </a:rPr>
              <a:t>(</a:t>
            </a:r>
            <a:r>
              <a:rPr lang="en-US" sz="2400" i="1" smtClean="0">
                <a:cs typeface="Times New Roman" pitchFamily="18" charset="0"/>
              </a:rPr>
              <a:t>n</a:t>
            </a:r>
            <a:r>
              <a:rPr lang="en-US" sz="2400" i="1" baseline="30000" smtClean="0">
                <a:cs typeface="Times New Roman" pitchFamily="18" charset="0"/>
              </a:rPr>
              <a:t>2</a:t>
            </a:r>
            <a:r>
              <a:rPr lang="en-US" sz="2400" smtClean="0">
                <a:cs typeface="Times New Roman" pitchFamily="18" charset="0"/>
              </a:rPr>
              <a:t>)              </a:t>
            </a:r>
            <a:r>
              <a:rPr lang="en-US" sz="2400" smtClean="0">
                <a:solidFill>
                  <a:schemeClr val="tx1"/>
                </a:solidFill>
                <a:cs typeface="Times New Roman" pitchFamily="18" charset="0"/>
              </a:rPr>
              <a:t>T(n) = T(n-1) + O(n)</a:t>
            </a:r>
          </a:p>
          <a:p>
            <a:pPr lvl="1"/>
            <a:r>
              <a:rPr lang="en-US" sz="2400" smtClean="0"/>
              <a:t>average case: </a:t>
            </a:r>
            <a:r>
              <a:rPr lang="el-GR" sz="2400" smtClean="0">
                <a:latin typeface="Lucida Grande" pitchFamily="84" charset="0"/>
                <a:cs typeface="Times New Roman" pitchFamily="18" charset="0"/>
              </a:rPr>
              <a:t>Θ</a:t>
            </a:r>
            <a:r>
              <a:rPr lang="en-US" sz="2400" smtClean="0">
                <a:cs typeface="Times New Roman" pitchFamily="18" charset="0"/>
              </a:rPr>
              <a:t>(</a:t>
            </a:r>
            <a:r>
              <a:rPr lang="en-US" sz="2400" i="1" smtClean="0">
                <a:cs typeface="Times New Roman" pitchFamily="18" charset="0"/>
              </a:rPr>
              <a:t>n</a:t>
            </a:r>
            <a:r>
              <a:rPr lang="en-US" sz="2400" smtClean="0">
                <a:cs typeface="Times New Roman" pitchFamily="18" charset="0"/>
              </a:rPr>
              <a:t>) (under reasonable assumptions about</a:t>
            </a:r>
            <a:br>
              <a:rPr lang="en-US" sz="2400" smtClean="0">
                <a:cs typeface="Times New Roman" pitchFamily="18" charset="0"/>
              </a:rPr>
            </a:br>
            <a:r>
              <a:rPr lang="en-US" sz="2400" smtClean="0">
                <a:cs typeface="Times New Roman" pitchFamily="18" charset="0"/>
              </a:rPr>
              <a:t>                                  distribution of points given)</a:t>
            </a:r>
          </a:p>
          <a:p>
            <a:pPr lvl="1"/>
            <a:endParaRPr lang="en-US" sz="2400" smtClean="0"/>
          </a:p>
          <a:p>
            <a:r>
              <a:rPr lang="en-US" smtClean="0"/>
              <a:t>If points are not initially sorted by </a:t>
            </a:r>
            <a:r>
              <a:rPr lang="en-US" i="1" smtClean="0"/>
              <a:t>x</a:t>
            </a:r>
            <a:r>
              <a:rPr lang="en-US" smtClean="0"/>
              <a:t>-coordinate value, this can be accomplished in </a:t>
            </a:r>
            <a:r>
              <a:rPr lang="en-US" smtClean="0">
                <a:cs typeface="Times New Roman" pitchFamily="18" charset="0"/>
              </a:rPr>
              <a:t>O(</a:t>
            </a:r>
            <a:r>
              <a:rPr lang="en-US" i="1" smtClean="0">
                <a:cs typeface="Times New Roman" pitchFamily="18" charset="0"/>
              </a:rPr>
              <a:t>n </a:t>
            </a:r>
            <a:r>
              <a:rPr lang="en-US" smtClean="0">
                <a:cs typeface="Times New Roman" pitchFamily="18" charset="0"/>
              </a:rPr>
              <a:t>log </a:t>
            </a:r>
            <a:r>
              <a:rPr lang="en-US" i="1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) time</a:t>
            </a: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r>
              <a:rPr lang="en-US" smtClean="0"/>
              <a:t>Several </a:t>
            </a:r>
            <a:r>
              <a:rPr lang="en-US" smtClean="0">
                <a:cs typeface="Times New Roman" pitchFamily="18" charset="0"/>
              </a:rPr>
              <a:t>O(</a:t>
            </a:r>
            <a:r>
              <a:rPr lang="en-US" i="1" smtClean="0">
                <a:cs typeface="Times New Roman" pitchFamily="18" charset="0"/>
              </a:rPr>
              <a:t>n </a:t>
            </a:r>
            <a:r>
              <a:rPr lang="en-US" smtClean="0">
                <a:cs typeface="Times New Roman" pitchFamily="18" charset="0"/>
              </a:rPr>
              <a:t>log </a:t>
            </a:r>
            <a:r>
              <a:rPr lang="en-US" i="1" smtClean="0">
                <a:cs typeface="Times New Roman" pitchFamily="18" charset="0"/>
              </a:rPr>
              <a:t>n</a:t>
            </a:r>
            <a:r>
              <a:rPr lang="en-US" smtClean="0">
                <a:cs typeface="Times New Roman" pitchFamily="18" charset="0"/>
              </a:rPr>
              <a:t>) </a:t>
            </a:r>
            <a:r>
              <a:rPr lang="en-US" smtClean="0"/>
              <a:t>algorithms for convex hull are known</a:t>
            </a:r>
          </a:p>
          <a:p>
            <a:pPr>
              <a:buFont typeface="Monotype Sort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algsd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algsd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5875" cap="flat" cmpd="sng" algn="ctr">
          <a:solidFill>
            <a:schemeClr val="tx1"/>
          </a:solidFill>
          <a:prstDash val="solid"/>
          <a:round/>
          <a:headEnd type="oval" w="med" len="med"/>
          <a:tailEnd type="triangl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</a:defRPr>
        </a:defPPr>
      </a:lstStyle>
    </a:lnDef>
  </a:objectDefaults>
  <a:extraClrSchemeLst>
    <a:extraClrScheme>
      <a:clrScheme name="introalgsd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algsd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algsd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HD:Users:wayne:Documents:cos226-f05:introalgsds.pot</Template>
  <TotalTime>2505</TotalTime>
  <Words>2358</Words>
  <Application>Microsoft Office PowerPoint</Application>
  <PresentationFormat>On-screen Show (4:3)</PresentationFormat>
  <Paragraphs>934</Paragraphs>
  <Slides>38</Slides>
  <Notes>36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introalgsds</vt:lpstr>
      <vt:lpstr>CSE408 Closest pair &amp; Convex Hull Problem, Insertion Sort</vt:lpstr>
      <vt:lpstr>Divide-and-Conquer</vt:lpstr>
      <vt:lpstr>Divide-and-Conquer Technique (cont.)</vt:lpstr>
      <vt:lpstr>Closest-Pair Problem by Divide-and-Conquer</vt:lpstr>
      <vt:lpstr>Closest Pair by Divide-and-Conquer (cont.)</vt:lpstr>
      <vt:lpstr>Closest Pair by Divide-and-Conquer: Worst Case </vt:lpstr>
      <vt:lpstr>Efficiency of the Closest-Pair Algorithm</vt:lpstr>
      <vt:lpstr>Convex hull Algorithm </vt:lpstr>
      <vt:lpstr>Efficiency of Convex hull Algorithm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Slide 38</vt:lpstr>
    </vt:vector>
  </TitlesOfParts>
  <Company>Princeton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Insertion Sort</dc:title>
  <dc:creator>Kevin Wayne</dc:creator>
  <cp:lastModifiedBy>Mr</cp:lastModifiedBy>
  <cp:revision>186</cp:revision>
  <dcterms:created xsi:type="dcterms:W3CDTF">2010-03-25T13:40:02Z</dcterms:created>
  <dcterms:modified xsi:type="dcterms:W3CDTF">2020-02-10T10:24:58Z</dcterms:modified>
</cp:coreProperties>
</file>