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53" roundtripDataSignature="AMtx7mjPrrTm6E8KVKL7Z36LU0b+LrbU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customschemas.google.com/relationships/presentationmetadata" Target="metadata"/><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df338347f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bdf338347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bdf338347f_0_0: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32" name="Google Shape;332;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Ans:c</a:t>
            </a:r>
            <a:endParaRPr/>
          </a:p>
        </p:txBody>
      </p:sp>
      <p:sp>
        <p:nvSpPr>
          <p:cNvPr id="333" name="Google Shape;333;p39: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39" name="Google Shape;339;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Ans:c</a:t>
            </a:r>
            <a:endParaRPr/>
          </a:p>
        </p:txBody>
      </p:sp>
      <p:sp>
        <p:nvSpPr>
          <p:cNvPr id="340" name="Google Shape;340;p40: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47" name="Google Shape;347;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Ans:c</a:t>
            </a:r>
            <a:endParaRPr/>
          </a:p>
        </p:txBody>
      </p:sp>
      <p:sp>
        <p:nvSpPr>
          <p:cNvPr id="348" name="Google Shape;348;p4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55" name="Google Shape;355;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Ans:OP2</a:t>
            </a:r>
            <a:endParaRPr/>
          </a:p>
        </p:txBody>
      </p:sp>
      <p:sp>
        <p:nvSpPr>
          <p:cNvPr id="356" name="Google Shape;356;p42: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63" name="Google Shape;363;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Ans:c</a:t>
            </a:r>
            <a:endParaRPr/>
          </a:p>
        </p:txBody>
      </p:sp>
      <p:sp>
        <p:nvSpPr>
          <p:cNvPr id="364" name="Google Shape;364;p43: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71" name="Google Shape;371;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Ans:Hi</a:t>
            </a:r>
            <a:endParaRPr/>
          </a:p>
        </p:txBody>
      </p:sp>
      <p:sp>
        <p:nvSpPr>
          <p:cNvPr id="372" name="Google Shape;372;p44: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79" name="Google Shape;379;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Ans:B</a:t>
            </a:r>
            <a:endParaRPr/>
          </a:p>
        </p:txBody>
      </p:sp>
      <p:sp>
        <p:nvSpPr>
          <p:cNvPr id="380" name="Google Shape;380;p45: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87" name="Google Shape;387;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Ans:Hi</a:t>
            </a:r>
            <a:endParaRPr/>
          </a:p>
        </p:txBody>
      </p:sp>
      <p:sp>
        <p:nvSpPr>
          <p:cNvPr id="388" name="Google Shape;388;p46: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4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9" name="Shape 69"/>
        <p:cNvGrpSpPr/>
        <p:nvPr/>
      </p:nvGrpSpPr>
      <p:grpSpPr>
        <a:xfrm>
          <a:off x="0" y="0"/>
          <a:ext cx="0" cy="0"/>
          <a:chOff x="0" y="0"/>
          <a:chExt cx="0" cy="0"/>
        </a:xfrm>
      </p:grpSpPr>
      <p:sp>
        <p:nvSpPr>
          <p:cNvPr id="70" name="Google Shape;70;p5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5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2" name="Google Shape;72;p5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3" name="Google Shape;73;p5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4" name="Google Shape;74;p5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5" name="Google Shape;75;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5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5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1" name="Google Shape;81;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4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5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5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0" name="Google Shape;30;p5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1" name="Google Shape;31;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4" name="Shape 34"/>
        <p:cNvGrpSpPr/>
        <p:nvPr/>
      </p:nvGrpSpPr>
      <p:grpSpPr>
        <a:xfrm>
          <a:off x="0" y="0"/>
          <a:ext cx="0" cy="0"/>
          <a:chOff x="0" y="0"/>
          <a:chExt cx="0" cy="0"/>
        </a:xfrm>
      </p:grpSpPr>
      <p:sp>
        <p:nvSpPr>
          <p:cNvPr id="35" name="Google Shape;35;p51"/>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51"/>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 name="Google Shape;37;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0" name="Shape 40"/>
        <p:cNvGrpSpPr/>
        <p:nvPr/>
      </p:nvGrpSpPr>
      <p:grpSpPr>
        <a:xfrm>
          <a:off x="0" y="0"/>
          <a:ext cx="0" cy="0"/>
          <a:chOff x="0" y="0"/>
          <a:chExt cx="0" cy="0"/>
        </a:xfrm>
      </p:grpSpPr>
      <p:sp>
        <p:nvSpPr>
          <p:cNvPr id="41" name="Google Shape;41;p5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52"/>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 name="Google Shape;43;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6" name="Shape 46"/>
        <p:cNvGrpSpPr/>
        <p:nvPr/>
      </p:nvGrpSpPr>
      <p:grpSpPr>
        <a:xfrm>
          <a:off x="0" y="0"/>
          <a:ext cx="0" cy="0"/>
          <a:chOff x="0" y="0"/>
          <a:chExt cx="0" cy="0"/>
        </a:xfrm>
      </p:grpSpPr>
      <p:sp>
        <p:nvSpPr>
          <p:cNvPr id="47" name="Google Shape;47;p5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53"/>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49" name="Google Shape;49;p5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0" name="Google Shape;50;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3" name="Shape 53"/>
        <p:cNvGrpSpPr/>
        <p:nvPr/>
      </p:nvGrpSpPr>
      <p:grpSpPr>
        <a:xfrm>
          <a:off x="0" y="0"/>
          <a:ext cx="0" cy="0"/>
          <a:chOff x="0" y="0"/>
          <a:chExt cx="0" cy="0"/>
        </a:xfrm>
      </p:grpSpPr>
      <p:sp>
        <p:nvSpPr>
          <p:cNvPr id="54" name="Google Shape;54;p5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5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6" name="Google Shape;56;p5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7" name="Google Shape;57;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5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6" name="Google Shape;66;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4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762000" y="2133600"/>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Inheritance and Polymorphism</a:t>
            </a:r>
            <a:endParaRPr/>
          </a:p>
        </p:txBody>
      </p:sp>
      <p:sp>
        <p:nvSpPr>
          <p:cNvPr id="89" name="Google Shape;89;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solidFill>
                <a:srgbClr val="88888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ph type="title"/>
          </p:nvPr>
        </p:nvSpPr>
        <p:spPr>
          <a:xfrm>
            <a:off x="457200" y="274637"/>
            <a:ext cx="8229600" cy="5635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900"/>
              <a:buFont typeface="Calibri"/>
              <a:buNone/>
            </a:pPr>
            <a:r>
              <a:rPr b="1" i="0" lang="en-US" sz="2900" u="none">
                <a:solidFill>
                  <a:schemeClr val="dk1"/>
                </a:solidFill>
                <a:latin typeface="Calibri"/>
                <a:ea typeface="Calibri"/>
                <a:cs typeface="Calibri"/>
                <a:sym typeface="Calibri"/>
              </a:rPr>
              <a:t>Example of Multilevel Inheritance</a:t>
            </a:r>
            <a:endParaRPr/>
          </a:p>
        </p:txBody>
      </p:sp>
      <p:sp>
        <p:nvSpPr>
          <p:cNvPr id="145" name="Google Shape;145;p10"/>
          <p:cNvSpPr txBox="1"/>
          <p:nvPr>
            <p:ph idx="1" type="body"/>
          </p:nvPr>
        </p:nvSpPr>
        <p:spPr>
          <a:xfrm>
            <a:off x="152400" y="895350"/>
            <a:ext cx="4038600" cy="513556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700"/>
              <a:buFont typeface="Arial"/>
              <a:buNone/>
            </a:pPr>
            <a:r>
              <a:rPr b="0" i="0" lang="en-US" sz="1700" u="none">
                <a:solidFill>
                  <a:schemeClr val="dk1"/>
                </a:solidFill>
                <a:latin typeface="Times New Roman"/>
                <a:ea typeface="Times New Roman"/>
                <a:cs typeface="Times New Roman"/>
                <a:sym typeface="Times New Roman"/>
              </a:rPr>
              <a:t>class abc </a:t>
            </a:r>
            <a:endParaRPr/>
          </a:p>
          <a:p>
            <a:pPr indent="0" lvl="0" marL="0" marR="0" rtl="0" algn="l">
              <a:lnSpc>
                <a:spcPct val="90000"/>
              </a:lnSpc>
              <a:spcBef>
                <a:spcPts val="340"/>
              </a:spcBef>
              <a:spcAft>
                <a:spcPts val="0"/>
              </a:spcAft>
              <a:buClr>
                <a:schemeClr val="dk1"/>
              </a:buClr>
              <a:buSzPts val="1700"/>
              <a:buFont typeface="Arial"/>
              <a:buNone/>
            </a:pPr>
            <a:r>
              <a:rPr b="0" i="0" lang="en-US" sz="1700" u="none">
                <a:solidFill>
                  <a:schemeClr val="dk1"/>
                </a:solidFill>
                <a:latin typeface="Times New Roman"/>
                <a:ea typeface="Times New Roman"/>
                <a:cs typeface="Times New Roman"/>
                <a:sym typeface="Times New Roman"/>
              </a:rPr>
              <a:t>{</a:t>
            </a:r>
            <a:endParaRPr/>
          </a:p>
          <a:p>
            <a:pPr indent="0" lvl="0" marL="0" marR="0" rtl="0" algn="l">
              <a:lnSpc>
                <a:spcPct val="90000"/>
              </a:lnSpc>
              <a:spcBef>
                <a:spcPts val="340"/>
              </a:spcBef>
              <a:spcAft>
                <a:spcPts val="0"/>
              </a:spcAft>
              <a:buClr>
                <a:schemeClr val="dk1"/>
              </a:buClr>
              <a:buSzPts val="1700"/>
              <a:buFont typeface="Arial"/>
              <a:buNone/>
            </a:pPr>
            <a:r>
              <a:rPr b="0" i="0" lang="en-US" sz="1700" u="none">
                <a:solidFill>
                  <a:schemeClr val="dk1"/>
                </a:solidFill>
                <a:latin typeface="Times New Roman"/>
                <a:ea typeface="Times New Roman"/>
                <a:cs typeface="Times New Roman"/>
                <a:sym typeface="Times New Roman"/>
              </a:rPr>
              <a:t>    int x;</a:t>
            </a:r>
            <a:endParaRPr/>
          </a:p>
          <a:p>
            <a:pPr indent="0" lvl="0" marL="0" marR="0" rtl="0" algn="l">
              <a:lnSpc>
                <a:spcPct val="90000"/>
              </a:lnSpc>
              <a:spcBef>
                <a:spcPts val="340"/>
              </a:spcBef>
              <a:spcAft>
                <a:spcPts val="0"/>
              </a:spcAft>
              <a:buClr>
                <a:schemeClr val="dk1"/>
              </a:buClr>
              <a:buSzPts val="1700"/>
              <a:buFont typeface="Arial"/>
              <a:buNone/>
            </a:pPr>
            <a:r>
              <a:rPr b="0" i="0" lang="en-US" sz="1700" u="none">
                <a:solidFill>
                  <a:schemeClr val="dk1"/>
                </a:solidFill>
                <a:latin typeface="Times New Roman"/>
                <a:ea typeface="Times New Roman"/>
                <a:cs typeface="Times New Roman"/>
                <a:sym typeface="Times New Roman"/>
              </a:rPr>
              <a:t>}</a:t>
            </a:r>
            <a:endParaRPr/>
          </a:p>
          <a:p>
            <a:pPr indent="0" lvl="0" marL="0" marR="0" rtl="0" algn="l">
              <a:lnSpc>
                <a:spcPct val="90000"/>
              </a:lnSpc>
              <a:spcBef>
                <a:spcPts val="340"/>
              </a:spcBef>
              <a:spcAft>
                <a:spcPts val="0"/>
              </a:spcAft>
              <a:buClr>
                <a:schemeClr val="dk1"/>
              </a:buClr>
              <a:buSzPts val="1700"/>
              <a:buFont typeface="Arial"/>
              <a:buNone/>
            </a:pPr>
            <a:r>
              <a:rPr b="0" i="0" lang="en-US" sz="1700" u="none">
                <a:solidFill>
                  <a:schemeClr val="dk1"/>
                </a:solidFill>
                <a:latin typeface="Times New Roman"/>
                <a:ea typeface="Times New Roman"/>
                <a:cs typeface="Times New Roman"/>
                <a:sym typeface="Times New Roman"/>
              </a:rPr>
              <a:t>class def extends abc</a:t>
            </a:r>
            <a:endParaRPr/>
          </a:p>
          <a:p>
            <a:pPr indent="0" lvl="0" marL="0" marR="0" rtl="0" algn="l">
              <a:lnSpc>
                <a:spcPct val="90000"/>
              </a:lnSpc>
              <a:spcBef>
                <a:spcPts val="340"/>
              </a:spcBef>
              <a:spcAft>
                <a:spcPts val="0"/>
              </a:spcAft>
              <a:buClr>
                <a:schemeClr val="dk1"/>
              </a:buClr>
              <a:buSzPts val="1700"/>
              <a:buFont typeface="Arial"/>
              <a:buNone/>
            </a:pPr>
            <a:r>
              <a:rPr b="0" i="0" lang="en-US" sz="1700" u="none">
                <a:solidFill>
                  <a:schemeClr val="dk1"/>
                </a:solidFill>
                <a:latin typeface="Times New Roman"/>
                <a:ea typeface="Times New Roman"/>
                <a:cs typeface="Times New Roman"/>
                <a:sym typeface="Times New Roman"/>
              </a:rPr>
              <a:t>{</a:t>
            </a:r>
            <a:endParaRPr/>
          </a:p>
          <a:p>
            <a:pPr indent="0" lvl="0" marL="0" marR="0" rtl="0" algn="l">
              <a:lnSpc>
                <a:spcPct val="90000"/>
              </a:lnSpc>
              <a:spcBef>
                <a:spcPts val="340"/>
              </a:spcBef>
              <a:spcAft>
                <a:spcPts val="0"/>
              </a:spcAft>
              <a:buClr>
                <a:schemeClr val="dk1"/>
              </a:buClr>
              <a:buSzPts val="1700"/>
              <a:buFont typeface="Arial"/>
              <a:buNone/>
            </a:pPr>
            <a:r>
              <a:rPr b="0" i="0" lang="en-US" sz="1700" u="none">
                <a:solidFill>
                  <a:schemeClr val="dk1"/>
                </a:solidFill>
                <a:latin typeface="Times New Roman"/>
                <a:ea typeface="Times New Roman"/>
                <a:cs typeface="Times New Roman"/>
                <a:sym typeface="Times New Roman"/>
              </a:rPr>
              <a:t>    int y;</a:t>
            </a:r>
            <a:endParaRPr/>
          </a:p>
          <a:p>
            <a:pPr indent="0" lvl="0" marL="0" marR="0" rtl="0" algn="l">
              <a:lnSpc>
                <a:spcPct val="90000"/>
              </a:lnSpc>
              <a:spcBef>
                <a:spcPts val="340"/>
              </a:spcBef>
              <a:spcAft>
                <a:spcPts val="0"/>
              </a:spcAft>
              <a:buClr>
                <a:schemeClr val="dk1"/>
              </a:buClr>
              <a:buSzPts val="1700"/>
              <a:buFont typeface="Arial"/>
              <a:buNone/>
            </a:pPr>
            <a:r>
              <a:rPr b="0" i="0" lang="en-US" sz="1700" u="none">
                <a:solidFill>
                  <a:schemeClr val="dk1"/>
                </a:solidFill>
                <a:latin typeface="Times New Roman"/>
                <a:ea typeface="Times New Roman"/>
                <a:cs typeface="Times New Roman"/>
                <a:sym typeface="Times New Roman"/>
              </a:rPr>
              <a:t>}</a:t>
            </a:r>
            <a:endParaRPr/>
          </a:p>
          <a:p>
            <a:pPr indent="0" lvl="0" marL="0" marR="0" rtl="0" algn="l">
              <a:lnSpc>
                <a:spcPct val="90000"/>
              </a:lnSpc>
              <a:spcBef>
                <a:spcPts val="340"/>
              </a:spcBef>
              <a:spcAft>
                <a:spcPts val="0"/>
              </a:spcAft>
              <a:buClr>
                <a:schemeClr val="dk1"/>
              </a:buClr>
              <a:buSzPts val="1700"/>
              <a:buFont typeface="Arial"/>
              <a:buNone/>
            </a:pPr>
            <a:r>
              <a:rPr b="0" i="0" lang="en-US" sz="1700" u="none">
                <a:solidFill>
                  <a:schemeClr val="dk1"/>
                </a:solidFill>
                <a:latin typeface="Times New Roman"/>
                <a:ea typeface="Times New Roman"/>
                <a:cs typeface="Times New Roman"/>
                <a:sym typeface="Times New Roman"/>
              </a:rPr>
              <a:t>class Example extends def</a:t>
            </a:r>
            <a:endParaRPr/>
          </a:p>
          <a:p>
            <a:pPr indent="0" lvl="0" marL="0" marR="0" rtl="0" algn="l">
              <a:lnSpc>
                <a:spcPct val="90000"/>
              </a:lnSpc>
              <a:spcBef>
                <a:spcPts val="340"/>
              </a:spcBef>
              <a:spcAft>
                <a:spcPts val="0"/>
              </a:spcAft>
              <a:buClr>
                <a:schemeClr val="dk1"/>
              </a:buClr>
              <a:buSzPts val="1700"/>
              <a:buFont typeface="Arial"/>
              <a:buNone/>
            </a:pPr>
            <a:r>
              <a:rPr b="0" i="0" lang="en-US" sz="1700" u="none">
                <a:solidFill>
                  <a:schemeClr val="dk1"/>
                </a:solidFill>
                <a:latin typeface="Times New Roman"/>
                <a:ea typeface="Times New Roman"/>
                <a:cs typeface="Times New Roman"/>
                <a:sym typeface="Times New Roman"/>
              </a:rPr>
              <a:t>{</a:t>
            </a:r>
            <a:endParaRPr/>
          </a:p>
          <a:p>
            <a:pPr indent="0" lvl="0" marL="0" marR="0" rtl="0" algn="l">
              <a:lnSpc>
                <a:spcPct val="90000"/>
              </a:lnSpc>
              <a:spcBef>
                <a:spcPts val="340"/>
              </a:spcBef>
              <a:spcAft>
                <a:spcPts val="0"/>
              </a:spcAft>
              <a:buClr>
                <a:schemeClr val="dk1"/>
              </a:buClr>
              <a:buSzPts val="1700"/>
              <a:buFont typeface="Arial"/>
              <a:buNone/>
            </a:pPr>
            <a:r>
              <a:rPr b="0" i="0" lang="en-US" sz="1700" u="none">
                <a:solidFill>
                  <a:schemeClr val="dk1"/>
                </a:solidFill>
                <a:latin typeface="Times New Roman"/>
                <a:ea typeface="Times New Roman"/>
                <a:cs typeface="Times New Roman"/>
                <a:sym typeface="Times New Roman"/>
              </a:rPr>
              <a:t>    int z;</a:t>
            </a:r>
            <a:endParaRPr/>
          </a:p>
          <a:p>
            <a:pPr indent="0" lvl="0" marL="0" marR="0" rtl="0" algn="l">
              <a:lnSpc>
                <a:spcPct val="90000"/>
              </a:lnSpc>
              <a:spcBef>
                <a:spcPts val="340"/>
              </a:spcBef>
              <a:spcAft>
                <a:spcPts val="0"/>
              </a:spcAft>
              <a:buClr>
                <a:schemeClr val="dk1"/>
              </a:buClr>
              <a:buSzPts val="1700"/>
              <a:buFont typeface="Arial"/>
              <a:buNone/>
            </a:pPr>
            <a:r>
              <a:rPr b="0" i="0" lang="en-US" sz="1700" u="none">
                <a:solidFill>
                  <a:schemeClr val="dk1"/>
                </a:solidFill>
                <a:latin typeface="Times New Roman"/>
                <a:ea typeface="Times New Roman"/>
                <a:cs typeface="Times New Roman"/>
                <a:sym typeface="Times New Roman"/>
              </a:rPr>
              <a:t>    void assign_values(int x1,int y1,int z1)</a:t>
            </a:r>
            <a:endParaRPr/>
          </a:p>
          <a:p>
            <a:pPr indent="0" lvl="0" marL="0" marR="0" rtl="0" algn="l">
              <a:lnSpc>
                <a:spcPct val="90000"/>
              </a:lnSpc>
              <a:spcBef>
                <a:spcPts val="340"/>
              </a:spcBef>
              <a:spcAft>
                <a:spcPts val="0"/>
              </a:spcAft>
              <a:buClr>
                <a:schemeClr val="dk1"/>
              </a:buClr>
              <a:buSzPts val="1700"/>
              <a:buFont typeface="Arial"/>
              <a:buNone/>
            </a:pPr>
            <a:r>
              <a:rPr b="0" i="0" lang="en-US" sz="1700" u="none">
                <a:solidFill>
                  <a:schemeClr val="dk1"/>
                </a:solidFill>
                <a:latin typeface="Times New Roman"/>
                <a:ea typeface="Times New Roman"/>
                <a:cs typeface="Times New Roman"/>
                <a:sym typeface="Times New Roman"/>
              </a:rPr>
              <a:t>    {</a:t>
            </a:r>
            <a:endParaRPr/>
          </a:p>
          <a:p>
            <a:pPr indent="0" lvl="0" marL="0" marR="0" rtl="0" algn="l">
              <a:lnSpc>
                <a:spcPct val="90000"/>
              </a:lnSpc>
              <a:spcBef>
                <a:spcPts val="340"/>
              </a:spcBef>
              <a:spcAft>
                <a:spcPts val="0"/>
              </a:spcAft>
              <a:buClr>
                <a:schemeClr val="dk1"/>
              </a:buClr>
              <a:buSzPts val="1700"/>
              <a:buFont typeface="Arial"/>
              <a:buNone/>
            </a:pPr>
            <a:r>
              <a:rPr b="0" i="0" lang="en-US" sz="1700" u="none">
                <a:solidFill>
                  <a:schemeClr val="dk1"/>
                </a:solidFill>
                <a:latin typeface="Times New Roman"/>
                <a:ea typeface="Times New Roman"/>
                <a:cs typeface="Times New Roman"/>
                <a:sym typeface="Times New Roman"/>
              </a:rPr>
              <a:t>        x=x1;</a:t>
            </a:r>
            <a:endParaRPr/>
          </a:p>
          <a:p>
            <a:pPr indent="0" lvl="0" marL="0" marR="0" rtl="0" algn="l">
              <a:lnSpc>
                <a:spcPct val="90000"/>
              </a:lnSpc>
              <a:spcBef>
                <a:spcPts val="340"/>
              </a:spcBef>
              <a:spcAft>
                <a:spcPts val="0"/>
              </a:spcAft>
              <a:buClr>
                <a:schemeClr val="dk1"/>
              </a:buClr>
              <a:buSzPts val="1700"/>
              <a:buFont typeface="Arial"/>
              <a:buNone/>
            </a:pPr>
            <a:r>
              <a:rPr b="0" i="0" lang="en-US" sz="1700" u="none">
                <a:solidFill>
                  <a:schemeClr val="dk1"/>
                </a:solidFill>
                <a:latin typeface="Times New Roman"/>
                <a:ea typeface="Times New Roman"/>
                <a:cs typeface="Times New Roman"/>
                <a:sym typeface="Times New Roman"/>
              </a:rPr>
              <a:t>        y=y1;</a:t>
            </a:r>
            <a:endParaRPr/>
          </a:p>
          <a:p>
            <a:pPr indent="0" lvl="0" marL="0" marR="0" rtl="0" algn="l">
              <a:lnSpc>
                <a:spcPct val="90000"/>
              </a:lnSpc>
              <a:spcBef>
                <a:spcPts val="340"/>
              </a:spcBef>
              <a:spcAft>
                <a:spcPts val="0"/>
              </a:spcAft>
              <a:buClr>
                <a:schemeClr val="dk1"/>
              </a:buClr>
              <a:buSzPts val="1700"/>
              <a:buFont typeface="Arial"/>
              <a:buNone/>
            </a:pPr>
            <a:r>
              <a:rPr b="0" i="0" lang="en-US" sz="1700" u="none">
                <a:solidFill>
                  <a:schemeClr val="dk1"/>
                </a:solidFill>
                <a:latin typeface="Times New Roman"/>
                <a:ea typeface="Times New Roman"/>
                <a:cs typeface="Times New Roman"/>
                <a:sym typeface="Times New Roman"/>
              </a:rPr>
              <a:t>        z=z1;</a:t>
            </a:r>
            <a:endParaRPr/>
          </a:p>
          <a:p>
            <a:pPr indent="0" lvl="0" marL="0" marR="0" rtl="0" algn="l">
              <a:lnSpc>
                <a:spcPct val="90000"/>
              </a:lnSpc>
              <a:spcBef>
                <a:spcPts val="340"/>
              </a:spcBef>
              <a:spcAft>
                <a:spcPts val="0"/>
              </a:spcAft>
              <a:buClr>
                <a:schemeClr val="dk1"/>
              </a:buClr>
              <a:buSzPts val="1700"/>
              <a:buFont typeface="Arial"/>
              <a:buNone/>
            </a:pPr>
            <a:r>
              <a:rPr b="0" i="0" lang="en-US" sz="1700" u="none">
                <a:solidFill>
                  <a:schemeClr val="dk1"/>
                </a:solidFill>
                <a:latin typeface="Times New Roman"/>
                <a:ea typeface="Times New Roman"/>
                <a:cs typeface="Times New Roman"/>
                <a:sym typeface="Times New Roman"/>
              </a:rPr>
              <a:t>    }</a:t>
            </a:r>
            <a:endParaRPr/>
          </a:p>
          <a:p>
            <a:pPr indent="-234950" lvl="0" marL="342900" marR="0" rtl="0" algn="l">
              <a:spcBef>
                <a:spcPts val="340"/>
              </a:spcBef>
              <a:spcAft>
                <a:spcPts val="0"/>
              </a:spcAft>
              <a:buClr>
                <a:schemeClr val="dk1"/>
              </a:buClr>
              <a:buSzPts val="1700"/>
              <a:buFont typeface="Arial"/>
              <a:buNone/>
            </a:pPr>
            <a:r>
              <a:t/>
            </a:r>
            <a:endParaRPr b="0" i="0" sz="1700" u="none">
              <a:solidFill>
                <a:schemeClr val="dk1"/>
              </a:solidFill>
              <a:latin typeface="Times New Roman"/>
              <a:ea typeface="Times New Roman"/>
              <a:cs typeface="Times New Roman"/>
              <a:sym typeface="Times New Roman"/>
            </a:endParaRPr>
          </a:p>
        </p:txBody>
      </p:sp>
      <p:sp>
        <p:nvSpPr>
          <p:cNvPr id="146" name="Google Shape;146;p10"/>
          <p:cNvSpPr txBox="1"/>
          <p:nvPr>
            <p:ph idx="2" type="body"/>
          </p:nvPr>
        </p:nvSpPr>
        <p:spPr>
          <a:xfrm>
            <a:off x="3276600" y="866775"/>
            <a:ext cx="5857875"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300"/>
              <a:buFont typeface="Arial"/>
              <a:buNone/>
            </a:pPr>
            <a:r>
              <a:rPr b="0" i="0" lang="en-US" sz="1300" u="none">
                <a:solidFill>
                  <a:schemeClr val="dk1"/>
                </a:solidFill>
                <a:latin typeface="Times New Roman"/>
                <a:ea typeface="Times New Roman"/>
                <a:cs typeface="Times New Roman"/>
                <a:sym typeface="Times New Roman"/>
              </a:rPr>
              <a:t>int sum()</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Times New Roman"/>
                <a:ea typeface="Times New Roman"/>
                <a:cs typeface="Times New Roman"/>
                <a:sym typeface="Times New Roman"/>
              </a:rPr>
              <a:t>        return (x+y+z);</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Times New Roman"/>
                <a:ea typeface="Times New Roman"/>
                <a:cs typeface="Times New Roman"/>
                <a:sym typeface="Times New Roman"/>
              </a:rPr>
              <a:t>	public static void main(String[] args)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Times New Roman"/>
                <a:ea typeface="Times New Roman"/>
                <a:cs typeface="Times New Roman"/>
                <a:sym typeface="Times New Roman"/>
              </a:rPr>
              <a:t>		Example ob = new Example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Times New Roman"/>
                <a:ea typeface="Times New Roman"/>
                <a:cs typeface="Times New Roman"/>
                <a:sym typeface="Times New Roman"/>
              </a:rPr>
              <a:t>		ob.assign_values(12,34,56);</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Times New Roman"/>
                <a:ea typeface="Times New Roman"/>
                <a:cs typeface="Times New Roman"/>
                <a:sym typeface="Times New Roman"/>
              </a:rPr>
              <a:t>		System.out.println("Sum is "+ob.sum());</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Times New Roman"/>
                <a:ea typeface="Times New Roman"/>
                <a:cs typeface="Times New Roman"/>
                <a:sym typeface="Times New Roman"/>
              </a:rPr>
              <a:t>             }</a:t>
            </a:r>
            <a:endParaRPr/>
          </a:p>
          <a:p>
            <a:pPr indent="-228600" lvl="0" marL="342900" marR="0" rtl="0" algn="l">
              <a:spcBef>
                <a:spcPts val="36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1" i="0" lang="en-US" sz="4000" u="none">
                <a:solidFill>
                  <a:schemeClr val="dk1"/>
                </a:solidFill>
                <a:latin typeface="Calibri"/>
                <a:ea typeface="Calibri"/>
                <a:cs typeface="Calibri"/>
                <a:sym typeface="Calibri"/>
              </a:rPr>
              <a:t>Hierarchical Inheritance</a:t>
            </a:r>
            <a:br>
              <a:rPr b="1" i="0" lang="en-US" sz="4000" u="none">
                <a:solidFill>
                  <a:schemeClr val="dk1"/>
                </a:solidFill>
                <a:latin typeface="Calibri"/>
                <a:ea typeface="Calibri"/>
                <a:cs typeface="Calibri"/>
                <a:sym typeface="Calibri"/>
              </a:rPr>
            </a:br>
            <a:endParaRPr/>
          </a:p>
        </p:txBody>
      </p:sp>
      <p:sp>
        <p:nvSpPr>
          <p:cNvPr id="152" name="Google Shape;152;p1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200"/>
              <a:buFont typeface="Arial"/>
              <a:buNone/>
            </a:pPr>
            <a:r>
              <a:rPr b="0" i="0" lang="en-US" sz="3200" u="none">
                <a:solidFill>
                  <a:schemeClr val="dk1"/>
                </a:solidFill>
                <a:latin typeface="Times New Roman"/>
                <a:ea typeface="Times New Roman"/>
                <a:cs typeface="Times New Roman"/>
                <a:sym typeface="Times New Roman"/>
              </a:rPr>
              <a:t>When two or more classes inherits a single class, it is known as hierarchical inheritance.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2"/>
          <p:cNvSpPr txBox="1"/>
          <p:nvPr>
            <p:ph type="title"/>
          </p:nvPr>
        </p:nvSpPr>
        <p:spPr>
          <a:xfrm>
            <a:off x="476250" y="152400"/>
            <a:ext cx="8229600" cy="411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Example of Hierarchical Inheritance</a:t>
            </a:r>
            <a:br>
              <a:rPr b="1" i="0" lang="en-US" sz="2400" u="none">
                <a:solidFill>
                  <a:schemeClr val="dk1"/>
                </a:solidFill>
                <a:latin typeface="Calibri"/>
                <a:ea typeface="Calibri"/>
                <a:cs typeface="Calibri"/>
                <a:sym typeface="Calibri"/>
              </a:rPr>
            </a:br>
            <a:endParaRPr/>
          </a:p>
        </p:txBody>
      </p:sp>
      <p:sp>
        <p:nvSpPr>
          <p:cNvPr id="158" name="Google Shape;158;p12"/>
          <p:cNvSpPr txBox="1"/>
          <p:nvPr>
            <p:ph idx="1" type="body"/>
          </p:nvPr>
        </p:nvSpPr>
        <p:spPr>
          <a:xfrm>
            <a:off x="457200" y="381000"/>
            <a:ext cx="3257550" cy="624840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//One base class</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class A </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int x;</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//Child class 1</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class B extends A </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int y;</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void assign(int a,int b)</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x=a;</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y=b;</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int sum()</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return x+y;</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
        <p:nvSpPr>
          <p:cNvPr id="159" name="Google Shape;159;p12"/>
          <p:cNvSpPr txBox="1"/>
          <p:nvPr>
            <p:ph idx="2" type="body"/>
          </p:nvPr>
        </p:nvSpPr>
        <p:spPr>
          <a:xfrm>
            <a:off x="3733800" y="381000"/>
            <a:ext cx="4953000" cy="647700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//Child class 2</a:t>
            </a:r>
            <a:endParaRPr/>
          </a:p>
          <a:p>
            <a:pPr indent="0" lvl="0" marL="0" marR="0" rtl="0" algn="l">
              <a:lnSpc>
                <a:spcPct val="8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class C extends A </a:t>
            </a:r>
            <a:endParaRPr/>
          </a:p>
          <a:p>
            <a:pPr indent="0" lvl="0" marL="0" marR="0" rtl="0" algn="l">
              <a:lnSpc>
                <a:spcPct val="8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a:t>
            </a:r>
            <a:endParaRPr/>
          </a:p>
          <a:p>
            <a:pPr indent="0" lvl="0" marL="0" marR="0" rtl="0" algn="l">
              <a:lnSpc>
                <a:spcPct val="8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int z;</a:t>
            </a:r>
            <a:endParaRPr/>
          </a:p>
          <a:p>
            <a:pPr indent="0" lvl="0" marL="0" marR="0" rtl="0" algn="l">
              <a:lnSpc>
                <a:spcPct val="8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void assign(int a,int b)</a:t>
            </a:r>
            <a:endParaRPr/>
          </a:p>
          <a:p>
            <a:pPr indent="0" lvl="0" marL="0" marR="0" rtl="0" algn="l">
              <a:lnSpc>
                <a:spcPct val="8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l">
              <a:lnSpc>
                <a:spcPct val="8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x=a;</a:t>
            </a:r>
            <a:endParaRPr/>
          </a:p>
          <a:p>
            <a:pPr indent="0" lvl="0" marL="0" marR="0" rtl="0" algn="l">
              <a:lnSpc>
                <a:spcPct val="8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z=b;</a:t>
            </a:r>
            <a:endParaRPr/>
          </a:p>
          <a:p>
            <a:pPr indent="0" lvl="0" marL="0" marR="0" rtl="0" algn="l">
              <a:lnSpc>
                <a:spcPct val="8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l">
              <a:lnSpc>
                <a:spcPct val="8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int product()</a:t>
            </a:r>
            <a:endParaRPr/>
          </a:p>
          <a:p>
            <a:pPr indent="0" lvl="0" marL="0" marR="0" rtl="0" algn="l">
              <a:lnSpc>
                <a:spcPct val="8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l">
              <a:lnSpc>
                <a:spcPct val="8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return x*z;</a:t>
            </a:r>
            <a:endParaRPr/>
          </a:p>
          <a:p>
            <a:pPr indent="0" lvl="0" marL="0" marR="0" rtl="0" algn="l">
              <a:lnSpc>
                <a:spcPct val="8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l">
              <a:lnSpc>
                <a:spcPct val="8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a:t>
            </a:r>
            <a:endParaRPr/>
          </a:p>
          <a:p>
            <a:pPr indent="0" lvl="0" marL="0" marR="0" rtl="0" algn="l">
              <a:lnSpc>
                <a:spcPct val="8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public class Main</a:t>
            </a:r>
            <a:endParaRPr/>
          </a:p>
          <a:p>
            <a:pPr indent="0" lvl="0" marL="0" marR="0" rtl="0" algn="l">
              <a:lnSpc>
                <a:spcPct val="8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a:t>
            </a:r>
            <a:endParaRPr/>
          </a:p>
          <a:p>
            <a:pPr indent="0" lvl="0" marL="0" marR="0" rtl="0" algn="l">
              <a:lnSpc>
                <a:spcPct val="8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public static void main(String[] args) {</a:t>
            </a:r>
            <a:endParaRPr/>
          </a:p>
          <a:p>
            <a:pPr indent="0" lvl="0" marL="0" marR="0" rtl="0" algn="l">
              <a:lnSpc>
                <a:spcPct val="8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B obj1=new B();</a:t>
            </a:r>
            <a:endParaRPr/>
          </a:p>
          <a:p>
            <a:pPr indent="0" lvl="0" marL="0" marR="0" rtl="0" algn="l">
              <a:lnSpc>
                <a:spcPct val="8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obj1.assign(2,3);</a:t>
            </a:r>
            <a:endParaRPr/>
          </a:p>
          <a:p>
            <a:pPr indent="0" lvl="0" marL="0" marR="0" rtl="0" algn="l">
              <a:lnSpc>
                <a:spcPct val="8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System.out.println(obj1.sum());</a:t>
            </a:r>
            <a:endParaRPr/>
          </a:p>
          <a:p>
            <a:pPr indent="0" lvl="0" marL="0" marR="0" rtl="0" algn="l">
              <a:lnSpc>
                <a:spcPct val="8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C obj2=new C();</a:t>
            </a:r>
            <a:endParaRPr/>
          </a:p>
          <a:p>
            <a:pPr indent="0" lvl="0" marL="0" marR="0" rtl="0" algn="l">
              <a:lnSpc>
                <a:spcPct val="8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obj2.assign(4,5);</a:t>
            </a:r>
            <a:endParaRPr/>
          </a:p>
          <a:p>
            <a:pPr indent="0" lvl="0" marL="0" marR="0" rtl="0" algn="l">
              <a:lnSpc>
                <a:spcPct val="8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System.out.println(obj2.product());</a:t>
            </a:r>
            <a:endParaRPr/>
          </a:p>
          <a:p>
            <a:pPr indent="0" lvl="0" marL="0" marR="0" rtl="0" algn="l">
              <a:lnSpc>
                <a:spcPct val="8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l">
              <a:lnSpc>
                <a:spcPct val="8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a:t>
            </a:r>
            <a:endParaRPr/>
          </a:p>
          <a:p>
            <a:pPr indent="-241300" lvl="0" marL="342900" marR="0" rtl="0" algn="l">
              <a:spcBef>
                <a:spcPts val="320"/>
              </a:spcBef>
              <a:spcAft>
                <a:spcPts val="0"/>
              </a:spcAft>
              <a:buClr>
                <a:schemeClr val="dk1"/>
              </a:buClr>
              <a:buSzPts val="1600"/>
              <a:buFont typeface="Arial"/>
              <a:buNone/>
            </a:pPr>
            <a:r>
              <a:t/>
            </a:r>
            <a:endParaRPr b="0" i="0" sz="1600" u="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3"/>
          <p:cNvSpPr txBox="1"/>
          <p:nvPr>
            <p:ph type="title"/>
          </p:nvPr>
        </p:nvSpPr>
        <p:spPr>
          <a:xfrm>
            <a:off x="457200" y="274637"/>
            <a:ext cx="8229600" cy="3349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Calibri"/>
              <a:buNone/>
            </a:pPr>
            <a:r>
              <a:rPr b="1" i="0" lang="en-US" sz="3200" u="none">
                <a:solidFill>
                  <a:schemeClr val="dk1"/>
                </a:solidFill>
                <a:latin typeface="Calibri"/>
                <a:ea typeface="Calibri"/>
                <a:cs typeface="Calibri"/>
                <a:sym typeface="Calibri"/>
              </a:rPr>
              <a:t>Using the super Keyword</a:t>
            </a:r>
            <a:endParaRPr/>
          </a:p>
        </p:txBody>
      </p:sp>
      <p:sp>
        <p:nvSpPr>
          <p:cNvPr id="165" name="Google Shape;165;p13"/>
          <p:cNvSpPr txBox="1"/>
          <p:nvPr>
            <p:ph idx="1" type="body"/>
          </p:nvPr>
        </p:nvSpPr>
        <p:spPr>
          <a:xfrm>
            <a:off x="152400" y="838200"/>
            <a:ext cx="8763000" cy="5334000"/>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The keyword super refers to the superclass and can be used to invoke the superclass’s methods and constructors</a:t>
            </a:r>
            <a:endParaRPr/>
          </a:p>
          <a:p>
            <a:pPr indent="-177800" lvl="0" marL="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keyword </a:t>
            </a:r>
            <a:r>
              <a:rPr b="1" i="0" lang="en-US" sz="2800" u="none">
                <a:solidFill>
                  <a:schemeClr val="dk1"/>
                </a:solidFill>
                <a:latin typeface="Calibri"/>
                <a:ea typeface="Calibri"/>
                <a:cs typeface="Calibri"/>
                <a:sym typeface="Calibri"/>
              </a:rPr>
              <a:t>super </a:t>
            </a:r>
            <a:r>
              <a:rPr b="0" i="0" lang="en-US" sz="2800" u="none">
                <a:solidFill>
                  <a:schemeClr val="dk1"/>
                </a:solidFill>
                <a:latin typeface="Calibri"/>
                <a:ea typeface="Calibri"/>
                <a:cs typeface="Calibri"/>
                <a:sym typeface="Calibri"/>
              </a:rPr>
              <a:t>refers to the superclass of the class in which </a:t>
            </a:r>
            <a:r>
              <a:rPr b="1" i="0" lang="en-US" sz="2800" u="none">
                <a:solidFill>
                  <a:schemeClr val="dk1"/>
                </a:solidFill>
                <a:latin typeface="Calibri"/>
                <a:ea typeface="Calibri"/>
                <a:cs typeface="Calibri"/>
                <a:sym typeface="Calibri"/>
              </a:rPr>
              <a:t>super </a:t>
            </a:r>
            <a:r>
              <a:rPr b="0" i="0" lang="en-US" sz="2800" u="none">
                <a:solidFill>
                  <a:schemeClr val="dk1"/>
                </a:solidFill>
                <a:latin typeface="Calibri"/>
                <a:ea typeface="Calibri"/>
                <a:cs typeface="Calibri"/>
                <a:sym typeface="Calibri"/>
              </a:rPr>
              <a:t>appears. It can be used in two ways:</a:t>
            </a:r>
            <a:endParaRPr/>
          </a:p>
          <a:p>
            <a:pPr indent="-177800" lvl="0" marL="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 To call a superclass constructor.</a:t>
            </a:r>
            <a:endParaRPr/>
          </a:p>
          <a:p>
            <a:pPr indent="-177800" lvl="0" marL="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 To call a superclass method..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4"/>
          <p:cNvSpPr txBox="1"/>
          <p:nvPr>
            <p:ph type="title"/>
          </p:nvPr>
        </p:nvSpPr>
        <p:spPr>
          <a:xfrm>
            <a:off x="457200" y="274637"/>
            <a:ext cx="8229600" cy="563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Calibri"/>
              <a:buNone/>
            </a:pPr>
            <a:r>
              <a:rPr b="1" i="0" lang="en-US" sz="2800" u="none">
                <a:solidFill>
                  <a:schemeClr val="dk1"/>
                </a:solidFill>
                <a:latin typeface="Calibri"/>
                <a:ea typeface="Calibri"/>
                <a:cs typeface="Calibri"/>
                <a:sym typeface="Calibri"/>
              </a:rPr>
              <a:t>Calling Superclass Constructors</a:t>
            </a:r>
            <a:endParaRPr/>
          </a:p>
        </p:txBody>
      </p:sp>
      <p:sp>
        <p:nvSpPr>
          <p:cNvPr id="171" name="Google Shape;171;p14"/>
          <p:cNvSpPr txBox="1"/>
          <p:nvPr>
            <p:ph idx="1" type="body"/>
          </p:nvPr>
        </p:nvSpPr>
        <p:spPr>
          <a:xfrm>
            <a:off x="457200" y="838200"/>
            <a:ext cx="8229600" cy="5287962"/>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Times New Roman"/>
                <a:ea typeface="Times New Roman"/>
                <a:cs typeface="Times New Roman"/>
                <a:sym typeface="Times New Roman"/>
              </a:rPr>
              <a:t>A constructor is used to construct an instance of a class. Unlike properties and methods, the constructors of a superclass are not inherited by a subclass. They can only be invoked from the constructors of the subclasses using the keyword super.</a:t>
            </a:r>
            <a:endParaRPr/>
          </a:p>
          <a:p>
            <a:pPr indent="0" lvl="0" marL="0" marR="0" rtl="0" algn="l">
              <a:lnSpc>
                <a:spcPct val="100000"/>
              </a:lnSpc>
              <a:spcBef>
                <a:spcPts val="400"/>
              </a:spcBef>
              <a:spcAft>
                <a:spcPts val="0"/>
              </a:spcAft>
              <a:buClr>
                <a:schemeClr val="dk1"/>
              </a:buClr>
              <a:buSzPts val="2000"/>
              <a:buFont typeface="Arial"/>
              <a:buNone/>
            </a:pPr>
            <a:r>
              <a:rPr b="1" i="0" lang="en-US" sz="2000" u="sng">
                <a:solidFill>
                  <a:schemeClr val="dk1"/>
                </a:solidFill>
                <a:latin typeface="Calibri"/>
                <a:ea typeface="Calibri"/>
                <a:cs typeface="Calibri"/>
                <a:sym typeface="Calibri"/>
              </a:rPr>
              <a:t>The syntax to call a superclass’s constructor is:</a:t>
            </a:r>
            <a:endParaRPr/>
          </a:p>
          <a:p>
            <a:pPr indent="0" lvl="0" marL="0" marR="0" rtl="0" algn="l">
              <a:lnSpc>
                <a:spcPct val="100000"/>
              </a:lnSpc>
              <a:spcBef>
                <a:spcPts val="400"/>
              </a:spcBef>
              <a:spcAft>
                <a:spcPts val="0"/>
              </a:spcAft>
              <a:buClr>
                <a:schemeClr val="dk1"/>
              </a:buClr>
              <a:buSzPts val="2000"/>
              <a:buFont typeface="Arial"/>
              <a:buNone/>
            </a:pPr>
            <a:r>
              <a:rPr b="1" i="0" lang="en-US" sz="2000" u="none">
                <a:solidFill>
                  <a:schemeClr val="dk1"/>
                </a:solidFill>
                <a:latin typeface="Calibri"/>
                <a:ea typeface="Calibri"/>
                <a:cs typeface="Calibri"/>
                <a:sym typeface="Calibri"/>
              </a:rPr>
              <a:t>super(), or super(parameters);</a:t>
            </a:r>
            <a:endParaRPr/>
          </a:p>
          <a:p>
            <a:pPr indent="-127000" lvl="0" marL="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 statement </a:t>
            </a:r>
            <a:r>
              <a:rPr b="1" i="0" lang="en-US" sz="2000" u="none">
                <a:solidFill>
                  <a:schemeClr val="dk1"/>
                </a:solidFill>
                <a:latin typeface="Calibri"/>
                <a:ea typeface="Calibri"/>
                <a:cs typeface="Calibri"/>
                <a:sym typeface="Calibri"/>
              </a:rPr>
              <a:t>super() </a:t>
            </a:r>
            <a:r>
              <a:rPr b="0" i="0" lang="en-US" sz="2000" u="none">
                <a:solidFill>
                  <a:schemeClr val="dk1"/>
                </a:solidFill>
                <a:latin typeface="Calibri"/>
                <a:ea typeface="Calibri"/>
                <a:cs typeface="Calibri"/>
                <a:sym typeface="Calibri"/>
              </a:rPr>
              <a:t>invokes the no-arg constructor of its superclass, </a:t>
            </a:r>
            <a:endParaRPr b="0" i="0" sz="2000" u="none">
              <a:solidFill>
                <a:schemeClr val="dk1"/>
              </a:solidFill>
              <a:latin typeface="Calibri"/>
              <a:ea typeface="Calibri"/>
              <a:cs typeface="Calibri"/>
              <a:sym typeface="Calibri"/>
            </a:endParaRPr>
          </a:p>
          <a:p>
            <a:pPr indent="-127000" lvl="0" marL="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 statement </a:t>
            </a:r>
            <a:r>
              <a:rPr b="1" i="0" lang="en-US" sz="2000" u="none">
                <a:solidFill>
                  <a:schemeClr val="dk1"/>
                </a:solidFill>
                <a:latin typeface="Calibri"/>
                <a:ea typeface="Calibri"/>
                <a:cs typeface="Calibri"/>
                <a:sym typeface="Calibri"/>
              </a:rPr>
              <a:t>super(arguments)</a:t>
            </a:r>
            <a:r>
              <a:rPr b="0" i="0" lang="en-US" sz="2000" u="none">
                <a:solidFill>
                  <a:schemeClr val="dk1"/>
                </a:solidFill>
                <a:latin typeface="Calibri"/>
                <a:ea typeface="Calibri"/>
                <a:cs typeface="Calibri"/>
                <a:sym typeface="Calibri"/>
              </a:rPr>
              <a:t> invokes the superclass constructor that matches the arguments. </a:t>
            </a:r>
            <a:endParaRPr/>
          </a:p>
          <a:p>
            <a:pPr indent="-127000" lvl="0" marL="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 statement </a:t>
            </a:r>
            <a:r>
              <a:rPr b="1" i="0" lang="en-US" sz="2000" u="none">
                <a:solidFill>
                  <a:schemeClr val="dk1"/>
                </a:solidFill>
                <a:latin typeface="Calibri"/>
                <a:ea typeface="Calibri"/>
                <a:cs typeface="Calibri"/>
                <a:sym typeface="Calibri"/>
              </a:rPr>
              <a:t>super() </a:t>
            </a:r>
            <a:r>
              <a:rPr b="0" i="0" lang="en-US" sz="2000" u="none">
                <a:solidFill>
                  <a:schemeClr val="dk1"/>
                </a:solidFill>
                <a:latin typeface="Calibri"/>
                <a:ea typeface="Calibri"/>
                <a:cs typeface="Calibri"/>
                <a:sym typeface="Calibri"/>
              </a:rPr>
              <a:t>or </a:t>
            </a:r>
            <a:r>
              <a:rPr b="1" i="0" lang="en-US" sz="2000" u="none">
                <a:solidFill>
                  <a:schemeClr val="dk1"/>
                </a:solidFill>
                <a:latin typeface="Calibri"/>
                <a:ea typeface="Calibri"/>
                <a:cs typeface="Calibri"/>
                <a:sym typeface="Calibri"/>
              </a:rPr>
              <a:t>super(arguments)</a:t>
            </a:r>
            <a:r>
              <a:rPr b="0" i="0" lang="en-US" sz="2000" u="none">
                <a:solidFill>
                  <a:schemeClr val="dk1"/>
                </a:solidFill>
                <a:latin typeface="Calibri"/>
                <a:ea typeface="Calibri"/>
                <a:cs typeface="Calibri"/>
                <a:sym typeface="Calibri"/>
              </a:rPr>
              <a:t> must be the first statement of the subclass’s constructor;</a:t>
            </a:r>
            <a:endParaRPr/>
          </a:p>
          <a:p>
            <a:pPr indent="0" lvl="0" marL="0" marR="0" rtl="0" algn="l">
              <a:lnSpc>
                <a:spcPct val="100000"/>
              </a:lnSpc>
              <a:spcBef>
                <a:spcPts val="400"/>
              </a:spcBef>
              <a:spcAft>
                <a:spcPts val="0"/>
              </a:spcAft>
              <a:buClr>
                <a:schemeClr val="dk1"/>
              </a:buClr>
              <a:buSzPts val="2000"/>
              <a:buFont typeface="Arial"/>
              <a:buNone/>
            </a:pPr>
            <a:r>
              <a:rPr b="0" i="1" lang="en-US" sz="2000" u="none">
                <a:solidFill>
                  <a:schemeClr val="dk1"/>
                </a:solidFill>
                <a:latin typeface="Calibri"/>
                <a:ea typeface="Calibri"/>
                <a:cs typeface="Calibri"/>
                <a:sym typeface="Calibri"/>
              </a:rPr>
              <a:t>This is the only way to explicitly invoke a superclass constructor.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5"/>
          <p:cNvSpPr txBox="1"/>
          <p:nvPr>
            <p:ph type="title"/>
          </p:nvPr>
        </p:nvSpPr>
        <p:spPr>
          <a:xfrm>
            <a:off x="493712" y="-3810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Calibri"/>
              <a:buNone/>
            </a:pPr>
            <a:r>
              <a:rPr b="1" i="0" lang="en-US" sz="2800" u="none">
                <a:solidFill>
                  <a:schemeClr val="dk1"/>
                </a:solidFill>
                <a:latin typeface="Calibri"/>
                <a:ea typeface="Calibri"/>
                <a:cs typeface="Calibri"/>
                <a:sym typeface="Calibri"/>
              </a:rPr>
              <a:t>Example 1 of super()</a:t>
            </a:r>
            <a:endParaRPr/>
          </a:p>
        </p:txBody>
      </p:sp>
      <p:sp>
        <p:nvSpPr>
          <p:cNvPr id="177" name="Google Shape;177;p15"/>
          <p:cNvSpPr txBox="1"/>
          <p:nvPr>
            <p:ph idx="1" type="body"/>
          </p:nvPr>
        </p:nvSpPr>
        <p:spPr>
          <a:xfrm>
            <a:off x="457200" y="381000"/>
            <a:ext cx="40386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class Person</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int id;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String name;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Person(int x,String y)</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id=x;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name=y;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class Emp extends Person</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float salary;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Emp(int a,String b,float c){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super(a,b);//reusing parent constructor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salary=c;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void display()</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System.out.println(id+" "+name+" "+salary);</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a:t>
            </a:r>
            <a:endParaRPr/>
          </a:p>
          <a:p>
            <a:pPr indent="-241300" lvl="0" marL="342900" marR="0" rtl="0" algn="l">
              <a:spcBef>
                <a:spcPts val="320"/>
              </a:spcBef>
              <a:spcAft>
                <a:spcPts val="0"/>
              </a:spcAft>
              <a:buClr>
                <a:schemeClr val="dk1"/>
              </a:buClr>
              <a:buSzPts val="1600"/>
              <a:buFont typeface="Arial"/>
              <a:buNone/>
            </a:pPr>
            <a:r>
              <a:t/>
            </a:r>
            <a:endParaRPr b="0" i="0" sz="1600" u="none">
              <a:solidFill>
                <a:schemeClr val="dk1"/>
              </a:solidFill>
              <a:latin typeface="Calibri"/>
              <a:ea typeface="Calibri"/>
              <a:cs typeface="Calibri"/>
              <a:sym typeface="Calibri"/>
            </a:endParaRPr>
          </a:p>
        </p:txBody>
      </p:sp>
      <p:sp>
        <p:nvSpPr>
          <p:cNvPr id="178" name="Google Shape;178;p15"/>
          <p:cNvSpPr txBox="1"/>
          <p:nvPr>
            <p:ph idx="2" type="body"/>
          </p:nvPr>
        </p:nvSpPr>
        <p:spPr>
          <a:xfrm>
            <a:off x="4719637" y="381000"/>
            <a:ext cx="4038600" cy="617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class Main</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public static void main(String[] args)</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Emp e1=new Emp(1,"rohit",50000);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e1.display();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6"/>
          <p:cNvSpPr txBox="1"/>
          <p:nvPr>
            <p:ph type="title"/>
          </p:nvPr>
        </p:nvSpPr>
        <p:spPr>
          <a:xfrm>
            <a:off x="457200" y="15875"/>
            <a:ext cx="8229600" cy="334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Calibri"/>
              <a:buNone/>
            </a:pPr>
            <a:r>
              <a:rPr b="1" i="0" lang="en-US" sz="2800" u="none">
                <a:solidFill>
                  <a:schemeClr val="dk1"/>
                </a:solidFill>
                <a:latin typeface="Calibri"/>
                <a:ea typeface="Calibri"/>
                <a:cs typeface="Calibri"/>
                <a:sym typeface="Calibri"/>
              </a:rPr>
              <a:t>Calling super class method</a:t>
            </a:r>
            <a:endParaRPr/>
          </a:p>
        </p:txBody>
      </p:sp>
      <p:sp>
        <p:nvSpPr>
          <p:cNvPr id="184" name="Google Shape;184;p16"/>
          <p:cNvSpPr txBox="1"/>
          <p:nvPr>
            <p:ph idx="1" type="body"/>
          </p:nvPr>
        </p:nvSpPr>
        <p:spPr>
          <a:xfrm>
            <a:off x="228600" y="457200"/>
            <a:ext cx="4267200" cy="6661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class person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int id;</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String name;</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void get_data(int x, String y)</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id=x;</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name=y;</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class emp extends person</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float salary;</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void get_data(int a,String b,float c)</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super.get_data(a,b);</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salary=c;</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void show()</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System.out.println(id+" "+name+" "+salary);</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a:t>
            </a:r>
            <a:endParaRPr/>
          </a:p>
        </p:txBody>
      </p:sp>
      <p:sp>
        <p:nvSpPr>
          <p:cNvPr id="185" name="Google Shape;185;p16"/>
          <p:cNvSpPr txBox="1"/>
          <p:nvPr>
            <p:ph idx="2" type="body"/>
          </p:nvPr>
        </p:nvSpPr>
        <p:spPr>
          <a:xfrm>
            <a:off x="4191000" y="457200"/>
            <a:ext cx="4495800" cy="5668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t>
            </a:r>
            <a:r>
              <a:rPr b="0" i="0" lang="en-US" sz="1800" u="none">
                <a:solidFill>
                  <a:schemeClr val="dk1"/>
                </a:solidFill>
                <a:latin typeface="Calibri"/>
                <a:ea typeface="Calibri"/>
                <a:cs typeface="Calibri"/>
                <a:sym typeface="Calibri"/>
              </a:rPr>
              <a:t>class Main</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public static void main(String[] args)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emp e = new emp();</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e.get_data(1,"rohit",56000);</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e.show();</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7"/>
          <p:cNvSpPr txBox="1"/>
          <p:nvPr>
            <p:ph type="ctrTitle"/>
          </p:nvPr>
        </p:nvSpPr>
        <p:spPr>
          <a:xfrm>
            <a:off x="533400" y="152400"/>
            <a:ext cx="7924800" cy="304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500"/>
              <a:buFont typeface="Calibri"/>
              <a:buNone/>
            </a:pPr>
            <a:r>
              <a:rPr b="1" i="0" lang="en-US" sz="2500" u="none">
                <a:solidFill>
                  <a:schemeClr val="dk1"/>
                </a:solidFill>
                <a:latin typeface="Calibri"/>
                <a:ea typeface="Calibri"/>
                <a:cs typeface="Calibri"/>
                <a:sym typeface="Calibri"/>
              </a:rPr>
              <a:t>Why multiple inheritance is not supported in java?</a:t>
            </a:r>
            <a:endParaRPr/>
          </a:p>
        </p:txBody>
      </p:sp>
      <p:sp>
        <p:nvSpPr>
          <p:cNvPr id="191" name="Google Shape;191;p17"/>
          <p:cNvSpPr txBox="1"/>
          <p:nvPr>
            <p:ph idx="1" type="subTitle"/>
          </p:nvPr>
        </p:nvSpPr>
        <p:spPr>
          <a:xfrm>
            <a:off x="152400" y="685800"/>
            <a:ext cx="8534400" cy="5486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2400"/>
              <a:buNone/>
            </a:pPr>
            <a:r>
              <a:rPr b="0" i="0" lang="en-US" sz="2400" u="none">
                <a:solidFill>
                  <a:schemeClr val="dk1"/>
                </a:solidFill>
                <a:latin typeface="Calibri"/>
                <a:ea typeface="Calibri"/>
                <a:cs typeface="Calibri"/>
                <a:sym typeface="Calibri"/>
              </a:rPr>
              <a:t>To reduce the complexity and simplify the language, multiple inheritance is not supported in java.</a:t>
            </a:r>
            <a:endParaRPr/>
          </a:p>
          <a:p>
            <a:pPr indent="0" lvl="0" marL="0" rtl="0" algn="just">
              <a:lnSpc>
                <a:spcPct val="100000"/>
              </a:lnSpc>
              <a:spcBef>
                <a:spcPts val="480"/>
              </a:spcBef>
              <a:spcAft>
                <a:spcPts val="0"/>
              </a:spcAft>
              <a:buClr>
                <a:srgbClr val="888888"/>
              </a:buClr>
              <a:buSzPts val="2400"/>
              <a:buNone/>
            </a:pPr>
            <a:r>
              <a:t/>
            </a:r>
            <a:endParaRPr b="0" i="0" sz="2400" u="none">
              <a:solidFill>
                <a:schemeClr val="dk1"/>
              </a:solidFill>
              <a:latin typeface="Calibri"/>
              <a:ea typeface="Calibri"/>
              <a:cs typeface="Calibri"/>
              <a:sym typeface="Calibri"/>
            </a:endParaRPr>
          </a:p>
          <a:p>
            <a:pPr indent="0" lvl="0" marL="0" rtl="0" algn="just">
              <a:lnSpc>
                <a:spcPct val="100000"/>
              </a:lnSpc>
              <a:spcBef>
                <a:spcPts val="480"/>
              </a:spcBef>
              <a:spcAft>
                <a:spcPts val="0"/>
              </a:spcAft>
              <a:buClr>
                <a:schemeClr val="dk1"/>
              </a:buClr>
              <a:buSzPts val="2400"/>
              <a:buNone/>
            </a:pPr>
            <a:r>
              <a:rPr b="0" i="0" lang="en-US" sz="2400" u="none">
                <a:solidFill>
                  <a:schemeClr val="dk1"/>
                </a:solidFill>
                <a:latin typeface="Calibri"/>
                <a:ea typeface="Calibri"/>
                <a:cs typeface="Calibri"/>
                <a:sym typeface="Calibri"/>
              </a:rPr>
              <a:t>Consider a scenario where A, B, and C are three classes. The C class inherits A and B classes. If A and B classes have the same method and you call it from child class object, there will be ambiguity to call the method of A or B class.</a:t>
            </a:r>
            <a:endParaRPr/>
          </a:p>
          <a:p>
            <a:pPr indent="0" lvl="0" marL="0" rtl="0" algn="just">
              <a:lnSpc>
                <a:spcPct val="100000"/>
              </a:lnSpc>
              <a:spcBef>
                <a:spcPts val="480"/>
              </a:spcBef>
              <a:spcAft>
                <a:spcPts val="0"/>
              </a:spcAft>
              <a:buClr>
                <a:srgbClr val="888888"/>
              </a:buClr>
              <a:buSzPts val="2400"/>
              <a:buNone/>
            </a:pPr>
            <a:r>
              <a:t/>
            </a:r>
            <a:endParaRPr b="0" i="0" sz="2400" u="none">
              <a:solidFill>
                <a:schemeClr val="dk1"/>
              </a:solidFill>
              <a:latin typeface="Calibri"/>
              <a:ea typeface="Calibri"/>
              <a:cs typeface="Calibri"/>
              <a:sym typeface="Calibri"/>
            </a:endParaRPr>
          </a:p>
          <a:p>
            <a:pPr indent="0" lvl="0" marL="0" rtl="0" algn="just">
              <a:lnSpc>
                <a:spcPct val="100000"/>
              </a:lnSpc>
              <a:spcBef>
                <a:spcPts val="480"/>
              </a:spcBef>
              <a:spcAft>
                <a:spcPts val="0"/>
              </a:spcAft>
              <a:buClr>
                <a:schemeClr val="dk1"/>
              </a:buClr>
              <a:buSzPts val="2400"/>
              <a:buNone/>
            </a:pPr>
            <a:r>
              <a:rPr b="0" i="0" lang="en-US" sz="2400" u="none">
                <a:solidFill>
                  <a:schemeClr val="dk1"/>
                </a:solidFill>
                <a:latin typeface="Calibri"/>
                <a:ea typeface="Calibri"/>
                <a:cs typeface="Calibri"/>
                <a:sym typeface="Calibri"/>
              </a:rPr>
              <a:t>Since compile-time errors are better than runtime errors, Java renders compile-time error if you inherit 2 classes. So whether you have same method or different, there will be compile time error.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8"/>
          <p:cNvSpPr txBox="1"/>
          <p:nvPr>
            <p:ph type="title"/>
          </p:nvPr>
        </p:nvSpPr>
        <p:spPr>
          <a:xfrm>
            <a:off x="476250" y="152400"/>
            <a:ext cx="8229600" cy="258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b="1" i="0" lang="en-US" sz="3200" u="none">
                <a:solidFill>
                  <a:schemeClr val="dk1"/>
                </a:solidFill>
                <a:latin typeface="Calibri"/>
                <a:ea typeface="Calibri"/>
                <a:cs typeface="Calibri"/>
                <a:sym typeface="Calibri"/>
              </a:rPr>
              <a:t>Example</a:t>
            </a:r>
            <a:endParaRPr/>
          </a:p>
        </p:txBody>
      </p:sp>
      <p:sp>
        <p:nvSpPr>
          <p:cNvPr id="197" name="Google Shape;197;p18"/>
          <p:cNvSpPr txBox="1"/>
          <p:nvPr>
            <p:ph idx="1" type="body"/>
          </p:nvPr>
        </p:nvSpPr>
        <p:spPr>
          <a:xfrm>
            <a:off x="476250" y="411162"/>
            <a:ext cx="8229600" cy="60198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class A</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void msg()</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System.out.println("Hello");</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class B</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void msg()</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System.out.println("Welcome");</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class C extends A,B //suppose if it were  </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public static void main(String args[])</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C obj=new C();  </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obj.msg();//Now which msg() method would be invoked?  </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9"/>
          <p:cNvSpPr txBox="1"/>
          <p:nvPr>
            <p:ph type="title"/>
          </p:nvPr>
        </p:nvSpPr>
        <p:spPr>
          <a:xfrm>
            <a:off x="457200" y="274637"/>
            <a:ext cx="8229600" cy="4873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1" i="0" lang="en-US" sz="4000" u="none">
                <a:solidFill>
                  <a:schemeClr val="dk1"/>
                </a:solidFill>
                <a:latin typeface="Calibri"/>
                <a:ea typeface="Calibri"/>
                <a:cs typeface="Calibri"/>
                <a:sym typeface="Calibri"/>
              </a:rPr>
              <a:t>Polymorphism</a:t>
            </a:r>
            <a:endParaRPr/>
          </a:p>
        </p:txBody>
      </p:sp>
      <p:sp>
        <p:nvSpPr>
          <p:cNvPr id="203" name="Google Shape;203;p19"/>
          <p:cNvSpPr txBox="1"/>
          <p:nvPr>
            <p:ph idx="1" type="body"/>
          </p:nvPr>
        </p:nvSpPr>
        <p:spPr>
          <a:xfrm>
            <a:off x="457200" y="914400"/>
            <a:ext cx="8229600" cy="5211762"/>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The word polymorphism means having many forms. Polymorphism allows us to perform a single action in different ways. </a:t>
            </a:r>
            <a:endParaRPr b="0" i="0" sz="2400" u="none">
              <a:solidFill>
                <a:schemeClr val="dk1"/>
              </a:solidFill>
              <a:latin typeface="Calibri"/>
              <a:ea typeface="Calibri"/>
              <a:cs typeface="Calibri"/>
              <a:sym typeface="Calibri"/>
            </a:endParaRPr>
          </a:p>
          <a:p>
            <a:pPr indent="0" lvl="0" marL="0" marR="0" rtl="0" algn="just">
              <a:lnSpc>
                <a:spcPct val="100000"/>
              </a:lnSpc>
              <a:spcBef>
                <a:spcPts val="480"/>
              </a:spcBef>
              <a:spcAft>
                <a:spcPts val="0"/>
              </a:spcAft>
              <a:buClr>
                <a:schemeClr val="dk1"/>
              </a:buClr>
              <a:buSzPts val="2400"/>
              <a:buFont typeface="Arial"/>
              <a:buNone/>
            </a:pPr>
            <a:r>
              <a:rPr b="1" i="0" lang="en-US" sz="2400" u="none">
                <a:solidFill>
                  <a:schemeClr val="dk1"/>
                </a:solidFill>
                <a:latin typeface="Calibri"/>
                <a:ea typeface="Calibri"/>
                <a:cs typeface="Calibri"/>
                <a:sym typeface="Calibri"/>
              </a:rPr>
              <a:t>In Java polymorphism is mainly divided into two types:</a:t>
            </a:r>
            <a:endParaRPr b="0" i="0" sz="2400" u="none">
              <a:solidFill>
                <a:schemeClr val="dk1"/>
              </a:solidFill>
              <a:latin typeface="Calibri"/>
              <a:ea typeface="Calibri"/>
              <a:cs typeface="Calibri"/>
              <a:sym typeface="Calibri"/>
            </a:endParaRPr>
          </a:p>
          <a:p>
            <a:pPr indent="-152400" lvl="0" marL="0" marR="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Compile time Polymorphism</a:t>
            </a:r>
            <a:endParaRPr/>
          </a:p>
          <a:p>
            <a:pPr indent="-152400" lvl="0" marL="0" marR="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Runtime Polymorphism</a:t>
            </a:r>
            <a:endParaRPr/>
          </a:p>
          <a:p>
            <a:pPr indent="0" lvl="0" marL="0" marR="0" rtl="0" algn="l">
              <a:lnSpc>
                <a:spcPct val="100000"/>
              </a:lnSpc>
              <a:spcBef>
                <a:spcPts val="520"/>
              </a:spcBef>
              <a:spcAft>
                <a:spcPts val="0"/>
              </a:spcAft>
              <a:buClr>
                <a:schemeClr val="dk1"/>
              </a:buClr>
              <a:buSzPts val="2600"/>
              <a:buFont typeface="Arial"/>
              <a:buNone/>
            </a:pPr>
            <a:r>
              <a:rPr b="1" i="0" lang="en-US" sz="2600" u="sng">
                <a:solidFill>
                  <a:schemeClr val="dk1"/>
                </a:solidFill>
                <a:latin typeface="Calibri"/>
                <a:ea typeface="Calibri"/>
                <a:cs typeface="Calibri"/>
                <a:sym typeface="Calibri"/>
              </a:rPr>
              <a:t>Compile time Polymorphism</a:t>
            </a:r>
            <a:endParaRPr/>
          </a:p>
          <a:p>
            <a:pPr indent="0" lvl="0" marL="0" marR="0" rtl="0" algn="just">
              <a:lnSpc>
                <a:spcPct val="100000"/>
              </a:lnSpc>
              <a:spcBef>
                <a:spcPts val="520"/>
              </a:spcBef>
              <a:spcAft>
                <a:spcPts val="0"/>
              </a:spcAft>
              <a:buClr>
                <a:schemeClr val="dk1"/>
              </a:buClr>
              <a:buSzPts val="2600"/>
              <a:buFont typeface="Arial"/>
              <a:buNone/>
            </a:pPr>
            <a:r>
              <a:rPr b="1" i="0" lang="en-US" sz="2600" u="none">
                <a:solidFill>
                  <a:schemeClr val="dk1"/>
                </a:solidFill>
                <a:latin typeface="Calibri"/>
                <a:ea typeface="Calibri"/>
                <a:cs typeface="Calibri"/>
                <a:sym typeface="Calibri"/>
              </a:rPr>
              <a:t>Method Overloading</a:t>
            </a:r>
            <a:r>
              <a:rPr b="0" i="0" lang="en-US" sz="2600" u="none">
                <a:solidFill>
                  <a:schemeClr val="dk1"/>
                </a:solidFill>
                <a:latin typeface="Calibri"/>
                <a:ea typeface="Calibri"/>
                <a:cs typeface="Calibri"/>
                <a:sym typeface="Calibri"/>
              </a:rPr>
              <a:t>: When there are multiple functions with same name but different parameters then these functions are said to be </a:t>
            </a:r>
            <a:r>
              <a:rPr b="1" i="0" lang="en-US" sz="2600" u="none">
                <a:solidFill>
                  <a:schemeClr val="dk1"/>
                </a:solidFill>
                <a:latin typeface="Calibri"/>
                <a:ea typeface="Calibri"/>
                <a:cs typeface="Calibri"/>
                <a:sym typeface="Calibri"/>
              </a:rPr>
              <a:t>overloaded</a:t>
            </a:r>
            <a:r>
              <a:rPr b="0" i="0" lang="en-US" sz="2600" u="none">
                <a:solidFill>
                  <a:schemeClr val="dk1"/>
                </a:solidFill>
                <a:latin typeface="Calibri"/>
                <a:ea typeface="Calibri"/>
                <a:cs typeface="Calibri"/>
                <a:sym typeface="Calibri"/>
              </a:rPr>
              <a:t>. Functions can be overloaded by </a:t>
            </a:r>
            <a:r>
              <a:rPr b="1" i="0" lang="en-US" sz="2600" u="none">
                <a:solidFill>
                  <a:schemeClr val="dk1"/>
                </a:solidFill>
                <a:latin typeface="Calibri"/>
                <a:ea typeface="Calibri"/>
                <a:cs typeface="Calibri"/>
                <a:sym typeface="Calibri"/>
              </a:rPr>
              <a:t>change in number of arguments</a:t>
            </a:r>
            <a:r>
              <a:rPr b="0" i="0" lang="en-US" sz="2600" u="none">
                <a:solidFill>
                  <a:schemeClr val="dk1"/>
                </a:solidFill>
                <a:latin typeface="Calibri"/>
                <a:ea typeface="Calibri"/>
                <a:cs typeface="Calibri"/>
                <a:sym typeface="Calibri"/>
              </a:rPr>
              <a:t> or/and </a:t>
            </a:r>
            <a:r>
              <a:rPr b="1" i="0" lang="en-US" sz="2600" u="none">
                <a:solidFill>
                  <a:schemeClr val="dk1"/>
                </a:solidFill>
                <a:latin typeface="Calibri"/>
                <a:ea typeface="Calibri"/>
                <a:cs typeface="Calibri"/>
                <a:sym typeface="Calibri"/>
              </a:rPr>
              <a:t>change in type of arguments</a:t>
            </a:r>
            <a:r>
              <a:rPr b="0" i="0" lang="en-US" sz="2600" u="none">
                <a:solidFill>
                  <a:schemeClr val="dk1"/>
                </a:solidFill>
                <a:latin typeface="Calibri"/>
                <a:ea typeface="Calibri"/>
                <a:cs typeface="Calibri"/>
                <a:sym typeface="Calibri"/>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Inheritance</a:t>
            </a:r>
            <a:endParaRPr/>
          </a:p>
        </p:txBody>
      </p:sp>
      <p:sp>
        <p:nvSpPr>
          <p:cNvPr id="95" name="Google Shape;95;p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Inheritance in Java is a mechanism in which one object acquires all the properties and behaviors of a parent object. It is an important part of OOPs (Object Oriented programming system).</a:t>
            </a:r>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 idea behind inheritance in Java is that you can create new classes that are built upon existing classes. When you inherit from an existing class, you can reuse methods and fields of the parent class. Moreover, you can add new methods and fields in your current class also.</a:t>
            </a:r>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Inheritance represents the </a:t>
            </a:r>
            <a:r>
              <a:rPr b="1" i="0" lang="en-US" sz="2000" u="none" cap="none" strike="noStrike">
                <a:solidFill>
                  <a:schemeClr val="dk1"/>
                </a:solidFill>
                <a:latin typeface="Times New Roman"/>
                <a:ea typeface="Times New Roman"/>
                <a:cs typeface="Times New Roman"/>
                <a:sym typeface="Times New Roman"/>
              </a:rPr>
              <a:t>IS-A relationship </a:t>
            </a:r>
            <a:r>
              <a:rPr b="0" i="0" lang="en-US" sz="2000" u="none" cap="none" strike="noStrike">
                <a:solidFill>
                  <a:schemeClr val="dk1"/>
                </a:solidFill>
                <a:latin typeface="Times New Roman"/>
                <a:ea typeface="Times New Roman"/>
                <a:cs typeface="Times New Roman"/>
                <a:sym typeface="Times New Roman"/>
              </a:rPr>
              <a:t>which is also known as a parent-child relationship.</a:t>
            </a:r>
            <a:endParaRPr/>
          </a:p>
          <a:p>
            <a:pPr indent="-215900" lvl="0" marL="342900" marR="0" rtl="0" algn="just">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0"/>
          <p:cNvSpPr txBox="1"/>
          <p:nvPr>
            <p:ph type="title"/>
          </p:nvPr>
        </p:nvSpPr>
        <p:spPr>
          <a:xfrm>
            <a:off x="457200" y="28575"/>
            <a:ext cx="8229600" cy="411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Example: Compile time Polymorphism(Method Overloading)</a:t>
            </a:r>
            <a:endParaRPr/>
          </a:p>
        </p:txBody>
      </p:sp>
      <p:sp>
        <p:nvSpPr>
          <p:cNvPr id="209" name="Google Shape;209;p20"/>
          <p:cNvSpPr txBox="1"/>
          <p:nvPr>
            <p:ph idx="1" type="body"/>
          </p:nvPr>
        </p:nvSpPr>
        <p:spPr>
          <a:xfrm>
            <a:off x="152400" y="439737"/>
            <a:ext cx="6934200" cy="56864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Java program for Method overloading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class MultiplyFun { </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libri"/>
              <a:ea typeface="Calibri"/>
              <a:cs typeface="Calibri"/>
              <a:sym typeface="Calibri"/>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static int Multiply(int a, int b)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return a * b;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static double Multiply(double a, double b)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return a * b;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class Main {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public static void main(String[] args)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System.out.println(MultiplyFun.Multiply(2, 4));		System.out.println(MultiplyFun.Multiply(5.5, 6.3));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 </a:t>
            </a:r>
            <a:endParaRPr/>
          </a:p>
          <a:p>
            <a:pPr indent="0" lvl="0" marL="0" marR="0" rtl="0" algn="l">
              <a:lnSpc>
                <a:spcPct val="100000"/>
              </a:lnSpc>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a:p>
            <a:pPr indent="-152400" lvl="0" marL="342900" marR="0" rtl="0" algn="l">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Method Overriding</a:t>
            </a:r>
            <a:endParaRPr/>
          </a:p>
        </p:txBody>
      </p:sp>
      <p:sp>
        <p:nvSpPr>
          <p:cNvPr id="215" name="Google Shape;215;p21"/>
          <p:cNvSpPr txBox="1"/>
          <p:nvPr>
            <p:ph idx="1" type="body"/>
          </p:nvPr>
        </p:nvSpPr>
        <p:spPr>
          <a:xfrm>
            <a:off x="457200" y="1600200"/>
            <a:ext cx="8229600" cy="2819400"/>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In a class hierarchy, when a method in a subclass has the same name and type signature as a method in its superclass, then the method in the subclass is said to </a:t>
            </a:r>
            <a:r>
              <a:rPr b="1" i="1" lang="en-US" sz="2600" u="none">
                <a:solidFill>
                  <a:schemeClr val="dk1"/>
                </a:solidFill>
                <a:latin typeface="Calibri"/>
                <a:ea typeface="Calibri"/>
                <a:cs typeface="Calibri"/>
                <a:sym typeface="Calibri"/>
              </a:rPr>
              <a:t>override</a:t>
            </a:r>
            <a:r>
              <a:rPr b="0" i="1" lang="en-US" sz="2600" u="none">
                <a:solidFill>
                  <a:schemeClr val="dk1"/>
                </a:solidFill>
                <a:latin typeface="Calibri"/>
                <a:ea typeface="Calibri"/>
                <a:cs typeface="Calibri"/>
                <a:sym typeface="Calibri"/>
              </a:rPr>
              <a:t> </a:t>
            </a:r>
            <a:r>
              <a:rPr b="0" i="0" lang="en-US" sz="2600" u="none">
                <a:solidFill>
                  <a:schemeClr val="dk1"/>
                </a:solidFill>
                <a:latin typeface="Calibri"/>
                <a:ea typeface="Calibri"/>
                <a:cs typeface="Calibri"/>
                <a:sym typeface="Calibri"/>
              </a:rPr>
              <a:t>the method in the superclass. </a:t>
            </a:r>
            <a:endParaRPr/>
          </a:p>
          <a:p>
            <a:pPr indent="-342900" lvl="0" marL="342900" marR="0" rtl="0" algn="just">
              <a:lnSpc>
                <a:spcPct val="8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When an overridden method is called from within its subclass, it will always refer to the version of that method defined by the subclass. The version of the method defined by the superclass will be hidden.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2"/>
          <p:cNvSpPr txBox="1"/>
          <p:nvPr>
            <p:ph type="title"/>
          </p:nvPr>
        </p:nvSpPr>
        <p:spPr>
          <a:xfrm>
            <a:off x="457200" y="274637"/>
            <a:ext cx="8229600" cy="334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b="1" i="0" lang="en-US" sz="3200" u="none">
                <a:solidFill>
                  <a:schemeClr val="dk1"/>
                </a:solidFill>
                <a:latin typeface="Calibri"/>
                <a:ea typeface="Calibri"/>
                <a:cs typeface="Calibri"/>
                <a:sym typeface="Calibri"/>
              </a:rPr>
              <a:t>Example: Method Overriding</a:t>
            </a:r>
            <a:endParaRPr/>
          </a:p>
        </p:txBody>
      </p:sp>
      <p:sp>
        <p:nvSpPr>
          <p:cNvPr id="221" name="Google Shape;221;p22"/>
          <p:cNvSpPr txBox="1"/>
          <p:nvPr>
            <p:ph idx="1" type="body"/>
          </p:nvPr>
        </p:nvSpPr>
        <p:spPr>
          <a:xfrm>
            <a:off x="457200" y="838200"/>
            <a:ext cx="4038600" cy="518160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Method overriding.</a:t>
            </a:r>
            <a:endParaRPr/>
          </a:p>
          <a:p>
            <a:pPr indent="0" lvl="0" marL="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class A {</a:t>
            </a:r>
            <a:endParaRPr/>
          </a:p>
          <a:p>
            <a:pPr indent="0" lvl="0" marL="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int i, j;</a:t>
            </a:r>
            <a:endParaRPr/>
          </a:p>
          <a:p>
            <a:pPr indent="0" lvl="0" marL="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A(int a, int b) {</a:t>
            </a:r>
            <a:endParaRPr/>
          </a:p>
          <a:p>
            <a:pPr indent="0" lvl="0" marL="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i = a;</a:t>
            </a:r>
            <a:endParaRPr/>
          </a:p>
          <a:p>
            <a:pPr indent="0" lvl="0" marL="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j = b;</a:t>
            </a:r>
            <a:endParaRPr/>
          </a:p>
          <a:p>
            <a:pPr indent="0" lvl="0" marL="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a:t>
            </a:r>
            <a:endParaRPr/>
          </a:p>
          <a:p>
            <a:pPr indent="0" lvl="0" marL="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display i and j</a:t>
            </a:r>
            <a:endParaRPr/>
          </a:p>
          <a:p>
            <a:pPr indent="0" lvl="0" marL="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void show() {</a:t>
            </a:r>
            <a:endParaRPr/>
          </a:p>
          <a:p>
            <a:pPr indent="0" lvl="0" marL="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System.out.println("i and j: " + i + " " + j);</a:t>
            </a:r>
            <a:endParaRPr/>
          </a:p>
          <a:p>
            <a:pPr indent="0" lvl="0" marL="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a:t>
            </a:r>
            <a:endParaRPr/>
          </a:p>
          <a:p>
            <a:pPr indent="0" lvl="0" marL="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a:t>
            </a:r>
            <a:endParaRPr/>
          </a:p>
        </p:txBody>
      </p:sp>
      <p:sp>
        <p:nvSpPr>
          <p:cNvPr id="222" name="Google Shape;222;p22"/>
          <p:cNvSpPr txBox="1"/>
          <p:nvPr>
            <p:ph idx="2" type="body"/>
          </p:nvPr>
        </p:nvSpPr>
        <p:spPr>
          <a:xfrm>
            <a:off x="4495800" y="838200"/>
            <a:ext cx="4191000" cy="548640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class B extends A {</a:t>
            </a:r>
            <a:endParaRPr/>
          </a:p>
          <a:p>
            <a:pPr indent="0" lvl="0" marL="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int k;</a:t>
            </a:r>
            <a:endParaRPr/>
          </a:p>
          <a:p>
            <a:pPr indent="0" lvl="0" marL="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B(int a, int b, int c) {</a:t>
            </a:r>
            <a:endParaRPr/>
          </a:p>
          <a:p>
            <a:pPr indent="0" lvl="0" marL="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super(a, b);</a:t>
            </a:r>
            <a:endParaRPr/>
          </a:p>
          <a:p>
            <a:pPr indent="0" lvl="0" marL="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k = c;</a:t>
            </a:r>
            <a:endParaRPr/>
          </a:p>
          <a:p>
            <a:pPr indent="0" lvl="0" marL="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a:t>
            </a:r>
            <a:endParaRPr/>
          </a:p>
          <a:p>
            <a:pPr indent="0" lvl="0" marL="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display k – this overrides show() in A</a:t>
            </a:r>
            <a:endParaRPr/>
          </a:p>
          <a:p>
            <a:pPr indent="0" lvl="0" marL="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void show() {</a:t>
            </a:r>
            <a:endParaRPr/>
          </a:p>
          <a:p>
            <a:pPr indent="0" lvl="0" marL="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System.out.println("k: " + k);</a:t>
            </a:r>
            <a:endParaRPr/>
          </a:p>
          <a:p>
            <a:pPr indent="0" lvl="0" marL="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a:t>
            </a:r>
            <a:endParaRPr/>
          </a:p>
          <a:p>
            <a:pPr indent="0" lvl="0" marL="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a:t>
            </a:r>
            <a:endParaRPr/>
          </a:p>
          <a:p>
            <a:pPr indent="0" lvl="0" marL="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class Override {</a:t>
            </a:r>
            <a:endParaRPr/>
          </a:p>
          <a:p>
            <a:pPr indent="0" lvl="0" marL="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public static void main(String args[]) {</a:t>
            </a:r>
            <a:endParaRPr/>
          </a:p>
          <a:p>
            <a:pPr indent="0" lvl="0" marL="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B subOb = new B(1, 2, 3);</a:t>
            </a:r>
            <a:endParaRPr/>
          </a:p>
          <a:p>
            <a:pPr indent="0" lvl="0" marL="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subOb.show(); // this calls show() in B</a:t>
            </a:r>
            <a:endParaRPr/>
          </a:p>
          <a:p>
            <a:pPr indent="0" lvl="0" marL="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a:t>
            </a:r>
            <a:endParaRPr/>
          </a:p>
          <a:p>
            <a:pPr indent="0" lvl="0" marL="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a:t>
            </a:r>
            <a:endParaRPr/>
          </a:p>
          <a:p>
            <a:pPr indent="0" lvl="0" marL="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Output:</a:t>
            </a:r>
            <a:endParaRPr/>
          </a:p>
          <a:p>
            <a:pPr indent="0" lvl="0" marL="0" marR="0" rtl="0" algn="l">
              <a:lnSpc>
                <a:spcPct val="8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k:3</a:t>
            </a:r>
            <a:endParaRPr/>
          </a:p>
          <a:p>
            <a:pPr indent="-228600" lvl="0" marL="342900" marR="0" rtl="0" algn="l">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br>
              <a:rPr b="0" i="0" lang="en-US" sz="4000" u="none">
                <a:solidFill>
                  <a:schemeClr val="dk1"/>
                </a:solidFill>
                <a:latin typeface="Calibri"/>
                <a:ea typeface="Calibri"/>
                <a:cs typeface="Calibri"/>
                <a:sym typeface="Calibri"/>
              </a:rPr>
            </a:br>
            <a:r>
              <a:rPr b="1" i="0" lang="en-US" sz="4000" u="none">
                <a:solidFill>
                  <a:schemeClr val="dk1"/>
                </a:solidFill>
                <a:latin typeface="Calibri"/>
                <a:ea typeface="Calibri"/>
                <a:cs typeface="Calibri"/>
                <a:sym typeface="Calibri"/>
              </a:rPr>
              <a:t>Runtime Polymorphism in Java</a:t>
            </a:r>
            <a:br>
              <a:rPr b="0" i="0" lang="en-US" sz="4000" u="none">
                <a:solidFill>
                  <a:schemeClr val="dk1"/>
                </a:solidFill>
                <a:latin typeface="Calibri"/>
                <a:ea typeface="Calibri"/>
                <a:cs typeface="Calibri"/>
                <a:sym typeface="Calibri"/>
              </a:rPr>
            </a:br>
            <a:br>
              <a:rPr b="0" i="0" lang="en-US" sz="4000" u="none">
                <a:solidFill>
                  <a:schemeClr val="dk1"/>
                </a:solidFill>
                <a:latin typeface="Calibri"/>
                <a:ea typeface="Calibri"/>
                <a:cs typeface="Calibri"/>
                <a:sym typeface="Calibri"/>
              </a:rPr>
            </a:br>
            <a:endParaRPr/>
          </a:p>
        </p:txBody>
      </p:sp>
      <p:sp>
        <p:nvSpPr>
          <p:cNvPr id="228" name="Google Shape;228;p2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Times New Roman"/>
                <a:ea typeface="Times New Roman"/>
                <a:cs typeface="Times New Roman"/>
                <a:sym typeface="Times New Roman"/>
              </a:rPr>
              <a:t>Runtime polymorphism or Dynamic Method Dispatch is a process in which a call to an overridden method is resolved at runtime rather than compile-time.</a:t>
            </a:r>
            <a:endParaRPr/>
          </a:p>
          <a:p>
            <a:pPr indent="0" lvl="0" marL="0" marR="0" rtl="0" algn="just">
              <a:lnSpc>
                <a:spcPct val="100000"/>
              </a:lnSpc>
              <a:spcBef>
                <a:spcPts val="480"/>
              </a:spcBef>
              <a:spcAft>
                <a:spcPts val="0"/>
              </a:spcAft>
              <a:buClr>
                <a:schemeClr val="dk1"/>
              </a:buClr>
              <a:buSzPts val="2400"/>
              <a:buFont typeface="Arial"/>
              <a:buNone/>
            </a:pPr>
            <a:r>
              <a:rPr b="0" i="0" lang="en-US" sz="2400" u="none">
                <a:solidFill>
                  <a:schemeClr val="dk1"/>
                </a:solidFill>
                <a:latin typeface="Times New Roman"/>
                <a:ea typeface="Times New Roman"/>
                <a:cs typeface="Times New Roman"/>
                <a:sym typeface="Times New Roman"/>
              </a:rPr>
              <a:t>In this process, an overridden method is called through the reference variable of a superclass. The determination of the method to be called is based on the </a:t>
            </a:r>
            <a:r>
              <a:rPr b="1" i="0" lang="en-US" sz="2400" u="sng">
                <a:solidFill>
                  <a:schemeClr val="dk1"/>
                </a:solidFill>
                <a:latin typeface="Times New Roman"/>
                <a:ea typeface="Times New Roman"/>
                <a:cs typeface="Times New Roman"/>
                <a:sym typeface="Times New Roman"/>
              </a:rPr>
              <a:t>object being referred to by the reference variable.</a:t>
            </a:r>
            <a:endParaRPr/>
          </a:p>
          <a:p>
            <a:pPr indent="0" lvl="0" marL="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0" lvl="0" marL="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4"/>
          <p:cNvSpPr txBox="1"/>
          <p:nvPr>
            <p:ph type="title"/>
          </p:nvPr>
        </p:nvSpPr>
        <p:spPr>
          <a:xfrm>
            <a:off x="457200" y="274637"/>
            <a:ext cx="8229600" cy="3349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1" i="0" lang="en-US" sz="4000" u="none">
                <a:solidFill>
                  <a:schemeClr val="dk1"/>
                </a:solidFill>
                <a:latin typeface="Calibri"/>
                <a:ea typeface="Calibri"/>
                <a:cs typeface="Calibri"/>
                <a:sym typeface="Calibri"/>
              </a:rPr>
              <a:t>Explanation</a:t>
            </a:r>
            <a:endParaRPr/>
          </a:p>
        </p:txBody>
      </p:sp>
      <p:sp>
        <p:nvSpPr>
          <p:cNvPr id="234" name="Google Shape;234;p24"/>
          <p:cNvSpPr txBox="1"/>
          <p:nvPr>
            <p:ph idx="1" type="body"/>
          </p:nvPr>
        </p:nvSpPr>
        <p:spPr>
          <a:xfrm>
            <a:off x="457200" y="914400"/>
            <a:ext cx="8229600" cy="5562600"/>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200"/>
              <a:buFont typeface="Arial"/>
              <a:buNone/>
            </a:pPr>
            <a:r>
              <a:rPr b="0" i="0" lang="en-US" sz="2200" u="none">
                <a:solidFill>
                  <a:schemeClr val="dk1"/>
                </a:solidFill>
                <a:latin typeface="Times New Roman"/>
                <a:ea typeface="Times New Roman"/>
                <a:cs typeface="Times New Roman"/>
                <a:sym typeface="Times New Roman"/>
              </a:rPr>
              <a:t>Method overriding is one of the ways in which Java supports Runtime Polymorphism. Dynamic method dispatch is the mechanism by which a call to an overridden method is resolved at run time, rather than compile time.</a:t>
            </a:r>
            <a:endParaRPr/>
          </a:p>
          <a:p>
            <a:pPr indent="-139700" lvl="0" marL="0" marR="0" rtl="0" algn="just">
              <a:lnSpc>
                <a:spcPct val="9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When an overridden method is called through a superclass reference, Java determines which version(superclass/subclasses) of that method is to be executed based upon the type of the object being referred to at the time the call occurs. Thus, this determination is made at run time.</a:t>
            </a:r>
            <a:endParaRPr/>
          </a:p>
          <a:p>
            <a:pPr indent="-139700" lvl="0" marL="0" marR="0" rtl="0" algn="just">
              <a:lnSpc>
                <a:spcPct val="9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At run-time, it depends on the type of the object being referred to (not the type of the reference variable) that determines which version of an overridden method will be executed</a:t>
            </a:r>
            <a:endParaRPr/>
          </a:p>
          <a:p>
            <a:pPr indent="-139700" lvl="0" marL="0" marR="0" rtl="0" algn="just">
              <a:lnSpc>
                <a:spcPct val="9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A superclass reference variable can refer to a subclass object. This is also known as </a:t>
            </a:r>
            <a:r>
              <a:rPr b="1" i="0" lang="en-US" sz="2200" u="none">
                <a:solidFill>
                  <a:schemeClr val="dk1"/>
                </a:solidFill>
                <a:latin typeface="Times New Roman"/>
                <a:ea typeface="Times New Roman"/>
                <a:cs typeface="Times New Roman"/>
                <a:sym typeface="Times New Roman"/>
              </a:rPr>
              <a:t>upcasting.</a:t>
            </a:r>
            <a:r>
              <a:rPr b="0" i="0" lang="en-US" sz="2200" u="none">
                <a:solidFill>
                  <a:schemeClr val="dk1"/>
                </a:solidFill>
                <a:latin typeface="Times New Roman"/>
                <a:ea typeface="Times New Roman"/>
                <a:cs typeface="Times New Roman"/>
                <a:sym typeface="Times New Roman"/>
              </a:rPr>
              <a:t> Java uses this fact to resolve calls to overridden methods at run time.</a:t>
            </a:r>
            <a:endParaRPr/>
          </a:p>
          <a:p>
            <a:pPr indent="0" lvl="0" marL="0" marR="0" rtl="0" algn="just">
              <a:lnSpc>
                <a:spcPct val="90000"/>
              </a:lnSpc>
              <a:spcBef>
                <a:spcPts val="440"/>
              </a:spcBef>
              <a:spcAft>
                <a:spcPts val="0"/>
              </a:spcAft>
              <a:buClr>
                <a:schemeClr val="dk1"/>
              </a:buClr>
              <a:buSzPts val="2200"/>
              <a:buFont typeface="Arial"/>
              <a:buNone/>
            </a:pPr>
            <a:br>
              <a:rPr b="0" i="0" lang="en-US" sz="2200" u="none">
                <a:solidFill>
                  <a:schemeClr val="dk1"/>
                </a:solidFill>
                <a:latin typeface="Times New Roman"/>
                <a:ea typeface="Times New Roman"/>
                <a:cs typeface="Times New Roman"/>
                <a:sym typeface="Times New Roman"/>
              </a:rPr>
            </a:b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5"/>
          <p:cNvSpPr txBox="1"/>
          <p:nvPr>
            <p:ph type="title"/>
          </p:nvPr>
        </p:nvSpPr>
        <p:spPr>
          <a:xfrm>
            <a:off x="457200" y="26987"/>
            <a:ext cx="8229600" cy="334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Example of method overridding/Dynamic Dispatch</a:t>
            </a:r>
            <a:endParaRPr/>
          </a:p>
        </p:txBody>
      </p:sp>
      <p:sp>
        <p:nvSpPr>
          <p:cNvPr id="240" name="Google Shape;240;p25"/>
          <p:cNvSpPr txBox="1"/>
          <p:nvPr>
            <p:ph idx="1" type="body"/>
          </p:nvPr>
        </p:nvSpPr>
        <p:spPr>
          <a:xfrm>
            <a:off x="304800" y="361950"/>
            <a:ext cx="4343400" cy="6267450"/>
          </a:xfrm>
          <a:prstGeom prst="rect">
            <a:avLst/>
          </a:prstGeom>
          <a:noFill/>
          <a:ln>
            <a:noFill/>
          </a:ln>
        </p:spPr>
        <p:txBody>
          <a:bodyPr anchorCtr="0" anchor="t" bIns="45700" lIns="91425" spcFirstLastPara="1" rIns="91425" wrap="square" tIns="45700">
            <a:normAutofit/>
          </a:bodyPr>
          <a:lstStyle/>
          <a:p>
            <a:pPr indent="0" lvl="0" marL="0" marR="0" rtl="0" algn="just">
              <a:lnSpc>
                <a:spcPct val="80000"/>
              </a:lnSpc>
              <a:spcBef>
                <a:spcPts val="0"/>
              </a:spcBef>
              <a:spcAft>
                <a:spcPts val="0"/>
              </a:spcAft>
              <a:buClr>
                <a:schemeClr val="dk1"/>
              </a:buClr>
              <a:buSzPts val="1500"/>
              <a:buFont typeface="Arial"/>
              <a:buNone/>
            </a:pPr>
            <a:r>
              <a:rPr b="0" i="0" lang="en-US" sz="1500" u="none">
                <a:solidFill>
                  <a:schemeClr val="dk1"/>
                </a:solidFill>
                <a:latin typeface="Calibri"/>
                <a:ea typeface="Calibri"/>
                <a:cs typeface="Calibri"/>
                <a:sym typeface="Calibri"/>
              </a:rPr>
              <a:t>class A </a:t>
            </a:r>
            <a:endParaRPr/>
          </a:p>
          <a:p>
            <a:pPr indent="0" lvl="0" marL="0" marR="0" rtl="0" algn="just">
              <a:lnSpc>
                <a:spcPct val="80000"/>
              </a:lnSpc>
              <a:spcBef>
                <a:spcPts val="300"/>
              </a:spcBef>
              <a:spcAft>
                <a:spcPts val="0"/>
              </a:spcAft>
              <a:buClr>
                <a:schemeClr val="dk1"/>
              </a:buClr>
              <a:buSzPts val="1500"/>
              <a:buFont typeface="Arial"/>
              <a:buNone/>
            </a:pPr>
            <a:r>
              <a:rPr b="0" i="0" lang="en-US" sz="1500" u="none">
                <a:solidFill>
                  <a:schemeClr val="dk1"/>
                </a:solidFill>
                <a:latin typeface="Calibri"/>
                <a:ea typeface="Calibri"/>
                <a:cs typeface="Calibri"/>
                <a:sym typeface="Calibri"/>
              </a:rPr>
              <a:t>{ </a:t>
            </a:r>
            <a:endParaRPr/>
          </a:p>
          <a:p>
            <a:pPr indent="0" lvl="0" marL="0" marR="0" rtl="0" algn="just">
              <a:lnSpc>
                <a:spcPct val="80000"/>
              </a:lnSpc>
              <a:spcBef>
                <a:spcPts val="300"/>
              </a:spcBef>
              <a:spcAft>
                <a:spcPts val="0"/>
              </a:spcAft>
              <a:buClr>
                <a:schemeClr val="dk1"/>
              </a:buClr>
              <a:buSzPts val="1500"/>
              <a:buFont typeface="Arial"/>
              <a:buNone/>
            </a:pPr>
            <a:r>
              <a:rPr b="0" i="0" lang="en-US" sz="1500" u="none">
                <a:solidFill>
                  <a:schemeClr val="dk1"/>
                </a:solidFill>
                <a:latin typeface="Calibri"/>
                <a:ea typeface="Calibri"/>
                <a:cs typeface="Calibri"/>
                <a:sym typeface="Calibri"/>
              </a:rPr>
              <a:t>	void m1() </a:t>
            </a:r>
            <a:endParaRPr/>
          </a:p>
          <a:p>
            <a:pPr indent="0" lvl="0" marL="0" marR="0" rtl="0" algn="just">
              <a:lnSpc>
                <a:spcPct val="80000"/>
              </a:lnSpc>
              <a:spcBef>
                <a:spcPts val="300"/>
              </a:spcBef>
              <a:spcAft>
                <a:spcPts val="0"/>
              </a:spcAft>
              <a:buClr>
                <a:schemeClr val="dk1"/>
              </a:buClr>
              <a:buSzPts val="1500"/>
              <a:buFont typeface="Arial"/>
              <a:buNone/>
            </a:pPr>
            <a:r>
              <a:rPr b="0" i="0" lang="en-US" sz="1500" u="none">
                <a:solidFill>
                  <a:schemeClr val="dk1"/>
                </a:solidFill>
                <a:latin typeface="Calibri"/>
                <a:ea typeface="Calibri"/>
                <a:cs typeface="Calibri"/>
                <a:sym typeface="Calibri"/>
              </a:rPr>
              <a:t>	{ </a:t>
            </a:r>
            <a:endParaRPr/>
          </a:p>
          <a:p>
            <a:pPr indent="0" lvl="0" marL="0" marR="0" rtl="0" algn="just">
              <a:lnSpc>
                <a:spcPct val="80000"/>
              </a:lnSpc>
              <a:spcBef>
                <a:spcPts val="300"/>
              </a:spcBef>
              <a:spcAft>
                <a:spcPts val="0"/>
              </a:spcAft>
              <a:buClr>
                <a:schemeClr val="dk1"/>
              </a:buClr>
              <a:buSzPts val="1500"/>
              <a:buFont typeface="Arial"/>
              <a:buNone/>
            </a:pPr>
            <a:r>
              <a:rPr b="0" i="0" lang="en-US" sz="1500" u="none">
                <a:solidFill>
                  <a:schemeClr val="dk1"/>
                </a:solidFill>
                <a:latin typeface="Calibri"/>
                <a:ea typeface="Calibri"/>
                <a:cs typeface="Calibri"/>
                <a:sym typeface="Calibri"/>
              </a:rPr>
              <a:t>System.out.println("Inside A's m1 method"); </a:t>
            </a:r>
            <a:endParaRPr/>
          </a:p>
          <a:p>
            <a:pPr indent="0" lvl="0" marL="0" marR="0" rtl="0" algn="just">
              <a:lnSpc>
                <a:spcPct val="80000"/>
              </a:lnSpc>
              <a:spcBef>
                <a:spcPts val="300"/>
              </a:spcBef>
              <a:spcAft>
                <a:spcPts val="0"/>
              </a:spcAft>
              <a:buClr>
                <a:schemeClr val="dk1"/>
              </a:buClr>
              <a:buSzPts val="1500"/>
              <a:buFont typeface="Arial"/>
              <a:buNone/>
            </a:pPr>
            <a:r>
              <a:rPr b="0" i="0" lang="en-US" sz="1500" u="none">
                <a:solidFill>
                  <a:schemeClr val="dk1"/>
                </a:solidFill>
                <a:latin typeface="Calibri"/>
                <a:ea typeface="Calibri"/>
                <a:cs typeface="Calibri"/>
                <a:sym typeface="Calibri"/>
              </a:rPr>
              <a:t>	} </a:t>
            </a:r>
            <a:endParaRPr/>
          </a:p>
          <a:p>
            <a:pPr indent="0" lvl="0" marL="0" marR="0" rtl="0" algn="just">
              <a:lnSpc>
                <a:spcPct val="80000"/>
              </a:lnSpc>
              <a:spcBef>
                <a:spcPts val="300"/>
              </a:spcBef>
              <a:spcAft>
                <a:spcPts val="0"/>
              </a:spcAft>
              <a:buClr>
                <a:schemeClr val="dk1"/>
              </a:buClr>
              <a:buSzPts val="1500"/>
              <a:buFont typeface="Arial"/>
              <a:buNone/>
            </a:pPr>
            <a:r>
              <a:rPr b="0" i="0" lang="en-US" sz="1500" u="none">
                <a:solidFill>
                  <a:schemeClr val="dk1"/>
                </a:solidFill>
                <a:latin typeface="Calibri"/>
                <a:ea typeface="Calibri"/>
                <a:cs typeface="Calibri"/>
                <a:sym typeface="Calibri"/>
              </a:rPr>
              <a:t>} </a:t>
            </a:r>
            <a:endParaRPr/>
          </a:p>
          <a:p>
            <a:pPr indent="0" lvl="0" marL="0" marR="0" rtl="0" algn="just">
              <a:lnSpc>
                <a:spcPct val="80000"/>
              </a:lnSpc>
              <a:spcBef>
                <a:spcPts val="300"/>
              </a:spcBef>
              <a:spcAft>
                <a:spcPts val="0"/>
              </a:spcAft>
              <a:buClr>
                <a:schemeClr val="dk1"/>
              </a:buClr>
              <a:buSzPts val="1500"/>
              <a:buFont typeface="Arial"/>
              <a:buNone/>
            </a:pPr>
            <a:r>
              <a:t/>
            </a:r>
            <a:endParaRPr b="0" i="0" sz="1500" u="none">
              <a:solidFill>
                <a:schemeClr val="dk1"/>
              </a:solidFill>
              <a:latin typeface="Calibri"/>
              <a:ea typeface="Calibri"/>
              <a:cs typeface="Calibri"/>
              <a:sym typeface="Calibri"/>
            </a:endParaRPr>
          </a:p>
          <a:p>
            <a:pPr indent="0" lvl="0" marL="0" marR="0" rtl="0" algn="just">
              <a:lnSpc>
                <a:spcPct val="80000"/>
              </a:lnSpc>
              <a:spcBef>
                <a:spcPts val="300"/>
              </a:spcBef>
              <a:spcAft>
                <a:spcPts val="0"/>
              </a:spcAft>
              <a:buClr>
                <a:schemeClr val="dk1"/>
              </a:buClr>
              <a:buSzPts val="1500"/>
              <a:buFont typeface="Arial"/>
              <a:buNone/>
            </a:pPr>
            <a:r>
              <a:rPr b="0" i="0" lang="en-US" sz="1500" u="none">
                <a:solidFill>
                  <a:schemeClr val="dk1"/>
                </a:solidFill>
                <a:latin typeface="Calibri"/>
                <a:ea typeface="Calibri"/>
                <a:cs typeface="Calibri"/>
                <a:sym typeface="Calibri"/>
              </a:rPr>
              <a:t>class B extends A </a:t>
            </a:r>
            <a:endParaRPr/>
          </a:p>
          <a:p>
            <a:pPr indent="0" lvl="0" marL="0" marR="0" rtl="0" algn="just">
              <a:lnSpc>
                <a:spcPct val="80000"/>
              </a:lnSpc>
              <a:spcBef>
                <a:spcPts val="300"/>
              </a:spcBef>
              <a:spcAft>
                <a:spcPts val="0"/>
              </a:spcAft>
              <a:buClr>
                <a:schemeClr val="dk1"/>
              </a:buClr>
              <a:buSzPts val="1500"/>
              <a:buFont typeface="Arial"/>
              <a:buNone/>
            </a:pPr>
            <a:r>
              <a:rPr b="0" i="0" lang="en-US" sz="1500" u="none">
                <a:solidFill>
                  <a:schemeClr val="dk1"/>
                </a:solidFill>
                <a:latin typeface="Calibri"/>
                <a:ea typeface="Calibri"/>
                <a:cs typeface="Calibri"/>
                <a:sym typeface="Calibri"/>
              </a:rPr>
              <a:t>{ </a:t>
            </a:r>
            <a:endParaRPr/>
          </a:p>
          <a:p>
            <a:pPr indent="0" lvl="0" marL="0" marR="0" rtl="0" algn="just">
              <a:lnSpc>
                <a:spcPct val="80000"/>
              </a:lnSpc>
              <a:spcBef>
                <a:spcPts val="300"/>
              </a:spcBef>
              <a:spcAft>
                <a:spcPts val="0"/>
              </a:spcAft>
              <a:buClr>
                <a:schemeClr val="dk1"/>
              </a:buClr>
              <a:buSzPts val="1500"/>
              <a:buFont typeface="Arial"/>
              <a:buNone/>
            </a:pPr>
            <a:r>
              <a:rPr b="0" i="0" lang="en-US" sz="1500" u="none">
                <a:solidFill>
                  <a:schemeClr val="dk1"/>
                </a:solidFill>
                <a:latin typeface="Calibri"/>
                <a:ea typeface="Calibri"/>
                <a:cs typeface="Calibri"/>
                <a:sym typeface="Calibri"/>
              </a:rPr>
              <a:t>	// overriding m1() </a:t>
            </a:r>
            <a:endParaRPr/>
          </a:p>
          <a:p>
            <a:pPr indent="0" lvl="0" marL="0" marR="0" rtl="0" algn="just">
              <a:lnSpc>
                <a:spcPct val="80000"/>
              </a:lnSpc>
              <a:spcBef>
                <a:spcPts val="300"/>
              </a:spcBef>
              <a:spcAft>
                <a:spcPts val="0"/>
              </a:spcAft>
              <a:buClr>
                <a:schemeClr val="dk1"/>
              </a:buClr>
              <a:buSzPts val="1500"/>
              <a:buFont typeface="Arial"/>
              <a:buNone/>
            </a:pPr>
            <a:r>
              <a:rPr b="0" i="0" lang="en-US" sz="1500" u="none">
                <a:solidFill>
                  <a:schemeClr val="dk1"/>
                </a:solidFill>
                <a:latin typeface="Calibri"/>
                <a:ea typeface="Calibri"/>
                <a:cs typeface="Calibri"/>
                <a:sym typeface="Calibri"/>
              </a:rPr>
              <a:t>	void m1() </a:t>
            </a:r>
            <a:endParaRPr/>
          </a:p>
          <a:p>
            <a:pPr indent="0" lvl="0" marL="0" marR="0" rtl="0" algn="just">
              <a:lnSpc>
                <a:spcPct val="80000"/>
              </a:lnSpc>
              <a:spcBef>
                <a:spcPts val="300"/>
              </a:spcBef>
              <a:spcAft>
                <a:spcPts val="0"/>
              </a:spcAft>
              <a:buClr>
                <a:schemeClr val="dk1"/>
              </a:buClr>
              <a:buSzPts val="1500"/>
              <a:buFont typeface="Arial"/>
              <a:buNone/>
            </a:pPr>
            <a:r>
              <a:rPr b="0" i="0" lang="en-US" sz="1500" u="none">
                <a:solidFill>
                  <a:schemeClr val="dk1"/>
                </a:solidFill>
                <a:latin typeface="Calibri"/>
                <a:ea typeface="Calibri"/>
                <a:cs typeface="Calibri"/>
                <a:sym typeface="Calibri"/>
              </a:rPr>
              <a:t>	{ </a:t>
            </a:r>
            <a:endParaRPr/>
          </a:p>
          <a:p>
            <a:pPr indent="0" lvl="0" marL="0" marR="0" rtl="0" algn="just">
              <a:lnSpc>
                <a:spcPct val="80000"/>
              </a:lnSpc>
              <a:spcBef>
                <a:spcPts val="300"/>
              </a:spcBef>
              <a:spcAft>
                <a:spcPts val="0"/>
              </a:spcAft>
              <a:buClr>
                <a:schemeClr val="dk1"/>
              </a:buClr>
              <a:buSzPts val="1500"/>
              <a:buFont typeface="Arial"/>
              <a:buNone/>
            </a:pPr>
            <a:r>
              <a:rPr b="0" i="0" lang="en-US" sz="1500" u="none">
                <a:solidFill>
                  <a:schemeClr val="dk1"/>
                </a:solidFill>
                <a:latin typeface="Calibri"/>
                <a:ea typeface="Calibri"/>
                <a:cs typeface="Calibri"/>
                <a:sym typeface="Calibri"/>
              </a:rPr>
              <a:t>System.out.println("Inside B's m1 method"); </a:t>
            </a:r>
            <a:endParaRPr/>
          </a:p>
          <a:p>
            <a:pPr indent="0" lvl="0" marL="0" marR="0" rtl="0" algn="just">
              <a:lnSpc>
                <a:spcPct val="80000"/>
              </a:lnSpc>
              <a:spcBef>
                <a:spcPts val="300"/>
              </a:spcBef>
              <a:spcAft>
                <a:spcPts val="0"/>
              </a:spcAft>
              <a:buClr>
                <a:schemeClr val="dk1"/>
              </a:buClr>
              <a:buSzPts val="1500"/>
              <a:buFont typeface="Arial"/>
              <a:buNone/>
            </a:pPr>
            <a:r>
              <a:rPr b="0" i="0" lang="en-US" sz="1500" u="none">
                <a:solidFill>
                  <a:schemeClr val="dk1"/>
                </a:solidFill>
                <a:latin typeface="Calibri"/>
                <a:ea typeface="Calibri"/>
                <a:cs typeface="Calibri"/>
                <a:sym typeface="Calibri"/>
              </a:rPr>
              <a:t>	} </a:t>
            </a:r>
            <a:endParaRPr/>
          </a:p>
          <a:p>
            <a:pPr indent="0" lvl="0" marL="0" marR="0" rtl="0" algn="just">
              <a:lnSpc>
                <a:spcPct val="80000"/>
              </a:lnSpc>
              <a:spcBef>
                <a:spcPts val="300"/>
              </a:spcBef>
              <a:spcAft>
                <a:spcPts val="0"/>
              </a:spcAft>
              <a:buClr>
                <a:schemeClr val="dk1"/>
              </a:buClr>
              <a:buSzPts val="1500"/>
              <a:buFont typeface="Arial"/>
              <a:buNone/>
            </a:pPr>
            <a:r>
              <a:rPr b="0" i="0" lang="en-US" sz="1500" u="none">
                <a:solidFill>
                  <a:schemeClr val="dk1"/>
                </a:solidFill>
                <a:latin typeface="Calibri"/>
                <a:ea typeface="Calibri"/>
                <a:cs typeface="Calibri"/>
                <a:sym typeface="Calibri"/>
              </a:rPr>
              <a:t>} </a:t>
            </a:r>
            <a:endParaRPr/>
          </a:p>
          <a:p>
            <a:pPr indent="0" lvl="0" marL="0" marR="0" rtl="0" algn="just">
              <a:lnSpc>
                <a:spcPct val="80000"/>
              </a:lnSpc>
              <a:spcBef>
                <a:spcPts val="300"/>
              </a:spcBef>
              <a:spcAft>
                <a:spcPts val="0"/>
              </a:spcAft>
              <a:buClr>
                <a:schemeClr val="dk1"/>
              </a:buClr>
              <a:buSzPts val="1500"/>
              <a:buFont typeface="Arial"/>
              <a:buNone/>
            </a:pPr>
            <a:r>
              <a:t/>
            </a:r>
            <a:endParaRPr b="0" i="0" sz="1500" u="none">
              <a:solidFill>
                <a:schemeClr val="dk1"/>
              </a:solidFill>
              <a:latin typeface="Calibri"/>
              <a:ea typeface="Calibri"/>
              <a:cs typeface="Calibri"/>
              <a:sym typeface="Calibri"/>
            </a:endParaRPr>
          </a:p>
          <a:p>
            <a:pPr indent="0" lvl="0" marL="0" marR="0" rtl="0" algn="just">
              <a:lnSpc>
                <a:spcPct val="80000"/>
              </a:lnSpc>
              <a:spcBef>
                <a:spcPts val="300"/>
              </a:spcBef>
              <a:spcAft>
                <a:spcPts val="0"/>
              </a:spcAft>
              <a:buClr>
                <a:schemeClr val="dk1"/>
              </a:buClr>
              <a:buSzPts val="1500"/>
              <a:buFont typeface="Arial"/>
              <a:buNone/>
            </a:pPr>
            <a:r>
              <a:rPr b="0" i="0" lang="en-US" sz="1500" u="none">
                <a:solidFill>
                  <a:schemeClr val="dk1"/>
                </a:solidFill>
                <a:latin typeface="Calibri"/>
                <a:ea typeface="Calibri"/>
                <a:cs typeface="Calibri"/>
                <a:sym typeface="Calibri"/>
              </a:rPr>
              <a:t>class C extends A </a:t>
            </a:r>
            <a:endParaRPr/>
          </a:p>
          <a:p>
            <a:pPr indent="0" lvl="0" marL="0" marR="0" rtl="0" algn="just">
              <a:lnSpc>
                <a:spcPct val="80000"/>
              </a:lnSpc>
              <a:spcBef>
                <a:spcPts val="300"/>
              </a:spcBef>
              <a:spcAft>
                <a:spcPts val="0"/>
              </a:spcAft>
              <a:buClr>
                <a:schemeClr val="dk1"/>
              </a:buClr>
              <a:buSzPts val="1500"/>
              <a:buFont typeface="Arial"/>
              <a:buNone/>
            </a:pPr>
            <a:r>
              <a:rPr b="0" i="0" lang="en-US" sz="1500" u="none">
                <a:solidFill>
                  <a:schemeClr val="dk1"/>
                </a:solidFill>
                <a:latin typeface="Calibri"/>
                <a:ea typeface="Calibri"/>
                <a:cs typeface="Calibri"/>
                <a:sym typeface="Calibri"/>
              </a:rPr>
              <a:t>{ </a:t>
            </a:r>
            <a:endParaRPr/>
          </a:p>
          <a:p>
            <a:pPr indent="0" lvl="0" marL="0" marR="0" rtl="0" algn="just">
              <a:lnSpc>
                <a:spcPct val="80000"/>
              </a:lnSpc>
              <a:spcBef>
                <a:spcPts val="300"/>
              </a:spcBef>
              <a:spcAft>
                <a:spcPts val="0"/>
              </a:spcAft>
              <a:buClr>
                <a:schemeClr val="dk1"/>
              </a:buClr>
              <a:buSzPts val="1500"/>
              <a:buFont typeface="Arial"/>
              <a:buNone/>
            </a:pPr>
            <a:r>
              <a:rPr b="0" i="0" lang="en-US" sz="1500" u="none">
                <a:solidFill>
                  <a:schemeClr val="dk1"/>
                </a:solidFill>
                <a:latin typeface="Calibri"/>
                <a:ea typeface="Calibri"/>
                <a:cs typeface="Calibri"/>
                <a:sym typeface="Calibri"/>
              </a:rPr>
              <a:t>	// overriding m1() </a:t>
            </a:r>
            <a:endParaRPr/>
          </a:p>
          <a:p>
            <a:pPr indent="0" lvl="0" marL="0" marR="0" rtl="0" algn="just">
              <a:lnSpc>
                <a:spcPct val="80000"/>
              </a:lnSpc>
              <a:spcBef>
                <a:spcPts val="300"/>
              </a:spcBef>
              <a:spcAft>
                <a:spcPts val="0"/>
              </a:spcAft>
              <a:buClr>
                <a:schemeClr val="dk1"/>
              </a:buClr>
              <a:buSzPts val="1500"/>
              <a:buFont typeface="Arial"/>
              <a:buNone/>
            </a:pPr>
            <a:r>
              <a:rPr b="0" i="0" lang="en-US" sz="1500" u="none">
                <a:solidFill>
                  <a:schemeClr val="dk1"/>
                </a:solidFill>
                <a:latin typeface="Calibri"/>
                <a:ea typeface="Calibri"/>
                <a:cs typeface="Calibri"/>
                <a:sym typeface="Calibri"/>
              </a:rPr>
              <a:t>	void m1() </a:t>
            </a:r>
            <a:endParaRPr/>
          </a:p>
          <a:p>
            <a:pPr indent="0" lvl="0" marL="0" marR="0" rtl="0" algn="just">
              <a:lnSpc>
                <a:spcPct val="80000"/>
              </a:lnSpc>
              <a:spcBef>
                <a:spcPts val="300"/>
              </a:spcBef>
              <a:spcAft>
                <a:spcPts val="0"/>
              </a:spcAft>
              <a:buClr>
                <a:schemeClr val="dk1"/>
              </a:buClr>
              <a:buSzPts val="1500"/>
              <a:buFont typeface="Arial"/>
              <a:buNone/>
            </a:pPr>
            <a:r>
              <a:rPr b="0" i="0" lang="en-US" sz="1500" u="none">
                <a:solidFill>
                  <a:schemeClr val="dk1"/>
                </a:solidFill>
                <a:latin typeface="Calibri"/>
                <a:ea typeface="Calibri"/>
                <a:cs typeface="Calibri"/>
                <a:sym typeface="Calibri"/>
              </a:rPr>
              <a:t>	{ </a:t>
            </a:r>
            <a:endParaRPr/>
          </a:p>
          <a:p>
            <a:pPr indent="0" lvl="0" marL="0" marR="0" rtl="0" algn="just">
              <a:lnSpc>
                <a:spcPct val="80000"/>
              </a:lnSpc>
              <a:spcBef>
                <a:spcPts val="300"/>
              </a:spcBef>
              <a:spcAft>
                <a:spcPts val="0"/>
              </a:spcAft>
              <a:buClr>
                <a:schemeClr val="dk1"/>
              </a:buClr>
              <a:buSzPts val="1500"/>
              <a:buFont typeface="Arial"/>
              <a:buNone/>
            </a:pPr>
            <a:r>
              <a:rPr b="0" i="0" lang="en-US" sz="1500" u="none">
                <a:solidFill>
                  <a:schemeClr val="dk1"/>
                </a:solidFill>
                <a:latin typeface="Calibri"/>
                <a:ea typeface="Calibri"/>
                <a:cs typeface="Calibri"/>
                <a:sym typeface="Calibri"/>
              </a:rPr>
              <a:t>System.out.println("Inside C's m1 method"); </a:t>
            </a:r>
            <a:endParaRPr/>
          </a:p>
          <a:p>
            <a:pPr indent="0" lvl="0" marL="0" marR="0" rtl="0" algn="just">
              <a:lnSpc>
                <a:spcPct val="80000"/>
              </a:lnSpc>
              <a:spcBef>
                <a:spcPts val="300"/>
              </a:spcBef>
              <a:spcAft>
                <a:spcPts val="0"/>
              </a:spcAft>
              <a:buClr>
                <a:schemeClr val="dk1"/>
              </a:buClr>
              <a:buSzPts val="1500"/>
              <a:buFont typeface="Arial"/>
              <a:buNone/>
            </a:pPr>
            <a:r>
              <a:rPr b="0" i="0" lang="en-US" sz="1500" u="none">
                <a:solidFill>
                  <a:schemeClr val="dk1"/>
                </a:solidFill>
                <a:latin typeface="Calibri"/>
                <a:ea typeface="Calibri"/>
                <a:cs typeface="Calibri"/>
                <a:sym typeface="Calibri"/>
              </a:rPr>
              <a:t>	} </a:t>
            </a:r>
            <a:endParaRPr/>
          </a:p>
          <a:p>
            <a:pPr indent="0" lvl="0" marL="0" marR="0" rtl="0" algn="just">
              <a:lnSpc>
                <a:spcPct val="80000"/>
              </a:lnSpc>
              <a:spcBef>
                <a:spcPts val="300"/>
              </a:spcBef>
              <a:spcAft>
                <a:spcPts val="0"/>
              </a:spcAft>
              <a:buClr>
                <a:schemeClr val="dk1"/>
              </a:buClr>
              <a:buSzPts val="1500"/>
              <a:buFont typeface="Arial"/>
              <a:buNone/>
            </a:pPr>
            <a:r>
              <a:rPr b="0" i="0" lang="en-US" sz="1500" u="none">
                <a:solidFill>
                  <a:schemeClr val="dk1"/>
                </a:solidFill>
                <a:latin typeface="Calibri"/>
                <a:ea typeface="Calibri"/>
                <a:cs typeface="Calibri"/>
                <a:sym typeface="Calibri"/>
              </a:rPr>
              <a:t>} </a:t>
            </a:r>
            <a:endParaRPr/>
          </a:p>
          <a:p>
            <a:pPr indent="0" lvl="0" marL="0" marR="0" rtl="0" algn="just">
              <a:lnSpc>
                <a:spcPct val="80000"/>
              </a:lnSpc>
              <a:spcBef>
                <a:spcPts val="300"/>
              </a:spcBef>
              <a:spcAft>
                <a:spcPts val="0"/>
              </a:spcAft>
              <a:buClr>
                <a:schemeClr val="dk1"/>
              </a:buClr>
              <a:buSzPts val="1500"/>
              <a:buFont typeface="Arial"/>
              <a:buNone/>
            </a:pPr>
            <a:r>
              <a:t/>
            </a:r>
            <a:endParaRPr b="0" i="0" sz="1500" u="none">
              <a:solidFill>
                <a:schemeClr val="dk1"/>
              </a:solidFill>
              <a:latin typeface="Calibri"/>
              <a:ea typeface="Calibri"/>
              <a:cs typeface="Calibri"/>
              <a:sym typeface="Calibri"/>
            </a:endParaRPr>
          </a:p>
          <a:p>
            <a:pPr indent="-247650" lvl="0" marL="342900" marR="0" rtl="0" algn="l">
              <a:spcBef>
                <a:spcPts val="300"/>
              </a:spcBef>
              <a:spcAft>
                <a:spcPts val="0"/>
              </a:spcAft>
              <a:buClr>
                <a:schemeClr val="dk1"/>
              </a:buClr>
              <a:buSzPts val="1500"/>
              <a:buFont typeface="Arial"/>
              <a:buNone/>
            </a:pPr>
            <a:r>
              <a:t/>
            </a:r>
            <a:endParaRPr b="0" i="0" sz="1500" u="none">
              <a:solidFill>
                <a:schemeClr val="dk1"/>
              </a:solidFill>
              <a:latin typeface="Calibri"/>
              <a:ea typeface="Calibri"/>
              <a:cs typeface="Calibri"/>
              <a:sym typeface="Calibri"/>
            </a:endParaRPr>
          </a:p>
        </p:txBody>
      </p:sp>
      <p:sp>
        <p:nvSpPr>
          <p:cNvPr id="241" name="Google Shape;241;p25"/>
          <p:cNvSpPr txBox="1"/>
          <p:nvPr>
            <p:ph idx="2" type="body"/>
          </p:nvPr>
        </p:nvSpPr>
        <p:spPr>
          <a:xfrm>
            <a:off x="4648200" y="533400"/>
            <a:ext cx="4267200" cy="5943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Driver class </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class Dispatch </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public static void main(String args[]) </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 </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 a = new A(); </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B b = new B(); </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C c = new C(); </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 obtain a reference of type A </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 ref; </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 ref refers to an A object </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ref = a; </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 calling A's version of m1() </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ref.m1(); </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ref = b; </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ref.m1(); </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ref = c; </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ref.m1(); </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 </a:t>
            </a:r>
            <a:endParaRPr/>
          </a:p>
          <a:p>
            <a:pPr indent="0" lvl="0" marL="0" marR="0" rtl="0" algn="just">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241300" lvl="0" marL="342900" marR="0" rtl="0" algn="l">
              <a:spcBef>
                <a:spcPts val="320"/>
              </a:spcBef>
              <a:spcAft>
                <a:spcPts val="0"/>
              </a:spcAft>
              <a:buClr>
                <a:schemeClr val="dk1"/>
              </a:buClr>
              <a:buSzPts val="1600"/>
              <a:buFont typeface="Arial"/>
              <a:buNone/>
            </a:pPr>
            <a:r>
              <a:t/>
            </a:r>
            <a:endParaRPr b="0" i="0" sz="1600" u="non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Explanation </a:t>
            </a:r>
            <a:endParaRPr/>
          </a:p>
        </p:txBody>
      </p:sp>
      <p:sp>
        <p:nvSpPr>
          <p:cNvPr id="247" name="Google Shape;247;p26"/>
          <p:cNvSpPr txBox="1"/>
          <p:nvPr>
            <p:ph idx="1" type="body"/>
          </p:nvPr>
        </p:nvSpPr>
        <p:spPr>
          <a:xfrm>
            <a:off x="457200" y="1143000"/>
            <a:ext cx="8229600" cy="4983162"/>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Times New Roman"/>
                <a:ea typeface="Times New Roman"/>
                <a:cs typeface="Times New Roman"/>
                <a:sym typeface="Times New Roman"/>
              </a:rPr>
              <a:t>The above program creates one superclass called A and it’s two subclasses B and C. These subclasses overrides m1( ) method.</a:t>
            </a:r>
            <a:endParaRPr/>
          </a:p>
          <a:p>
            <a:pPr indent="-127000" lvl="0" marL="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Inside the main() method in Dispatch class, initially objects of type A, B, and C are declared.A a = new A(); // object of type A B b = new B(); // object of type B C c = new C(); // object of type C</a:t>
            </a:r>
            <a:endParaRPr/>
          </a:p>
          <a:p>
            <a:pPr indent="-127000" lvl="0" marL="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Now a reference of type A, called ref, is also declared, initially it will point to null.A ref; // obtain a reference of type A</a:t>
            </a:r>
            <a:endParaRPr/>
          </a:p>
          <a:p>
            <a:pPr indent="-127000" lvl="0" marL="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Now we are assigning a reference to each type of object (either A’s or B’s or C’s) to ref, one-by-one, and uses that reference to invoke m1( ). As the output shows, the version of m1( ) executed is determined by the type of object being referred to at the time of the call.</a:t>
            </a:r>
            <a:endParaRPr/>
          </a:p>
          <a:p>
            <a:pPr indent="0" lvl="0" marL="0" marR="0" rtl="0" algn="just">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ref = a; // r refers to an A object</a:t>
            </a:r>
            <a:endParaRPr/>
          </a:p>
          <a:p>
            <a:pPr indent="0" lvl="0" marL="0" marR="0" rtl="0" algn="just">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ref.m1(); // calling A's version of m1()</a:t>
            </a:r>
            <a:endParaRPr/>
          </a:p>
          <a:p>
            <a:pPr indent="0" lvl="0" marL="0" marR="0" rtl="0" algn="just">
              <a:lnSpc>
                <a:spcPct val="100000"/>
              </a:lnSpc>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7"/>
          <p:cNvSpPr txBox="1"/>
          <p:nvPr>
            <p:ph idx="1" type="body"/>
          </p:nvPr>
        </p:nvSpPr>
        <p:spPr>
          <a:xfrm>
            <a:off x="457200" y="457200"/>
            <a:ext cx="8382000" cy="6096000"/>
          </a:xfrm>
          <a:prstGeom prst="rect">
            <a:avLst/>
          </a:prstGeom>
          <a:noFill/>
          <a:ln>
            <a:noFill/>
          </a:ln>
        </p:spPr>
        <p:txBody>
          <a:bodyPr anchorCtr="0" anchor="t" bIns="45700" lIns="91425" spcFirstLastPara="1" rIns="91425" wrap="square" tIns="45700">
            <a:normAutofit/>
          </a:bodyPr>
          <a:lstStyle/>
          <a:p>
            <a:pPr indent="0" lvl="0" marL="0" marR="0" rtl="0" algn="just">
              <a:lnSpc>
                <a:spcPct val="80000"/>
              </a:lnSpc>
              <a:spcBef>
                <a:spcPts val="0"/>
              </a:spcBef>
              <a:spcAft>
                <a:spcPts val="0"/>
              </a:spcAft>
              <a:buClr>
                <a:schemeClr val="dk1"/>
              </a:buClr>
              <a:buSzPts val="2000"/>
              <a:buFont typeface="Arial"/>
              <a:buNone/>
            </a:pPr>
            <a:r>
              <a:rPr b="0" i="0" lang="en-US" sz="2000" u="none">
                <a:solidFill>
                  <a:schemeClr val="dk1"/>
                </a:solidFill>
                <a:latin typeface="Times New Roman"/>
                <a:ea typeface="Times New Roman"/>
                <a:cs typeface="Times New Roman"/>
                <a:sym typeface="Times New Roman"/>
              </a:rPr>
              <a:t>In Java, we can override methods only, not the variables(data members), so </a:t>
            </a:r>
            <a:r>
              <a:rPr b="1" i="0" lang="en-US" sz="2000" u="none">
                <a:solidFill>
                  <a:schemeClr val="dk1"/>
                </a:solidFill>
                <a:latin typeface="Times New Roman"/>
                <a:ea typeface="Times New Roman"/>
                <a:cs typeface="Times New Roman"/>
                <a:sym typeface="Times New Roman"/>
              </a:rPr>
              <a:t>runtime polymorphism cannot be achieved by data members. </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class A </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int x = 10; </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class B extends A </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int x = 20; </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public class Test </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public static void main(String args[]) </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 </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 a = new B(); // object of type B </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System.out.println(a.x); //10 will be the output</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 </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endParaRPr/>
          </a:p>
          <a:p>
            <a:pPr indent="0" lvl="0" marL="0" marR="0" rtl="0" algn="l">
              <a:lnSpc>
                <a:spcPct val="8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228600" lvl="0" marL="342900" marR="0" rtl="0" algn="l">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1" i="0" lang="en-US" sz="3600" u="none">
                <a:solidFill>
                  <a:schemeClr val="dk1"/>
                </a:solidFill>
                <a:latin typeface="Calibri"/>
                <a:ea typeface="Calibri"/>
                <a:cs typeface="Calibri"/>
                <a:sym typeface="Calibri"/>
              </a:rPr>
              <a:t>Advantages of runtime polymorphism</a:t>
            </a:r>
            <a:endParaRPr/>
          </a:p>
        </p:txBody>
      </p:sp>
      <p:sp>
        <p:nvSpPr>
          <p:cNvPr id="258" name="Google Shape;258;p2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9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Dynamic method dispatch allow Java to support overriding of methods which is central for run-time polymorphism.</a:t>
            </a:r>
            <a:endParaRPr/>
          </a:p>
          <a:p>
            <a:pPr indent="-342900" lvl="0" marL="342900" marR="0" rtl="0" algn="just">
              <a:lnSpc>
                <a:spcPct val="9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It allows a class to specify methods that will be common to all of its derivatives, while allowing subclasses to define the specific implementation of some or all of those methods.</a:t>
            </a:r>
            <a:endParaRPr/>
          </a:p>
          <a:p>
            <a:pPr indent="-342900" lvl="0" marL="342900" marR="0" rtl="0" algn="just">
              <a:lnSpc>
                <a:spcPct val="9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It also allow subclasses to add its specific methods subclasses to define the specific implementation of some.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9"/>
          <p:cNvSpPr txBox="1"/>
          <p:nvPr>
            <p:ph type="title"/>
          </p:nvPr>
        </p:nvSpPr>
        <p:spPr>
          <a:xfrm>
            <a:off x="457200" y="274637"/>
            <a:ext cx="8229600" cy="563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1" i="0" lang="en-US" sz="3600" u="none">
                <a:solidFill>
                  <a:schemeClr val="dk1"/>
                </a:solidFill>
                <a:latin typeface="Calibri"/>
                <a:ea typeface="Calibri"/>
                <a:cs typeface="Calibri"/>
                <a:sym typeface="Calibri"/>
              </a:rPr>
              <a:t>Abstract class and Abstract method</a:t>
            </a:r>
            <a:endParaRPr/>
          </a:p>
        </p:txBody>
      </p:sp>
      <p:sp>
        <p:nvSpPr>
          <p:cNvPr id="264" name="Google Shape;264;p29"/>
          <p:cNvSpPr txBox="1"/>
          <p:nvPr>
            <p:ph idx="1" type="body"/>
          </p:nvPr>
        </p:nvSpPr>
        <p:spPr>
          <a:xfrm>
            <a:off x="457200" y="1066800"/>
            <a:ext cx="8229600" cy="5486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There are situations in which it is required to define a superclass that declares the structure of a given abstraction without providing a complete implementation of every method</a:t>
            </a:r>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That is, sometimes we want to create a superclass that only defines a generalized form that will be shared by all of its subclasses, leaving it to each subclass to fill in the details</a:t>
            </a:r>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This kind of class will be </a:t>
            </a:r>
            <a:r>
              <a:rPr b="1" i="0" lang="en-US" sz="2000" u="none">
                <a:solidFill>
                  <a:schemeClr val="dk1"/>
                </a:solidFill>
                <a:latin typeface="Calibri"/>
                <a:ea typeface="Calibri"/>
                <a:cs typeface="Calibri"/>
                <a:sym typeface="Calibri"/>
              </a:rPr>
              <a:t>abstract class </a:t>
            </a:r>
            <a:r>
              <a:rPr b="0" i="0" lang="en-US" sz="2000" u="none">
                <a:solidFill>
                  <a:schemeClr val="dk1"/>
                </a:solidFill>
                <a:latin typeface="Calibri"/>
                <a:ea typeface="Calibri"/>
                <a:cs typeface="Calibri"/>
                <a:sym typeface="Calibri"/>
              </a:rPr>
              <a:t>and method which will be just declared, but not defined in the superclass will be </a:t>
            </a:r>
            <a:r>
              <a:rPr b="1" i="0" lang="en-US" sz="2000" u="none">
                <a:solidFill>
                  <a:schemeClr val="dk1"/>
                </a:solidFill>
                <a:latin typeface="Calibri"/>
                <a:ea typeface="Calibri"/>
                <a:cs typeface="Calibri"/>
                <a:sym typeface="Calibri"/>
              </a:rPr>
              <a:t>abstract method.</a:t>
            </a:r>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We can declare reference of superclass type which is abstract but its object cannot be instantiated.</a:t>
            </a:r>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Abstract class may contain non-abstract methods also.</a:t>
            </a:r>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Abstract methods will be defined in the subclasses, which are inheriting the abstract classes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ctrTitle"/>
          </p:nvPr>
        </p:nvSpPr>
        <p:spPr>
          <a:xfrm>
            <a:off x="685800" y="838200"/>
            <a:ext cx="7772400" cy="762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1" i="0" lang="en-US" sz="4000" u="none">
                <a:solidFill>
                  <a:schemeClr val="dk1"/>
                </a:solidFill>
                <a:latin typeface="Calibri"/>
                <a:ea typeface="Calibri"/>
                <a:cs typeface="Calibri"/>
                <a:sym typeface="Calibri"/>
              </a:rPr>
              <a:t>Terms used in Inheritance</a:t>
            </a:r>
            <a:br>
              <a:rPr b="1" i="0" lang="en-US" sz="4000" u="none">
                <a:solidFill>
                  <a:schemeClr val="dk1"/>
                </a:solidFill>
                <a:latin typeface="Calibri"/>
                <a:ea typeface="Calibri"/>
                <a:cs typeface="Calibri"/>
                <a:sym typeface="Calibri"/>
              </a:rPr>
            </a:br>
            <a:endParaRPr/>
          </a:p>
        </p:txBody>
      </p:sp>
      <p:sp>
        <p:nvSpPr>
          <p:cNvPr id="101" name="Google Shape;101;p3"/>
          <p:cNvSpPr txBox="1"/>
          <p:nvPr>
            <p:ph idx="1" type="subTitle"/>
          </p:nvPr>
        </p:nvSpPr>
        <p:spPr>
          <a:xfrm>
            <a:off x="533400" y="1447800"/>
            <a:ext cx="8229600" cy="4191000"/>
          </a:xfrm>
          <a:prstGeom prst="rect">
            <a:avLst/>
          </a:prstGeom>
          <a:noFill/>
          <a:ln>
            <a:noFill/>
          </a:ln>
        </p:spPr>
        <p:txBody>
          <a:bodyPr anchorCtr="0" anchor="t" bIns="45700" lIns="91425" spcFirstLastPara="1" rIns="91425" wrap="square" tIns="45700">
            <a:normAutofit/>
          </a:bodyPr>
          <a:lstStyle/>
          <a:p>
            <a:pPr indent="0" lvl="0" marL="0" rtl="0" algn="just">
              <a:lnSpc>
                <a:spcPct val="80000"/>
              </a:lnSpc>
              <a:spcBef>
                <a:spcPts val="0"/>
              </a:spcBef>
              <a:spcAft>
                <a:spcPts val="0"/>
              </a:spcAft>
              <a:buClr>
                <a:schemeClr val="dk1"/>
              </a:buClr>
              <a:buSzPts val="2000"/>
              <a:buNone/>
            </a:pPr>
            <a:r>
              <a:rPr b="1" i="0" lang="en-US" sz="2000" u="none">
                <a:solidFill>
                  <a:schemeClr val="dk1"/>
                </a:solidFill>
                <a:latin typeface="Times New Roman"/>
                <a:ea typeface="Times New Roman"/>
                <a:cs typeface="Times New Roman"/>
                <a:sym typeface="Times New Roman"/>
              </a:rPr>
              <a:t>Class:</a:t>
            </a:r>
            <a:r>
              <a:rPr b="0" i="0" lang="en-US" sz="2000" u="none">
                <a:solidFill>
                  <a:schemeClr val="dk1"/>
                </a:solidFill>
                <a:latin typeface="Times New Roman"/>
                <a:ea typeface="Times New Roman"/>
                <a:cs typeface="Times New Roman"/>
                <a:sym typeface="Times New Roman"/>
              </a:rPr>
              <a:t> A class is a group of objects which have common properties. It is a template or blueprint from which objects are created.</a:t>
            </a:r>
            <a:endParaRPr/>
          </a:p>
          <a:p>
            <a:pPr indent="0" lvl="0" marL="0" rtl="0" algn="just">
              <a:lnSpc>
                <a:spcPct val="80000"/>
              </a:lnSpc>
              <a:spcBef>
                <a:spcPts val="400"/>
              </a:spcBef>
              <a:spcAft>
                <a:spcPts val="0"/>
              </a:spcAft>
              <a:buClr>
                <a:srgbClr val="888888"/>
              </a:buClr>
              <a:buSzPts val="2000"/>
              <a:buNone/>
            </a:pPr>
            <a:r>
              <a:t/>
            </a:r>
            <a:endParaRPr b="0" i="0" sz="2000" u="none">
              <a:solidFill>
                <a:schemeClr val="dk1"/>
              </a:solidFill>
              <a:latin typeface="Times New Roman"/>
              <a:ea typeface="Times New Roman"/>
              <a:cs typeface="Times New Roman"/>
              <a:sym typeface="Times New Roman"/>
            </a:endParaRPr>
          </a:p>
          <a:p>
            <a:pPr indent="0" lvl="0" marL="0" rtl="0" algn="just">
              <a:lnSpc>
                <a:spcPct val="80000"/>
              </a:lnSpc>
              <a:spcBef>
                <a:spcPts val="400"/>
              </a:spcBef>
              <a:spcAft>
                <a:spcPts val="0"/>
              </a:spcAft>
              <a:buClr>
                <a:schemeClr val="dk1"/>
              </a:buClr>
              <a:buSzPts val="2000"/>
              <a:buNone/>
            </a:pPr>
            <a:r>
              <a:rPr b="1" i="0" lang="en-US" sz="2000" u="none">
                <a:solidFill>
                  <a:schemeClr val="dk1"/>
                </a:solidFill>
                <a:latin typeface="Times New Roman"/>
                <a:ea typeface="Times New Roman"/>
                <a:cs typeface="Times New Roman"/>
                <a:sym typeface="Times New Roman"/>
              </a:rPr>
              <a:t>Sub Class/Child Class:</a:t>
            </a:r>
            <a:r>
              <a:rPr b="0" i="0" lang="en-US" sz="2000" u="none">
                <a:solidFill>
                  <a:schemeClr val="dk1"/>
                </a:solidFill>
                <a:latin typeface="Times New Roman"/>
                <a:ea typeface="Times New Roman"/>
                <a:cs typeface="Times New Roman"/>
                <a:sym typeface="Times New Roman"/>
              </a:rPr>
              <a:t> Subclass is a class which inherits the other class. It is also called a derived class, extended class, or child class.</a:t>
            </a:r>
            <a:endParaRPr/>
          </a:p>
          <a:p>
            <a:pPr indent="0" lvl="0" marL="0" rtl="0" algn="just">
              <a:lnSpc>
                <a:spcPct val="80000"/>
              </a:lnSpc>
              <a:spcBef>
                <a:spcPts val="400"/>
              </a:spcBef>
              <a:spcAft>
                <a:spcPts val="0"/>
              </a:spcAft>
              <a:buClr>
                <a:srgbClr val="888888"/>
              </a:buClr>
              <a:buSzPts val="2000"/>
              <a:buNone/>
            </a:pPr>
            <a:r>
              <a:t/>
            </a:r>
            <a:endParaRPr b="0" i="0" sz="2000" u="none">
              <a:solidFill>
                <a:schemeClr val="dk1"/>
              </a:solidFill>
              <a:latin typeface="Times New Roman"/>
              <a:ea typeface="Times New Roman"/>
              <a:cs typeface="Times New Roman"/>
              <a:sym typeface="Times New Roman"/>
            </a:endParaRPr>
          </a:p>
          <a:p>
            <a:pPr indent="0" lvl="0" marL="0" rtl="0" algn="just">
              <a:lnSpc>
                <a:spcPct val="80000"/>
              </a:lnSpc>
              <a:spcBef>
                <a:spcPts val="400"/>
              </a:spcBef>
              <a:spcAft>
                <a:spcPts val="0"/>
              </a:spcAft>
              <a:buClr>
                <a:schemeClr val="dk1"/>
              </a:buClr>
              <a:buSzPts val="2000"/>
              <a:buNone/>
            </a:pPr>
            <a:r>
              <a:rPr b="1" i="0" lang="en-US" sz="2000" u="none">
                <a:solidFill>
                  <a:schemeClr val="dk1"/>
                </a:solidFill>
                <a:latin typeface="Times New Roman"/>
                <a:ea typeface="Times New Roman"/>
                <a:cs typeface="Times New Roman"/>
                <a:sym typeface="Times New Roman"/>
              </a:rPr>
              <a:t>Super Class/Parent Class:</a:t>
            </a:r>
            <a:r>
              <a:rPr b="0" i="0" lang="en-US" sz="2000" u="none">
                <a:solidFill>
                  <a:schemeClr val="dk1"/>
                </a:solidFill>
                <a:latin typeface="Times New Roman"/>
                <a:ea typeface="Times New Roman"/>
                <a:cs typeface="Times New Roman"/>
                <a:sym typeface="Times New Roman"/>
              </a:rPr>
              <a:t> Superclass is the class from where a subclass inherits the features. It is also called a base class or a parent class.</a:t>
            </a:r>
            <a:endParaRPr/>
          </a:p>
          <a:p>
            <a:pPr indent="0" lvl="0" marL="0" rtl="0" algn="just">
              <a:lnSpc>
                <a:spcPct val="80000"/>
              </a:lnSpc>
              <a:spcBef>
                <a:spcPts val="400"/>
              </a:spcBef>
              <a:spcAft>
                <a:spcPts val="0"/>
              </a:spcAft>
              <a:buClr>
                <a:srgbClr val="888888"/>
              </a:buClr>
              <a:buSzPts val="2000"/>
              <a:buNone/>
            </a:pPr>
            <a:r>
              <a:t/>
            </a:r>
            <a:endParaRPr b="0" i="0" sz="2000" u="none">
              <a:solidFill>
                <a:schemeClr val="dk1"/>
              </a:solidFill>
              <a:latin typeface="Times New Roman"/>
              <a:ea typeface="Times New Roman"/>
              <a:cs typeface="Times New Roman"/>
              <a:sym typeface="Times New Roman"/>
            </a:endParaRPr>
          </a:p>
          <a:p>
            <a:pPr indent="0" lvl="0" marL="0" rtl="0" algn="just">
              <a:lnSpc>
                <a:spcPct val="80000"/>
              </a:lnSpc>
              <a:spcBef>
                <a:spcPts val="400"/>
              </a:spcBef>
              <a:spcAft>
                <a:spcPts val="0"/>
              </a:spcAft>
              <a:buClr>
                <a:schemeClr val="dk1"/>
              </a:buClr>
              <a:buSzPts val="2000"/>
              <a:buNone/>
            </a:pPr>
            <a:r>
              <a:rPr b="1" i="0" lang="en-US" sz="2000" u="none">
                <a:solidFill>
                  <a:schemeClr val="dk1"/>
                </a:solidFill>
                <a:latin typeface="Times New Roman"/>
                <a:ea typeface="Times New Roman"/>
                <a:cs typeface="Times New Roman"/>
                <a:sym typeface="Times New Roman"/>
              </a:rPr>
              <a:t>Reusability:</a:t>
            </a:r>
            <a:r>
              <a:rPr b="0" i="0" lang="en-US" sz="2000" u="none">
                <a:solidFill>
                  <a:schemeClr val="dk1"/>
                </a:solidFill>
                <a:latin typeface="Times New Roman"/>
                <a:ea typeface="Times New Roman"/>
                <a:cs typeface="Times New Roman"/>
                <a:sym typeface="Times New Roman"/>
              </a:rPr>
              <a:t> As the name specifies, reusability is a mechanism which facilitates you to reuse the fields and methods of the existing class when you create a new class. You can use the same fields and methods already defined in the previous class.</a:t>
            </a:r>
            <a:endParaRPr/>
          </a:p>
          <a:p>
            <a:pPr indent="0" lvl="0" marL="0" rtl="0" algn="ctr">
              <a:spcBef>
                <a:spcPts val="400"/>
              </a:spcBef>
              <a:spcAft>
                <a:spcPts val="0"/>
              </a:spcAft>
              <a:buClr>
                <a:srgbClr val="888888"/>
              </a:buClr>
              <a:buSzPts val="2000"/>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0"/>
          <p:cNvSpPr txBox="1"/>
          <p:nvPr>
            <p:ph type="title"/>
          </p:nvPr>
        </p:nvSpPr>
        <p:spPr>
          <a:xfrm>
            <a:off x="228600" y="0"/>
            <a:ext cx="8229600" cy="381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Example 1</a:t>
            </a:r>
            <a:endParaRPr/>
          </a:p>
        </p:txBody>
      </p:sp>
      <p:sp>
        <p:nvSpPr>
          <p:cNvPr id="270" name="Google Shape;270;p30"/>
          <p:cNvSpPr txBox="1"/>
          <p:nvPr>
            <p:ph idx="1" type="body"/>
          </p:nvPr>
        </p:nvSpPr>
        <p:spPr>
          <a:xfrm>
            <a:off x="381000" y="533400"/>
            <a:ext cx="3657600" cy="51355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 Simple demonstration of abstract.</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abstract class A {</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abstract void callme();</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concrete methods are still allowed in abstract classes</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void callmetoo() {</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System.out.println("This is a concrete method.");</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class B extends A {</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void callme() {</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System.out.println("B's implementation of callme.");</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
        <p:nvSpPr>
          <p:cNvPr id="271" name="Google Shape;271;p30"/>
          <p:cNvSpPr txBox="1"/>
          <p:nvPr>
            <p:ph idx="2" type="body"/>
          </p:nvPr>
        </p:nvSpPr>
        <p:spPr>
          <a:xfrm>
            <a:off x="4648200" y="533400"/>
            <a:ext cx="4038600" cy="5592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class AbstractDemo {</a:t>
            </a:r>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public static void main(String args[]) {</a:t>
            </a:r>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B b = new B();</a:t>
            </a:r>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b.callme();</a:t>
            </a:r>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b.callmetoo();</a:t>
            </a:r>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a:t>
            </a:r>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a:t>
            </a:r>
            <a:endParaRPr/>
          </a:p>
          <a:p>
            <a:pPr indent="0" lvl="0" marL="0" marR="0" rtl="0" algn="l">
              <a:lnSpc>
                <a:spcPct val="100000"/>
              </a:lnSpc>
              <a:spcBef>
                <a:spcPts val="480"/>
              </a:spcBef>
              <a:spcAft>
                <a:spcPts val="0"/>
              </a:spcAft>
              <a:buClr>
                <a:schemeClr val="dk1"/>
              </a:buClr>
              <a:buSzPts val="2400"/>
              <a:buFont typeface="Arial"/>
              <a:buNone/>
            </a:pPr>
            <a:r>
              <a:rPr b="1" i="0" lang="en-US" sz="2400" u="sng">
                <a:solidFill>
                  <a:schemeClr val="dk1"/>
                </a:solidFill>
                <a:latin typeface="Calibri"/>
                <a:ea typeface="Calibri"/>
                <a:cs typeface="Calibri"/>
                <a:sym typeface="Calibri"/>
              </a:rPr>
              <a:t>Output:</a:t>
            </a:r>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B’s implementation of callme</a:t>
            </a:r>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This is a concrete method</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bdf338347f_0_0"/>
          <p:cNvSpPr txBox="1"/>
          <p:nvPr>
            <p:ph type="title"/>
          </p:nvPr>
        </p:nvSpPr>
        <p:spPr>
          <a:xfrm>
            <a:off x="457200" y="10"/>
            <a:ext cx="8229600" cy="237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300"/>
              <a:t>Example 2</a:t>
            </a:r>
            <a:endParaRPr sz="3300"/>
          </a:p>
        </p:txBody>
      </p:sp>
      <p:sp>
        <p:nvSpPr>
          <p:cNvPr id="278" name="Google Shape;278;gbdf338347f_0_0"/>
          <p:cNvSpPr txBox="1"/>
          <p:nvPr>
            <p:ph idx="1" type="body"/>
          </p:nvPr>
        </p:nvSpPr>
        <p:spPr>
          <a:xfrm>
            <a:off x="457200" y="724375"/>
            <a:ext cx="4038600" cy="58032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Clr>
                <a:schemeClr val="dk1"/>
              </a:buClr>
              <a:buSzPts val="1100"/>
              <a:buFont typeface="Arial"/>
              <a:buNone/>
            </a:pPr>
            <a:r>
              <a:rPr lang="en-US" sz="1500">
                <a:solidFill>
                  <a:srgbClr val="222222"/>
                </a:solidFill>
                <a:highlight>
                  <a:srgbClr val="FFFFFF"/>
                </a:highlight>
                <a:latin typeface="Arial"/>
                <a:ea typeface="Arial"/>
                <a:cs typeface="Arial"/>
                <a:sym typeface="Arial"/>
              </a:rPr>
              <a:t>// to show the working of abstract class</a:t>
            </a:r>
            <a:endParaRPr sz="15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500">
                <a:solidFill>
                  <a:srgbClr val="222222"/>
                </a:solidFill>
                <a:highlight>
                  <a:srgbClr val="FFFFFF"/>
                </a:highlight>
                <a:latin typeface="Arial"/>
                <a:ea typeface="Arial"/>
                <a:cs typeface="Arial"/>
                <a:sym typeface="Arial"/>
              </a:rPr>
              <a:t>abstract class Shape</a:t>
            </a:r>
            <a:endParaRPr sz="15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500">
                <a:solidFill>
                  <a:srgbClr val="222222"/>
                </a:solidFill>
                <a:highlight>
                  <a:srgbClr val="FFFFFF"/>
                </a:highlight>
                <a:latin typeface="Arial"/>
                <a:ea typeface="Arial"/>
                <a:cs typeface="Arial"/>
                <a:sym typeface="Arial"/>
              </a:rPr>
              <a:t>{</a:t>
            </a:r>
            <a:endParaRPr sz="15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500">
                <a:solidFill>
                  <a:srgbClr val="222222"/>
                </a:solidFill>
                <a:highlight>
                  <a:srgbClr val="FFFFFF"/>
                </a:highlight>
                <a:latin typeface="Arial"/>
                <a:ea typeface="Arial"/>
                <a:cs typeface="Arial"/>
                <a:sym typeface="Arial"/>
              </a:rPr>
              <a:t>    int l,b;</a:t>
            </a:r>
            <a:endParaRPr sz="15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500">
                <a:solidFill>
                  <a:srgbClr val="222222"/>
                </a:solidFill>
                <a:highlight>
                  <a:srgbClr val="FFFFFF"/>
                </a:highlight>
                <a:latin typeface="Arial"/>
                <a:ea typeface="Arial"/>
                <a:cs typeface="Arial"/>
                <a:sym typeface="Arial"/>
              </a:rPr>
              <a:t>    double r;</a:t>
            </a:r>
            <a:endParaRPr sz="15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500">
                <a:solidFill>
                  <a:srgbClr val="222222"/>
                </a:solidFill>
                <a:highlight>
                  <a:srgbClr val="FFFFFF"/>
                </a:highlight>
                <a:latin typeface="Arial"/>
                <a:ea typeface="Arial"/>
                <a:cs typeface="Arial"/>
                <a:sym typeface="Arial"/>
              </a:rPr>
              <a:t>    abstract void area();</a:t>
            </a:r>
            <a:endParaRPr sz="15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500">
                <a:solidFill>
                  <a:srgbClr val="222222"/>
                </a:solidFill>
                <a:highlight>
                  <a:srgbClr val="FFFFFF"/>
                </a:highlight>
                <a:latin typeface="Arial"/>
                <a:ea typeface="Arial"/>
                <a:cs typeface="Arial"/>
                <a:sym typeface="Arial"/>
              </a:rPr>
              <a:t>}</a:t>
            </a:r>
            <a:endParaRPr sz="15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500">
                <a:solidFill>
                  <a:srgbClr val="222222"/>
                </a:solidFill>
                <a:highlight>
                  <a:srgbClr val="FFFFFF"/>
                </a:highlight>
                <a:latin typeface="Arial"/>
                <a:ea typeface="Arial"/>
                <a:cs typeface="Arial"/>
                <a:sym typeface="Arial"/>
              </a:rPr>
              <a:t>class Rectangle extends Shape</a:t>
            </a:r>
            <a:endParaRPr sz="15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500">
                <a:solidFill>
                  <a:srgbClr val="222222"/>
                </a:solidFill>
                <a:highlight>
                  <a:srgbClr val="FFFFFF"/>
                </a:highlight>
                <a:latin typeface="Arial"/>
                <a:ea typeface="Arial"/>
                <a:cs typeface="Arial"/>
                <a:sym typeface="Arial"/>
              </a:rPr>
              <a:t>{</a:t>
            </a:r>
            <a:endParaRPr sz="15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500">
                <a:solidFill>
                  <a:srgbClr val="222222"/>
                </a:solidFill>
                <a:highlight>
                  <a:srgbClr val="FFFFFF"/>
                </a:highlight>
                <a:latin typeface="Arial"/>
                <a:ea typeface="Arial"/>
                <a:cs typeface="Arial"/>
                <a:sym typeface="Arial"/>
              </a:rPr>
              <a:t>    Rectangle(int x,int y)</a:t>
            </a:r>
            <a:endParaRPr sz="15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500">
                <a:solidFill>
                  <a:srgbClr val="222222"/>
                </a:solidFill>
                <a:highlight>
                  <a:srgbClr val="FFFFFF"/>
                </a:highlight>
                <a:latin typeface="Arial"/>
                <a:ea typeface="Arial"/>
                <a:cs typeface="Arial"/>
                <a:sym typeface="Arial"/>
              </a:rPr>
              <a:t>    {</a:t>
            </a:r>
            <a:endParaRPr sz="15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500">
                <a:solidFill>
                  <a:srgbClr val="222222"/>
                </a:solidFill>
                <a:highlight>
                  <a:srgbClr val="FFFFFF"/>
                </a:highlight>
                <a:latin typeface="Arial"/>
                <a:ea typeface="Arial"/>
                <a:cs typeface="Arial"/>
                <a:sym typeface="Arial"/>
              </a:rPr>
              <a:t>        l=x;</a:t>
            </a:r>
            <a:endParaRPr sz="15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500">
                <a:solidFill>
                  <a:srgbClr val="222222"/>
                </a:solidFill>
                <a:highlight>
                  <a:srgbClr val="FFFFFF"/>
                </a:highlight>
                <a:latin typeface="Arial"/>
                <a:ea typeface="Arial"/>
                <a:cs typeface="Arial"/>
                <a:sym typeface="Arial"/>
              </a:rPr>
              <a:t>        b=y;</a:t>
            </a:r>
            <a:endParaRPr sz="15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500">
                <a:solidFill>
                  <a:srgbClr val="222222"/>
                </a:solidFill>
                <a:highlight>
                  <a:srgbClr val="FFFFFF"/>
                </a:highlight>
                <a:latin typeface="Arial"/>
                <a:ea typeface="Arial"/>
                <a:cs typeface="Arial"/>
                <a:sym typeface="Arial"/>
              </a:rPr>
              <a:t>    }</a:t>
            </a:r>
            <a:endParaRPr sz="15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500">
                <a:solidFill>
                  <a:srgbClr val="222222"/>
                </a:solidFill>
                <a:highlight>
                  <a:srgbClr val="FFFFFF"/>
                </a:highlight>
                <a:latin typeface="Arial"/>
                <a:ea typeface="Arial"/>
                <a:cs typeface="Arial"/>
                <a:sym typeface="Arial"/>
              </a:rPr>
              <a:t>    int area()</a:t>
            </a:r>
            <a:endParaRPr sz="15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500">
                <a:solidFill>
                  <a:srgbClr val="222222"/>
                </a:solidFill>
                <a:highlight>
                  <a:srgbClr val="FFFFFF"/>
                </a:highlight>
                <a:latin typeface="Arial"/>
                <a:ea typeface="Arial"/>
                <a:cs typeface="Arial"/>
                <a:sym typeface="Arial"/>
              </a:rPr>
              <a:t>    {</a:t>
            </a:r>
            <a:endParaRPr sz="15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500">
                <a:solidFill>
                  <a:srgbClr val="222222"/>
                </a:solidFill>
                <a:highlight>
                  <a:srgbClr val="FFFFFF"/>
                </a:highlight>
                <a:latin typeface="Arial"/>
                <a:ea typeface="Arial"/>
                <a:cs typeface="Arial"/>
                <a:sym typeface="Arial"/>
              </a:rPr>
              <a:t>        return (l*b);</a:t>
            </a:r>
            <a:endParaRPr sz="15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500">
                <a:solidFill>
                  <a:srgbClr val="222222"/>
                </a:solidFill>
                <a:highlight>
                  <a:srgbClr val="FFFFFF"/>
                </a:highlight>
                <a:latin typeface="Arial"/>
                <a:ea typeface="Arial"/>
                <a:cs typeface="Arial"/>
                <a:sym typeface="Arial"/>
              </a:rPr>
              <a:t>    }</a:t>
            </a:r>
            <a:endParaRPr sz="15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500">
                <a:solidFill>
                  <a:srgbClr val="222222"/>
                </a:solidFill>
                <a:highlight>
                  <a:srgbClr val="FFFFFF"/>
                </a:highlight>
                <a:latin typeface="Arial"/>
                <a:ea typeface="Arial"/>
                <a:cs typeface="Arial"/>
                <a:sym typeface="Arial"/>
              </a:rPr>
              <a:t>}</a:t>
            </a:r>
            <a:endParaRPr sz="1500">
              <a:solidFill>
                <a:srgbClr val="222222"/>
              </a:solidFill>
              <a:highlight>
                <a:srgbClr val="FFFFFF"/>
              </a:highlight>
              <a:latin typeface="Arial"/>
              <a:ea typeface="Arial"/>
              <a:cs typeface="Arial"/>
              <a:sym typeface="Arial"/>
            </a:endParaRPr>
          </a:p>
          <a:p>
            <a:pPr indent="0" lvl="0" marL="0" rtl="0" algn="l">
              <a:spcBef>
                <a:spcPts val="560"/>
              </a:spcBef>
              <a:spcAft>
                <a:spcPts val="0"/>
              </a:spcAft>
              <a:buNone/>
            </a:pPr>
            <a:r>
              <a:t/>
            </a:r>
            <a:endParaRPr/>
          </a:p>
        </p:txBody>
      </p:sp>
      <p:sp>
        <p:nvSpPr>
          <p:cNvPr id="279" name="Google Shape;279;gbdf338347f_0_0"/>
          <p:cNvSpPr txBox="1"/>
          <p:nvPr>
            <p:ph idx="2" type="body"/>
          </p:nvPr>
        </p:nvSpPr>
        <p:spPr>
          <a:xfrm>
            <a:off x="4247000" y="393850"/>
            <a:ext cx="4439700" cy="61338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Clr>
                <a:schemeClr val="dk1"/>
              </a:buClr>
              <a:buSzPts val="1100"/>
              <a:buFont typeface="Arial"/>
              <a:buNone/>
            </a:pPr>
            <a:r>
              <a:rPr lang="en-US" sz="1200">
                <a:solidFill>
                  <a:srgbClr val="222222"/>
                </a:solidFill>
                <a:highlight>
                  <a:srgbClr val="FFFFFF"/>
                </a:highlight>
                <a:latin typeface="Arial"/>
                <a:ea typeface="Arial"/>
                <a:cs typeface="Arial"/>
                <a:sym typeface="Arial"/>
              </a:rPr>
              <a:t>c</a:t>
            </a:r>
            <a:r>
              <a:rPr lang="en-US" sz="1400">
                <a:solidFill>
                  <a:srgbClr val="222222"/>
                </a:solidFill>
                <a:highlight>
                  <a:srgbClr val="FFFFFF"/>
                </a:highlight>
                <a:latin typeface="Arial"/>
                <a:ea typeface="Arial"/>
                <a:cs typeface="Arial"/>
                <a:sym typeface="Arial"/>
              </a:rPr>
              <a:t>lass Circle extends Shape</a:t>
            </a:r>
            <a:endParaRPr sz="14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400">
                <a:solidFill>
                  <a:srgbClr val="222222"/>
                </a:solidFill>
                <a:highlight>
                  <a:srgbClr val="FFFFFF"/>
                </a:highlight>
                <a:latin typeface="Arial"/>
                <a:ea typeface="Arial"/>
                <a:cs typeface="Arial"/>
                <a:sym typeface="Arial"/>
              </a:rPr>
              <a:t>{</a:t>
            </a:r>
            <a:endParaRPr sz="14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400">
                <a:solidFill>
                  <a:srgbClr val="222222"/>
                </a:solidFill>
                <a:highlight>
                  <a:srgbClr val="FFFFFF"/>
                </a:highlight>
                <a:latin typeface="Arial"/>
                <a:ea typeface="Arial"/>
                <a:cs typeface="Arial"/>
                <a:sym typeface="Arial"/>
              </a:rPr>
              <a:t>    Circle(double y)</a:t>
            </a:r>
            <a:endParaRPr sz="14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400">
                <a:solidFill>
                  <a:srgbClr val="222222"/>
                </a:solidFill>
                <a:highlight>
                  <a:srgbClr val="FFFFFF"/>
                </a:highlight>
                <a:latin typeface="Arial"/>
                <a:ea typeface="Arial"/>
                <a:cs typeface="Arial"/>
                <a:sym typeface="Arial"/>
              </a:rPr>
              <a:t>    {</a:t>
            </a:r>
            <a:endParaRPr sz="14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400">
                <a:solidFill>
                  <a:srgbClr val="222222"/>
                </a:solidFill>
                <a:highlight>
                  <a:srgbClr val="FFFFFF"/>
                </a:highlight>
                <a:latin typeface="Arial"/>
                <a:ea typeface="Arial"/>
                <a:cs typeface="Arial"/>
                <a:sym typeface="Arial"/>
              </a:rPr>
              <a:t>        r=y;</a:t>
            </a:r>
            <a:endParaRPr sz="14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400">
                <a:solidFill>
                  <a:srgbClr val="222222"/>
                </a:solidFill>
                <a:highlight>
                  <a:srgbClr val="FFFFFF"/>
                </a:highlight>
                <a:latin typeface="Arial"/>
                <a:ea typeface="Arial"/>
                <a:cs typeface="Arial"/>
                <a:sym typeface="Arial"/>
              </a:rPr>
              <a:t>    }</a:t>
            </a:r>
            <a:endParaRPr sz="14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400">
                <a:solidFill>
                  <a:srgbClr val="222222"/>
                </a:solidFill>
                <a:highlight>
                  <a:srgbClr val="FFFFFF"/>
                </a:highlight>
                <a:latin typeface="Arial"/>
                <a:ea typeface="Arial"/>
                <a:cs typeface="Arial"/>
                <a:sym typeface="Arial"/>
              </a:rPr>
              <a:t>    void area()</a:t>
            </a:r>
            <a:endParaRPr sz="14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400">
                <a:solidFill>
                  <a:srgbClr val="222222"/>
                </a:solidFill>
                <a:highlight>
                  <a:srgbClr val="FFFFFF"/>
                </a:highlight>
                <a:latin typeface="Arial"/>
                <a:ea typeface="Arial"/>
                <a:cs typeface="Arial"/>
                <a:sym typeface="Arial"/>
              </a:rPr>
              <a:t>    {</a:t>
            </a:r>
            <a:endParaRPr sz="14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400">
                <a:solidFill>
                  <a:srgbClr val="222222"/>
                </a:solidFill>
                <a:highlight>
                  <a:srgbClr val="FFFFFF"/>
                </a:highlight>
                <a:latin typeface="Arial"/>
                <a:ea typeface="Arial"/>
                <a:cs typeface="Arial"/>
                <a:sym typeface="Arial"/>
              </a:rPr>
              <a:t>        System.out.println("Area of circle  is "+ (3.14*r*r));</a:t>
            </a:r>
            <a:endParaRPr sz="14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400">
                <a:solidFill>
                  <a:srgbClr val="222222"/>
                </a:solidFill>
                <a:highlight>
                  <a:srgbClr val="FFFFFF"/>
                </a:highlight>
                <a:latin typeface="Arial"/>
                <a:ea typeface="Arial"/>
                <a:cs typeface="Arial"/>
                <a:sym typeface="Arial"/>
              </a:rPr>
              <a:t>    }</a:t>
            </a:r>
            <a:endParaRPr sz="14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400">
                <a:solidFill>
                  <a:srgbClr val="222222"/>
                </a:solidFill>
                <a:highlight>
                  <a:srgbClr val="FFFFFF"/>
                </a:highlight>
                <a:latin typeface="Arial"/>
                <a:ea typeface="Arial"/>
                <a:cs typeface="Arial"/>
                <a:sym typeface="Arial"/>
              </a:rPr>
              <a:t>}</a:t>
            </a:r>
            <a:endParaRPr sz="1400">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400">
                <a:solidFill>
                  <a:srgbClr val="222222"/>
                </a:solidFill>
                <a:highlight>
                  <a:srgbClr val="FFFFFF"/>
                </a:highlight>
                <a:latin typeface="Arial"/>
                <a:ea typeface="Arial"/>
                <a:cs typeface="Arial"/>
                <a:sym typeface="Arial"/>
              </a:rPr>
              <a:t>public class Test</a:t>
            </a:r>
            <a:endParaRPr sz="14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400">
                <a:solidFill>
                  <a:srgbClr val="222222"/>
                </a:solidFill>
                <a:highlight>
                  <a:srgbClr val="FFFFFF"/>
                </a:highlight>
                <a:latin typeface="Arial"/>
                <a:ea typeface="Arial"/>
                <a:cs typeface="Arial"/>
                <a:sym typeface="Arial"/>
              </a:rPr>
              <a:t>{</a:t>
            </a:r>
            <a:endParaRPr sz="14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400">
                <a:solidFill>
                  <a:srgbClr val="222222"/>
                </a:solidFill>
                <a:highlight>
                  <a:srgbClr val="FFFFFF"/>
                </a:highlight>
                <a:latin typeface="Arial"/>
                <a:ea typeface="Arial"/>
                <a:cs typeface="Arial"/>
                <a:sym typeface="Arial"/>
              </a:rPr>
              <a:t>public static void main(String[] args) {</a:t>
            </a:r>
            <a:endParaRPr sz="14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400">
                <a:solidFill>
                  <a:srgbClr val="222222"/>
                </a:solidFill>
                <a:highlight>
                  <a:srgbClr val="FFFFFF"/>
                </a:highlight>
                <a:latin typeface="Arial"/>
                <a:ea typeface="Arial"/>
                <a:cs typeface="Arial"/>
                <a:sym typeface="Arial"/>
              </a:rPr>
              <a:t>Shape s;// Null</a:t>
            </a:r>
            <a:endParaRPr sz="14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400">
                <a:solidFill>
                  <a:srgbClr val="222222"/>
                </a:solidFill>
                <a:highlight>
                  <a:srgbClr val="FFFFFF"/>
                </a:highlight>
                <a:latin typeface="Arial"/>
                <a:ea typeface="Arial"/>
                <a:cs typeface="Arial"/>
                <a:sym typeface="Arial"/>
              </a:rPr>
              <a:t>s= new Rectangle(12,34);</a:t>
            </a:r>
            <a:endParaRPr sz="14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400">
                <a:solidFill>
                  <a:srgbClr val="222222"/>
                </a:solidFill>
                <a:highlight>
                  <a:srgbClr val="FFFFFF"/>
                </a:highlight>
                <a:latin typeface="Arial"/>
                <a:ea typeface="Arial"/>
                <a:cs typeface="Arial"/>
                <a:sym typeface="Arial"/>
              </a:rPr>
              <a:t>System.out.println(s.area());</a:t>
            </a:r>
            <a:endParaRPr sz="14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400">
                <a:solidFill>
                  <a:srgbClr val="222222"/>
                </a:solidFill>
                <a:highlight>
                  <a:srgbClr val="FFFFFF"/>
                </a:highlight>
                <a:latin typeface="Arial"/>
                <a:ea typeface="Arial"/>
                <a:cs typeface="Arial"/>
                <a:sym typeface="Arial"/>
              </a:rPr>
              <a:t>s= new Circle(34.56);</a:t>
            </a:r>
            <a:endParaRPr sz="14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400">
                <a:solidFill>
                  <a:srgbClr val="222222"/>
                </a:solidFill>
                <a:highlight>
                  <a:srgbClr val="FFFFFF"/>
                </a:highlight>
                <a:latin typeface="Arial"/>
                <a:ea typeface="Arial"/>
                <a:cs typeface="Arial"/>
                <a:sym typeface="Arial"/>
              </a:rPr>
              <a:t>s.area();</a:t>
            </a:r>
            <a:endParaRPr sz="1400">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400">
                <a:solidFill>
                  <a:srgbClr val="222222"/>
                </a:solidFill>
                <a:highlight>
                  <a:srgbClr val="FFFFFF"/>
                </a:highlight>
                <a:latin typeface="Arial"/>
                <a:ea typeface="Arial"/>
                <a:cs typeface="Arial"/>
                <a:sym typeface="Arial"/>
              </a:rPr>
              <a:t>}</a:t>
            </a:r>
            <a:endParaRPr sz="1400">
              <a:solidFill>
                <a:srgbClr val="222222"/>
              </a:solidFill>
              <a:highlight>
                <a:srgbClr val="FFFFFF"/>
              </a:highlight>
              <a:latin typeface="Arial"/>
              <a:ea typeface="Arial"/>
              <a:cs typeface="Arial"/>
              <a:sym typeface="Arial"/>
            </a:endParaRPr>
          </a:p>
          <a:p>
            <a:pPr indent="0" lvl="0" marL="0" rtl="0" algn="l">
              <a:spcBef>
                <a:spcPts val="560"/>
              </a:spcBef>
              <a:spcAft>
                <a:spcPts val="0"/>
              </a:spcAft>
              <a:buClr>
                <a:schemeClr val="dk1"/>
              </a:buClr>
              <a:buSzPts val="1100"/>
              <a:buFont typeface="Arial"/>
              <a:buNone/>
            </a:pPr>
            <a:r>
              <a:rPr lang="en-US" sz="1200">
                <a:solidFill>
                  <a:srgbClr val="222222"/>
                </a:solidFill>
                <a:highlight>
                  <a:srgbClr val="FFFFFF"/>
                </a:highlight>
                <a:latin typeface="Arial"/>
                <a:ea typeface="Arial"/>
                <a:cs typeface="Arial"/>
                <a:sym typeface="Arial"/>
              </a:rPr>
              <a:t>}</a:t>
            </a:r>
            <a:endParaRPr sz="2900"/>
          </a:p>
          <a:p>
            <a:pPr indent="0" lvl="0" marL="0" rtl="0" algn="l">
              <a:spcBef>
                <a:spcPts val="56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1"/>
          <p:cNvSpPr txBox="1"/>
          <p:nvPr>
            <p:ph type="title"/>
          </p:nvPr>
        </p:nvSpPr>
        <p:spPr>
          <a:xfrm>
            <a:off x="457200" y="274637"/>
            <a:ext cx="8229600" cy="411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1" i="0" lang="en-US" sz="3600" u="none">
                <a:solidFill>
                  <a:schemeClr val="dk1"/>
                </a:solidFill>
                <a:latin typeface="Calibri"/>
                <a:ea typeface="Calibri"/>
                <a:cs typeface="Calibri"/>
                <a:sym typeface="Calibri"/>
              </a:rPr>
              <a:t>Upcasting and downcasting</a:t>
            </a:r>
            <a:endParaRPr/>
          </a:p>
        </p:txBody>
      </p:sp>
      <p:sp>
        <p:nvSpPr>
          <p:cNvPr id="285" name="Google Shape;285;p31"/>
          <p:cNvSpPr txBox="1"/>
          <p:nvPr>
            <p:ph idx="1" type="body"/>
          </p:nvPr>
        </p:nvSpPr>
        <p:spPr>
          <a:xfrm>
            <a:off x="457200" y="914400"/>
            <a:ext cx="8229600" cy="52117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Upcasting: Upcasting is the typecasting of a </a:t>
            </a:r>
            <a:r>
              <a:rPr b="1" i="0" lang="en-US" sz="2000" u="none">
                <a:solidFill>
                  <a:schemeClr val="dk1"/>
                </a:solidFill>
                <a:latin typeface="Calibri"/>
                <a:ea typeface="Calibri"/>
                <a:cs typeface="Calibri"/>
                <a:sym typeface="Calibri"/>
              </a:rPr>
              <a:t>child object </a:t>
            </a:r>
            <a:r>
              <a:rPr b="0" i="0" lang="en-US" sz="2000" u="none">
                <a:solidFill>
                  <a:schemeClr val="dk1"/>
                </a:solidFill>
                <a:latin typeface="Calibri"/>
                <a:ea typeface="Calibri"/>
                <a:cs typeface="Calibri"/>
                <a:sym typeface="Calibri"/>
              </a:rPr>
              <a:t>to a </a:t>
            </a:r>
            <a:r>
              <a:rPr b="1" i="0" lang="en-US" sz="2000" u="none">
                <a:solidFill>
                  <a:schemeClr val="dk1"/>
                </a:solidFill>
                <a:latin typeface="Calibri"/>
                <a:ea typeface="Calibri"/>
                <a:cs typeface="Calibri"/>
                <a:sym typeface="Calibri"/>
              </a:rPr>
              <a:t>parent object</a:t>
            </a:r>
            <a:r>
              <a:rPr b="0" i="0" lang="en-US" sz="2000" u="none">
                <a:solidFill>
                  <a:schemeClr val="dk1"/>
                </a:solidFill>
                <a:latin typeface="Calibri"/>
                <a:ea typeface="Calibri"/>
                <a:cs typeface="Calibri"/>
                <a:sym typeface="Calibri"/>
              </a:rPr>
              <a:t>. Upcasting can be done implicitly. Upcasting gives us the flexibility to access the parent class members but it is not possible to access all the child class members using this feature. Instead of all the members, we can access some specified members of the child class. For instance, we can access the overridden methods.</a:t>
            </a:r>
            <a:endParaRPr/>
          </a:p>
          <a:p>
            <a:pPr indent="-342900" lvl="0" marL="342900" marR="0" rtl="0" algn="just">
              <a:lnSpc>
                <a:spcPct val="100000"/>
              </a:lnSpc>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342900" lvl="0" marL="342900" marR="0" rtl="0" algn="just">
              <a:lnSpc>
                <a:spcPct val="100000"/>
              </a:lnSpc>
              <a:spcBef>
                <a:spcPts val="64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Downcasting: Similarly, downcasting means the typecasting of a </a:t>
            </a:r>
            <a:r>
              <a:rPr b="1" i="0" lang="en-US" sz="2000" u="none">
                <a:solidFill>
                  <a:schemeClr val="dk1"/>
                </a:solidFill>
                <a:latin typeface="Calibri"/>
                <a:ea typeface="Calibri"/>
                <a:cs typeface="Calibri"/>
                <a:sym typeface="Calibri"/>
              </a:rPr>
              <a:t>parent object</a:t>
            </a:r>
            <a:r>
              <a:rPr b="0" i="0" lang="en-US" sz="2000" u="none">
                <a:solidFill>
                  <a:schemeClr val="dk1"/>
                </a:solidFill>
                <a:latin typeface="Calibri"/>
                <a:ea typeface="Calibri"/>
                <a:cs typeface="Calibri"/>
                <a:sym typeface="Calibri"/>
              </a:rPr>
              <a:t> to a </a:t>
            </a:r>
            <a:r>
              <a:rPr b="1" i="0" lang="en-US" sz="2000" u="none">
                <a:solidFill>
                  <a:schemeClr val="dk1"/>
                </a:solidFill>
                <a:latin typeface="Calibri"/>
                <a:ea typeface="Calibri"/>
                <a:cs typeface="Calibri"/>
                <a:sym typeface="Calibri"/>
              </a:rPr>
              <a:t>child object</a:t>
            </a:r>
            <a:r>
              <a:rPr b="0" i="0" lang="en-US" sz="2000" u="none">
                <a:solidFill>
                  <a:schemeClr val="dk1"/>
                </a:solidFill>
                <a:latin typeface="Calibri"/>
                <a:ea typeface="Calibri"/>
                <a:cs typeface="Calibri"/>
                <a:sym typeface="Calibri"/>
              </a:rPr>
              <a:t>. Downcasting cannot be implicitly</a:t>
            </a:r>
            <a:r>
              <a:rPr b="0" i="0" lang="en-US" sz="3200" u="none">
                <a:solidFill>
                  <a:schemeClr val="dk1"/>
                </a:solidFill>
                <a:latin typeface="Calibri"/>
                <a:ea typeface="Calibri"/>
                <a:cs typeface="Calibri"/>
                <a:sym typeface="Calibri"/>
              </a:rPr>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2"/>
          <p:cNvSpPr txBox="1"/>
          <p:nvPr>
            <p:ph type="title"/>
          </p:nvPr>
        </p:nvSpPr>
        <p:spPr>
          <a:xfrm>
            <a:off x="457200" y="0"/>
            <a:ext cx="8229600" cy="258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b="0" i="0" lang="en-US" sz="3200" u="none">
                <a:solidFill>
                  <a:schemeClr val="dk1"/>
                </a:solidFill>
                <a:latin typeface="Calibri"/>
                <a:ea typeface="Calibri"/>
                <a:cs typeface="Calibri"/>
                <a:sym typeface="Calibri"/>
              </a:rPr>
              <a:t>Example</a:t>
            </a:r>
            <a:endParaRPr/>
          </a:p>
        </p:txBody>
      </p:sp>
      <p:sp>
        <p:nvSpPr>
          <p:cNvPr id="291" name="Google Shape;291;p32"/>
          <p:cNvSpPr txBox="1"/>
          <p:nvPr>
            <p:ph idx="1" type="body"/>
          </p:nvPr>
        </p:nvSpPr>
        <p:spPr>
          <a:xfrm>
            <a:off x="0" y="0"/>
            <a:ext cx="5334000" cy="68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Java program to demonstrate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Upcasting Vs Downcasting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Parent class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class Parent {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String name;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void method()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System.out.println("Method from Parent");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Child class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class Child extends Parent {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int id;</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void method()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System.out.println("Method from Child");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a:t>
            </a:r>
            <a:endParaRPr/>
          </a:p>
          <a:p>
            <a:pPr indent="0" lvl="0" marL="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
        <p:nvSpPr>
          <p:cNvPr id="292" name="Google Shape;292;p32"/>
          <p:cNvSpPr txBox="1"/>
          <p:nvPr>
            <p:ph idx="2" type="body"/>
          </p:nvPr>
        </p:nvSpPr>
        <p:spPr>
          <a:xfrm>
            <a:off x="3962400" y="-381000"/>
            <a:ext cx="48768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0" i="0" sz="16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600"/>
              <a:buFont typeface="Arial"/>
              <a:buNone/>
            </a:pPr>
            <a:r>
              <a:t/>
            </a:r>
            <a:endParaRPr b="0" i="0" sz="16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600"/>
              <a:buFont typeface="Arial"/>
              <a:buNone/>
            </a:pPr>
            <a:r>
              <a:t/>
            </a:r>
            <a:endParaRPr b="0" i="0" sz="16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public class Main {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public static void main(String[] args)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 Upcasting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Parent p = new Child();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p.name = “Hello";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 This parameter is not accessible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 p.id = 1;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System.out.println(p.name);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p.method();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 Trying to Downcasting Implicitly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 Child c = new Parent(); - &gt; compile time error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 Downcasting Explicitly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Child c = (Child)p;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c.id = 1;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System.out.println(c.name);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System.out.println(c.id);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c.method();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Calibri"/>
                <a:ea typeface="Calibri"/>
                <a:cs typeface="Calibri"/>
                <a:sym typeface="Calibri"/>
              </a:rPr>
              <a:t>Output:</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Hello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Method from Child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Hello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1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Method from Child </a:t>
            </a:r>
            <a:endParaRPr/>
          </a:p>
          <a:p>
            <a:pPr indent="-241300" lvl="0" marL="342900" marR="0" rtl="0" algn="l">
              <a:spcBef>
                <a:spcPts val="320"/>
              </a:spcBef>
              <a:spcAft>
                <a:spcPts val="0"/>
              </a:spcAft>
              <a:buClr>
                <a:schemeClr val="dk1"/>
              </a:buClr>
              <a:buSzPts val="1600"/>
              <a:buFont typeface="Arial"/>
              <a:buNone/>
            </a:pPr>
            <a:r>
              <a:t/>
            </a:r>
            <a:endParaRPr b="0" i="0" sz="1600" u="non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3"/>
          <p:cNvSpPr txBox="1"/>
          <p:nvPr>
            <p:ph type="title"/>
          </p:nvPr>
        </p:nvSpPr>
        <p:spPr>
          <a:xfrm>
            <a:off x="457200" y="1905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More points on Downcasting</a:t>
            </a:r>
            <a:endParaRPr/>
          </a:p>
        </p:txBody>
      </p:sp>
      <p:sp>
        <p:nvSpPr>
          <p:cNvPr id="298" name="Google Shape;298;p33"/>
          <p:cNvSpPr txBox="1"/>
          <p:nvPr>
            <p:ph idx="1" type="body"/>
          </p:nvPr>
        </p:nvSpPr>
        <p:spPr>
          <a:xfrm>
            <a:off x="14287" y="914400"/>
            <a:ext cx="5943600" cy="5391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sng">
                <a:solidFill>
                  <a:schemeClr val="dk1"/>
                </a:solidFill>
                <a:latin typeface="Calibri"/>
                <a:ea typeface="Calibri"/>
                <a:cs typeface="Calibri"/>
                <a:sym typeface="Calibri"/>
              </a:rPr>
              <a:t>1</a:t>
            </a:r>
            <a:r>
              <a:rPr b="1" baseline="30000" i="0" lang="en-US" sz="1800" u="sng">
                <a:solidFill>
                  <a:schemeClr val="dk1"/>
                </a:solidFill>
                <a:latin typeface="Calibri"/>
                <a:ea typeface="Calibri"/>
                <a:cs typeface="Calibri"/>
                <a:sym typeface="Calibri"/>
              </a:rPr>
              <a:t>st</a:t>
            </a:r>
            <a:r>
              <a:rPr b="1" i="0" lang="en-US" sz="1800" u="sng">
                <a:solidFill>
                  <a:schemeClr val="dk1"/>
                </a:solidFill>
                <a:latin typeface="Calibri"/>
                <a:ea typeface="Calibri"/>
                <a:cs typeface="Calibri"/>
                <a:sym typeface="Calibri"/>
              </a:rPr>
              <a:t> Scenario:</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class ABC{}</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class PQR extends ABC{</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public static void main(String args[]){</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PQR obj=new ABC();//Compile time error</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a:t>
            </a:r>
            <a:endParaRPr/>
          </a:p>
          <a:p>
            <a:pPr indent="0" lvl="0" marL="0" marR="0" rtl="0" algn="l">
              <a:lnSpc>
                <a:spcPct val="100000"/>
              </a:lnSpc>
              <a:spcBef>
                <a:spcPts val="360"/>
              </a:spcBef>
              <a:spcAft>
                <a:spcPts val="0"/>
              </a:spcAft>
              <a:buClr>
                <a:schemeClr val="dk1"/>
              </a:buClr>
              <a:buSzPts val="1800"/>
              <a:buFont typeface="Arial"/>
              <a:buNone/>
            </a:pPr>
            <a:r>
              <a:rPr b="1" i="0" lang="en-US" sz="1800" u="sng">
                <a:solidFill>
                  <a:schemeClr val="dk1"/>
                </a:solidFill>
                <a:latin typeface="Calibri"/>
                <a:ea typeface="Calibri"/>
                <a:cs typeface="Calibri"/>
                <a:sym typeface="Calibri"/>
              </a:rPr>
              <a:t>2</a:t>
            </a:r>
            <a:r>
              <a:rPr b="1" baseline="30000" i="0" lang="en-US" sz="1800" u="sng">
                <a:solidFill>
                  <a:schemeClr val="dk1"/>
                </a:solidFill>
                <a:latin typeface="Calibri"/>
                <a:ea typeface="Calibri"/>
                <a:cs typeface="Calibri"/>
                <a:sym typeface="Calibri"/>
              </a:rPr>
              <a:t>nd</a:t>
            </a:r>
            <a:r>
              <a:rPr b="1" i="0" lang="en-US" sz="1800" u="sng">
                <a:solidFill>
                  <a:schemeClr val="dk1"/>
                </a:solidFill>
                <a:latin typeface="Calibri"/>
                <a:ea typeface="Calibri"/>
                <a:cs typeface="Calibri"/>
                <a:sym typeface="Calibri"/>
              </a:rPr>
              <a:t> Scenario:</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class ABC{}</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class PQR extends ABC{</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public static void main(String args[]){</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ABC obj1=new ABC();</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PQR obj2=(PQR) obj1;//Runtime error[ClassCastException]</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a:t>
            </a:r>
            <a:endParaRPr/>
          </a:p>
          <a:p>
            <a:pPr indent="0" lvl="0" marL="0" marR="0" rtl="0" algn="l">
              <a:lnSpc>
                <a:spcPct val="100000"/>
              </a:lnSpc>
              <a:spcBef>
                <a:spcPts val="400"/>
              </a:spcBef>
              <a:spcAft>
                <a:spcPts val="0"/>
              </a:spcAft>
              <a:buClr>
                <a:schemeClr val="dk1"/>
              </a:buClr>
              <a:buSzPts val="2000"/>
              <a:buFont typeface="Arial"/>
              <a:buNone/>
            </a:pPr>
            <a:r>
              <a:t/>
            </a:r>
            <a:endParaRPr b="1" i="0" sz="2000" u="sng">
              <a:solidFill>
                <a:schemeClr val="dk1"/>
              </a:solidFill>
              <a:latin typeface="Calibri"/>
              <a:ea typeface="Calibri"/>
              <a:cs typeface="Calibri"/>
              <a:sym typeface="Calibri"/>
            </a:endParaRPr>
          </a:p>
          <a:p>
            <a:pPr indent="-215900" lvl="0" marL="342900" marR="0" rtl="0" algn="l">
              <a:spcBef>
                <a:spcPts val="400"/>
              </a:spcBef>
              <a:spcAft>
                <a:spcPts val="0"/>
              </a:spcAft>
              <a:buClr>
                <a:schemeClr val="dk1"/>
              </a:buClr>
              <a:buSzPts val="2000"/>
              <a:buFont typeface="Arial"/>
              <a:buNone/>
            </a:pPr>
            <a:r>
              <a:t/>
            </a:r>
            <a:endParaRPr b="1" i="0" sz="2000" u="sng">
              <a:solidFill>
                <a:schemeClr val="dk1"/>
              </a:solidFill>
              <a:latin typeface="Calibri"/>
              <a:ea typeface="Calibri"/>
              <a:cs typeface="Calibri"/>
              <a:sym typeface="Calibri"/>
            </a:endParaRPr>
          </a:p>
        </p:txBody>
      </p:sp>
      <p:sp>
        <p:nvSpPr>
          <p:cNvPr id="299" name="Google Shape;299;p33"/>
          <p:cNvSpPr txBox="1"/>
          <p:nvPr>
            <p:ph idx="2" type="body"/>
          </p:nvPr>
        </p:nvSpPr>
        <p:spPr>
          <a:xfrm>
            <a:off x="4648200" y="900112"/>
            <a:ext cx="41910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sng">
                <a:solidFill>
                  <a:schemeClr val="dk1"/>
                </a:solidFill>
                <a:latin typeface="Calibri"/>
                <a:ea typeface="Calibri"/>
                <a:cs typeface="Calibri"/>
                <a:sym typeface="Calibri"/>
              </a:rPr>
              <a:t>3</a:t>
            </a:r>
            <a:r>
              <a:rPr b="1" baseline="30000" i="0" lang="en-US" sz="2000" u="sng">
                <a:solidFill>
                  <a:schemeClr val="dk1"/>
                </a:solidFill>
                <a:latin typeface="Calibri"/>
                <a:ea typeface="Calibri"/>
                <a:cs typeface="Calibri"/>
                <a:sym typeface="Calibri"/>
              </a:rPr>
              <a:t>rd</a:t>
            </a:r>
            <a:r>
              <a:rPr b="1" i="0" lang="en-US" sz="2000" u="sng">
                <a:solidFill>
                  <a:schemeClr val="dk1"/>
                </a:solidFill>
                <a:latin typeface="Calibri"/>
                <a:ea typeface="Calibri"/>
                <a:cs typeface="Calibri"/>
                <a:sym typeface="Calibri"/>
              </a:rPr>
              <a:t> Scenario:</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class ABC{}</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class PQR extends ABC{</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public static void main(String args[]){</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ABC obj1=new PQR();</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PQR obj2=(PQR)obj1;</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In third scenario, there will be no error</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4"/>
          <p:cNvSpPr txBox="1"/>
          <p:nvPr>
            <p:ph type="title"/>
          </p:nvPr>
        </p:nvSpPr>
        <p:spPr>
          <a:xfrm>
            <a:off x="457200" y="0"/>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Instanceof operator</a:t>
            </a:r>
            <a:endParaRPr/>
          </a:p>
        </p:txBody>
      </p:sp>
      <p:sp>
        <p:nvSpPr>
          <p:cNvPr id="305" name="Google Shape;305;p34"/>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 java instanceof operator is used to test whether the object is an instance of the specified type (class or subclass or interface).</a:t>
            </a:r>
            <a:endParaRPr/>
          </a:p>
          <a:p>
            <a:pPr indent="-215900" lvl="0" marL="342900" marR="0" rtl="0" algn="just">
              <a:lnSpc>
                <a:spcPct val="100000"/>
              </a:lnSpc>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 instanceof in java is also known as type comparison operator because it compares the instance with type. It returns either true or false. If we apply the instanceof operator with any variable that has null value, it returns false.</a:t>
            </a:r>
            <a:endParaRPr/>
          </a:p>
          <a:p>
            <a:pPr indent="-342900" lvl="0" marL="342900" marR="0" rtl="0" algn="just">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r>
              <a:rPr b="1" i="0" lang="en-US" sz="2000" u="sng">
                <a:solidFill>
                  <a:schemeClr val="dk1"/>
                </a:solidFill>
                <a:latin typeface="Calibri"/>
                <a:ea typeface="Calibri"/>
                <a:cs typeface="Calibri"/>
                <a:sym typeface="Calibri"/>
              </a:rPr>
              <a:t>Example 1:</a:t>
            </a:r>
            <a:endParaRPr/>
          </a:p>
          <a:p>
            <a:pPr indent="-342900" lvl="0" marL="342900" marR="0" rtl="0" algn="just">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class Simple1{</a:t>
            </a:r>
            <a:endParaRPr/>
          </a:p>
          <a:p>
            <a:pPr indent="-342900" lvl="0" marL="342900" marR="0" rtl="0" algn="just">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public static void main(String args[]){</a:t>
            </a:r>
            <a:endParaRPr/>
          </a:p>
          <a:p>
            <a:pPr indent="-342900" lvl="0" marL="342900" marR="0" rtl="0" algn="just">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Simple1 s=new Simple1();</a:t>
            </a:r>
            <a:endParaRPr/>
          </a:p>
          <a:p>
            <a:pPr indent="-342900" lvl="0" marL="342900" marR="0" rtl="0" algn="just">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System.out.println(s instanceof Simple1);//true</a:t>
            </a:r>
            <a:endParaRPr/>
          </a:p>
          <a:p>
            <a:pPr indent="-342900" lvl="0" marL="342900" marR="0" rtl="0" algn="just">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endParaRPr/>
          </a:p>
          <a:p>
            <a:pPr indent="-342900" lvl="0" marL="342900" marR="0" rtl="0" algn="just">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5"/>
          <p:cNvSpPr txBox="1"/>
          <p:nvPr>
            <p:ph type="title"/>
          </p:nvPr>
        </p:nvSpPr>
        <p:spPr>
          <a:xfrm>
            <a:off x="304800" y="0"/>
            <a:ext cx="8534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Example 2-An object of subclass type is also a type of parent class</a:t>
            </a:r>
            <a:endParaRPr/>
          </a:p>
        </p:txBody>
      </p:sp>
      <p:sp>
        <p:nvSpPr>
          <p:cNvPr id="311" name="Google Shape;311;p35"/>
          <p:cNvSpPr txBox="1"/>
          <p:nvPr>
            <p:ph idx="1" type="body"/>
          </p:nvPr>
        </p:nvSpPr>
        <p:spPr>
          <a:xfrm>
            <a:off x="457200" y="9906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class ABC{}</a:t>
            </a:r>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class PQR extends ABC{</a:t>
            </a:r>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public static void main(String args[]){</a:t>
            </a:r>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PQR obj=new PQR();</a:t>
            </a:r>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System.out.println(obj instanceof ABC);//true</a:t>
            </a:r>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a:t>
            </a:r>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6"/>
          <p:cNvSpPr txBox="1"/>
          <p:nvPr>
            <p:ph type="title"/>
          </p:nvPr>
        </p:nvSpPr>
        <p:spPr>
          <a:xfrm>
            <a:off x="457200" y="274637"/>
            <a:ext cx="8229600" cy="563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b="1" i="0" lang="en-US" sz="3200" u="none">
                <a:solidFill>
                  <a:schemeClr val="dk1"/>
                </a:solidFill>
                <a:latin typeface="Calibri"/>
                <a:ea typeface="Calibri"/>
                <a:cs typeface="Calibri"/>
                <a:sym typeface="Calibri"/>
              </a:rPr>
              <a:t>Example 3-instanceof can help in downcasting</a:t>
            </a:r>
            <a:endParaRPr/>
          </a:p>
        </p:txBody>
      </p:sp>
      <p:sp>
        <p:nvSpPr>
          <p:cNvPr id="317" name="Google Shape;317;p36"/>
          <p:cNvSpPr txBox="1"/>
          <p:nvPr>
            <p:ph idx="1" type="body"/>
          </p:nvPr>
        </p:nvSpPr>
        <p:spPr>
          <a:xfrm>
            <a:off x="457200" y="1219200"/>
            <a:ext cx="8229600" cy="5029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class ABC{}</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class PQR extends ABC{</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public static void main(String args[]){</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ABC obj1=new PQR();</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if(obj1 instanceof PQR) //It will return true</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PQR obj2=(PQR)obj1;</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System.out.println("Downcasting done");</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else</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System.out.println("Downcasting not possible");</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a:t>
            </a:r>
            <a:endParaRPr/>
          </a:p>
          <a:p>
            <a:pPr indent="-228600" lvl="0" marL="342900" marR="0" rtl="0" algn="l">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7"/>
          <p:cNvSpPr txBox="1"/>
          <p:nvPr>
            <p:ph type="title"/>
          </p:nvPr>
        </p:nvSpPr>
        <p:spPr>
          <a:xfrm>
            <a:off x="457200" y="274637"/>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b="0" i="0" lang="en-US" sz="3200" u="none">
                <a:solidFill>
                  <a:schemeClr val="dk1"/>
                </a:solidFill>
                <a:latin typeface="Calibri"/>
                <a:ea typeface="Calibri"/>
                <a:cs typeface="Calibri"/>
                <a:sym typeface="Calibri"/>
              </a:rPr>
              <a:t>Access Modifiers/or levels in Java</a:t>
            </a:r>
            <a:endParaRPr/>
          </a:p>
        </p:txBody>
      </p:sp>
      <p:sp>
        <p:nvSpPr>
          <p:cNvPr id="323" name="Google Shape;323;p37"/>
          <p:cNvSpPr txBox="1"/>
          <p:nvPr>
            <p:ph idx="1" type="body"/>
          </p:nvPr>
        </p:nvSpPr>
        <p:spPr>
          <a:xfrm>
            <a:off x="457200" y="1066800"/>
            <a:ext cx="8229600" cy="50593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Private</a:t>
            </a:r>
            <a:r>
              <a:rPr b="0" i="0" lang="en-US" sz="2000" u="none">
                <a:solidFill>
                  <a:schemeClr val="dk1"/>
                </a:solidFill>
                <a:latin typeface="Calibri"/>
                <a:ea typeface="Calibri"/>
                <a:cs typeface="Calibri"/>
                <a:sym typeface="Calibri"/>
              </a:rPr>
              <a:t>: The access level of a private modifier is only within the class. It cannot be accessed from outside the class.</a:t>
            </a:r>
            <a:endParaRPr/>
          </a:p>
          <a:p>
            <a:pPr indent="-342900" lvl="0" marL="342900" marR="0" rtl="0" algn="l">
              <a:lnSpc>
                <a:spcPct val="100000"/>
              </a:lnSpc>
              <a:spcBef>
                <a:spcPts val="40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Default</a:t>
            </a:r>
            <a:r>
              <a:rPr b="0" i="0" lang="en-US" sz="2000" u="none">
                <a:solidFill>
                  <a:schemeClr val="dk1"/>
                </a:solidFill>
                <a:latin typeface="Calibri"/>
                <a:ea typeface="Calibri"/>
                <a:cs typeface="Calibri"/>
                <a:sym typeface="Calibri"/>
              </a:rPr>
              <a:t>: The access level of a default modifier is only within the package. It cannot be accessed from outside the package. If you do not specify any access level, it will be the default.</a:t>
            </a:r>
            <a:endParaRPr/>
          </a:p>
          <a:p>
            <a:pPr indent="-342900" lvl="0" marL="342900" marR="0" rtl="0" algn="l">
              <a:lnSpc>
                <a:spcPct val="100000"/>
              </a:lnSpc>
              <a:spcBef>
                <a:spcPts val="40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Protected</a:t>
            </a:r>
            <a:r>
              <a:rPr b="0" i="0" lang="en-US" sz="2000" u="none">
                <a:solidFill>
                  <a:schemeClr val="dk1"/>
                </a:solidFill>
                <a:latin typeface="Calibri"/>
                <a:ea typeface="Calibri"/>
                <a:cs typeface="Calibri"/>
                <a:sym typeface="Calibri"/>
              </a:rPr>
              <a:t>: The access level of a protected modifier is within the package and outside the package through child class. If you do not make the child class, it cannot be accessed from outside the package.</a:t>
            </a:r>
            <a:endParaRPr/>
          </a:p>
          <a:p>
            <a:pPr indent="-342900" lvl="0" marL="342900" marR="0" rtl="0" algn="l">
              <a:lnSpc>
                <a:spcPct val="100000"/>
              </a:lnSpc>
              <a:spcBef>
                <a:spcPts val="40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Public</a:t>
            </a:r>
            <a:r>
              <a:rPr b="0" i="0" lang="en-US" sz="2000" u="none">
                <a:solidFill>
                  <a:schemeClr val="dk1"/>
                </a:solidFill>
                <a:latin typeface="Calibri"/>
                <a:ea typeface="Calibri"/>
                <a:cs typeface="Calibri"/>
                <a:sym typeface="Calibri"/>
              </a:rPr>
              <a:t>: The access level of a public modifier is everywhere. It can be accessed from within the class, outside the class, within the package and outside the package.</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Access modifiers-Summary</a:t>
            </a:r>
            <a:endParaRPr/>
          </a:p>
        </p:txBody>
      </p:sp>
      <p:pic>
        <p:nvPicPr>
          <p:cNvPr id="329" name="Google Shape;329;p38"/>
          <p:cNvPicPr preferRelativeResize="0"/>
          <p:nvPr>
            <p:ph idx="1" type="body"/>
          </p:nvPr>
        </p:nvPicPr>
        <p:blipFill rotWithShape="1">
          <a:blip r:embed="rId3">
            <a:alphaModFix/>
          </a:blip>
          <a:srcRect b="0" l="0" r="0" t="0"/>
          <a:stretch/>
        </p:blipFill>
        <p:spPr>
          <a:xfrm>
            <a:off x="328612" y="1600200"/>
            <a:ext cx="8458200" cy="33861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br>
              <a:rPr b="0" i="0" lang="en-US" sz="4000" u="none">
                <a:solidFill>
                  <a:schemeClr val="dk1"/>
                </a:solidFill>
                <a:latin typeface="Calibri"/>
                <a:ea typeface="Calibri"/>
                <a:cs typeface="Calibri"/>
                <a:sym typeface="Calibri"/>
              </a:rPr>
            </a:br>
            <a:br>
              <a:rPr b="0" i="0" lang="en-US" sz="4000" u="none">
                <a:solidFill>
                  <a:schemeClr val="dk1"/>
                </a:solidFill>
                <a:latin typeface="Calibri"/>
                <a:ea typeface="Calibri"/>
                <a:cs typeface="Calibri"/>
                <a:sym typeface="Calibri"/>
              </a:rPr>
            </a:br>
            <a:r>
              <a:rPr b="1" i="0" lang="en-US" sz="4000" u="none">
                <a:solidFill>
                  <a:schemeClr val="dk1"/>
                </a:solidFill>
                <a:latin typeface="Calibri"/>
                <a:ea typeface="Calibri"/>
                <a:cs typeface="Calibri"/>
                <a:sym typeface="Calibri"/>
              </a:rPr>
              <a:t>The syntax of Java Inheritance</a:t>
            </a:r>
            <a:br>
              <a:rPr b="1" i="0" lang="en-US" sz="4000" u="none">
                <a:solidFill>
                  <a:schemeClr val="dk1"/>
                </a:solidFill>
                <a:latin typeface="Calibri"/>
                <a:ea typeface="Calibri"/>
                <a:cs typeface="Calibri"/>
                <a:sym typeface="Calibri"/>
              </a:rPr>
            </a:br>
            <a:br>
              <a:rPr b="1" i="0" lang="en-US" sz="4000" u="none">
                <a:solidFill>
                  <a:schemeClr val="dk1"/>
                </a:solidFill>
                <a:latin typeface="Calibri"/>
                <a:ea typeface="Calibri"/>
                <a:cs typeface="Calibri"/>
                <a:sym typeface="Calibri"/>
              </a:rPr>
            </a:br>
            <a:endParaRPr/>
          </a:p>
        </p:txBody>
      </p:sp>
      <p:sp>
        <p:nvSpPr>
          <p:cNvPr id="107" name="Google Shape;107;p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700"/>
              <a:buFont typeface="Arial"/>
              <a:buNone/>
            </a:pPr>
            <a:r>
              <a:rPr b="0" i="0" lang="en-US" sz="2700" u="none">
                <a:solidFill>
                  <a:schemeClr val="dk1"/>
                </a:solidFill>
                <a:latin typeface="Calibri"/>
                <a:ea typeface="Calibri"/>
                <a:cs typeface="Calibri"/>
                <a:sym typeface="Calibri"/>
              </a:rPr>
              <a:t>class Subclass-name extends Superclass-name  </a:t>
            </a:r>
            <a:endParaRPr/>
          </a:p>
          <a:p>
            <a:pPr indent="0" lvl="0" marL="0" marR="0" rtl="0" algn="l">
              <a:lnSpc>
                <a:spcPct val="90000"/>
              </a:lnSpc>
              <a:spcBef>
                <a:spcPts val="540"/>
              </a:spcBef>
              <a:spcAft>
                <a:spcPts val="0"/>
              </a:spcAft>
              <a:buClr>
                <a:schemeClr val="dk1"/>
              </a:buClr>
              <a:buSzPts val="2700"/>
              <a:buFont typeface="Arial"/>
              <a:buNone/>
            </a:pPr>
            <a:r>
              <a:rPr b="0" i="0" lang="en-US" sz="2700" u="none">
                <a:solidFill>
                  <a:schemeClr val="dk1"/>
                </a:solidFill>
                <a:latin typeface="Calibri"/>
                <a:ea typeface="Calibri"/>
                <a:cs typeface="Calibri"/>
                <a:sym typeface="Calibri"/>
              </a:rPr>
              <a:t>{  </a:t>
            </a:r>
            <a:endParaRPr/>
          </a:p>
          <a:p>
            <a:pPr indent="0" lvl="0" marL="0" marR="0" rtl="0" algn="l">
              <a:lnSpc>
                <a:spcPct val="90000"/>
              </a:lnSpc>
              <a:spcBef>
                <a:spcPts val="540"/>
              </a:spcBef>
              <a:spcAft>
                <a:spcPts val="0"/>
              </a:spcAft>
              <a:buClr>
                <a:schemeClr val="dk1"/>
              </a:buClr>
              <a:buSzPts val="2700"/>
              <a:buFont typeface="Arial"/>
              <a:buNone/>
            </a:pPr>
            <a:r>
              <a:rPr b="0" i="0" lang="en-US" sz="2700" u="none">
                <a:solidFill>
                  <a:schemeClr val="dk1"/>
                </a:solidFill>
                <a:latin typeface="Calibri"/>
                <a:ea typeface="Calibri"/>
                <a:cs typeface="Calibri"/>
                <a:sym typeface="Calibri"/>
              </a:rPr>
              <a:t>  //methods and fields  </a:t>
            </a:r>
            <a:endParaRPr/>
          </a:p>
          <a:p>
            <a:pPr indent="0" lvl="0" marL="0" marR="0" rtl="0" algn="l">
              <a:lnSpc>
                <a:spcPct val="90000"/>
              </a:lnSpc>
              <a:spcBef>
                <a:spcPts val="540"/>
              </a:spcBef>
              <a:spcAft>
                <a:spcPts val="0"/>
              </a:spcAft>
              <a:buClr>
                <a:schemeClr val="dk1"/>
              </a:buClr>
              <a:buSzPts val="2700"/>
              <a:buFont typeface="Arial"/>
              <a:buNone/>
            </a:pPr>
            <a:r>
              <a:rPr b="0" i="0" lang="en-US" sz="2700" u="none">
                <a:solidFill>
                  <a:schemeClr val="dk1"/>
                </a:solidFill>
                <a:latin typeface="Calibri"/>
                <a:ea typeface="Calibri"/>
                <a:cs typeface="Calibri"/>
                <a:sym typeface="Calibri"/>
              </a:rPr>
              <a:t>}</a:t>
            </a:r>
            <a:endParaRPr/>
          </a:p>
          <a:p>
            <a:pPr indent="0" lvl="0" marL="0" marR="0" rtl="0" algn="l">
              <a:lnSpc>
                <a:spcPct val="90000"/>
              </a:lnSpc>
              <a:spcBef>
                <a:spcPts val="540"/>
              </a:spcBef>
              <a:spcAft>
                <a:spcPts val="0"/>
              </a:spcAft>
              <a:buClr>
                <a:schemeClr val="dk1"/>
              </a:buClr>
              <a:buSzPts val="2700"/>
              <a:buFont typeface="Arial"/>
              <a:buNone/>
            </a:pPr>
            <a:r>
              <a:t/>
            </a:r>
            <a:endParaRPr b="0" i="0" sz="2700" u="none">
              <a:solidFill>
                <a:schemeClr val="dk1"/>
              </a:solidFill>
              <a:latin typeface="Calibri"/>
              <a:ea typeface="Calibri"/>
              <a:cs typeface="Calibri"/>
              <a:sym typeface="Calibri"/>
            </a:endParaRPr>
          </a:p>
          <a:p>
            <a:pPr indent="0" lvl="0" marL="0" marR="0" rtl="0" algn="just">
              <a:lnSpc>
                <a:spcPct val="90000"/>
              </a:lnSpc>
              <a:spcBef>
                <a:spcPts val="540"/>
              </a:spcBef>
              <a:spcAft>
                <a:spcPts val="0"/>
              </a:spcAft>
              <a:buClr>
                <a:schemeClr val="dk1"/>
              </a:buClr>
              <a:buSzPts val="2700"/>
              <a:buFont typeface="Arial"/>
              <a:buNone/>
            </a:pPr>
            <a:r>
              <a:rPr b="0" i="0" lang="en-US" sz="2700" u="none">
                <a:solidFill>
                  <a:schemeClr val="dk1"/>
                </a:solidFill>
                <a:latin typeface="Calibri"/>
                <a:ea typeface="Calibri"/>
                <a:cs typeface="Calibri"/>
                <a:sym typeface="Calibri"/>
              </a:rPr>
              <a:t>The </a:t>
            </a:r>
            <a:r>
              <a:rPr b="1" i="0" lang="en-US" sz="2700" u="none">
                <a:solidFill>
                  <a:schemeClr val="dk1"/>
                </a:solidFill>
                <a:latin typeface="Calibri"/>
                <a:ea typeface="Calibri"/>
                <a:cs typeface="Calibri"/>
                <a:sym typeface="Calibri"/>
              </a:rPr>
              <a:t>extends keyword</a:t>
            </a:r>
            <a:r>
              <a:rPr b="0" i="0" lang="en-US" sz="2700" u="none">
                <a:solidFill>
                  <a:schemeClr val="dk1"/>
                </a:solidFill>
                <a:latin typeface="Calibri"/>
                <a:ea typeface="Calibri"/>
                <a:cs typeface="Calibri"/>
                <a:sym typeface="Calibri"/>
              </a:rPr>
              <a:t> indicates that you are making a new class that derives from an existing class. The meaning of "extends" is to increase the functionality.</a:t>
            </a:r>
            <a:endParaRPr/>
          </a:p>
          <a:p>
            <a:pPr indent="0" lvl="0" marL="0" marR="0" rtl="0" algn="just">
              <a:lnSpc>
                <a:spcPct val="90000"/>
              </a:lnSpc>
              <a:spcBef>
                <a:spcPts val="540"/>
              </a:spcBef>
              <a:spcAft>
                <a:spcPts val="0"/>
              </a:spcAft>
              <a:buClr>
                <a:schemeClr val="dk1"/>
              </a:buClr>
              <a:buSzPts val="2700"/>
              <a:buFont typeface="Arial"/>
              <a:buNone/>
            </a:pPr>
            <a:br>
              <a:rPr b="0" i="0" lang="en-US" sz="2700" u="none">
                <a:solidFill>
                  <a:schemeClr val="dk1"/>
                </a:solidFill>
                <a:latin typeface="Calibri"/>
                <a:ea typeface="Calibri"/>
                <a:cs typeface="Calibri"/>
                <a:sym typeface="Calibri"/>
              </a:rPr>
            </a:br>
            <a:endParaRPr/>
          </a:p>
          <a:p>
            <a:pPr indent="-171450" lvl="0" marL="342900" marR="0" rtl="0" algn="l">
              <a:spcBef>
                <a:spcPts val="540"/>
              </a:spcBef>
              <a:spcAft>
                <a:spcPts val="0"/>
              </a:spcAft>
              <a:buClr>
                <a:schemeClr val="dk1"/>
              </a:buClr>
              <a:buSzPts val="2700"/>
              <a:buFont typeface="Arial"/>
              <a:buNone/>
            </a:pPr>
            <a:r>
              <a:t/>
            </a:r>
            <a:endParaRPr b="0" i="0" sz="2700" u="non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9"/>
          <p:cNvSpPr txBox="1"/>
          <p:nvPr>
            <p:ph type="title"/>
          </p:nvPr>
        </p:nvSpPr>
        <p:spPr>
          <a:xfrm>
            <a:off x="457200" y="274637"/>
            <a:ext cx="8229600" cy="487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Q1</a:t>
            </a:r>
            <a:endParaRPr/>
          </a:p>
        </p:txBody>
      </p:sp>
      <p:sp>
        <p:nvSpPr>
          <p:cNvPr id="336" name="Google Shape;336;p3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Which of these is correct way of inheriting class A by class B?</a:t>
            </a:r>
            <a:endParaRPr/>
          </a:p>
          <a:p>
            <a:pPr indent="0" lvl="0" marL="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A. class B + class A {}</a:t>
            </a:r>
            <a:endParaRPr/>
          </a:p>
          <a:p>
            <a:pPr indent="0" lvl="0" marL="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B. class B inherits class A {}</a:t>
            </a:r>
            <a:endParaRPr/>
          </a:p>
          <a:p>
            <a:pPr indent="0" lvl="0" marL="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C. class B extends A {}</a:t>
            </a:r>
            <a:endParaRPr/>
          </a:p>
          <a:p>
            <a:pPr indent="0" lvl="0" marL="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D. class B extends class A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0"/>
          <p:cNvSpPr txBox="1"/>
          <p:nvPr>
            <p:ph type="title"/>
          </p:nvPr>
        </p:nvSpPr>
        <p:spPr>
          <a:xfrm>
            <a:off x="457200" y="0"/>
            <a:ext cx="8229600" cy="411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b="1" i="0" lang="en-US" sz="3200" u="none">
                <a:solidFill>
                  <a:schemeClr val="dk1"/>
                </a:solidFill>
                <a:latin typeface="Calibri"/>
                <a:ea typeface="Calibri"/>
                <a:cs typeface="Calibri"/>
                <a:sym typeface="Calibri"/>
              </a:rPr>
              <a:t>Q2(Output??)</a:t>
            </a:r>
            <a:endParaRPr/>
          </a:p>
        </p:txBody>
      </p:sp>
      <p:sp>
        <p:nvSpPr>
          <p:cNvPr id="343" name="Google Shape;343;p40"/>
          <p:cNvSpPr txBox="1"/>
          <p:nvPr>
            <p:ph idx="1" type="body"/>
          </p:nvPr>
        </p:nvSpPr>
        <p:spPr>
          <a:xfrm>
            <a:off x="457200" y="411162"/>
            <a:ext cx="4038600" cy="54403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class A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int i;</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void display()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System.out.println(i);</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class B extends A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int j;</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void display()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System.out.println(j);</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a:t>
            </a:r>
            <a:endParaRPr/>
          </a:p>
        </p:txBody>
      </p:sp>
      <p:sp>
        <p:nvSpPr>
          <p:cNvPr id="344" name="Google Shape;344;p40"/>
          <p:cNvSpPr txBox="1"/>
          <p:nvPr>
            <p:ph idx="2" type="body"/>
          </p:nvPr>
        </p:nvSpPr>
        <p:spPr>
          <a:xfrm>
            <a:off x="4267200" y="411162"/>
            <a:ext cx="4419600" cy="5715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class inheritance_demo </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public static void main(String args[])</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B obj = new B();</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obj.i=1;</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obj.j=2;   </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obj.display();     </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endParaRPr/>
          </a:p>
          <a:p>
            <a:pPr indent="-127000" lvl="0" marL="0" marR="0" rtl="0" algn="l">
              <a:lnSpc>
                <a:spcPct val="100000"/>
              </a:lnSpc>
              <a:spcBef>
                <a:spcPts val="400"/>
              </a:spcBef>
              <a:spcAft>
                <a:spcPts val="0"/>
              </a:spcAft>
              <a:buClr>
                <a:schemeClr val="dk1"/>
              </a:buClr>
              <a:buSzPts val="2000"/>
              <a:buFont typeface="Arial"/>
              <a:buAutoNum type="alphaUcPeriod"/>
            </a:pPr>
            <a:r>
              <a:rPr b="0" i="0" lang="en-US" sz="2000" u="none">
                <a:solidFill>
                  <a:schemeClr val="dk1"/>
                </a:solidFill>
                <a:latin typeface="Calibri"/>
                <a:ea typeface="Calibri"/>
                <a:cs typeface="Calibri"/>
                <a:sym typeface="Calibri"/>
              </a:rPr>
              <a:t>0</a:t>
            </a:r>
            <a:endParaRPr/>
          </a:p>
          <a:p>
            <a:pPr indent="-127000" lvl="0" marL="0" marR="0" rtl="0" algn="l">
              <a:lnSpc>
                <a:spcPct val="100000"/>
              </a:lnSpc>
              <a:spcBef>
                <a:spcPts val="400"/>
              </a:spcBef>
              <a:spcAft>
                <a:spcPts val="0"/>
              </a:spcAft>
              <a:buClr>
                <a:schemeClr val="dk1"/>
              </a:buClr>
              <a:buSzPts val="2000"/>
              <a:buFont typeface="Arial"/>
              <a:buAutoNum type="alphaUcPeriod"/>
            </a:pPr>
            <a:r>
              <a:rPr b="0" i="0" lang="en-US" sz="2000" u="none">
                <a:solidFill>
                  <a:schemeClr val="dk1"/>
                </a:solidFill>
                <a:latin typeface="Calibri"/>
                <a:ea typeface="Calibri"/>
                <a:cs typeface="Calibri"/>
                <a:sym typeface="Calibri"/>
              </a:rPr>
              <a:t>1</a:t>
            </a:r>
            <a:endParaRPr/>
          </a:p>
          <a:p>
            <a:pPr indent="-127000" lvl="0" marL="0" marR="0" rtl="0" algn="l">
              <a:lnSpc>
                <a:spcPct val="100000"/>
              </a:lnSpc>
              <a:spcBef>
                <a:spcPts val="400"/>
              </a:spcBef>
              <a:spcAft>
                <a:spcPts val="0"/>
              </a:spcAft>
              <a:buClr>
                <a:schemeClr val="dk1"/>
              </a:buClr>
              <a:buSzPts val="2000"/>
              <a:buFont typeface="Arial"/>
              <a:buAutoNum type="alphaUcPeriod"/>
            </a:pPr>
            <a:r>
              <a:rPr b="0" i="0" lang="en-US" sz="2000" u="none">
                <a:solidFill>
                  <a:schemeClr val="dk1"/>
                </a:solidFill>
                <a:latin typeface="Calibri"/>
                <a:ea typeface="Calibri"/>
                <a:cs typeface="Calibri"/>
                <a:sym typeface="Calibri"/>
              </a:rPr>
              <a:t>2</a:t>
            </a:r>
            <a:endParaRPr/>
          </a:p>
          <a:p>
            <a:pPr indent="-127000" lvl="0" marL="0" marR="0" rtl="0" algn="l">
              <a:lnSpc>
                <a:spcPct val="100000"/>
              </a:lnSpc>
              <a:spcBef>
                <a:spcPts val="400"/>
              </a:spcBef>
              <a:spcAft>
                <a:spcPts val="0"/>
              </a:spcAft>
              <a:buClr>
                <a:schemeClr val="dk1"/>
              </a:buClr>
              <a:buSzPts val="2000"/>
              <a:buFont typeface="Arial"/>
              <a:buAutoNum type="alphaUcPeriod"/>
            </a:pPr>
            <a:r>
              <a:rPr b="0" i="0" lang="en-US" sz="2000" u="none">
                <a:solidFill>
                  <a:schemeClr val="dk1"/>
                </a:solidFill>
                <a:latin typeface="Calibri"/>
                <a:ea typeface="Calibri"/>
                <a:cs typeface="Calibri"/>
                <a:sym typeface="Calibri"/>
              </a:rPr>
              <a:t>Compile time error</a:t>
            </a:r>
            <a:endParaRPr b="0" i="0" sz="2000" u="none">
              <a:solidFill>
                <a:schemeClr val="dk1"/>
              </a:solidFill>
              <a:latin typeface="Calibri"/>
              <a:ea typeface="Calibri"/>
              <a:cs typeface="Calibri"/>
              <a:sym typeface="Calibri"/>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1"/>
          <p:cNvSpPr txBox="1"/>
          <p:nvPr>
            <p:ph type="title"/>
          </p:nvPr>
        </p:nvSpPr>
        <p:spPr>
          <a:xfrm>
            <a:off x="457200" y="4762"/>
            <a:ext cx="8229600" cy="258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Calibri"/>
              <a:buNone/>
            </a:pPr>
            <a:r>
              <a:rPr b="1" i="0" lang="en-US" sz="2800" u="none">
                <a:solidFill>
                  <a:schemeClr val="dk1"/>
                </a:solidFill>
                <a:latin typeface="Calibri"/>
                <a:ea typeface="Calibri"/>
                <a:cs typeface="Calibri"/>
                <a:sym typeface="Calibri"/>
              </a:rPr>
              <a:t>Q3(Output??)</a:t>
            </a:r>
            <a:endParaRPr/>
          </a:p>
        </p:txBody>
      </p:sp>
      <p:sp>
        <p:nvSpPr>
          <p:cNvPr id="351" name="Google Shape;351;p41"/>
          <p:cNvSpPr txBox="1"/>
          <p:nvPr>
            <p:ph idx="1" type="body"/>
          </p:nvPr>
        </p:nvSpPr>
        <p:spPr>
          <a:xfrm>
            <a:off x="457200" y="457200"/>
            <a:ext cx="4038600" cy="5668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class A </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int i;</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    </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class B extends A </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int j;</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void display() </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super.i = j + 1;</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System.out.println(j + " " + i);</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    </a:t>
            </a:r>
            <a:endParaRPr/>
          </a:p>
        </p:txBody>
      </p:sp>
      <p:sp>
        <p:nvSpPr>
          <p:cNvPr id="352" name="Google Shape;352;p41"/>
          <p:cNvSpPr txBox="1"/>
          <p:nvPr>
            <p:ph idx="2" type="body"/>
          </p:nvPr>
        </p:nvSpPr>
        <p:spPr>
          <a:xfrm>
            <a:off x="4648200" y="457200"/>
            <a:ext cx="4038600" cy="5668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class inheritance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public static void main(String args[])</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B obj = new B();</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obj.i=1;</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obj.j=2;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obj.display();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a:t>
            </a:r>
            <a:endParaRPr/>
          </a:p>
          <a:p>
            <a:pPr indent="-114300" lvl="0" marL="0" marR="0" rtl="0" algn="l">
              <a:lnSpc>
                <a:spcPct val="100000"/>
              </a:lnSpc>
              <a:spcBef>
                <a:spcPts val="360"/>
              </a:spcBef>
              <a:spcAft>
                <a:spcPts val="0"/>
              </a:spcAft>
              <a:buClr>
                <a:schemeClr val="dk1"/>
              </a:buClr>
              <a:buSzPts val="1800"/>
              <a:buFont typeface="Arial"/>
              <a:buAutoNum type="alphaUcPeriod"/>
            </a:pPr>
            <a:r>
              <a:rPr b="0" i="0" lang="en-US" sz="1800" u="none">
                <a:solidFill>
                  <a:schemeClr val="dk1"/>
                </a:solidFill>
                <a:latin typeface="Calibri"/>
                <a:ea typeface="Calibri"/>
                <a:cs typeface="Calibri"/>
                <a:sym typeface="Calibri"/>
              </a:rPr>
              <a:t>2 2</a:t>
            </a:r>
            <a:endParaRPr/>
          </a:p>
          <a:p>
            <a:pPr indent="-114300" lvl="0" marL="0" marR="0" rtl="0" algn="l">
              <a:lnSpc>
                <a:spcPct val="100000"/>
              </a:lnSpc>
              <a:spcBef>
                <a:spcPts val="360"/>
              </a:spcBef>
              <a:spcAft>
                <a:spcPts val="0"/>
              </a:spcAft>
              <a:buClr>
                <a:schemeClr val="dk1"/>
              </a:buClr>
              <a:buSzPts val="1800"/>
              <a:buFont typeface="Arial"/>
              <a:buAutoNum type="alphaUcPeriod"/>
            </a:pPr>
            <a:r>
              <a:rPr b="0" i="0" lang="en-US" sz="1800" u="none">
                <a:solidFill>
                  <a:schemeClr val="dk1"/>
                </a:solidFill>
                <a:latin typeface="Calibri"/>
                <a:ea typeface="Calibri"/>
                <a:cs typeface="Calibri"/>
                <a:sym typeface="Calibri"/>
              </a:rPr>
              <a:t>3 3</a:t>
            </a:r>
            <a:endParaRPr/>
          </a:p>
          <a:p>
            <a:pPr indent="-114300" lvl="0" marL="0" marR="0" rtl="0" algn="l">
              <a:lnSpc>
                <a:spcPct val="100000"/>
              </a:lnSpc>
              <a:spcBef>
                <a:spcPts val="360"/>
              </a:spcBef>
              <a:spcAft>
                <a:spcPts val="0"/>
              </a:spcAft>
              <a:buClr>
                <a:schemeClr val="dk1"/>
              </a:buClr>
              <a:buSzPts val="1800"/>
              <a:buFont typeface="Arial"/>
              <a:buAutoNum type="alphaUcPeriod"/>
            </a:pPr>
            <a:r>
              <a:rPr b="0" i="0" lang="en-US" sz="1800" u="none">
                <a:solidFill>
                  <a:schemeClr val="dk1"/>
                </a:solidFill>
                <a:latin typeface="Calibri"/>
                <a:ea typeface="Calibri"/>
                <a:cs typeface="Calibri"/>
                <a:sym typeface="Calibri"/>
              </a:rPr>
              <a:t>2 3</a:t>
            </a:r>
            <a:endParaRPr/>
          </a:p>
          <a:p>
            <a:pPr indent="-114300" lvl="0" marL="0" marR="0" rtl="0" algn="l">
              <a:lnSpc>
                <a:spcPct val="100000"/>
              </a:lnSpc>
              <a:spcBef>
                <a:spcPts val="360"/>
              </a:spcBef>
              <a:spcAft>
                <a:spcPts val="0"/>
              </a:spcAft>
              <a:buClr>
                <a:schemeClr val="dk1"/>
              </a:buClr>
              <a:buSzPts val="1800"/>
              <a:buFont typeface="Arial"/>
              <a:buAutoNum type="alphaUcPeriod"/>
            </a:pPr>
            <a:r>
              <a:rPr b="0" i="0" lang="en-US" sz="1800" u="none">
                <a:solidFill>
                  <a:schemeClr val="dk1"/>
                </a:solidFill>
                <a:latin typeface="Calibri"/>
                <a:ea typeface="Calibri"/>
                <a:cs typeface="Calibri"/>
                <a:sym typeface="Calibri"/>
              </a:rPr>
              <a:t>3 2</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2"/>
          <p:cNvSpPr txBox="1"/>
          <p:nvPr>
            <p:ph type="title"/>
          </p:nvPr>
        </p:nvSpPr>
        <p:spPr>
          <a:xfrm>
            <a:off x="438150" y="0"/>
            <a:ext cx="8229600" cy="334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Calibri"/>
              <a:buNone/>
            </a:pPr>
            <a:r>
              <a:rPr b="1" i="0" lang="en-US" sz="2800" u="none">
                <a:solidFill>
                  <a:schemeClr val="dk1"/>
                </a:solidFill>
                <a:latin typeface="Calibri"/>
                <a:ea typeface="Calibri"/>
                <a:cs typeface="Calibri"/>
                <a:sym typeface="Calibri"/>
              </a:rPr>
              <a:t>Q4(Output??)</a:t>
            </a:r>
            <a:endParaRPr/>
          </a:p>
        </p:txBody>
      </p:sp>
      <p:sp>
        <p:nvSpPr>
          <p:cNvPr id="359" name="Google Shape;359;p42"/>
          <p:cNvSpPr txBox="1"/>
          <p:nvPr>
            <p:ph idx="1" type="body"/>
          </p:nvPr>
        </p:nvSpPr>
        <p:spPr>
          <a:xfrm>
            <a:off x="438150" y="533400"/>
            <a:ext cx="4038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class A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System.out.print("A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class B extends A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B()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System.out.print("B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class C extends B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C()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super();</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0" lvl="0" marL="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endParaRPr/>
          </a:p>
          <a:p>
            <a:pPr indent="-241300" lvl="0" marL="342900" marR="0" rtl="0" algn="l">
              <a:spcBef>
                <a:spcPts val="320"/>
              </a:spcBef>
              <a:spcAft>
                <a:spcPts val="0"/>
              </a:spcAft>
              <a:buClr>
                <a:schemeClr val="dk1"/>
              </a:buClr>
              <a:buSzPts val="1600"/>
              <a:buFont typeface="Arial"/>
              <a:buNone/>
            </a:pPr>
            <a:r>
              <a:t/>
            </a:r>
            <a:endParaRPr b="0" i="0" sz="1600" u="none">
              <a:solidFill>
                <a:schemeClr val="dk1"/>
              </a:solidFill>
              <a:latin typeface="Calibri"/>
              <a:ea typeface="Calibri"/>
              <a:cs typeface="Calibri"/>
              <a:sym typeface="Calibri"/>
            </a:endParaRPr>
          </a:p>
        </p:txBody>
      </p:sp>
      <p:sp>
        <p:nvSpPr>
          <p:cNvPr id="360" name="Google Shape;360;p42"/>
          <p:cNvSpPr txBox="1"/>
          <p:nvPr>
            <p:ph idx="2" type="body"/>
          </p:nvPr>
        </p:nvSpPr>
        <p:spPr>
          <a:xfrm>
            <a:off x="3886200" y="533400"/>
            <a:ext cx="4814887"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public class Main</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public static void main(String[] args) {</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C obj=new C();</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OP1:  B   A</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OP2:  A   B</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OP3:  Compile time error</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OP4: Blank output</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3"/>
          <p:cNvSpPr txBox="1"/>
          <p:nvPr>
            <p:ph type="title"/>
          </p:nvPr>
        </p:nvSpPr>
        <p:spPr>
          <a:xfrm>
            <a:off x="228600" y="19050"/>
            <a:ext cx="8229600" cy="411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1" i="0" lang="en-US" sz="3600" u="none">
                <a:solidFill>
                  <a:schemeClr val="dk1"/>
                </a:solidFill>
                <a:latin typeface="Calibri"/>
                <a:ea typeface="Calibri"/>
                <a:cs typeface="Calibri"/>
                <a:sym typeface="Calibri"/>
              </a:rPr>
              <a:t>Q5(Output??)</a:t>
            </a:r>
            <a:endParaRPr/>
          </a:p>
        </p:txBody>
      </p:sp>
      <p:sp>
        <p:nvSpPr>
          <p:cNvPr id="367" name="Google Shape;367;p43"/>
          <p:cNvSpPr txBox="1"/>
          <p:nvPr>
            <p:ph idx="1" type="body"/>
          </p:nvPr>
        </p:nvSpPr>
        <p:spPr>
          <a:xfrm>
            <a:off x="457200" y="685800"/>
            <a:ext cx="4953000" cy="54403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class ABC { </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int x;</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class PQR extends ABC { </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int y;</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public class Main { </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public static void main(String[] args) </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ABC obj = new PQR(); </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System.out.println(obj.y);</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 </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
        <p:nvSpPr>
          <p:cNvPr id="368" name="Google Shape;368;p43"/>
          <p:cNvSpPr txBox="1"/>
          <p:nvPr>
            <p:ph idx="2" type="body"/>
          </p:nvPr>
        </p:nvSpPr>
        <p:spPr>
          <a:xfrm>
            <a:off x="5410200" y="762000"/>
            <a:ext cx="3276600" cy="5364162"/>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dk1"/>
              </a:buClr>
              <a:buSzPts val="2000"/>
              <a:buFont typeface="Arial"/>
              <a:buAutoNum type="alphaUcPeriod"/>
            </a:pPr>
            <a:r>
              <a:rPr b="0" i="0" lang="en-US" sz="2000" u="none">
                <a:solidFill>
                  <a:schemeClr val="dk1"/>
                </a:solidFill>
                <a:latin typeface="Calibri"/>
                <a:ea typeface="Calibri"/>
                <a:cs typeface="Calibri"/>
                <a:sym typeface="Calibri"/>
              </a:rPr>
              <a:t>0</a:t>
            </a:r>
            <a:endParaRPr/>
          </a:p>
          <a:p>
            <a:pPr indent="-514350" lvl="0" marL="514350" marR="0" rtl="0" algn="l">
              <a:lnSpc>
                <a:spcPct val="100000"/>
              </a:lnSpc>
              <a:spcBef>
                <a:spcPts val="400"/>
              </a:spcBef>
              <a:spcAft>
                <a:spcPts val="0"/>
              </a:spcAft>
              <a:buClr>
                <a:schemeClr val="dk1"/>
              </a:buClr>
              <a:buSzPts val="2000"/>
              <a:buFont typeface="Arial"/>
              <a:buAutoNum type="alphaUcPeriod"/>
            </a:pPr>
            <a:r>
              <a:rPr b="0" i="0" lang="en-US" sz="2000" u="none">
                <a:solidFill>
                  <a:schemeClr val="dk1"/>
                </a:solidFill>
                <a:latin typeface="Calibri"/>
                <a:ea typeface="Calibri"/>
                <a:cs typeface="Calibri"/>
                <a:sym typeface="Calibri"/>
              </a:rPr>
              <a:t>1</a:t>
            </a:r>
            <a:endParaRPr/>
          </a:p>
          <a:p>
            <a:pPr indent="-514350" lvl="0" marL="514350" marR="0" rtl="0" algn="l">
              <a:lnSpc>
                <a:spcPct val="100000"/>
              </a:lnSpc>
              <a:spcBef>
                <a:spcPts val="400"/>
              </a:spcBef>
              <a:spcAft>
                <a:spcPts val="0"/>
              </a:spcAft>
              <a:buClr>
                <a:schemeClr val="dk1"/>
              </a:buClr>
              <a:buSzPts val="2000"/>
              <a:buFont typeface="Arial"/>
              <a:buAutoNum type="alphaUcPeriod"/>
            </a:pPr>
            <a:r>
              <a:rPr b="0" i="0" lang="en-US" sz="2000" u="none">
                <a:solidFill>
                  <a:schemeClr val="dk1"/>
                </a:solidFill>
                <a:latin typeface="Calibri"/>
                <a:ea typeface="Calibri"/>
                <a:cs typeface="Calibri"/>
                <a:sym typeface="Calibri"/>
              </a:rPr>
              <a:t>Compile time error</a:t>
            </a:r>
            <a:endParaRPr/>
          </a:p>
          <a:p>
            <a:pPr indent="-514350" lvl="0" marL="514350" marR="0" rtl="0" algn="l">
              <a:lnSpc>
                <a:spcPct val="100000"/>
              </a:lnSpc>
              <a:spcBef>
                <a:spcPts val="400"/>
              </a:spcBef>
              <a:spcAft>
                <a:spcPts val="0"/>
              </a:spcAft>
              <a:buClr>
                <a:schemeClr val="dk1"/>
              </a:buClr>
              <a:buSzPts val="2000"/>
              <a:buFont typeface="Arial"/>
              <a:buAutoNum type="alphaUcPeriod"/>
            </a:pPr>
            <a:r>
              <a:rPr b="0" i="0" lang="en-US" sz="2000" u="none">
                <a:solidFill>
                  <a:schemeClr val="dk1"/>
                </a:solidFill>
                <a:latin typeface="Calibri"/>
                <a:ea typeface="Calibri"/>
                <a:cs typeface="Calibri"/>
                <a:sym typeface="Calibri"/>
              </a:rPr>
              <a:t>Runtime error</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4"/>
          <p:cNvSpPr txBox="1"/>
          <p:nvPr>
            <p:ph type="title"/>
          </p:nvPr>
        </p:nvSpPr>
        <p:spPr>
          <a:xfrm>
            <a:off x="457200" y="260350"/>
            <a:ext cx="8229600" cy="563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b="1" i="0" lang="en-US" sz="3200" u="none">
                <a:solidFill>
                  <a:schemeClr val="dk1"/>
                </a:solidFill>
                <a:latin typeface="Calibri"/>
                <a:ea typeface="Calibri"/>
                <a:cs typeface="Calibri"/>
                <a:sym typeface="Calibri"/>
              </a:rPr>
              <a:t>Q6(Output??)</a:t>
            </a:r>
            <a:endParaRPr/>
          </a:p>
        </p:txBody>
      </p:sp>
      <p:sp>
        <p:nvSpPr>
          <p:cNvPr id="375" name="Google Shape;375;p44"/>
          <p:cNvSpPr txBox="1"/>
          <p:nvPr>
            <p:ph idx="1" type="body"/>
          </p:nvPr>
        </p:nvSpPr>
        <p:spPr>
          <a:xfrm>
            <a:off x="457200" y="1219200"/>
            <a:ext cx="46482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class ABC {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int x;</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class PQR extends ABC {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void display(){</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System.out.println("Hi");</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public class Main {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public static void main(String[] args)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ABC obj1=new PQR();</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PQR obj2 = (PQR)obj1;</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obj2.display();</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a:t>
            </a:r>
            <a:endParaRPr/>
          </a:p>
          <a:p>
            <a:pPr indent="-228600" lvl="0" marL="342900" marR="0" rtl="0" algn="l">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376" name="Google Shape;376;p44"/>
          <p:cNvSpPr txBox="1"/>
          <p:nvPr>
            <p:ph idx="2" type="body"/>
          </p:nvPr>
        </p:nvSpPr>
        <p:spPr>
          <a:xfrm>
            <a:off x="4953000" y="1219200"/>
            <a:ext cx="3733800" cy="4906962"/>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dk1"/>
              </a:buClr>
              <a:buSzPts val="2800"/>
              <a:buFont typeface="Arial"/>
              <a:buAutoNum type="alphaUcPeriod"/>
            </a:pPr>
            <a:r>
              <a:rPr b="0" i="0" lang="en-US" sz="2800" u="none">
                <a:solidFill>
                  <a:schemeClr val="dk1"/>
                </a:solidFill>
                <a:latin typeface="Calibri"/>
                <a:ea typeface="Calibri"/>
                <a:cs typeface="Calibri"/>
                <a:sym typeface="Calibri"/>
              </a:rPr>
              <a:t>Hi</a:t>
            </a:r>
            <a:endParaRPr/>
          </a:p>
          <a:p>
            <a:pPr indent="-514350" lvl="0" marL="514350" marR="0" rtl="0" algn="l">
              <a:lnSpc>
                <a:spcPct val="100000"/>
              </a:lnSpc>
              <a:spcBef>
                <a:spcPts val="560"/>
              </a:spcBef>
              <a:spcAft>
                <a:spcPts val="0"/>
              </a:spcAft>
              <a:buClr>
                <a:schemeClr val="dk1"/>
              </a:buClr>
              <a:buSzPts val="2800"/>
              <a:buFont typeface="Arial"/>
              <a:buAutoNum type="alphaUcPeriod"/>
            </a:pPr>
            <a:r>
              <a:rPr b="0" i="0" lang="en-US" sz="2800" u="none">
                <a:solidFill>
                  <a:schemeClr val="dk1"/>
                </a:solidFill>
                <a:latin typeface="Calibri"/>
                <a:ea typeface="Calibri"/>
                <a:cs typeface="Calibri"/>
                <a:sym typeface="Calibri"/>
              </a:rPr>
              <a:t>Compile time error</a:t>
            </a:r>
            <a:endParaRPr/>
          </a:p>
          <a:p>
            <a:pPr indent="-514350" lvl="0" marL="514350" marR="0" rtl="0" algn="l">
              <a:lnSpc>
                <a:spcPct val="100000"/>
              </a:lnSpc>
              <a:spcBef>
                <a:spcPts val="560"/>
              </a:spcBef>
              <a:spcAft>
                <a:spcPts val="0"/>
              </a:spcAft>
              <a:buClr>
                <a:schemeClr val="dk1"/>
              </a:buClr>
              <a:buSzPts val="2800"/>
              <a:buFont typeface="Arial"/>
              <a:buAutoNum type="alphaUcPeriod"/>
            </a:pPr>
            <a:r>
              <a:rPr b="0" i="0" lang="en-US" sz="2800" u="none">
                <a:solidFill>
                  <a:schemeClr val="dk1"/>
                </a:solidFill>
                <a:latin typeface="Calibri"/>
                <a:ea typeface="Calibri"/>
                <a:cs typeface="Calibri"/>
                <a:sym typeface="Calibri"/>
              </a:rPr>
              <a:t>Runtime error</a:t>
            </a:r>
            <a:endParaRPr/>
          </a:p>
          <a:p>
            <a:pPr indent="-514350" lvl="0" marL="514350" marR="0" rtl="0" algn="l">
              <a:lnSpc>
                <a:spcPct val="100000"/>
              </a:lnSpc>
              <a:spcBef>
                <a:spcPts val="560"/>
              </a:spcBef>
              <a:spcAft>
                <a:spcPts val="0"/>
              </a:spcAft>
              <a:buClr>
                <a:schemeClr val="dk1"/>
              </a:buClr>
              <a:buSzPts val="2800"/>
              <a:buFont typeface="Arial"/>
              <a:buAutoNum type="alphaUcPeriod"/>
            </a:pPr>
            <a:r>
              <a:rPr b="0" i="0" lang="en-US" sz="2800" u="none">
                <a:solidFill>
                  <a:schemeClr val="dk1"/>
                </a:solidFill>
                <a:latin typeface="Calibri"/>
                <a:ea typeface="Calibri"/>
                <a:cs typeface="Calibri"/>
                <a:sym typeface="Calibri"/>
              </a:rPr>
              <a:t>Blank Output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5"/>
          <p:cNvSpPr txBox="1"/>
          <p:nvPr>
            <p:ph type="title"/>
          </p:nvPr>
        </p:nvSpPr>
        <p:spPr>
          <a:xfrm>
            <a:off x="457200" y="274637"/>
            <a:ext cx="8229600" cy="411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b="1" i="0" lang="en-US" sz="3200" u="none">
                <a:solidFill>
                  <a:schemeClr val="dk1"/>
                </a:solidFill>
                <a:latin typeface="Calibri"/>
                <a:ea typeface="Calibri"/>
                <a:cs typeface="Calibri"/>
                <a:sym typeface="Calibri"/>
              </a:rPr>
              <a:t>Q7(Output??)</a:t>
            </a:r>
            <a:endParaRPr/>
          </a:p>
        </p:txBody>
      </p:sp>
      <p:sp>
        <p:nvSpPr>
          <p:cNvPr id="383" name="Google Shape;383;p45"/>
          <p:cNvSpPr txBox="1"/>
          <p:nvPr>
            <p:ph idx="1" type="body"/>
          </p:nvPr>
        </p:nvSpPr>
        <p:spPr>
          <a:xfrm>
            <a:off x="304800" y="685800"/>
            <a:ext cx="45720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class ABC {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private int x=2;</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class PQR extends ABC {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int y=3;</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public class Main {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public static void main(String[] args)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PQR obj=new PQR();</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System.out.println(obj.x*obj.y);</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 </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a:t>
            </a:r>
            <a:endParaRPr/>
          </a:p>
          <a:p>
            <a:pPr indent="-228600" lvl="0" marL="342900" marR="0" rtl="0" algn="l">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384" name="Google Shape;384;p45"/>
          <p:cNvSpPr txBox="1"/>
          <p:nvPr>
            <p:ph idx="2" type="body"/>
          </p:nvPr>
        </p:nvSpPr>
        <p:spPr>
          <a:xfrm>
            <a:off x="4786312" y="838200"/>
            <a:ext cx="4038600" cy="4525962"/>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dk1"/>
              </a:buClr>
              <a:buSzPts val="2800"/>
              <a:buFont typeface="Arial"/>
              <a:buAutoNum type="alphaUcPeriod"/>
            </a:pPr>
            <a:r>
              <a:rPr b="0" i="0" lang="en-US" sz="2800" u="none">
                <a:solidFill>
                  <a:schemeClr val="dk1"/>
                </a:solidFill>
                <a:latin typeface="Calibri"/>
                <a:ea typeface="Calibri"/>
                <a:cs typeface="Calibri"/>
                <a:sym typeface="Calibri"/>
              </a:rPr>
              <a:t>6</a:t>
            </a:r>
            <a:endParaRPr/>
          </a:p>
          <a:p>
            <a:pPr indent="-514350" lvl="0" marL="514350" marR="0" rtl="0" algn="l">
              <a:lnSpc>
                <a:spcPct val="100000"/>
              </a:lnSpc>
              <a:spcBef>
                <a:spcPts val="560"/>
              </a:spcBef>
              <a:spcAft>
                <a:spcPts val="0"/>
              </a:spcAft>
              <a:buClr>
                <a:schemeClr val="dk1"/>
              </a:buClr>
              <a:buSzPts val="2800"/>
              <a:buFont typeface="Arial"/>
              <a:buAutoNum type="alphaUcPeriod"/>
            </a:pPr>
            <a:r>
              <a:rPr b="0" i="0" lang="en-US" sz="2800" u="none">
                <a:solidFill>
                  <a:schemeClr val="dk1"/>
                </a:solidFill>
                <a:latin typeface="Calibri"/>
                <a:ea typeface="Calibri"/>
                <a:cs typeface="Calibri"/>
                <a:sym typeface="Calibri"/>
              </a:rPr>
              <a:t>Compile time error</a:t>
            </a:r>
            <a:endParaRPr/>
          </a:p>
          <a:p>
            <a:pPr indent="-514350" lvl="0" marL="514350" marR="0" rtl="0" algn="l">
              <a:lnSpc>
                <a:spcPct val="100000"/>
              </a:lnSpc>
              <a:spcBef>
                <a:spcPts val="560"/>
              </a:spcBef>
              <a:spcAft>
                <a:spcPts val="0"/>
              </a:spcAft>
              <a:buClr>
                <a:schemeClr val="dk1"/>
              </a:buClr>
              <a:buSzPts val="2800"/>
              <a:buFont typeface="Arial"/>
              <a:buAutoNum type="alphaUcPeriod"/>
            </a:pPr>
            <a:r>
              <a:rPr b="0" i="0" lang="en-US" sz="2800" u="none">
                <a:solidFill>
                  <a:schemeClr val="dk1"/>
                </a:solidFill>
                <a:latin typeface="Calibri"/>
                <a:ea typeface="Calibri"/>
                <a:cs typeface="Calibri"/>
                <a:sym typeface="Calibri"/>
              </a:rPr>
              <a:t>Runtime error</a:t>
            </a:r>
            <a:endParaRPr/>
          </a:p>
          <a:p>
            <a:pPr indent="-514350" lvl="0" marL="514350" marR="0" rtl="0" algn="l">
              <a:lnSpc>
                <a:spcPct val="100000"/>
              </a:lnSpc>
              <a:spcBef>
                <a:spcPts val="560"/>
              </a:spcBef>
              <a:spcAft>
                <a:spcPts val="0"/>
              </a:spcAft>
              <a:buClr>
                <a:schemeClr val="dk1"/>
              </a:buClr>
              <a:buSzPts val="2800"/>
              <a:buFont typeface="Arial"/>
              <a:buAutoNum type="alphaUcPeriod"/>
            </a:pPr>
            <a:r>
              <a:rPr b="0" i="0" lang="en-US" sz="2800" u="none">
                <a:solidFill>
                  <a:schemeClr val="dk1"/>
                </a:solidFill>
                <a:latin typeface="Calibri"/>
                <a:ea typeface="Calibri"/>
                <a:cs typeface="Calibri"/>
                <a:sym typeface="Calibri"/>
              </a:rPr>
              <a:t>0</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6"/>
          <p:cNvSpPr txBox="1"/>
          <p:nvPr>
            <p:ph type="title"/>
          </p:nvPr>
        </p:nvSpPr>
        <p:spPr>
          <a:xfrm>
            <a:off x="457200" y="274637"/>
            <a:ext cx="8229600" cy="563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b="1" i="0" lang="en-US" sz="3200" u="none">
                <a:solidFill>
                  <a:schemeClr val="dk1"/>
                </a:solidFill>
                <a:latin typeface="Calibri"/>
                <a:ea typeface="Calibri"/>
                <a:cs typeface="Calibri"/>
                <a:sym typeface="Calibri"/>
              </a:rPr>
              <a:t>Q8(Output??)</a:t>
            </a:r>
            <a:endParaRPr/>
          </a:p>
        </p:txBody>
      </p:sp>
      <p:sp>
        <p:nvSpPr>
          <p:cNvPr id="391" name="Google Shape;391;p46"/>
          <p:cNvSpPr txBox="1"/>
          <p:nvPr>
            <p:ph idx="1" type="body"/>
          </p:nvPr>
        </p:nvSpPr>
        <p:spPr>
          <a:xfrm>
            <a:off x="457200" y="838200"/>
            <a:ext cx="4038600" cy="5715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class A{}</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class B extends A{</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public static void main(String args[]){</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A obj1=new B();</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if(obj1 instanceof B)</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B obj2=(B)obj1;</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System.out.println("Hi");</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else</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System.out.println("Hello");</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a:t>
            </a:r>
            <a:endParaRPr/>
          </a:p>
        </p:txBody>
      </p:sp>
      <p:sp>
        <p:nvSpPr>
          <p:cNvPr id="392" name="Google Shape;392;p46"/>
          <p:cNvSpPr txBox="1"/>
          <p:nvPr>
            <p:ph idx="2" type="body"/>
          </p:nvPr>
        </p:nvSpPr>
        <p:spPr>
          <a:xfrm>
            <a:off x="4648200" y="914400"/>
            <a:ext cx="4038600" cy="5211762"/>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dk1"/>
              </a:buClr>
              <a:buSzPts val="2800"/>
              <a:buFont typeface="Arial"/>
              <a:buAutoNum type="alphaUcPeriod"/>
            </a:pPr>
            <a:r>
              <a:rPr b="0" i="0" lang="en-US" sz="2800" u="none">
                <a:solidFill>
                  <a:schemeClr val="dk1"/>
                </a:solidFill>
                <a:latin typeface="Calibri"/>
                <a:ea typeface="Calibri"/>
                <a:cs typeface="Calibri"/>
                <a:sym typeface="Calibri"/>
              </a:rPr>
              <a:t>Hi</a:t>
            </a:r>
            <a:endParaRPr/>
          </a:p>
          <a:p>
            <a:pPr indent="-514350" lvl="0" marL="514350" marR="0" rtl="0" algn="l">
              <a:lnSpc>
                <a:spcPct val="100000"/>
              </a:lnSpc>
              <a:spcBef>
                <a:spcPts val="560"/>
              </a:spcBef>
              <a:spcAft>
                <a:spcPts val="0"/>
              </a:spcAft>
              <a:buClr>
                <a:schemeClr val="dk1"/>
              </a:buClr>
              <a:buSzPts val="2800"/>
              <a:buFont typeface="Arial"/>
              <a:buAutoNum type="alphaUcPeriod"/>
            </a:pPr>
            <a:r>
              <a:rPr b="0" i="0" lang="en-US" sz="2800" u="none">
                <a:solidFill>
                  <a:schemeClr val="dk1"/>
                </a:solidFill>
                <a:latin typeface="Calibri"/>
                <a:ea typeface="Calibri"/>
                <a:cs typeface="Calibri"/>
                <a:sym typeface="Calibri"/>
              </a:rPr>
              <a:t>Hello</a:t>
            </a:r>
            <a:endParaRPr/>
          </a:p>
          <a:p>
            <a:pPr indent="-514350" lvl="0" marL="514350" marR="0" rtl="0" algn="l">
              <a:lnSpc>
                <a:spcPct val="100000"/>
              </a:lnSpc>
              <a:spcBef>
                <a:spcPts val="560"/>
              </a:spcBef>
              <a:spcAft>
                <a:spcPts val="0"/>
              </a:spcAft>
              <a:buClr>
                <a:schemeClr val="dk1"/>
              </a:buClr>
              <a:buSzPts val="2800"/>
              <a:buFont typeface="Arial"/>
              <a:buAutoNum type="alphaUcPeriod"/>
            </a:pPr>
            <a:r>
              <a:rPr b="0" i="0" lang="en-US" sz="2800" u="none">
                <a:solidFill>
                  <a:schemeClr val="dk1"/>
                </a:solidFill>
                <a:latin typeface="Calibri"/>
                <a:ea typeface="Calibri"/>
                <a:cs typeface="Calibri"/>
                <a:sym typeface="Calibri"/>
              </a:rPr>
              <a:t>Compile time error</a:t>
            </a:r>
            <a:endParaRPr/>
          </a:p>
          <a:p>
            <a:pPr indent="-514350" lvl="0" marL="514350" marR="0" rtl="0" algn="l">
              <a:lnSpc>
                <a:spcPct val="100000"/>
              </a:lnSpc>
              <a:spcBef>
                <a:spcPts val="560"/>
              </a:spcBef>
              <a:spcAft>
                <a:spcPts val="0"/>
              </a:spcAft>
              <a:buClr>
                <a:schemeClr val="dk1"/>
              </a:buClr>
              <a:buSzPts val="2800"/>
              <a:buFont typeface="Arial"/>
              <a:buAutoNum type="alphaUcPeriod"/>
            </a:pPr>
            <a:r>
              <a:rPr b="0" i="0" lang="en-US" sz="2800" u="none">
                <a:solidFill>
                  <a:schemeClr val="dk1"/>
                </a:solidFill>
                <a:latin typeface="Calibri"/>
                <a:ea typeface="Calibri"/>
                <a:cs typeface="Calibri"/>
                <a:sym typeface="Calibri"/>
              </a:rPr>
              <a:t>Runtime error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Basic Example of inheritance</a:t>
            </a:r>
            <a:endParaRPr/>
          </a:p>
        </p:txBody>
      </p:sp>
      <p:sp>
        <p:nvSpPr>
          <p:cNvPr id="113" name="Google Shape;113;p5"/>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rmAutofit/>
          </a:bodyPr>
          <a:lstStyle/>
          <a:p>
            <a:pPr indent="0" lvl="0" marL="0" marR="0" rtl="0" algn="just">
              <a:lnSpc>
                <a:spcPct val="80000"/>
              </a:lnSpc>
              <a:spcBef>
                <a:spcPts val="0"/>
              </a:spcBef>
              <a:spcAft>
                <a:spcPts val="0"/>
              </a:spcAft>
              <a:buClr>
                <a:schemeClr val="dk1"/>
              </a:buClr>
              <a:buSzPts val="2000"/>
              <a:buFont typeface="Arial"/>
              <a:buNone/>
            </a:pPr>
            <a:r>
              <a:rPr b="1" i="0" lang="en-US" sz="2000" u="none">
                <a:solidFill>
                  <a:schemeClr val="dk1"/>
                </a:solidFill>
                <a:latin typeface="Times New Roman"/>
                <a:ea typeface="Times New Roman"/>
                <a:cs typeface="Times New Roman"/>
                <a:sym typeface="Times New Roman"/>
              </a:rPr>
              <a:t>class</a:t>
            </a:r>
            <a:r>
              <a:rPr b="0" i="0" lang="en-US" sz="2000" u="none">
                <a:solidFill>
                  <a:schemeClr val="dk1"/>
                </a:solidFill>
                <a:latin typeface="Times New Roman"/>
                <a:ea typeface="Times New Roman"/>
                <a:cs typeface="Times New Roman"/>
                <a:sym typeface="Times New Roman"/>
              </a:rPr>
              <a:t> Employee</a:t>
            </a:r>
            <a:endParaRPr/>
          </a:p>
          <a:p>
            <a:pPr indent="0" lvl="0" marL="0" marR="0" rtl="0" algn="just">
              <a:lnSpc>
                <a:spcPct val="80000"/>
              </a:lnSpc>
              <a:spcBef>
                <a:spcPts val="400"/>
              </a:spcBef>
              <a:spcAft>
                <a:spcPts val="0"/>
              </a:spcAft>
              <a:buClr>
                <a:schemeClr val="dk1"/>
              </a:buClr>
              <a:buSzPts val="2000"/>
              <a:buFont typeface="Arial"/>
              <a:buNone/>
            </a:pPr>
            <a:r>
              <a:rPr b="0" i="0" lang="en-US" sz="2000" u="none">
                <a:solidFill>
                  <a:schemeClr val="dk1"/>
                </a:solidFill>
                <a:latin typeface="Times New Roman"/>
                <a:ea typeface="Times New Roman"/>
                <a:cs typeface="Times New Roman"/>
                <a:sym typeface="Times New Roman"/>
              </a:rPr>
              <a:t>{  </a:t>
            </a:r>
            <a:endParaRPr/>
          </a:p>
          <a:p>
            <a:pPr indent="0" lvl="0" marL="0" marR="0" rtl="0" algn="just">
              <a:lnSpc>
                <a:spcPct val="80000"/>
              </a:lnSpc>
              <a:spcBef>
                <a:spcPts val="400"/>
              </a:spcBef>
              <a:spcAft>
                <a:spcPts val="0"/>
              </a:spcAft>
              <a:buClr>
                <a:schemeClr val="dk1"/>
              </a:buClr>
              <a:buSzPts val="2000"/>
              <a:buFont typeface="Arial"/>
              <a:buNone/>
            </a:pPr>
            <a:r>
              <a:rPr b="0" i="0" lang="en-US" sz="2000" u="none">
                <a:solidFill>
                  <a:schemeClr val="dk1"/>
                </a:solidFill>
                <a:latin typeface="Times New Roman"/>
                <a:ea typeface="Times New Roman"/>
                <a:cs typeface="Times New Roman"/>
                <a:sym typeface="Times New Roman"/>
              </a:rPr>
              <a:t>	 </a:t>
            </a:r>
            <a:r>
              <a:rPr b="1" i="0" lang="en-US" sz="2000" u="none">
                <a:solidFill>
                  <a:schemeClr val="dk1"/>
                </a:solidFill>
                <a:latin typeface="Times New Roman"/>
                <a:ea typeface="Times New Roman"/>
                <a:cs typeface="Times New Roman"/>
                <a:sym typeface="Times New Roman"/>
              </a:rPr>
              <a:t>float</a:t>
            </a:r>
            <a:r>
              <a:rPr b="0" i="0" lang="en-US" sz="2000" u="none">
                <a:solidFill>
                  <a:schemeClr val="dk1"/>
                </a:solidFill>
                <a:latin typeface="Times New Roman"/>
                <a:ea typeface="Times New Roman"/>
                <a:cs typeface="Times New Roman"/>
                <a:sym typeface="Times New Roman"/>
              </a:rPr>
              <a:t> salary=40000;  </a:t>
            </a:r>
            <a:endParaRPr/>
          </a:p>
          <a:p>
            <a:pPr indent="0" lvl="0" marL="0" marR="0" rtl="0" algn="just">
              <a:lnSpc>
                <a:spcPct val="80000"/>
              </a:lnSpc>
              <a:spcBef>
                <a:spcPts val="400"/>
              </a:spcBef>
              <a:spcAft>
                <a:spcPts val="0"/>
              </a:spcAft>
              <a:buClr>
                <a:schemeClr val="dk1"/>
              </a:buClr>
              <a:buSzPts val="2000"/>
              <a:buFont typeface="Arial"/>
              <a:buNone/>
            </a:pPr>
            <a:r>
              <a:rPr b="0" i="0" lang="en-US" sz="2000" u="none">
                <a:solidFill>
                  <a:schemeClr val="dk1"/>
                </a:solidFill>
                <a:latin typeface="Times New Roman"/>
                <a:ea typeface="Times New Roman"/>
                <a:cs typeface="Times New Roman"/>
                <a:sym typeface="Times New Roman"/>
              </a:rPr>
              <a:t>}  </a:t>
            </a:r>
            <a:endParaRPr/>
          </a:p>
          <a:p>
            <a:pPr indent="0" lvl="0" marL="0" marR="0" rtl="0" algn="just">
              <a:lnSpc>
                <a:spcPct val="80000"/>
              </a:lnSpc>
              <a:spcBef>
                <a:spcPts val="400"/>
              </a:spcBef>
              <a:spcAft>
                <a:spcPts val="0"/>
              </a:spcAft>
              <a:buClr>
                <a:schemeClr val="dk1"/>
              </a:buClr>
              <a:buSzPts val="2000"/>
              <a:buFont typeface="Arial"/>
              <a:buNone/>
            </a:pPr>
            <a:r>
              <a:rPr b="1" i="0" lang="en-US" sz="2000" u="none">
                <a:solidFill>
                  <a:schemeClr val="dk1"/>
                </a:solidFill>
                <a:latin typeface="Times New Roman"/>
                <a:ea typeface="Times New Roman"/>
                <a:cs typeface="Times New Roman"/>
                <a:sym typeface="Times New Roman"/>
              </a:rPr>
              <a:t>class</a:t>
            </a:r>
            <a:r>
              <a:rPr b="0" i="0" lang="en-US" sz="2000" u="none">
                <a:solidFill>
                  <a:schemeClr val="dk1"/>
                </a:solidFill>
                <a:latin typeface="Times New Roman"/>
                <a:ea typeface="Times New Roman"/>
                <a:cs typeface="Times New Roman"/>
                <a:sym typeface="Times New Roman"/>
              </a:rPr>
              <a:t> Programmer </a:t>
            </a:r>
            <a:r>
              <a:rPr b="1" i="0" lang="en-US" sz="2000" u="none">
                <a:solidFill>
                  <a:schemeClr val="dk1"/>
                </a:solidFill>
                <a:latin typeface="Times New Roman"/>
                <a:ea typeface="Times New Roman"/>
                <a:cs typeface="Times New Roman"/>
                <a:sym typeface="Times New Roman"/>
              </a:rPr>
              <a:t>extends</a:t>
            </a:r>
            <a:r>
              <a:rPr b="0" i="0" lang="en-US" sz="2000" u="none">
                <a:solidFill>
                  <a:schemeClr val="dk1"/>
                </a:solidFill>
                <a:latin typeface="Times New Roman"/>
                <a:ea typeface="Times New Roman"/>
                <a:cs typeface="Times New Roman"/>
                <a:sym typeface="Times New Roman"/>
              </a:rPr>
              <a:t> Employee</a:t>
            </a:r>
            <a:endParaRPr/>
          </a:p>
          <a:p>
            <a:pPr indent="0" lvl="0" marL="0" marR="0" rtl="0" algn="just">
              <a:lnSpc>
                <a:spcPct val="80000"/>
              </a:lnSpc>
              <a:spcBef>
                <a:spcPts val="400"/>
              </a:spcBef>
              <a:spcAft>
                <a:spcPts val="0"/>
              </a:spcAft>
              <a:buClr>
                <a:schemeClr val="dk1"/>
              </a:buClr>
              <a:buSzPts val="2000"/>
              <a:buFont typeface="Arial"/>
              <a:buNone/>
            </a:pPr>
            <a:r>
              <a:rPr b="0" i="0" lang="en-US" sz="2000" u="none">
                <a:solidFill>
                  <a:schemeClr val="dk1"/>
                </a:solidFill>
                <a:latin typeface="Times New Roman"/>
                <a:ea typeface="Times New Roman"/>
                <a:cs typeface="Times New Roman"/>
                <a:sym typeface="Times New Roman"/>
              </a:rPr>
              <a:t>{  </a:t>
            </a:r>
            <a:endParaRPr/>
          </a:p>
          <a:p>
            <a:pPr indent="0" lvl="0" marL="0" marR="0" rtl="0" algn="just">
              <a:lnSpc>
                <a:spcPct val="80000"/>
              </a:lnSpc>
              <a:spcBef>
                <a:spcPts val="400"/>
              </a:spcBef>
              <a:spcAft>
                <a:spcPts val="0"/>
              </a:spcAft>
              <a:buClr>
                <a:schemeClr val="dk1"/>
              </a:buClr>
              <a:buSzPts val="2000"/>
              <a:buFont typeface="Arial"/>
              <a:buNone/>
            </a:pPr>
            <a:r>
              <a:rPr b="1" i="0" lang="en-US" sz="2000" u="none">
                <a:solidFill>
                  <a:schemeClr val="dk1"/>
                </a:solidFill>
                <a:latin typeface="Times New Roman"/>
                <a:ea typeface="Times New Roman"/>
                <a:cs typeface="Times New Roman"/>
                <a:sym typeface="Times New Roman"/>
              </a:rPr>
              <a:t>	int</a:t>
            </a:r>
            <a:r>
              <a:rPr b="0" i="0" lang="en-US" sz="2000" u="none">
                <a:solidFill>
                  <a:schemeClr val="dk1"/>
                </a:solidFill>
                <a:latin typeface="Times New Roman"/>
                <a:ea typeface="Times New Roman"/>
                <a:cs typeface="Times New Roman"/>
                <a:sym typeface="Times New Roman"/>
              </a:rPr>
              <a:t> bonus=10000;  </a:t>
            </a:r>
            <a:endParaRPr/>
          </a:p>
          <a:p>
            <a:pPr indent="0" lvl="0" marL="0" marR="0" rtl="0" algn="just">
              <a:lnSpc>
                <a:spcPct val="80000"/>
              </a:lnSpc>
              <a:spcBef>
                <a:spcPts val="400"/>
              </a:spcBef>
              <a:spcAft>
                <a:spcPts val="0"/>
              </a:spcAft>
              <a:buClr>
                <a:schemeClr val="dk1"/>
              </a:buClr>
              <a:buSzPts val="2000"/>
              <a:buFont typeface="Arial"/>
              <a:buNone/>
            </a:pPr>
            <a:r>
              <a:rPr b="1" i="0" lang="en-US" sz="2000" u="none">
                <a:solidFill>
                  <a:schemeClr val="dk1"/>
                </a:solidFill>
                <a:latin typeface="Times New Roman"/>
                <a:ea typeface="Times New Roman"/>
                <a:cs typeface="Times New Roman"/>
                <a:sym typeface="Times New Roman"/>
              </a:rPr>
              <a:t>	public</a:t>
            </a:r>
            <a:r>
              <a:rPr b="0" i="0" lang="en-US" sz="2000" u="none">
                <a:solidFill>
                  <a:schemeClr val="dk1"/>
                </a:solidFill>
                <a:latin typeface="Times New Roman"/>
                <a:ea typeface="Times New Roman"/>
                <a:cs typeface="Times New Roman"/>
                <a:sym typeface="Times New Roman"/>
              </a:rPr>
              <a:t> </a:t>
            </a:r>
            <a:r>
              <a:rPr b="1" i="0" lang="en-US" sz="2000" u="none">
                <a:solidFill>
                  <a:schemeClr val="dk1"/>
                </a:solidFill>
                <a:latin typeface="Times New Roman"/>
                <a:ea typeface="Times New Roman"/>
                <a:cs typeface="Times New Roman"/>
                <a:sym typeface="Times New Roman"/>
              </a:rPr>
              <a:t>static</a:t>
            </a:r>
            <a:r>
              <a:rPr b="0" i="0" lang="en-US" sz="2000" u="none">
                <a:solidFill>
                  <a:schemeClr val="dk1"/>
                </a:solidFill>
                <a:latin typeface="Times New Roman"/>
                <a:ea typeface="Times New Roman"/>
                <a:cs typeface="Times New Roman"/>
                <a:sym typeface="Times New Roman"/>
              </a:rPr>
              <a:t> </a:t>
            </a:r>
            <a:r>
              <a:rPr b="1" i="0" lang="en-US" sz="2000" u="none">
                <a:solidFill>
                  <a:schemeClr val="dk1"/>
                </a:solidFill>
                <a:latin typeface="Times New Roman"/>
                <a:ea typeface="Times New Roman"/>
                <a:cs typeface="Times New Roman"/>
                <a:sym typeface="Times New Roman"/>
              </a:rPr>
              <a:t>void</a:t>
            </a:r>
            <a:r>
              <a:rPr b="0" i="0" lang="en-US" sz="2000" u="none">
                <a:solidFill>
                  <a:schemeClr val="dk1"/>
                </a:solidFill>
                <a:latin typeface="Times New Roman"/>
                <a:ea typeface="Times New Roman"/>
                <a:cs typeface="Times New Roman"/>
                <a:sym typeface="Times New Roman"/>
              </a:rPr>
              <a:t> main(String args[]){  </a:t>
            </a:r>
            <a:endParaRPr/>
          </a:p>
          <a:p>
            <a:pPr indent="0" lvl="0" marL="0" marR="0" rtl="0" algn="just">
              <a:lnSpc>
                <a:spcPct val="80000"/>
              </a:lnSpc>
              <a:spcBef>
                <a:spcPts val="400"/>
              </a:spcBef>
              <a:spcAft>
                <a:spcPts val="0"/>
              </a:spcAft>
              <a:buClr>
                <a:schemeClr val="dk1"/>
              </a:buClr>
              <a:buSzPts val="2000"/>
              <a:buFont typeface="Arial"/>
              <a:buNone/>
            </a:pPr>
            <a:r>
              <a:rPr b="0" i="0" lang="en-US" sz="2000" u="none">
                <a:solidFill>
                  <a:schemeClr val="dk1"/>
                </a:solidFill>
                <a:latin typeface="Times New Roman"/>
                <a:ea typeface="Times New Roman"/>
                <a:cs typeface="Times New Roman"/>
                <a:sym typeface="Times New Roman"/>
              </a:rPr>
              <a:t>	Programmer p=</a:t>
            </a:r>
            <a:r>
              <a:rPr b="1" i="0" lang="en-US" sz="2000" u="none">
                <a:solidFill>
                  <a:schemeClr val="dk1"/>
                </a:solidFill>
                <a:latin typeface="Times New Roman"/>
                <a:ea typeface="Times New Roman"/>
                <a:cs typeface="Times New Roman"/>
                <a:sym typeface="Times New Roman"/>
              </a:rPr>
              <a:t>new</a:t>
            </a:r>
            <a:r>
              <a:rPr b="0" i="0" lang="en-US" sz="2000" u="none">
                <a:solidFill>
                  <a:schemeClr val="dk1"/>
                </a:solidFill>
                <a:latin typeface="Times New Roman"/>
                <a:ea typeface="Times New Roman"/>
                <a:cs typeface="Times New Roman"/>
                <a:sym typeface="Times New Roman"/>
              </a:rPr>
              <a:t> Programmer();  </a:t>
            </a:r>
            <a:endParaRPr/>
          </a:p>
          <a:p>
            <a:pPr indent="0" lvl="0" marL="0" marR="0" rtl="0" algn="just">
              <a:lnSpc>
                <a:spcPct val="80000"/>
              </a:lnSpc>
              <a:spcBef>
                <a:spcPts val="400"/>
              </a:spcBef>
              <a:spcAft>
                <a:spcPts val="0"/>
              </a:spcAft>
              <a:buClr>
                <a:schemeClr val="dk1"/>
              </a:buClr>
              <a:buSzPts val="2000"/>
              <a:buFont typeface="Arial"/>
              <a:buNone/>
            </a:pPr>
            <a:r>
              <a:rPr b="0" i="0" lang="en-US" sz="2000" u="none">
                <a:solidFill>
                  <a:schemeClr val="dk1"/>
                </a:solidFill>
                <a:latin typeface="Times New Roman"/>
                <a:ea typeface="Times New Roman"/>
                <a:cs typeface="Times New Roman"/>
                <a:sym typeface="Times New Roman"/>
              </a:rPr>
              <a:t>	System.out.println("Programmer salary is: "+p.salary);  </a:t>
            </a:r>
            <a:endParaRPr/>
          </a:p>
          <a:p>
            <a:pPr indent="0" lvl="0" marL="0" marR="0" rtl="0" algn="just">
              <a:lnSpc>
                <a:spcPct val="80000"/>
              </a:lnSpc>
              <a:spcBef>
                <a:spcPts val="400"/>
              </a:spcBef>
              <a:spcAft>
                <a:spcPts val="0"/>
              </a:spcAft>
              <a:buClr>
                <a:schemeClr val="dk1"/>
              </a:buClr>
              <a:buSzPts val="2000"/>
              <a:buFont typeface="Arial"/>
              <a:buNone/>
            </a:pPr>
            <a:r>
              <a:rPr b="0" i="0" lang="en-US" sz="2000" u="none">
                <a:solidFill>
                  <a:schemeClr val="dk1"/>
                </a:solidFill>
                <a:latin typeface="Times New Roman"/>
                <a:ea typeface="Times New Roman"/>
                <a:cs typeface="Times New Roman"/>
                <a:sym typeface="Times New Roman"/>
              </a:rPr>
              <a:t>	System.out.println("Bonus of Programmer is: "+p.bonus);  </a:t>
            </a:r>
            <a:endParaRPr/>
          </a:p>
          <a:p>
            <a:pPr indent="0" lvl="0" marL="0" marR="0" rtl="0" algn="just">
              <a:lnSpc>
                <a:spcPct val="80000"/>
              </a:lnSpc>
              <a:spcBef>
                <a:spcPts val="400"/>
              </a:spcBef>
              <a:spcAft>
                <a:spcPts val="0"/>
              </a:spcAft>
              <a:buClr>
                <a:schemeClr val="dk1"/>
              </a:buClr>
              <a:buSzPts val="2000"/>
              <a:buFont typeface="Arial"/>
              <a:buNone/>
            </a:pPr>
            <a:r>
              <a:rPr b="0" i="0" lang="en-US" sz="2000" u="none">
                <a:solidFill>
                  <a:schemeClr val="dk1"/>
                </a:solidFill>
                <a:latin typeface="Times New Roman"/>
                <a:ea typeface="Times New Roman"/>
                <a:cs typeface="Times New Roman"/>
                <a:sym typeface="Times New Roman"/>
              </a:rPr>
              <a:t>	}  </a:t>
            </a:r>
            <a:endParaRPr/>
          </a:p>
          <a:p>
            <a:pPr indent="0" lvl="0" marL="0" marR="0" rtl="0" algn="just">
              <a:lnSpc>
                <a:spcPct val="80000"/>
              </a:lnSpc>
              <a:spcBef>
                <a:spcPts val="400"/>
              </a:spcBef>
              <a:spcAft>
                <a:spcPts val="0"/>
              </a:spcAft>
              <a:buClr>
                <a:schemeClr val="dk1"/>
              </a:buClr>
              <a:buSzPts val="2000"/>
              <a:buFont typeface="Arial"/>
              <a:buNone/>
            </a:pPr>
            <a:r>
              <a:rPr b="0" i="0" lang="en-US" sz="2000" u="none">
                <a:solidFill>
                  <a:schemeClr val="dk1"/>
                </a:solidFill>
                <a:latin typeface="Times New Roman"/>
                <a:ea typeface="Times New Roman"/>
                <a:cs typeface="Times New Roman"/>
                <a:sym typeface="Times New Roman"/>
              </a:rPr>
              <a:t>}  </a:t>
            </a:r>
            <a:endParaRPr/>
          </a:p>
          <a:p>
            <a:pPr indent="0" lvl="0" marL="0" marR="0" rtl="0" algn="just">
              <a:lnSpc>
                <a:spcPct val="80000"/>
              </a:lnSpc>
              <a:spcBef>
                <a:spcPts val="400"/>
              </a:spcBef>
              <a:spcAft>
                <a:spcPts val="0"/>
              </a:spcAft>
              <a:buClr>
                <a:schemeClr val="dk1"/>
              </a:buClr>
              <a:buSzPts val="2000"/>
              <a:buFont typeface="Arial"/>
              <a:buNone/>
            </a:pPr>
            <a:r>
              <a:rPr b="0" i="0" lang="en-US" sz="2000" u="none">
                <a:solidFill>
                  <a:schemeClr val="dk1"/>
                </a:solidFill>
                <a:latin typeface="Times New Roman"/>
                <a:ea typeface="Times New Roman"/>
                <a:cs typeface="Times New Roman"/>
                <a:sym typeface="Times New Roman"/>
              </a:rPr>
              <a:t>In this example we are able to access the salary variable in the Programmer class.</a:t>
            </a:r>
            <a:endParaRPr b="0" i="0" sz="2000" u="none">
              <a:solidFill>
                <a:schemeClr val="dk1"/>
              </a:solidFill>
              <a:latin typeface="Times New Roman"/>
              <a:ea typeface="Times New Roman"/>
              <a:cs typeface="Times New Roman"/>
              <a:sym typeface="Times New Roma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457200" y="274637"/>
            <a:ext cx="8229600" cy="4873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br>
              <a:rPr b="0" i="0" lang="en-US" sz="4000" u="none">
                <a:solidFill>
                  <a:schemeClr val="dk1"/>
                </a:solidFill>
                <a:latin typeface="Calibri"/>
                <a:ea typeface="Calibri"/>
                <a:cs typeface="Calibri"/>
                <a:sym typeface="Calibri"/>
              </a:rPr>
            </a:br>
            <a:r>
              <a:rPr b="1" i="0" lang="en-US" sz="3600" u="none">
                <a:solidFill>
                  <a:schemeClr val="dk1"/>
                </a:solidFill>
                <a:latin typeface="Calibri"/>
                <a:ea typeface="Calibri"/>
                <a:cs typeface="Calibri"/>
                <a:sym typeface="Calibri"/>
              </a:rPr>
              <a:t>Types of inheritance in java</a:t>
            </a:r>
            <a:br>
              <a:rPr b="1" i="0" lang="en-US" sz="3600" u="none">
                <a:solidFill>
                  <a:schemeClr val="dk1"/>
                </a:solidFill>
                <a:latin typeface="Calibri"/>
                <a:ea typeface="Calibri"/>
                <a:cs typeface="Calibri"/>
                <a:sym typeface="Calibri"/>
              </a:rPr>
            </a:br>
            <a:endParaRPr/>
          </a:p>
        </p:txBody>
      </p:sp>
      <p:sp>
        <p:nvSpPr>
          <p:cNvPr id="119" name="Google Shape;119;p6"/>
          <p:cNvSpPr txBox="1"/>
          <p:nvPr>
            <p:ph idx="1" type="body"/>
          </p:nvPr>
        </p:nvSpPr>
        <p:spPr>
          <a:xfrm>
            <a:off x="457200" y="1066800"/>
            <a:ext cx="8229600" cy="535305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Times New Roman"/>
                <a:ea typeface="Times New Roman"/>
                <a:cs typeface="Times New Roman"/>
                <a:sym typeface="Times New Roman"/>
              </a:rPr>
              <a:t>In java programming, multiple and hybrid inheritance is supported through interface only. We will learn about interfaces later.</a:t>
            </a:r>
            <a:endParaRPr/>
          </a:p>
          <a:p>
            <a:pPr indent="0" lvl="0" marL="0" marR="0" rtl="0" algn="just">
              <a:lnSpc>
                <a:spcPct val="100000"/>
              </a:lnSpc>
              <a:spcBef>
                <a:spcPts val="480"/>
              </a:spcBef>
              <a:spcAft>
                <a:spcPts val="0"/>
              </a:spcAft>
              <a:buClr>
                <a:schemeClr val="dk1"/>
              </a:buClr>
              <a:buSzPts val="2400"/>
              <a:buFont typeface="Arial"/>
              <a:buNone/>
            </a:pPr>
            <a:br>
              <a:rPr b="0" i="0" lang="en-US" sz="2400" u="none">
                <a:solidFill>
                  <a:schemeClr val="dk1"/>
                </a:solidFill>
                <a:latin typeface="Times New Roman"/>
                <a:ea typeface="Times New Roman"/>
                <a:cs typeface="Times New Roman"/>
                <a:sym typeface="Times New Roman"/>
              </a:rPr>
            </a:br>
            <a:endParaRPr/>
          </a:p>
        </p:txBody>
      </p:sp>
      <p:pic>
        <p:nvPicPr>
          <p:cNvPr descr="E:\Java Course Material\java\Inheritance_type.PNG" id="120" name="Google Shape;120;p6"/>
          <p:cNvPicPr preferRelativeResize="0"/>
          <p:nvPr/>
        </p:nvPicPr>
        <p:blipFill rotWithShape="1">
          <a:blip r:embed="rId3">
            <a:alphaModFix/>
          </a:blip>
          <a:srcRect b="0" l="0" r="0" t="0"/>
          <a:stretch/>
        </p:blipFill>
        <p:spPr>
          <a:xfrm>
            <a:off x="533400" y="2743200"/>
            <a:ext cx="7924800" cy="3676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457200" y="274637"/>
            <a:ext cx="8229600" cy="4873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1" i="0" lang="en-US" sz="4000" u="none">
                <a:solidFill>
                  <a:schemeClr val="dk1"/>
                </a:solidFill>
                <a:latin typeface="Calibri"/>
                <a:ea typeface="Calibri"/>
                <a:cs typeface="Calibri"/>
                <a:sym typeface="Calibri"/>
              </a:rPr>
              <a:t>Single Inheritance Example</a:t>
            </a:r>
            <a:br>
              <a:rPr b="1" i="0" lang="en-US" sz="4000" u="none">
                <a:solidFill>
                  <a:schemeClr val="dk1"/>
                </a:solidFill>
                <a:latin typeface="Calibri"/>
                <a:ea typeface="Calibri"/>
                <a:cs typeface="Calibri"/>
                <a:sym typeface="Calibri"/>
              </a:rPr>
            </a:br>
            <a:endParaRPr/>
          </a:p>
        </p:txBody>
      </p:sp>
      <p:sp>
        <p:nvSpPr>
          <p:cNvPr id="126" name="Google Shape;126;p7"/>
          <p:cNvSpPr txBox="1"/>
          <p:nvPr>
            <p:ph idx="1" type="body"/>
          </p:nvPr>
        </p:nvSpPr>
        <p:spPr>
          <a:xfrm>
            <a:off x="457200" y="762000"/>
            <a:ext cx="8229600" cy="536416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Times New Roman"/>
                <a:ea typeface="Times New Roman"/>
                <a:cs typeface="Times New Roman"/>
                <a:sym typeface="Times New Roman"/>
              </a:rPr>
              <a:t>When a class inherits another class, it is known as a single inheritance.</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457200" y="274637"/>
            <a:ext cx="8229600" cy="4873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900"/>
              <a:buFont typeface="Calibri"/>
              <a:buNone/>
            </a:pPr>
            <a:r>
              <a:rPr b="1" i="0" lang="en-US" sz="2900" u="none">
                <a:solidFill>
                  <a:schemeClr val="dk1"/>
                </a:solidFill>
                <a:latin typeface="Calibri"/>
                <a:ea typeface="Calibri"/>
                <a:cs typeface="Calibri"/>
                <a:sym typeface="Calibri"/>
              </a:rPr>
              <a:t>Example of single level inheritance</a:t>
            </a:r>
            <a:endParaRPr/>
          </a:p>
        </p:txBody>
      </p:sp>
      <p:sp>
        <p:nvSpPr>
          <p:cNvPr id="132" name="Google Shape;132;p8"/>
          <p:cNvSpPr txBox="1"/>
          <p:nvPr>
            <p:ph idx="1" type="body"/>
          </p:nvPr>
        </p:nvSpPr>
        <p:spPr>
          <a:xfrm>
            <a:off x="228600" y="914400"/>
            <a:ext cx="4114800" cy="5211762"/>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class abc </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int x;</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class Example extends abc</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int y;</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void assign_values(int x1,int y1)</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x=x1;</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y=y1;</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int sum()</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return (x+y);</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endParaRPr/>
          </a:p>
        </p:txBody>
      </p:sp>
      <p:sp>
        <p:nvSpPr>
          <p:cNvPr id="133" name="Google Shape;133;p8"/>
          <p:cNvSpPr txBox="1"/>
          <p:nvPr>
            <p:ph idx="2" type="body"/>
          </p:nvPr>
        </p:nvSpPr>
        <p:spPr>
          <a:xfrm>
            <a:off x="4114800" y="1143000"/>
            <a:ext cx="4724400" cy="5135562"/>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public static void main(String[] args) </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Example ob = new Example();</a:t>
            </a:r>
            <a:endParaRPr b="0" i="0" sz="2000" u="none">
              <a:solidFill>
                <a:schemeClr val="dk1"/>
              </a:solidFill>
              <a:latin typeface="Calibri"/>
              <a:ea typeface="Calibri"/>
              <a:cs typeface="Calibri"/>
              <a:sym typeface="Calibri"/>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ob.assign_values(12,34);</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System.out.println("Sum is "+ob.sum());</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endParaRPr/>
          </a:p>
          <a:p>
            <a:pPr indent="0" lvl="0" marL="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a:t>
            </a:r>
            <a:endParaRPr/>
          </a:p>
          <a:p>
            <a:pPr indent="0" lvl="0" marL="0" marR="0" rtl="0" algn="l">
              <a:lnSpc>
                <a:spcPct val="80000"/>
              </a:lnSpc>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80000"/>
              </a:lnSpc>
              <a:spcBef>
                <a:spcPts val="400"/>
              </a:spcBef>
              <a:spcAft>
                <a:spcPts val="0"/>
              </a:spcAft>
              <a:buClr>
                <a:schemeClr val="dk1"/>
              </a:buClr>
              <a:buSzPts val="2000"/>
              <a:buFont typeface="Arial"/>
              <a:buNone/>
            </a:pPr>
            <a:r>
              <a:rPr b="1" i="0" lang="en-US" sz="2000" u="none">
                <a:solidFill>
                  <a:schemeClr val="dk1"/>
                </a:solidFill>
                <a:latin typeface="Calibri"/>
                <a:ea typeface="Calibri"/>
                <a:cs typeface="Calibri"/>
                <a:sym typeface="Calibri"/>
              </a:rPr>
              <a:t>Output: Sum is 46</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139" name="Google Shape;139;p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When there is a chain of inheritance, it is known as multilevel inheritance.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AV</dc:creator>
</cp:coreProperties>
</file>