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80" r:id="rId3"/>
    <p:sldId id="257" r:id="rId4"/>
    <p:sldId id="258" r:id="rId5"/>
    <p:sldId id="259" r:id="rId6"/>
    <p:sldId id="289" r:id="rId7"/>
    <p:sldId id="262" r:id="rId8"/>
    <p:sldId id="290" r:id="rId9"/>
    <p:sldId id="291" r:id="rId10"/>
    <p:sldId id="265" r:id="rId11"/>
    <p:sldId id="297" r:id="rId12"/>
    <p:sldId id="292" r:id="rId13"/>
    <p:sldId id="282" r:id="rId14"/>
    <p:sldId id="284" r:id="rId15"/>
    <p:sldId id="285" r:id="rId16"/>
    <p:sldId id="286" r:id="rId17"/>
    <p:sldId id="287" r:id="rId18"/>
    <p:sldId id="294" r:id="rId19"/>
    <p:sldId id="295" r:id="rId20"/>
    <p:sldId id="296" r:id="rId21"/>
    <p:sldId id="268" r:id="rId22"/>
    <p:sldId id="269" r:id="rId23"/>
    <p:sldId id="270" r:id="rId24"/>
    <p:sldId id="271" r:id="rId25"/>
    <p:sldId id="273" r:id="rId26"/>
    <p:sldId id="272" r:id="rId27"/>
    <p:sldId id="274" r:id="rId28"/>
    <p:sldId id="275" r:id="rId29"/>
    <p:sldId id="301" r:id="rId30"/>
    <p:sldId id="266" r:id="rId31"/>
    <p:sldId id="302" r:id="rId32"/>
    <p:sldId id="276" r:id="rId33"/>
    <p:sldId id="277" r:id="rId34"/>
    <p:sldId id="278" r:id="rId35"/>
    <p:sldId id="279" r:id="rId36"/>
    <p:sldId id="298" r:id="rId37"/>
    <p:sldId id="299" r:id="rId38"/>
    <p:sldId id="300"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CDDBC-64C2-4DA3-AF20-2378AAA23F1D}" type="datetimeFigureOut">
              <a:rPr lang="en-IN" smtClean="0"/>
              <a:t>15-03-2021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6E65A3-C169-4424-AAF0-B15C3E6A9D40}" type="slidenum">
              <a:rPr lang="en-IN" smtClean="0"/>
              <a:t>‹#›</a:t>
            </a:fld>
            <a:endParaRPr lang="en-IN"/>
          </a:p>
        </p:txBody>
      </p:sp>
    </p:spTree>
    <p:extLst>
      <p:ext uri="{BB962C8B-B14F-4D97-AF65-F5344CB8AC3E}">
        <p14:creationId xmlns:p14="http://schemas.microsoft.com/office/powerpoint/2010/main" val="2645000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D.(Compile</a:t>
            </a:r>
            <a:r>
              <a:rPr lang="en-IN" baseline="0" dirty="0" smtClean="0"/>
              <a:t> time error),Non-static data members of enclosing class are not accessible inside static class</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32</a:t>
            </a:fld>
            <a:endParaRPr lang="en-IN"/>
          </a:p>
        </p:txBody>
      </p:sp>
    </p:spTree>
    <p:extLst>
      <p:ext uri="{BB962C8B-B14F-4D97-AF65-F5344CB8AC3E}">
        <p14:creationId xmlns:p14="http://schemas.microsoft.com/office/powerpoint/2010/main" val="1250935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41</a:t>
            </a:fld>
            <a:endParaRPr lang="en-IN"/>
          </a:p>
        </p:txBody>
      </p:sp>
    </p:spTree>
    <p:extLst>
      <p:ext uri="{BB962C8B-B14F-4D97-AF65-F5344CB8AC3E}">
        <p14:creationId xmlns:p14="http://schemas.microsoft.com/office/powerpoint/2010/main" val="3377778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42</a:t>
            </a:fld>
            <a:endParaRPr lang="en-IN"/>
          </a:p>
        </p:txBody>
      </p:sp>
    </p:spTree>
    <p:extLst>
      <p:ext uri="{BB962C8B-B14F-4D97-AF65-F5344CB8AC3E}">
        <p14:creationId xmlns:p14="http://schemas.microsoft.com/office/powerpoint/2010/main" val="120797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43</a:t>
            </a:fld>
            <a:endParaRPr lang="en-IN"/>
          </a:p>
        </p:txBody>
      </p:sp>
    </p:spTree>
    <p:extLst>
      <p:ext uri="{BB962C8B-B14F-4D97-AF65-F5344CB8AC3E}">
        <p14:creationId xmlns:p14="http://schemas.microsoft.com/office/powerpoint/2010/main" val="3870598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a:t>
            </a:r>
            <a:r>
              <a:rPr lang="en-IN" smtClean="0"/>
              <a:t>(</a:t>
            </a:r>
            <a:r>
              <a:rPr lang="en-IN" sz="1200" b="0" i="0" kern="1200" smtClean="0">
                <a:solidFill>
                  <a:schemeClr val="tx1"/>
                </a:solidFill>
                <a:effectLst/>
                <a:latin typeface="+mn-lt"/>
                <a:ea typeface="+mn-ea"/>
                <a:cs typeface="+mn-cs"/>
              </a:rPr>
              <a:t>Local </a:t>
            </a:r>
            <a:r>
              <a:rPr lang="en-IN" sz="1200" b="0" i="0" kern="1200" dirty="0" smtClean="0">
                <a:solidFill>
                  <a:schemeClr val="tx1"/>
                </a:solidFill>
                <a:effectLst/>
                <a:latin typeface="+mn-lt"/>
                <a:ea typeface="+mn-ea"/>
                <a:cs typeface="+mn-cs"/>
              </a:rPr>
              <a:t>inner classes are not visible outside the method or block in which they are defined.)</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44</a:t>
            </a:fld>
            <a:endParaRPr lang="en-IN"/>
          </a:p>
        </p:txBody>
      </p:sp>
    </p:spTree>
    <p:extLst>
      <p:ext uri="{BB962C8B-B14F-4D97-AF65-F5344CB8AC3E}">
        <p14:creationId xmlns:p14="http://schemas.microsoft.com/office/powerpoint/2010/main" val="239749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B(Compile time</a:t>
            </a:r>
            <a:r>
              <a:rPr lang="en-IN" baseline="0" dirty="0" smtClean="0"/>
              <a:t> error)</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45</a:t>
            </a:fld>
            <a:endParaRPr lang="en-IN"/>
          </a:p>
        </p:txBody>
      </p:sp>
    </p:spTree>
    <p:extLst>
      <p:ext uri="{BB962C8B-B14F-4D97-AF65-F5344CB8AC3E}">
        <p14:creationId xmlns:p14="http://schemas.microsoft.com/office/powerpoint/2010/main" val="4152587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46</a:t>
            </a:fld>
            <a:endParaRPr lang="en-IN"/>
          </a:p>
        </p:txBody>
      </p:sp>
    </p:spTree>
    <p:extLst>
      <p:ext uri="{BB962C8B-B14F-4D97-AF65-F5344CB8AC3E}">
        <p14:creationId xmlns:p14="http://schemas.microsoft.com/office/powerpoint/2010/main" val="1996656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47</a:t>
            </a:fld>
            <a:endParaRPr lang="en-IN"/>
          </a:p>
        </p:txBody>
      </p:sp>
    </p:spTree>
    <p:extLst>
      <p:ext uri="{BB962C8B-B14F-4D97-AF65-F5344CB8AC3E}">
        <p14:creationId xmlns:p14="http://schemas.microsoft.com/office/powerpoint/2010/main" val="142386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48</a:t>
            </a:fld>
            <a:endParaRPr lang="en-IN"/>
          </a:p>
        </p:txBody>
      </p:sp>
    </p:spTree>
    <p:extLst>
      <p:ext uri="{BB962C8B-B14F-4D97-AF65-F5344CB8AC3E}">
        <p14:creationId xmlns:p14="http://schemas.microsoft.com/office/powerpoint/2010/main" val="1204808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49</a:t>
            </a:fld>
            <a:endParaRPr lang="en-IN"/>
          </a:p>
        </p:txBody>
      </p:sp>
    </p:spTree>
    <p:extLst>
      <p:ext uri="{BB962C8B-B14F-4D97-AF65-F5344CB8AC3E}">
        <p14:creationId xmlns:p14="http://schemas.microsoft.com/office/powerpoint/2010/main" val="3508417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50</a:t>
            </a:fld>
            <a:endParaRPr lang="en-IN"/>
          </a:p>
        </p:txBody>
      </p:sp>
    </p:spTree>
    <p:extLst>
      <p:ext uri="{BB962C8B-B14F-4D97-AF65-F5344CB8AC3E}">
        <p14:creationId xmlns:p14="http://schemas.microsoft.com/office/powerpoint/2010/main" val="2211924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C(Compile</a:t>
            </a:r>
            <a:r>
              <a:rPr lang="en-IN" baseline="0" dirty="0" smtClean="0"/>
              <a:t> time error)</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33</a:t>
            </a:fld>
            <a:endParaRPr lang="en-IN"/>
          </a:p>
        </p:txBody>
      </p:sp>
    </p:spTree>
    <p:extLst>
      <p:ext uri="{BB962C8B-B14F-4D97-AF65-F5344CB8AC3E}">
        <p14:creationId xmlns:p14="http://schemas.microsoft.com/office/powerpoint/2010/main" val="1863944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51</a:t>
            </a:fld>
            <a:endParaRPr lang="en-IN"/>
          </a:p>
        </p:txBody>
      </p:sp>
    </p:spTree>
    <p:extLst>
      <p:ext uri="{BB962C8B-B14F-4D97-AF65-F5344CB8AC3E}">
        <p14:creationId xmlns:p14="http://schemas.microsoft.com/office/powerpoint/2010/main" val="2103676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52</a:t>
            </a:fld>
            <a:endParaRPr lang="en-IN"/>
          </a:p>
        </p:txBody>
      </p:sp>
    </p:spTree>
    <p:extLst>
      <p:ext uri="{BB962C8B-B14F-4D97-AF65-F5344CB8AC3E}">
        <p14:creationId xmlns:p14="http://schemas.microsoft.com/office/powerpoint/2010/main" val="183078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34</a:t>
            </a:fld>
            <a:endParaRPr lang="en-IN"/>
          </a:p>
        </p:txBody>
      </p:sp>
    </p:spTree>
    <p:extLst>
      <p:ext uri="{BB962C8B-B14F-4D97-AF65-F5344CB8AC3E}">
        <p14:creationId xmlns:p14="http://schemas.microsoft.com/office/powerpoint/2010/main" val="120032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C(Compile time error)</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35</a:t>
            </a:fld>
            <a:endParaRPr lang="en-IN"/>
          </a:p>
        </p:txBody>
      </p:sp>
    </p:spTree>
    <p:extLst>
      <p:ext uri="{BB962C8B-B14F-4D97-AF65-F5344CB8AC3E}">
        <p14:creationId xmlns:p14="http://schemas.microsoft.com/office/powerpoint/2010/main" val="3645699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36</a:t>
            </a:fld>
            <a:endParaRPr lang="en-IN"/>
          </a:p>
        </p:txBody>
      </p:sp>
    </p:spTree>
    <p:extLst>
      <p:ext uri="{BB962C8B-B14F-4D97-AF65-F5344CB8AC3E}">
        <p14:creationId xmlns:p14="http://schemas.microsoft.com/office/powerpoint/2010/main" val="3967111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OP1</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37</a:t>
            </a:fld>
            <a:endParaRPr lang="en-IN"/>
          </a:p>
        </p:txBody>
      </p:sp>
    </p:spTree>
    <p:extLst>
      <p:ext uri="{BB962C8B-B14F-4D97-AF65-F5344CB8AC3E}">
        <p14:creationId xmlns:p14="http://schemas.microsoft.com/office/powerpoint/2010/main" val="2280351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38</a:t>
            </a:fld>
            <a:endParaRPr lang="en-IN"/>
          </a:p>
        </p:txBody>
      </p:sp>
    </p:spTree>
    <p:extLst>
      <p:ext uri="{BB962C8B-B14F-4D97-AF65-F5344CB8AC3E}">
        <p14:creationId xmlns:p14="http://schemas.microsoft.com/office/powerpoint/2010/main" val="2520718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mtClean="0"/>
              <a:t>A</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39</a:t>
            </a:fld>
            <a:endParaRPr lang="en-IN"/>
          </a:p>
        </p:txBody>
      </p:sp>
    </p:spTree>
    <p:extLst>
      <p:ext uri="{BB962C8B-B14F-4D97-AF65-F5344CB8AC3E}">
        <p14:creationId xmlns:p14="http://schemas.microsoft.com/office/powerpoint/2010/main" val="3149100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B(We</a:t>
            </a:r>
            <a:r>
              <a:rPr lang="en-IN" baseline="0" dirty="0" smtClean="0"/>
              <a:t> cannot define static methods inside inner classes(not static nested classes)</a:t>
            </a:r>
            <a:endParaRPr lang="en-IN" dirty="0"/>
          </a:p>
        </p:txBody>
      </p:sp>
      <p:sp>
        <p:nvSpPr>
          <p:cNvPr id="4" name="Slide Number Placeholder 3"/>
          <p:cNvSpPr>
            <a:spLocks noGrp="1"/>
          </p:cNvSpPr>
          <p:nvPr>
            <p:ph type="sldNum" sz="quarter" idx="10"/>
          </p:nvPr>
        </p:nvSpPr>
        <p:spPr/>
        <p:txBody>
          <a:bodyPr/>
          <a:lstStyle/>
          <a:p>
            <a:fld id="{AB6E65A3-C169-4424-AAF0-B15C3E6A9D40}" type="slidenum">
              <a:rPr lang="en-IN" smtClean="0"/>
              <a:t>40</a:t>
            </a:fld>
            <a:endParaRPr lang="en-IN"/>
          </a:p>
        </p:txBody>
      </p:sp>
    </p:spTree>
    <p:extLst>
      <p:ext uri="{BB962C8B-B14F-4D97-AF65-F5344CB8AC3E}">
        <p14:creationId xmlns:p14="http://schemas.microsoft.com/office/powerpoint/2010/main" val="116287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 in java</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lgn="just">
              <a:buFont typeface="Wingdings" panose="05000000000000000000" pitchFamily="2" charset="2"/>
              <a:buChar char="§"/>
            </a:pPr>
            <a:r>
              <a:rPr lang="en-US" sz="2200" dirty="0">
                <a:cs typeface="Times New Roman" pitchFamily="18" charset="0"/>
              </a:rPr>
              <a:t>In Java, it is possible to define a class within another class, such classes are known as nested classes. They enable you to logically group classes that are only used in one place, thus this increases the use of encapsulation, and creates more readable and maintainable code</a:t>
            </a:r>
            <a:r>
              <a:rPr lang="en-US" sz="2200" dirty="0" smtClean="0">
                <a:cs typeface="Times New Roman" pitchFamily="18" charset="0"/>
              </a:rPr>
              <a:t>.</a:t>
            </a:r>
          </a:p>
          <a:p>
            <a:pPr algn="just">
              <a:buFont typeface="Wingdings" panose="05000000000000000000" pitchFamily="2" charset="2"/>
              <a:buChar char="§"/>
            </a:pPr>
            <a:r>
              <a:rPr lang="en-US" sz="2200" dirty="0">
                <a:cs typeface="Times New Roman" pitchFamily="18" charset="0"/>
              </a:rPr>
              <a:t>A nested class has access to the members, including private members, of the class in which it is nested. However, the reverse is not true i.e., the enclosing class does not have access to the members of the nested class</a:t>
            </a:r>
            <a:r>
              <a:rPr lang="en-US" sz="2200" dirty="0" smtClean="0">
                <a:cs typeface="Times New Roman" pitchFamily="18" charset="0"/>
              </a:rPr>
              <a:t>.</a:t>
            </a:r>
          </a:p>
          <a:p>
            <a:pPr algn="just">
              <a:buFont typeface="Wingdings" panose="05000000000000000000" pitchFamily="2" charset="2"/>
              <a:buChar char="§"/>
            </a:pPr>
            <a:r>
              <a:rPr lang="en-US" sz="2200" dirty="0"/>
              <a:t>A nested class is also a member of its enclosing class</a:t>
            </a:r>
            <a:r>
              <a:rPr lang="en-US" sz="2200" dirty="0" smtClean="0"/>
              <a:t>.</a:t>
            </a:r>
          </a:p>
          <a:p>
            <a:pPr algn="just">
              <a:buFont typeface="Wingdings" panose="05000000000000000000" pitchFamily="2" charset="2"/>
              <a:buChar char="§"/>
            </a:pPr>
            <a:r>
              <a:rPr lang="en-US" sz="2200" dirty="0"/>
              <a:t>As a member of its enclosing class, a nested class can be declared private, public, protected, or package private(default).</a:t>
            </a:r>
          </a:p>
          <a:p>
            <a:pPr algn="just">
              <a:buFont typeface="Wingdings" panose="05000000000000000000" pitchFamily="2" charset="2"/>
              <a:buChar char="§"/>
            </a:pPr>
            <a:endParaRPr lang="en-US" sz="2200" dirty="0">
              <a:cs typeface="Times New Roman" pitchFamily="18" charset="0"/>
            </a:endParaRPr>
          </a:p>
        </p:txBody>
      </p:sp>
    </p:spTree>
    <p:extLst>
      <p:ext uri="{BB962C8B-B14F-4D97-AF65-F5344CB8AC3E}">
        <p14:creationId xmlns:p14="http://schemas.microsoft.com/office/powerpoint/2010/main" val="160803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831849"/>
            <a:ext cx="5334000" cy="5745163"/>
          </a:xfrm>
        </p:spPr>
        <p:txBody>
          <a:bodyPr>
            <a:normAutofit fontScale="62500" lnSpcReduction="20000"/>
          </a:bodyPr>
          <a:lstStyle/>
          <a:p>
            <a:pPr marL="0" indent="0">
              <a:buNone/>
            </a:pPr>
            <a:r>
              <a:rPr lang="en-US" dirty="0"/>
              <a:t>// Java program to demonstrate </a:t>
            </a:r>
            <a:r>
              <a:rPr lang="en-US" dirty="0" smtClean="0"/>
              <a:t>accessing  a member </a:t>
            </a:r>
            <a:r>
              <a:rPr lang="en-US" dirty="0"/>
              <a:t>inner class</a:t>
            </a:r>
          </a:p>
          <a:p>
            <a:pPr marL="0" indent="0">
              <a:buNone/>
            </a:pPr>
            <a:r>
              <a:rPr lang="en-US" dirty="0"/>
              <a:t> </a:t>
            </a:r>
            <a:endParaRPr lang="en-US" dirty="0" smtClean="0"/>
          </a:p>
          <a:p>
            <a:pPr marL="0" indent="0">
              <a:buNone/>
            </a:pPr>
            <a:r>
              <a:rPr lang="en-US" dirty="0" smtClean="0"/>
              <a:t>class </a:t>
            </a:r>
            <a:r>
              <a:rPr lang="en-US" dirty="0" err="1"/>
              <a:t>OuterClass</a:t>
            </a:r>
            <a:endParaRPr lang="en-US" dirty="0"/>
          </a:p>
          <a:p>
            <a:pPr marL="0" indent="0">
              <a:buNone/>
            </a:pPr>
            <a:r>
              <a:rPr lang="en-US" dirty="0"/>
              <a:t>{ </a:t>
            </a:r>
          </a:p>
          <a:p>
            <a:pPr marL="0" indent="0">
              <a:buNone/>
            </a:pPr>
            <a:r>
              <a:rPr lang="en-US" dirty="0" smtClean="0"/>
              <a:t>static </a:t>
            </a:r>
            <a:r>
              <a:rPr lang="en-US" dirty="0" err="1"/>
              <a:t>int</a:t>
            </a:r>
            <a:r>
              <a:rPr lang="en-US" dirty="0"/>
              <a:t> </a:t>
            </a:r>
            <a:r>
              <a:rPr lang="en-US" dirty="0" err="1"/>
              <a:t>outer_x</a:t>
            </a:r>
            <a:r>
              <a:rPr lang="en-US" dirty="0"/>
              <a:t> = 10;</a:t>
            </a:r>
          </a:p>
          <a:p>
            <a:pPr marL="0" indent="0">
              <a:buNone/>
            </a:pPr>
            <a:r>
              <a:rPr lang="en-US" dirty="0"/>
              <a:t> </a:t>
            </a:r>
            <a:r>
              <a:rPr lang="en-US" dirty="0" err="1" smtClean="0"/>
              <a:t>int</a:t>
            </a:r>
            <a:r>
              <a:rPr lang="en-US" dirty="0" smtClean="0"/>
              <a:t> </a:t>
            </a:r>
            <a:r>
              <a:rPr lang="en-US" dirty="0" err="1"/>
              <a:t>outer_y</a:t>
            </a:r>
            <a:r>
              <a:rPr lang="en-US" dirty="0"/>
              <a:t> = 20;</a:t>
            </a:r>
          </a:p>
          <a:p>
            <a:pPr marL="0" indent="0">
              <a:buNone/>
            </a:pPr>
            <a:r>
              <a:rPr lang="en-US" dirty="0"/>
              <a:t> </a:t>
            </a:r>
            <a:r>
              <a:rPr lang="en-US" dirty="0" smtClean="0"/>
              <a:t>private </a:t>
            </a:r>
            <a:r>
              <a:rPr lang="en-US" dirty="0" err="1"/>
              <a:t>int</a:t>
            </a:r>
            <a:r>
              <a:rPr lang="en-US" dirty="0"/>
              <a:t> </a:t>
            </a:r>
            <a:r>
              <a:rPr lang="en-US" dirty="0" err="1"/>
              <a:t>outer_private</a:t>
            </a:r>
            <a:r>
              <a:rPr lang="en-US" dirty="0"/>
              <a:t> = 30;</a:t>
            </a:r>
          </a:p>
          <a:p>
            <a:pPr marL="0" indent="0">
              <a:buNone/>
            </a:pPr>
            <a:r>
              <a:rPr lang="en-US" dirty="0" smtClean="0"/>
              <a:t>class </a:t>
            </a:r>
            <a:r>
              <a:rPr lang="en-US" dirty="0" err="1" smtClean="0"/>
              <a:t>InnerClass</a:t>
            </a:r>
            <a:endParaRPr lang="en-US" dirty="0" smtClean="0"/>
          </a:p>
          <a:p>
            <a:pPr marL="0" indent="0">
              <a:buNone/>
            </a:pPr>
            <a:r>
              <a:rPr lang="en-US" dirty="0" smtClean="0"/>
              <a:t>    {</a:t>
            </a:r>
          </a:p>
          <a:p>
            <a:pPr marL="0" indent="0">
              <a:buNone/>
            </a:pPr>
            <a:r>
              <a:rPr lang="en-US" dirty="0" smtClean="0"/>
              <a:t>        void display()</a:t>
            </a:r>
          </a:p>
          <a:p>
            <a:pPr marL="0" indent="0">
              <a:buNone/>
            </a:pPr>
            <a:r>
              <a:rPr lang="en-US" dirty="0" smtClean="0"/>
              <a:t>        {</a:t>
            </a:r>
          </a:p>
          <a:p>
            <a:pPr marL="0" indent="0">
              <a:buNone/>
            </a:pPr>
            <a:r>
              <a:rPr lang="en-US" dirty="0" err="1" smtClean="0"/>
              <a:t>System.out.println</a:t>
            </a:r>
            <a:r>
              <a:rPr lang="en-US" dirty="0" smtClean="0"/>
              <a:t>("</a:t>
            </a:r>
            <a:r>
              <a:rPr lang="en-US" dirty="0" err="1" smtClean="0"/>
              <a:t>outer_x</a:t>
            </a:r>
            <a:r>
              <a:rPr lang="en-US" dirty="0" smtClean="0"/>
              <a:t> = " + </a:t>
            </a:r>
            <a:r>
              <a:rPr lang="en-US" dirty="0" err="1" smtClean="0"/>
              <a:t>outer_x</a:t>
            </a:r>
            <a:r>
              <a:rPr lang="en-US" dirty="0" smtClean="0"/>
              <a:t>);</a:t>
            </a:r>
          </a:p>
          <a:p>
            <a:pPr marL="0" indent="0">
              <a:buNone/>
            </a:pPr>
            <a:r>
              <a:rPr lang="en-US" dirty="0" err="1" smtClean="0"/>
              <a:t>System.out.println</a:t>
            </a:r>
            <a:r>
              <a:rPr lang="en-US" dirty="0" smtClean="0"/>
              <a:t>("</a:t>
            </a:r>
            <a:r>
              <a:rPr lang="en-US" dirty="0" err="1" smtClean="0"/>
              <a:t>outer_y</a:t>
            </a:r>
            <a:r>
              <a:rPr lang="en-US" dirty="0" smtClean="0"/>
              <a:t> = " + </a:t>
            </a:r>
            <a:r>
              <a:rPr lang="en-US" dirty="0" err="1" smtClean="0"/>
              <a:t>outer_y</a:t>
            </a:r>
            <a:r>
              <a:rPr lang="en-US" dirty="0" smtClean="0"/>
              <a:t>);</a:t>
            </a:r>
          </a:p>
          <a:p>
            <a:pPr marL="0" indent="0">
              <a:buNone/>
            </a:pPr>
            <a:r>
              <a:rPr lang="en-US" dirty="0" err="1" smtClean="0"/>
              <a:t>System.out.println</a:t>
            </a:r>
            <a:r>
              <a:rPr lang="en-US" dirty="0" smtClean="0"/>
              <a:t>("</a:t>
            </a:r>
            <a:r>
              <a:rPr lang="en-US" dirty="0" err="1" smtClean="0"/>
              <a:t>outer_private</a:t>
            </a:r>
            <a:r>
              <a:rPr lang="en-US" dirty="0" smtClean="0"/>
              <a:t> = " + </a:t>
            </a:r>
            <a:r>
              <a:rPr lang="en-US" dirty="0" err="1" smtClean="0"/>
              <a:t>outer_private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a:t>
            </a:r>
            <a:endParaRPr lang="en-US" dirty="0"/>
          </a:p>
        </p:txBody>
      </p:sp>
      <p:sp>
        <p:nvSpPr>
          <p:cNvPr id="6" name="Content Placeholder 5"/>
          <p:cNvSpPr>
            <a:spLocks noGrp="1"/>
          </p:cNvSpPr>
          <p:nvPr>
            <p:ph sz="half" idx="2"/>
          </p:nvPr>
        </p:nvSpPr>
        <p:spPr>
          <a:xfrm>
            <a:off x="5029200" y="504030"/>
            <a:ext cx="4800600" cy="6400800"/>
          </a:xfrm>
        </p:spPr>
        <p:txBody>
          <a:bodyPr>
            <a:normAutofit fontScale="62500" lnSpcReduction="20000"/>
          </a:bodyPr>
          <a:lstStyle/>
          <a:p>
            <a:pPr marL="0" indent="0">
              <a:buNone/>
            </a:pPr>
            <a:endParaRPr lang="en-US" dirty="0" smtClean="0"/>
          </a:p>
          <a:p>
            <a:pPr marL="0" indent="0">
              <a:buNone/>
            </a:pPr>
            <a:endParaRPr lang="en-US" dirty="0"/>
          </a:p>
          <a:p>
            <a:pPr marL="0" indent="0">
              <a:buNone/>
            </a:pPr>
            <a:r>
              <a:rPr lang="en-US" dirty="0" smtClean="0"/>
              <a:t>// </a:t>
            </a:r>
            <a:r>
              <a:rPr lang="en-US" dirty="0"/>
              <a:t>Driver class</a:t>
            </a:r>
          </a:p>
          <a:p>
            <a:pPr marL="0" indent="0">
              <a:buNone/>
            </a:pPr>
            <a:r>
              <a:rPr lang="en-US" dirty="0"/>
              <a:t>public class </a:t>
            </a:r>
            <a:r>
              <a:rPr lang="en-US" dirty="0" err="1"/>
              <a:t>InnerClassDemo</a:t>
            </a:r>
            <a:endParaRPr lang="en-US" dirty="0"/>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err="1" smtClean="0"/>
              <a:t>OuterClass</a:t>
            </a:r>
            <a:r>
              <a:rPr lang="en-US" dirty="0" smtClean="0"/>
              <a:t> </a:t>
            </a:r>
            <a:r>
              <a:rPr lang="en-US" dirty="0" err="1"/>
              <a:t>outerObject</a:t>
            </a:r>
            <a:r>
              <a:rPr lang="en-US" dirty="0"/>
              <a:t> = new </a:t>
            </a:r>
            <a:r>
              <a:rPr lang="en-US" dirty="0" err="1"/>
              <a:t>OuterClass</a:t>
            </a:r>
            <a:r>
              <a:rPr lang="en-US" dirty="0"/>
              <a:t>();</a:t>
            </a:r>
          </a:p>
          <a:p>
            <a:pPr marL="0" indent="0">
              <a:buNone/>
            </a:pPr>
            <a:r>
              <a:rPr lang="en-US" dirty="0" err="1" smtClean="0"/>
              <a:t>OuterClass.InnerClass</a:t>
            </a:r>
            <a:r>
              <a:rPr lang="en-US" dirty="0" smtClean="0"/>
              <a:t> </a:t>
            </a:r>
            <a:r>
              <a:rPr lang="en-US" dirty="0" err="1"/>
              <a:t>innerObject</a:t>
            </a:r>
            <a:r>
              <a:rPr lang="en-US" dirty="0"/>
              <a:t> = </a:t>
            </a:r>
            <a:r>
              <a:rPr lang="en-US" dirty="0" err="1"/>
              <a:t>outerObject.new</a:t>
            </a:r>
            <a:r>
              <a:rPr lang="en-US" dirty="0"/>
              <a:t> </a:t>
            </a:r>
            <a:r>
              <a:rPr lang="en-US" dirty="0" err="1"/>
              <a:t>InnerClass</a:t>
            </a:r>
            <a:r>
              <a:rPr lang="en-US" dirty="0" smtClean="0"/>
              <a:t>();</a:t>
            </a:r>
            <a:endParaRPr lang="en-US" dirty="0"/>
          </a:p>
          <a:p>
            <a:pPr marL="0" indent="0">
              <a:buNone/>
            </a:pPr>
            <a:r>
              <a:rPr lang="en-US" dirty="0"/>
              <a:t>   </a:t>
            </a:r>
            <a:r>
              <a:rPr lang="en-US" dirty="0" smtClean="0"/>
              <a:t>   </a:t>
            </a:r>
            <a:r>
              <a:rPr lang="en-US" dirty="0" err="1"/>
              <a:t>innerObject.display</a:t>
            </a:r>
            <a:r>
              <a:rPr lang="en-US" dirty="0"/>
              <a:t>();</a:t>
            </a:r>
          </a:p>
          <a:p>
            <a:pPr marL="0" indent="0">
              <a:buNone/>
            </a:pPr>
            <a:r>
              <a:rPr lang="en-US" dirty="0"/>
              <a:t>         </a:t>
            </a:r>
          </a:p>
          <a:p>
            <a:pPr marL="0" indent="0">
              <a:buNone/>
            </a:pPr>
            <a:r>
              <a:rPr lang="en-US" dirty="0"/>
              <a:t>    }</a:t>
            </a:r>
          </a:p>
          <a:p>
            <a:pPr marL="0" indent="0">
              <a:buNone/>
            </a:pPr>
            <a:r>
              <a:rPr lang="en-US" dirty="0"/>
              <a:t>}</a:t>
            </a:r>
          </a:p>
        </p:txBody>
      </p:sp>
      <p:sp>
        <p:nvSpPr>
          <p:cNvPr id="2" name="TextBox 1"/>
          <p:cNvSpPr txBox="1"/>
          <p:nvPr/>
        </p:nvSpPr>
        <p:spPr>
          <a:xfrm>
            <a:off x="1905000" y="228600"/>
            <a:ext cx="5715000" cy="523220"/>
          </a:xfrm>
          <a:prstGeom prst="rect">
            <a:avLst/>
          </a:prstGeom>
          <a:noFill/>
        </p:spPr>
        <p:txBody>
          <a:bodyPr wrap="square" rtlCol="0">
            <a:spAutoFit/>
          </a:bodyPr>
          <a:lstStyle/>
          <a:p>
            <a:r>
              <a:rPr lang="en-IN" sz="2800" b="1" dirty="0" smtClean="0"/>
              <a:t>Example 1</a:t>
            </a:r>
            <a:endParaRPr lang="en-IN" sz="2800" b="1" dirty="0"/>
          </a:p>
        </p:txBody>
      </p:sp>
    </p:spTree>
    <p:extLst>
      <p:ext uri="{BB962C8B-B14F-4D97-AF65-F5344CB8AC3E}">
        <p14:creationId xmlns:p14="http://schemas.microsoft.com/office/powerpoint/2010/main" val="23761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5" name="Content Placeholder 4"/>
          <p:cNvSpPr>
            <a:spLocks noGrp="1"/>
          </p:cNvSpPr>
          <p:nvPr>
            <p:ph idx="1"/>
          </p:nvPr>
        </p:nvSpPr>
        <p:spPr/>
        <p:txBody>
          <a:bodyPr>
            <a:normAutofit fontScale="55000" lnSpcReduction="20000"/>
          </a:bodyPr>
          <a:lstStyle/>
          <a:p>
            <a:pPr marL="0" indent="0">
              <a:buNone/>
            </a:pPr>
            <a:r>
              <a:rPr lang="en-IN" dirty="0"/>
              <a:t>class TestMemberOuter1{</a:t>
            </a:r>
          </a:p>
          <a:p>
            <a:pPr marL="0" indent="0">
              <a:buNone/>
            </a:pPr>
            <a:r>
              <a:rPr lang="en-IN" dirty="0"/>
              <a:t> private </a:t>
            </a:r>
            <a:r>
              <a:rPr lang="en-IN" dirty="0" err="1"/>
              <a:t>int</a:t>
            </a:r>
            <a:r>
              <a:rPr lang="en-IN" dirty="0"/>
              <a:t> data=30;</a:t>
            </a:r>
          </a:p>
          <a:p>
            <a:pPr marL="0" indent="0">
              <a:buNone/>
            </a:pPr>
            <a:r>
              <a:rPr lang="en-IN" dirty="0"/>
              <a:t> class Inner{</a:t>
            </a:r>
          </a:p>
          <a:p>
            <a:pPr marL="0" indent="0">
              <a:buNone/>
            </a:pPr>
            <a:r>
              <a:rPr lang="en-IN" dirty="0"/>
              <a:t>  void </a:t>
            </a:r>
            <a:r>
              <a:rPr lang="en-IN" dirty="0" err="1"/>
              <a:t>msg</a:t>
            </a:r>
            <a:r>
              <a:rPr lang="en-IN" dirty="0"/>
              <a:t>(){</a:t>
            </a:r>
            <a:r>
              <a:rPr lang="en-IN" dirty="0" err="1"/>
              <a:t>System.out.println</a:t>
            </a:r>
            <a:r>
              <a:rPr lang="en-IN" dirty="0"/>
              <a:t>("data is "+data);}</a:t>
            </a:r>
          </a:p>
          <a:p>
            <a:pPr marL="0" indent="0">
              <a:buNone/>
            </a:pPr>
            <a:r>
              <a:rPr lang="en-IN" dirty="0"/>
              <a:t> }</a:t>
            </a:r>
          </a:p>
          <a:p>
            <a:pPr marL="0" indent="0">
              <a:buNone/>
            </a:pPr>
            <a:r>
              <a:rPr lang="en-IN" dirty="0"/>
              <a:t> </a:t>
            </a:r>
          </a:p>
          <a:p>
            <a:pPr marL="0" indent="0">
              <a:buNone/>
            </a:pPr>
            <a:r>
              <a:rPr lang="en-IN" dirty="0"/>
              <a:t> void display(){</a:t>
            </a:r>
          </a:p>
          <a:p>
            <a:pPr marL="0" indent="0">
              <a:buNone/>
            </a:pPr>
            <a:r>
              <a:rPr lang="en-IN" dirty="0"/>
              <a:t>  Inner in=new Inner();</a:t>
            </a:r>
          </a:p>
          <a:p>
            <a:pPr marL="0" indent="0">
              <a:buNone/>
            </a:pPr>
            <a:r>
              <a:rPr lang="en-IN" dirty="0"/>
              <a:t>  in.msg();</a:t>
            </a:r>
          </a:p>
          <a:p>
            <a:pPr marL="0" indent="0">
              <a:buNone/>
            </a:pPr>
            <a:r>
              <a:rPr lang="en-IN" dirty="0"/>
              <a:t> }</a:t>
            </a:r>
          </a:p>
          <a:p>
            <a:pPr marL="0" indent="0">
              <a:buNone/>
            </a:pPr>
            <a:r>
              <a:rPr lang="en-IN" dirty="0"/>
              <a:t> public static void main(String </a:t>
            </a:r>
            <a:r>
              <a:rPr lang="en-IN" dirty="0" err="1"/>
              <a:t>args</a:t>
            </a:r>
            <a:r>
              <a:rPr lang="en-IN" dirty="0"/>
              <a:t>[]){</a:t>
            </a:r>
          </a:p>
          <a:p>
            <a:pPr marL="0" indent="0">
              <a:buNone/>
            </a:pPr>
            <a:r>
              <a:rPr lang="en-IN" dirty="0"/>
              <a:t>  TestMemberOuter1 </a:t>
            </a:r>
            <a:r>
              <a:rPr lang="en-IN" dirty="0" err="1"/>
              <a:t>obj</a:t>
            </a:r>
            <a:r>
              <a:rPr lang="en-IN" dirty="0"/>
              <a:t>=new TestMemberOuter1();</a:t>
            </a:r>
          </a:p>
          <a:p>
            <a:pPr marL="0" indent="0">
              <a:buNone/>
            </a:pPr>
            <a:r>
              <a:rPr lang="en-IN" dirty="0"/>
              <a:t>  </a:t>
            </a:r>
            <a:r>
              <a:rPr lang="en-IN" dirty="0" err="1"/>
              <a:t>obj.display</a:t>
            </a:r>
            <a:r>
              <a:rPr lang="en-IN" dirty="0"/>
              <a:t>();</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316293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0"/>
            <a:ext cx="8229600" cy="1143000"/>
          </a:xfrm>
        </p:spPr>
        <p:txBody>
          <a:bodyPr/>
          <a:lstStyle/>
          <a:p>
            <a:pPr eaLnBrk="1" hangingPunct="1"/>
            <a:r>
              <a:rPr lang="en-US" altLang="en-US" sz="3600" dirty="0" smtClean="0">
                <a:latin typeface="Times New Roman" panose="02020603050405020304" pitchFamily="18" charset="0"/>
                <a:cs typeface="Times New Roman" panose="02020603050405020304" pitchFamily="18" charset="0"/>
              </a:rPr>
              <a:t>Local </a:t>
            </a:r>
            <a:r>
              <a:rPr lang="en-US" altLang="en-US" sz="3600" dirty="0">
                <a:latin typeface="Times New Roman" panose="02020603050405020304" pitchFamily="18" charset="0"/>
                <a:cs typeface="Times New Roman" panose="02020603050405020304" pitchFamily="18" charset="0"/>
              </a:rPr>
              <a:t>I</a:t>
            </a:r>
            <a:r>
              <a:rPr lang="en-US" altLang="en-US" sz="3600" dirty="0" smtClean="0">
                <a:latin typeface="Times New Roman" panose="02020603050405020304" pitchFamily="18" charset="0"/>
                <a:cs typeface="Times New Roman" panose="02020603050405020304" pitchFamily="18" charset="0"/>
              </a:rPr>
              <a:t>nner Classes</a:t>
            </a:r>
          </a:p>
        </p:txBody>
      </p:sp>
      <p:sp>
        <p:nvSpPr>
          <p:cNvPr id="3" name="Content Placeholder 2"/>
          <p:cNvSpPr>
            <a:spLocks noGrp="1"/>
          </p:cNvSpPr>
          <p:nvPr>
            <p:ph idx="1"/>
          </p:nvPr>
        </p:nvSpPr>
        <p:spPr>
          <a:xfrm>
            <a:off x="457200" y="914400"/>
            <a:ext cx="8229600" cy="4876800"/>
          </a:xfrm>
        </p:spPr>
        <p:txBody>
          <a:bodyPr>
            <a:normAutofit/>
          </a:bodyPr>
          <a:lstStyle/>
          <a:p>
            <a:pPr eaLnBrk="1" hangingPunct="1"/>
            <a:endParaRPr lang="en-US" altLang="en-US" sz="2200" dirty="0" smtClean="0">
              <a:solidFill>
                <a:srgbClr val="002060"/>
              </a:solidFill>
              <a:latin typeface="Times New Roman" panose="02020603050405020304" pitchFamily="18" charset="0"/>
              <a:cs typeface="Times New Roman" panose="02020603050405020304" pitchFamily="18" charset="0"/>
            </a:endParaRPr>
          </a:p>
          <a:p>
            <a:pPr algn="just" eaLnBrk="1" hangingPunct="1"/>
            <a:r>
              <a:rPr lang="en-US" altLang="en-US" sz="2000" dirty="0" smtClean="0">
                <a:cs typeface="Times New Roman" panose="02020603050405020304" pitchFamily="18" charset="0"/>
              </a:rPr>
              <a:t>Local classes are </a:t>
            </a:r>
            <a:r>
              <a:rPr lang="en-US" altLang="en-US" sz="2000" i="1" dirty="0" smtClean="0">
                <a:cs typeface="Times New Roman" panose="02020603050405020304" pitchFamily="18" charset="0"/>
              </a:rPr>
              <a:t>classes that are defined in a block</a:t>
            </a:r>
            <a:r>
              <a:rPr lang="en-US" altLang="en-US" sz="2000" dirty="0" smtClean="0">
                <a:cs typeface="Times New Roman" panose="02020603050405020304" pitchFamily="18" charset="0"/>
              </a:rPr>
              <a:t>, which is a group of zero or more statements between balanced braces.</a:t>
            </a:r>
          </a:p>
          <a:p>
            <a:pPr marL="0" indent="0" algn="just" eaLnBrk="1" hangingPunct="1">
              <a:buNone/>
            </a:pPr>
            <a:r>
              <a:rPr lang="en-US" altLang="en-US" sz="2000" dirty="0" smtClean="0">
                <a:cs typeface="Times New Roman" panose="02020603050405020304" pitchFamily="18" charset="0"/>
              </a:rPr>
              <a:t> For example, we can define a local class in a method body, a for loop, or     an if clause.</a:t>
            </a:r>
          </a:p>
          <a:p>
            <a:pPr algn="just" eaLnBrk="1" hangingPunct="1"/>
            <a:r>
              <a:rPr lang="en-US" altLang="en-US" sz="2000" dirty="0" smtClean="0">
                <a:cs typeface="Times New Roman" panose="02020603050405020304" pitchFamily="18" charset="0"/>
              </a:rPr>
              <a:t>A local class has access to the members of its enclosing class. </a:t>
            </a:r>
          </a:p>
          <a:p>
            <a:pPr algn="just"/>
            <a:r>
              <a:rPr lang="en-US" sz="2000" dirty="0"/>
              <a:t>The scope of local inner class is restricted to the block they are defined in.</a:t>
            </a:r>
          </a:p>
          <a:p>
            <a:pPr algn="just"/>
            <a:r>
              <a:rPr lang="en-US" sz="2000" dirty="0"/>
              <a:t>Local inner class cannot be instantiated from outside the block where it is created in.</a:t>
            </a:r>
          </a:p>
          <a:p>
            <a:pPr algn="just"/>
            <a:r>
              <a:rPr lang="en-US" sz="2000" dirty="0"/>
              <a:t>Till JDK 7,Local inner class can access only final local variable of the enclosing block. However From JDK 8, it is possible to access the non-final local variable of enclosing block in local inner class.</a:t>
            </a:r>
          </a:p>
          <a:p>
            <a:pPr marL="0" indent="0" eaLnBrk="1" hangingPunct="1">
              <a:buNone/>
            </a:pPr>
            <a:endParaRPr lang="en-US" altLang="en-US" sz="2200" dirty="0" smtClean="0">
              <a:latin typeface="Times New Roman" panose="02020603050405020304" pitchFamily="18" charset="0"/>
              <a:cs typeface="Times New Roman" panose="02020603050405020304" pitchFamily="18" charset="0"/>
            </a:endParaRPr>
          </a:p>
          <a:p>
            <a:pPr marL="0" indent="0" eaLnBrk="1" hangingPunct="1">
              <a:buNone/>
            </a:pPr>
            <a:endParaRPr lang="en-US" alt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431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r>
            <a:br>
              <a:rPr lang="en-US" dirty="0" smtClean="0"/>
            </a:br>
            <a:r>
              <a:rPr lang="en-US" sz="4000" dirty="0" smtClean="0"/>
              <a:t>More points </a:t>
            </a:r>
            <a:r>
              <a:rPr lang="en-US" sz="4000" dirty="0"/>
              <a:t>of Local Inner </a:t>
            </a:r>
            <a:r>
              <a:rPr lang="en-US" sz="4000" dirty="0" smtClean="0"/>
              <a:t>Class</a:t>
            </a:r>
            <a:r>
              <a:rPr lang="en-US" sz="4000" dirty="0"/>
              <a:t/>
            </a:r>
            <a:br>
              <a:rPr lang="en-US" sz="4000" dirty="0"/>
            </a:br>
            <a:endParaRPr lang="en-US" sz="4000"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2400" dirty="0" smtClean="0"/>
              <a:t>A </a:t>
            </a:r>
            <a:r>
              <a:rPr lang="en-US" sz="2400" dirty="0"/>
              <a:t>local class has access to the members of its enclosing class</a:t>
            </a:r>
            <a:r>
              <a:rPr lang="en-US" sz="2400" dirty="0" smtClean="0"/>
              <a:t>.</a:t>
            </a:r>
          </a:p>
          <a:p>
            <a:pPr algn="just" fontAlgn="base"/>
            <a:r>
              <a:rPr lang="en-US" sz="2400" dirty="0"/>
              <a:t>Local inner classes can extend an abstract class or can also implement an interface</a:t>
            </a:r>
            <a:r>
              <a:rPr lang="en-US" sz="2400" dirty="0" smtClean="0"/>
              <a:t>.</a:t>
            </a:r>
          </a:p>
          <a:p>
            <a:pPr algn="just" fontAlgn="base"/>
            <a:r>
              <a:rPr lang="en-US" sz="2400" dirty="0" smtClean="0"/>
              <a:t>Local inner could be abstract in nature also</a:t>
            </a:r>
          </a:p>
          <a:p>
            <a:pPr algn="just" fontAlgn="base"/>
            <a:r>
              <a:rPr lang="en-US" sz="2400" dirty="0" smtClean="0"/>
              <a:t>Local inner classes cannot be provided any access modifier like: private, public or protected</a:t>
            </a:r>
            <a:endParaRPr lang="en-US" sz="2400" dirty="0"/>
          </a:p>
          <a:p>
            <a:pPr marL="0" indent="0" algn="just">
              <a:buNone/>
            </a:pPr>
            <a:endParaRPr lang="en-US" sz="2400" dirty="0"/>
          </a:p>
          <a:p>
            <a:endParaRPr lang="en-US" dirty="0"/>
          </a:p>
        </p:txBody>
      </p:sp>
    </p:spTree>
    <p:extLst>
      <p:ext uri="{BB962C8B-B14F-4D97-AF65-F5344CB8AC3E}">
        <p14:creationId xmlns:p14="http://schemas.microsoft.com/office/powerpoint/2010/main" val="4068938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happens at compile time?</a:t>
            </a:r>
            <a:br>
              <a:rPr lang="en-US" sz="3200" dirty="0"/>
            </a:br>
            <a:endParaRPr lang="en-US" sz="3200" dirty="0"/>
          </a:p>
        </p:txBody>
      </p:sp>
      <p:sp>
        <p:nvSpPr>
          <p:cNvPr id="3" name="Content Placeholder 2"/>
          <p:cNvSpPr>
            <a:spLocks noGrp="1"/>
          </p:cNvSpPr>
          <p:nvPr>
            <p:ph idx="1"/>
          </p:nvPr>
        </p:nvSpPr>
        <p:spPr>
          <a:xfrm>
            <a:off x="457200" y="990600"/>
            <a:ext cx="8458200" cy="4525963"/>
          </a:xfrm>
        </p:spPr>
        <p:txBody>
          <a:bodyPr>
            <a:normAutofit/>
          </a:bodyPr>
          <a:lstStyle/>
          <a:p>
            <a:pPr marL="0" indent="0" algn="just" fontAlgn="base">
              <a:buNone/>
            </a:pPr>
            <a:r>
              <a:rPr lang="en-US" sz="2000" dirty="0" smtClean="0">
                <a:latin typeface="Times New Roman" pitchFamily="18" charset="0"/>
                <a:cs typeface="Times New Roman" pitchFamily="18" charset="0"/>
              </a:rPr>
              <a:t>When </a:t>
            </a:r>
            <a:r>
              <a:rPr lang="en-US" sz="2000" dirty="0">
                <a:latin typeface="Times New Roman" pitchFamily="18" charset="0"/>
                <a:cs typeface="Times New Roman" pitchFamily="18" charset="0"/>
              </a:rPr>
              <a:t>a program containing a local inner class is compiled, the compiler generate two .class files, one for the outer class and the other for the inner class that has the reference to the outer class. The two files are named </a:t>
            </a:r>
            <a:r>
              <a:rPr lang="en-US" sz="2000" dirty="0" smtClean="0">
                <a:latin typeface="Times New Roman" pitchFamily="18" charset="0"/>
                <a:cs typeface="Times New Roman" pitchFamily="18" charset="0"/>
              </a:rPr>
              <a:t>by compiler </a:t>
            </a:r>
            <a:r>
              <a:rPr lang="en-US" sz="2000" dirty="0">
                <a:latin typeface="Times New Roman" pitchFamily="18" charset="0"/>
                <a:cs typeface="Times New Roman" pitchFamily="18" charset="0"/>
              </a:rPr>
              <a:t>as</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err="1">
                <a:latin typeface="Times New Roman" pitchFamily="18" charset="0"/>
                <a:cs typeface="Times New Roman" pitchFamily="18" charset="0"/>
              </a:rPr>
              <a:t>Outer.class</a:t>
            </a:r>
            <a:endParaRPr lang="en-US" sz="2000" dirty="0">
              <a:latin typeface="Times New Roman" pitchFamily="18" charset="0"/>
              <a:cs typeface="Times New Roman" pitchFamily="18" charset="0"/>
            </a:endParaRPr>
          </a:p>
          <a:p>
            <a:pPr marL="0" indent="0" algn="just" fontAlgn="base">
              <a:buNone/>
            </a:pPr>
            <a:r>
              <a:rPr lang="en-US" sz="2000" dirty="0">
                <a:latin typeface="Times New Roman" pitchFamily="18" charset="0"/>
                <a:cs typeface="Times New Roman" pitchFamily="18" charset="0"/>
              </a:rPr>
              <a:t>Outer$1Inner.class</a:t>
            </a:r>
          </a:p>
          <a:p>
            <a:pPr marL="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8727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2912" y="-152400"/>
            <a:ext cx="8229600" cy="685800"/>
          </a:xfrm>
        </p:spPr>
        <p:txBody>
          <a:bodyPr>
            <a:normAutofit/>
          </a:bodyPr>
          <a:lstStyle/>
          <a:p>
            <a:r>
              <a:rPr lang="en-US" sz="2400" b="1" dirty="0" smtClean="0"/>
              <a:t>Example of Local class(Defined inside method)</a:t>
            </a:r>
            <a:endParaRPr lang="en-US" sz="2400" b="1" dirty="0"/>
          </a:p>
        </p:txBody>
      </p:sp>
      <p:sp>
        <p:nvSpPr>
          <p:cNvPr id="5" name="Content Placeholder 4"/>
          <p:cNvSpPr>
            <a:spLocks noGrp="1"/>
          </p:cNvSpPr>
          <p:nvPr>
            <p:ph sz="half" idx="1"/>
          </p:nvPr>
        </p:nvSpPr>
        <p:spPr>
          <a:xfrm>
            <a:off x="457200" y="533400"/>
            <a:ext cx="4876800" cy="5791200"/>
          </a:xfrm>
        </p:spPr>
        <p:txBody>
          <a:bodyPr>
            <a:noAutofit/>
          </a:bodyPr>
          <a:lstStyle/>
          <a:p>
            <a:pPr marL="0" indent="0">
              <a:spcBef>
                <a:spcPts val="0"/>
              </a:spcBef>
              <a:buNone/>
            </a:pPr>
            <a:r>
              <a:rPr lang="en-US" sz="1600" dirty="0"/>
              <a:t>class </a:t>
            </a:r>
            <a:r>
              <a:rPr lang="en-US" sz="1600" dirty="0" err="1"/>
              <a:t>abc</a:t>
            </a:r>
            <a:r>
              <a:rPr lang="en-US" sz="1600" dirty="0"/>
              <a:t> </a:t>
            </a:r>
          </a:p>
          <a:p>
            <a:pPr marL="0" indent="0">
              <a:spcBef>
                <a:spcPts val="0"/>
              </a:spcBef>
              <a:buNone/>
            </a:pPr>
            <a:r>
              <a:rPr lang="en-US" sz="1600" dirty="0"/>
              <a:t>{</a:t>
            </a:r>
          </a:p>
          <a:p>
            <a:pPr marL="0" indent="0">
              <a:spcBef>
                <a:spcPts val="0"/>
              </a:spcBef>
              <a:buNone/>
            </a:pPr>
            <a:r>
              <a:rPr lang="en-US" sz="1600" dirty="0"/>
              <a:t>    </a:t>
            </a:r>
            <a:r>
              <a:rPr lang="en-US" sz="1600" dirty="0" err="1"/>
              <a:t>int</a:t>
            </a:r>
            <a:r>
              <a:rPr lang="en-US" sz="1600" dirty="0"/>
              <a:t> a=12,b=34;</a:t>
            </a:r>
          </a:p>
          <a:p>
            <a:pPr marL="0" indent="0">
              <a:spcBef>
                <a:spcPts val="0"/>
              </a:spcBef>
              <a:buNone/>
            </a:pPr>
            <a:r>
              <a:rPr lang="en-US" sz="1600" dirty="0"/>
              <a:t>    void calculate()</a:t>
            </a:r>
          </a:p>
          <a:p>
            <a:pPr marL="0" indent="0">
              <a:spcBef>
                <a:spcPts val="0"/>
              </a:spcBef>
              <a:buNone/>
            </a:pPr>
            <a:r>
              <a:rPr lang="en-US" sz="1600" dirty="0"/>
              <a:t>    {</a:t>
            </a:r>
          </a:p>
          <a:p>
            <a:pPr marL="0" indent="0">
              <a:spcBef>
                <a:spcPts val="0"/>
              </a:spcBef>
              <a:buNone/>
            </a:pPr>
            <a:r>
              <a:rPr lang="en-US" sz="1600" dirty="0"/>
              <a:t>        class </a:t>
            </a:r>
            <a:r>
              <a:rPr lang="en-US" sz="1600" dirty="0" err="1"/>
              <a:t>def</a:t>
            </a:r>
            <a:endParaRPr lang="en-US" sz="1600" dirty="0"/>
          </a:p>
          <a:p>
            <a:pPr marL="0" indent="0">
              <a:spcBef>
                <a:spcPts val="0"/>
              </a:spcBef>
              <a:buNone/>
            </a:pPr>
            <a:r>
              <a:rPr lang="en-US" sz="1600" dirty="0"/>
              <a:t>        </a:t>
            </a:r>
            <a:r>
              <a:rPr lang="en-US" sz="1600" dirty="0" smtClean="0"/>
              <a:t>{</a:t>
            </a:r>
            <a:endParaRPr lang="en-US" sz="1600" dirty="0"/>
          </a:p>
          <a:p>
            <a:pPr marL="0" indent="0">
              <a:spcBef>
                <a:spcPts val="0"/>
              </a:spcBef>
              <a:buNone/>
            </a:pPr>
            <a:r>
              <a:rPr lang="en-US" sz="1600" dirty="0"/>
              <a:t>            </a:t>
            </a:r>
            <a:r>
              <a:rPr lang="en-US" sz="1600" dirty="0" err="1"/>
              <a:t>int</a:t>
            </a:r>
            <a:r>
              <a:rPr lang="en-US" sz="1600" dirty="0"/>
              <a:t> </a:t>
            </a:r>
            <a:r>
              <a:rPr lang="en-US" sz="1600" dirty="0" err="1"/>
              <a:t>sumCalculate</a:t>
            </a:r>
            <a:r>
              <a:rPr lang="en-US" sz="1600" dirty="0"/>
              <a:t>()</a:t>
            </a:r>
          </a:p>
          <a:p>
            <a:pPr marL="0" indent="0">
              <a:spcBef>
                <a:spcPts val="0"/>
              </a:spcBef>
              <a:buNone/>
            </a:pPr>
            <a:r>
              <a:rPr lang="en-US" sz="1600" dirty="0"/>
              <a:t>            {</a:t>
            </a:r>
          </a:p>
          <a:p>
            <a:pPr marL="0" indent="0">
              <a:spcBef>
                <a:spcPts val="0"/>
              </a:spcBef>
              <a:buNone/>
            </a:pPr>
            <a:r>
              <a:rPr lang="en-US" sz="1600" dirty="0"/>
              <a:t>                return (</a:t>
            </a:r>
            <a:r>
              <a:rPr lang="en-US" sz="1600" dirty="0" err="1"/>
              <a:t>a+b</a:t>
            </a:r>
            <a:r>
              <a:rPr lang="en-US" sz="1600" dirty="0"/>
              <a:t>);</a:t>
            </a:r>
          </a:p>
          <a:p>
            <a:pPr marL="0" indent="0">
              <a:spcBef>
                <a:spcPts val="0"/>
              </a:spcBef>
              <a:buNone/>
            </a:pPr>
            <a:r>
              <a:rPr lang="en-US" sz="1600" dirty="0"/>
              <a:t>            }</a:t>
            </a:r>
          </a:p>
          <a:p>
            <a:pPr marL="0" indent="0">
              <a:spcBef>
                <a:spcPts val="0"/>
              </a:spcBef>
              <a:buNone/>
            </a:pPr>
            <a:r>
              <a:rPr lang="en-US" sz="1600" dirty="0"/>
              <a:t>            </a:t>
            </a:r>
            <a:r>
              <a:rPr lang="en-US" sz="1600" dirty="0" err="1"/>
              <a:t>int</a:t>
            </a:r>
            <a:r>
              <a:rPr lang="en-US" sz="1600" dirty="0"/>
              <a:t> </a:t>
            </a:r>
            <a:r>
              <a:rPr lang="en-US" sz="1600" dirty="0" err="1"/>
              <a:t>mulCalculate</a:t>
            </a:r>
            <a:r>
              <a:rPr lang="en-US" sz="1600" dirty="0"/>
              <a:t>()</a:t>
            </a:r>
          </a:p>
          <a:p>
            <a:pPr marL="0" indent="0">
              <a:spcBef>
                <a:spcPts val="0"/>
              </a:spcBef>
              <a:buNone/>
            </a:pPr>
            <a:r>
              <a:rPr lang="en-US" sz="1600" dirty="0"/>
              <a:t>            {</a:t>
            </a:r>
          </a:p>
          <a:p>
            <a:pPr marL="0" indent="0">
              <a:spcBef>
                <a:spcPts val="0"/>
              </a:spcBef>
              <a:buNone/>
            </a:pPr>
            <a:r>
              <a:rPr lang="en-US" sz="1600" dirty="0"/>
              <a:t>                return (a*b);</a:t>
            </a:r>
          </a:p>
          <a:p>
            <a:pPr marL="0" indent="0">
              <a:spcBef>
                <a:spcPts val="0"/>
              </a:spcBef>
              <a:buNone/>
            </a:pPr>
            <a:r>
              <a:rPr lang="en-US" sz="1600" dirty="0"/>
              <a:t>            }</a:t>
            </a:r>
          </a:p>
          <a:p>
            <a:pPr marL="0" indent="0">
              <a:spcBef>
                <a:spcPts val="0"/>
              </a:spcBef>
              <a:buNone/>
            </a:pPr>
            <a:r>
              <a:rPr lang="en-US" sz="1600" dirty="0"/>
              <a:t>        }</a:t>
            </a:r>
          </a:p>
          <a:p>
            <a:pPr marL="0" indent="0">
              <a:spcBef>
                <a:spcPts val="0"/>
              </a:spcBef>
              <a:buNone/>
            </a:pPr>
            <a:r>
              <a:rPr lang="en-US" sz="1600" dirty="0"/>
              <a:t>        </a:t>
            </a:r>
            <a:r>
              <a:rPr lang="en-US" sz="1600" dirty="0" err="1"/>
              <a:t>def</a:t>
            </a:r>
            <a:r>
              <a:rPr lang="en-US" sz="1600" dirty="0"/>
              <a:t> </a:t>
            </a:r>
            <a:r>
              <a:rPr lang="en-US" sz="1600" dirty="0" err="1"/>
              <a:t>ob</a:t>
            </a:r>
            <a:r>
              <a:rPr lang="en-US" sz="1600" dirty="0"/>
              <a:t>=new </a:t>
            </a:r>
            <a:r>
              <a:rPr lang="en-US" sz="1600" dirty="0" err="1"/>
              <a:t>def</a:t>
            </a:r>
            <a:r>
              <a:rPr lang="en-US" sz="1600" dirty="0"/>
              <a:t>();</a:t>
            </a:r>
          </a:p>
          <a:p>
            <a:pPr marL="0" indent="0">
              <a:spcBef>
                <a:spcPts val="0"/>
              </a:spcBef>
              <a:buNone/>
            </a:pPr>
            <a:r>
              <a:rPr lang="en-US" sz="1600" dirty="0"/>
              <a:t>        </a:t>
            </a:r>
            <a:r>
              <a:rPr lang="en-US" sz="1600" dirty="0" err="1"/>
              <a:t>System.out.println</a:t>
            </a:r>
            <a:r>
              <a:rPr lang="en-US" sz="1600" dirty="0"/>
              <a:t>("Sum is "+ </a:t>
            </a:r>
            <a:r>
              <a:rPr lang="en-US" sz="1600" dirty="0" err="1"/>
              <a:t>ob.sumCalculate</a:t>
            </a:r>
            <a:r>
              <a:rPr lang="en-US" sz="1600" dirty="0"/>
              <a:t>());</a:t>
            </a:r>
          </a:p>
          <a:p>
            <a:pPr marL="0" indent="0">
              <a:spcBef>
                <a:spcPts val="0"/>
              </a:spcBef>
              <a:buNone/>
            </a:pPr>
            <a:r>
              <a:rPr lang="en-US" sz="1600" dirty="0"/>
              <a:t>        </a:t>
            </a:r>
            <a:r>
              <a:rPr lang="en-US" sz="1600" dirty="0" err="1"/>
              <a:t>System.out.println</a:t>
            </a:r>
            <a:r>
              <a:rPr lang="en-US" sz="1600" dirty="0"/>
              <a:t>("</a:t>
            </a:r>
            <a:r>
              <a:rPr lang="en-US" sz="1600" dirty="0" err="1"/>
              <a:t>Mul</a:t>
            </a:r>
            <a:r>
              <a:rPr lang="en-US" sz="1600" dirty="0"/>
              <a:t> is "+ </a:t>
            </a:r>
            <a:r>
              <a:rPr lang="en-US" sz="1600" dirty="0" err="1"/>
              <a:t>ob.mulCalculate</a:t>
            </a:r>
            <a:r>
              <a:rPr lang="en-US" sz="1600" dirty="0"/>
              <a:t>());</a:t>
            </a:r>
          </a:p>
          <a:p>
            <a:pPr marL="0" indent="0">
              <a:spcBef>
                <a:spcPts val="0"/>
              </a:spcBef>
              <a:buNone/>
            </a:pPr>
            <a:r>
              <a:rPr lang="en-US" sz="1600" dirty="0"/>
              <a:t>    }</a:t>
            </a:r>
          </a:p>
          <a:p>
            <a:pPr marL="0" indent="0">
              <a:spcBef>
                <a:spcPts val="0"/>
              </a:spcBef>
              <a:buNone/>
            </a:pPr>
            <a:r>
              <a:rPr lang="en-US" sz="1600" dirty="0"/>
              <a:t>}</a:t>
            </a:r>
          </a:p>
        </p:txBody>
      </p:sp>
      <p:sp>
        <p:nvSpPr>
          <p:cNvPr id="6" name="Content Placeholder 5"/>
          <p:cNvSpPr>
            <a:spLocks noGrp="1"/>
          </p:cNvSpPr>
          <p:nvPr>
            <p:ph sz="half" idx="2"/>
          </p:nvPr>
        </p:nvSpPr>
        <p:spPr>
          <a:xfrm>
            <a:off x="3352800" y="533400"/>
            <a:ext cx="5334000" cy="5592763"/>
          </a:xfrm>
        </p:spPr>
        <p:txBody>
          <a:bodyPr>
            <a:normAutofit/>
          </a:bodyPr>
          <a:lstStyle/>
          <a:p>
            <a:pPr marL="0" indent="0">
              <a:buNone/>
            </a:pPr>
            <a:r>
              <a:rPr lang="en-US" sz="1800" dirty="0"/>
              <a:t>public class Main</a:t>
            </a:r>
          </a:p>
          <a:p>
            <a:pPr marL="0" indent="0">
              <a:buNone/>
            </a:pPr>
            <a:r>
              <a:rPr lang="en-US" sz="1800" dirty="0"/>
              <a:t>{</a:t>
            </a:r>
          </a:p>
          <a:p>
            <a:pPr marL="0" indent="0">
              <a:buNone/>
            </a:pPr>
            <a:r>
              <a:rPr lang="en-US" sz="1800" dirty="0"/>
              <a:t>	public static void main(String[] </a:t>
            </a:r>
            <a:r>
              <a:rPr lang="en-US" sz="1800" dirty="0" err="1"/>
              <a:t>args</a:t>
            </a:r>
            <a:r>
              <a:rPr lang="en-US" sz="1800" dirty="0"/>
              <a:t>) </a:t>
            </a:r>
          </a:p>
          <a:p>
            <a:pPr marL="0" indent="0">
              <a:buNone/>
            </a:pPr>
            <a:r>
              <a:rPr lang="en-US" sz="1800" dirty="0"/>
              <a:t>	{</a:t>
            </a:r>
          </a:p>
          <a:p>
            <a:pPr marL="0" indent="0">
              <a:buNone/>
            </a:pPr>
            <a:r>
              <a:rPr lang="en-US" sz="1800" dirty="0"/>
              <a:t>		</a:t>
            </a:r>
            <a:r>
              <a:rPr lang="en-US" sz="1800" dirty="0" err="1"/>
              <a:t>abc</a:t>
            </a:r>
            <a:r>
              <a:rPr lang="en-US" sz="1800" dirty="0"/>
              <a:t> </a:t>
            </a:r>
            <a:r>
              <a:rPr lang="en-US" sz="1800" dirty="0" err="1"/>
              <a:t>ob</a:t>
            </a:r>
            <a:r>
              <a:rPr lang="en-US" sz="1800" dirty="0"/>
              <a:t> = new </a:t>
            </a:r>
            <a:r>
              <a:rPr lang="en-US" sz="1800" dirty="0" err="1"/>
              <a:t>abc</a:t>
            </a:r>
            <a:r>
              <a:rPr lang="en-US" sz="1800" dirty="0"/>
              <a:t>();</a:t>
            </a:r>
          </a:p>
          <a:p>
            <a:pPr marL="0" indent="0">
              <a:buNone/>
            </a:pPr>
            <a:r>
              <a:rPr lang="en-US" sz="1800" dirty="0"/>
              <a:t>		</a:t>
            </a:r>
            <a:r>
              <a:rPr lang="en-US" sz="1800" dirty="0" err="1"/>
              <a:t>ob.calculate</a:t>
            </a:r>
            <a:r>
              <a:rPr lang="en-US" sz="1800" dirty="0"/>
              <a:t>();</a:t>
            </a:r>
          </a:p>
          <a:p>
            <a:pPr marL="0" indent="0">
              <a:buNone/>
            </a:pPr>
            <a:r>
              <a:rPr lang="en-US" sz="1800" dirty="0"/>
              <a:t>	}</a:t>
            </a:r>
          </a:p>
          <a:p>
            <a:pPr marL="0" indent="0">
              <a:buNone/>
            </a:pPr>
            <a:r>
              <a:rPr lang="en-US" sz="1800" dirty="0"/>
              <a:t>}</a:t>
            </a:r>
          </a:p>
        </p:txBody>
      </p:sp>
    </p:spTree>
    <p:extLst>
      <p:ext uri="{BB962C8B-B14F-4D97-AF65-F5344CB8AC3E}">
        <p14:creationId xmlns:p14="http://schemas.microsoft.com/office/powerpoint/2010/main" val="2126380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pPr marL="0" indent="0" algn="just">
              <a:buNone/>
            </a:pPr>
            <a:r>
              <a:rPr lang="en-US" sz="2400" dirty="0" smtClean="0"/>
              <a:t>The inner </a:t>
            </a:r>
            <a:r>
              <a:rPr lang="en-US" sz="2400" dirty="0"/>
              <a:t>class cannot be </a:t>
            </a:r>
            <a:r>
              <a:rPr lang="en-US" sz="2400" dirty="0" smtClean="0"/>
              <a:t>declared as </a:t>
            </a:r>
            <a:r>
              <a:rPr lang="en-US" sz="2400" dirty="0"/>
              <a:t>static. Inner classes are associated with the block they are defined within and not with the external class(Outer in this case).</a:t>
            </a:r>
          </a:p>
        </p:txBody>
      </p:sp>
    </p:spTree>
    <p:extLst>
      <p:ext uri="{BB962C8B-B14F-4D97-AF65-F5344CB8AC3E}">
        <p14:creationId xmlns:p14="http://schemas.microsoft.com/office/powerpoint/2010/main" val="1471680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marL="0" indent="0"/>
            <a:r>
              <a:rPr lang="en-US" dirty="0"/>
              <a:t/>
            </a:r>
            <a:br>
              <a:rPr lang="en-US" dirty="0"/>
            </a:br>
            <a:r>
              <a:rPr lang="en-US" sz="2700" b="1" dirty="0" smtClean="0"/>
              <a:t>Java </a:t>
            </a:r>
            <a:r>
              <a:rPr lang="en-US" sz="2700" b="1" dirty="0"/>
              <a:t>code to demonstrate </a:t>
            </a:r>
            <a:r>
              <a:rPr lang="en-US" sz="2700" b="1" dirty="0" smtClean="0"/>
              <a:t>the </a:t>
            </a:r>
            <a:r>
              <a:rPr lang="en-US" sz="2700" b="1" dirty="0"/>
              <a:t>scope of inner class </a:t>
            </a:r>
            <a:br>
              <a:rPr lang="en-US" sz="2700" b="1" dirty="0"/>
            </a:br>
            <a:endParaRPr lang="en-US" sz="2700" b="1" dirty="0"/>
          </a:p>
        </p:txBody>
      </p:sp>
      <p:sp>
        <p:nvSpPr>
          <p:cNvPr id="3" name="Content Placeholder 2"/>
          <p:cNvSpPr>
            <a:spLocks noGrp="1"/>
          </p:cNvSpPr>
          <p:nvPr>
            <p:ph idx="1"/>
          </p:nvPr>
        </p:nvSpPr>
        <p:spPr>
          <a:xfrm>
            <a:off x="457200" y="914400"/>
            <a:ext cx="8229600" cy="5715000"/>
          </a:xfrm>
        </p:spPr>
        <p:txBody>
          <a:bodyPr>
            <a:noAutofit/>
          </a:bodyPr>
          <a:lstStyle/>
          <a:p>
            <a:pPr marL="0" indent="0">
              <a:buNone/>
            </a:pPr>
            <a:r>
              <a:rPr lang="en-US" sz="1400" dirty="0" smtClean="0">
                <a:latin typeface="Times New Roman" pitchFamily="18" charset="0"/>
                <a:cs typeface="Times New Roman" pitchFamily="18" charset="0"/>
              </a:rPr>
              <a:t>public </a:t>
            </a:r>
            <a:r>
              <a:rPr lang="en-US" sz="1400" dirty="0">
                <a:latin typeface="Times New Roman" pitchFamily="18" charset="0"/>
                <a:cs typeface="Times New Roman" pitchFamily="18" charset="0"/>
              </a:rPr>
              <a:t>class Outer </a:t>
            </a:r>
          </a:p>
          <a:p>
            <a:pPr marL="0" indent="0">
              <a:buNone/>
            </a:pPr>
            <a:r>
              <a:rPr lang="en-US" sz="1400" dirty="0">
                <a:latin typeface="Times New Roman" pitchFamily="18" charset="0"/>
                <a:cs typeface="Times New Roman" pitchFamily="18" charset="0"/>
              </a:rPr>
              <a:t>{ 	private void </a:t>
            </a:r>
            <a:r>
              <a:rPr lang="en-US" sz="1400" dirty="0" err="1">
                <a:latin typeface="Times New Roman" pitchFamily="18" charset="0"/>
                <a:cs typeface="Times New Roman" pitchFamily="18" charset="0"/>
              </a:rPr>
              <a:t>myMethod</a:t>
            </a:r>
            <a:r>
              <a:rPr lang="en-US" sz="1400" dirty="0">
                <a:latin typeface="Times New Roman" pitchFamily="18" charset="0"/>
                <a:cs typeface="Times New Roman" pitchFamily="18" charset="0"/>
              </a:rPr>
              <a:t>() </a:t>
            </a:r>
          </a:p>
          <a:p>
            <a:pPr marL="0" indent="0">
              <a:buNone/>
            </a:pPr>
            <a:r>
              <a:rPr lang="en-US" sz="1400" dirty="0">
                <a:latin typeface="Times New Roman" pitchFamily="18" charset="0"/>
                <a:cs typeface="Times New Roman" pitchFamily="18" charset="0"/>
              </a:rPr>
              <a:t>	{ </a:t>
            </a:r>
          </a:p>
          <a:p>
            <a:pPr marL="0" indent="0">
              <a:buNone/>
            </a:pPr>
            <a:r>
              <a:rPr lang="en-US" sz="1400" dirty="0">
                <a:latin typeface="Times New Roman" pitchFamily="18" charset="0"/>
                <a:cs typeface="Times New Roman" pitchFamily="18" charset="0"/>
              </a:rPr>
              <a:t>		class Inner </a:t>
            </a:r>
          </a:p>
          <a:p>
            <a:pPr marL="0" indent="0">
              <a:buNone/>
            </a:pPr>
            <a:r>
              <a:rPr lang="en-US" sz="1400" dirty="0">
                <a:latin typeface="Times New Roman" pitchFamily="18" charset="0"/>
                <a:cs typeface="Times New Roman" pitchFamily="18" charset="0"/>
              </a:rPr>
              <a:t>		{ </a:t>
            </a:r>
          </a:p>
          <a:p>
            <a:pPr marL="0" indent="0">
              <a:buNone/>
            </a:pPr>
            <a:r>
              <a:rPr lang="en-US" sz="1400" dirty="0">
                <a:latin typeface="Times New Roman" pitchFamily="18" charset="0"/>
                <a:cs typeface="Times New Roman" pitchFamily="18" charset="0"/>
              </a:rPr>
              <a:t>			private void </a:t>
            </a:r>
            <a:r>
              <a:rPr lang="en-US" sz="1400" dirty="0" err="1">
                <a:latin typeface="Times New Roman" pitchFamily="18" charset="0"/>
                <a:cs typeface="Times New Roman" pitchFamily="18" charset="0"/>
              </a:rPr>
              <a:t>innerMethod</a:t>
            </a:r>
            <a:r>
              <a:rPr lang="en-US" sz="1400" dirty="0">
                <a:latin typeface="Times New Roman" pitchFamily="18" charset="0"/>
                <a:cs typeface="Times New Roman" pitchFamily="18" charset="0"/>
              </a:rPr>
              <a:t>() </a:t>
            </a:r>
          </a:p>
          <a:p>
            <a:pPr marL="0" indent="0">
              <a:buNone/>
            </a:pPr>
            <a:r>
              <a:rPr lang="en-US" sz="1400" dirty="0">
                <a:latin typeface="Times New Roman" pitchFamily="18" charset="0"/>
                <a:cs typeface="Times New Roman" pitchFamily="18" charset="0"/>
              </a:rPr>
              <a:t>			{ </a:t>
            </a:r>
          </a:p>
          <a:p>
            <a:pPr marL="0" indent="0">
              <a:buNone/>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System.out.println</a:t>
            </a:r>
            <a:r>
              <a:rPr lang="en-US" sz="1400" dirty="0">
                <a:latin typeface="Times New Roman" pitchFamily="18" charset="0"/>
                <a:cs typeface="Times New Roman" pitchFamily="18" charset="0"/>
              </a:rPr>
              <a:t>("Inside inner class"); </a:t>
            </a:r>
          </a:p>
          <a:p>
            <a:pPr marL="0" indent="0">
              <a:buNone/>
            </a:pPr>
            <a:r>
              <a:rPr lang="en-US" sz="1400" dirty="0">
                <a:latin typeface="Times New Roman" pitchFamily="18" charset="0"/>
                <a:cs typeface="Times New Roman" pitchFamily="18" charset="0"/>
              </a:rPr>
              <a:t>			} </a:t>
            </a:r>
          </a:p>
          <a:p>
            <a:pPr marL="0" indent="0">
              <a:buNone/>
            </a:pPr>
            <a:r>
              <a:rPr lang="en-US" sz="1400" dirty="0">
                <a:latin typeface="Times New Roman" pitchFamily="18" charset="0"/>
                <a:cs typeface="Times New Roman" pitchFamily="18" charset="0"/>
              </a:rPr>
              <a:t>		} </a:t>
            </a:r>
          </a:p>
          <a:p>
            <a:pPr marL="0" indent="0">
              <a:buNone/>
            </a:pPr>
            <a:r>
              <a:rPr lang="en-US" sz="1400" dirty="0">
                <a:latin typeface="Times New Roman" pitchFamily="18" charset="0"/>
                <a:cs typeface="Times New Roman" pitchFamily="18" charset="0"/>
              </a:rPr>
              <a:t>	} </a:t>
            </a:r>
          </a:p>
          <a:p>
            <a:pPr marL="0" indent="0">
              <a:buNone/>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public </a:t>
            </a:r>
            <a:r>
              <a:rPr lang="en-US" sz="1400" dirty="0">
                <a:latin typeface="Times New Roman" pitchFamily="18" charset="0"/>
                <a:cs typeface="Times New Roman" pitchFamily="18" charset="0"/>
              </a:rPr>
              <a:t>static void main(String[] </a:t>
            </a:r>
            <a:r>
              <a:rPr lang="en-US" sz="1400" dirty="0" err="1">
                <a:latin typeface="Times New Roman" pitchFamily="18" charset="0"/>
                <a:cs typeface="Times New Roman" pitchFamily="18" charset="0"/>
              </a:rPr>
              <a:t>args</a:t>
            </a:r>
            <a:r>
              <a:rPr lang="en-US" sz="1400" dirty="0">
                <a:latin typeface="Times New Roman" pitchFamily="18" charset="0"/>
                <a:cs typeface="Times New Roman" pitchFamily="18" charset="0"/>
              </a:rPr>
              <a:t>) </a:t>
            </a:r>
          </a:p>
          <a:p>
            <a:pPr marL="0" indent="0">
              <a:buNone/>
            </a:pPr>
            <a:r>
              <a:rPr lang="en-US" sz="1400" dirty="0">
                <a:latin typeface="Times New Roman" pitchFamily="18" charset="0"/>
                <a:cs typeface="Times New Roman" pitchFamily="18" charset="0"/>
              </a:rPr>
              <a:t>	{ </a:t>
            </a:r>
          </a:p>
          <a:p>
            <a:pPr marL="0" indent="0">
              <a:buNone/>
            </a:pPr>
            <a:r>
              <a:rPr lang="en-US" sz="1400" dirty="0">
                <a:latin typeface="Times New Roman" pitchFamily="18" charset="0"/>
                <a:cs typeface="Times New Roman" pitchFamily="18" charset="0"/>
              </a:rPr>
              <a:t>		Outer </a:t>
            </a:r>
            <a:r>
              <a:rPr lang="en-US" sz="1400" dirty="0" err="1">
                <a:latin typeface="Times New Roman" pitchFamily="18" charset="0"/>
                <a:cs typeface="Times New Roman" pitchFamily="18" charset="0"/>
              </a:rPr>
              <a:t>outer</a:t>
            </a:r>
            <a:r>
              <a:rPr lang="en-US" sz="1400" dirty="0">
                <a:latin typeface="Times New Roman" pitchFamily="18" charset="0"/>
                <a:cs typeface="Times New Roman" pitchFamily="18" charset="0"/>
              </a:rPr>
              <a:t> = new Outer(); </a:t>
            </a:r>
          </a:p>
          <a:p>
            <a:pPr marL="0" indent="0">
              <a:buNone/>
            </a:pPr>
            <a:r>
              <a:rPr lang="en-US" sz="1400" dirty="0">
                <a:latin typeface="Times New Roman" pitchFamily="18" charset="0"/>
                <a:cs typeface="Times New Roman" pitchFamily="18" charset="0"/>
              </a:rPr>
              <a:t>		Inner </a:t>
            </a:r>
            <a:r>
              <a:rPr lang="en-US" sz="1400" dirty="0" err="1">
                <a:latin typeface="Times New Roman" pitchFamily="18" charset="0"/>
                <a:cs typeface="Times New Roman" pitchFamily="18" charset="0"/>
              </a:rPr>
              <a:t>inner</a:t>
            </a:r>
            <a:r>
              <a:rPr lang="en-US" sz="1400" dirty="0">
                <a:latin typeface="Times New Roman" pitchFamily="18" charset="0"/>
                <a:cs typeface="Times New Roman" pitchFamily="18" charset="0"/>
              </a:rPr>
              <a:t> = new Inner(); </a:t>
            </a:r>
          </a:p>
          <a:p>
            <a:pPr marL="0" indent="0">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inner.innerMethod</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	} </a:t>
            </a:r>
          </a:p>
          <a:p>
            <a:pPr marL="0" indent="0">
              <a:buNone/>
            </a:pPr>
            <a:r>
              <a:rPr lang="en-US" sz="1400" dirty="0">
                <a:latin typeface="Times New Roman" pitchFamily="18" charset="0"/>
                <a:cs typeface="Times New Roman" pitchFamily="18" charset="0"/>
              </a:rPr>
              <a:t>} </a:t>
            </a:r>
          </a:p>
          <a:p>
            <a:pPr marL="0" indent="0">
              <a:buNone/>
            </a:pPr>
            <a:r>
              <a:rPr lang="en-US" sz="1400" dirty="0"/>
              <a:t>The above program causes compilation error because the scope of inner classes are restricted to the block they are defined in.</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923788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1143000"/>
          </a:xfrm>
        </p:spPr>
        <p:txBody>
          <a:bodyPr>
            <a:normAutofit/>
          </a:bodyPr>
          <a:lstStyle/>
          <a:p>
            <a:pPr eaLnBrk="1" hangingPunct="1"/>
            <a:r>
              <a:rPr lang="en-US" altLang="en-US" sz="2800" b="1" dirty="0" smtClean="0">
                <a:latin typeface="Times New Roman" panose="02020603050405020304" pitchFamily="18" charset="0"/>
                <a:cs typeface="Times New Roman" panose="02020603050405020304" pitchFamily="18" charset="0"/>
              </a:rPr>
              <a:t>Anonymous Classes</a:t>
            </a:r>
          </a:p>
        </p:txBody>
      </p:sp>
      <p:sp>
        <p:nvSpPr>
          <p:cNvPr id="29699" name="Content Placeholder 2"/>
          <p:cNvSpPr>
            <a:spLocks noGrp="1"/>
          </p:cNvSpPr>
          <p:nvPr>
            <p:ph idx="1"/>
          </p:nvPr>
        </p:nvSpPr>
        <p:spPr>
          <a:xfrm>
            <a:off x="457200" y="990600"/>
            <a:ext cx="8229600" cy="5486400"/>
          </a:xfrm>
        </p:spPr>
        <p:txBody>
          <a:bodyPr/>
          <a:lstStyle/>
          <a:p>
            <a:pPr algn="just" eaLnBrk="1" hangingPunct="1"/>
            <a:r>
              <a:rPr lang="en-US" altLang="en-US" sz="2400" dirty="0" smtClean="0">
                <a:latin typeface="Times New Roman" panose="02020603050405020304" pitchFamily="18" charset="0"/>
                <a:cs typeface="Times New Roman" panose="02020603050405020304" pitchFamily="18" charset="0"/>
              </a:rPr>
              <a:t>Anonymous classes enable us to declare and instantiate a class at the same time. </a:t>
            </a:r>
          </a:p>
          <a:p>
            <a:pPr algn="just" eaLnBrk="1" hangingPunct="1"/>
            <a:r>
              <a:rPr lang="en-US" altLang="en-US" sz="2400" dirty="0" smtClean="0">
                <a:latin typeface="Times New Roman" panose="02020603050405020304" pitchFamily="18" charset="0"/>
                <a:cs typeface="Times New Roman" panose="02020603050405020304" pitchFamily="18" charset="0"/>
              </a:rPr>
              <a:t>They are like local classes except that they do not have a name. </a:t>
            </a:r>
          </a:p>
          <a:p>
            <a:pPr algn="just"/>
            <a:r>
              <a:rPr lang="en-US" altLang="en-US" sz="2400" dirty="0" smtClean="0">
                <a:latin typeface="Times New Roman" panose="02020603050405020304" pitchFamily="18" charset="0"/>
                <a:cs typeface="Times New Roman" panose="02020603050405020304" pitchFamily="18" charset="0"/>
              </a:rPr>
              <a:t>The anonymous class expression consists of the following:</a:t>
            </a:r>
          </a:p>
          <a:p>
            <a:pPr algn="just">
              <a:buFont typeface="Arial" panose="020B0604020202020204" pitchFamily="34" charset="0"/>
              <a:buNone/>
            </a:pPr>
            <a:r>
              <a:rPr lang="en-US" altLang="en-US" sz="2200" dirty="0" smtClean="0">
                <a:latin typeface="Times New Roman" panose="02020603050405020304" pitchFamily="18" charset="0"/>
                <a:cs typeface="Times New Roman" panose="02020603050405020304" pitchFamily="18" charset="0"/>
              </a:rPr>
              <a:t>	1. </a:t>
            </a:r>
            <a:r>
              <a:rPr lang="en-US" altLang="en-US" sz="2200" i="1" dirty="0" smtClean="0">
                <a:latin typeface="Times New Roman" panose="02020603050405020304" pitchFamily="18" charset="0"/>
                <a:cs typeface="Times New Roman" panose="02020603050405020304" pitchFamily="18" charset="0"/>
              </a:rPr>
              <a:t>The new operator</a:t>
            </a:r>
          </a:p>
          <a:p>
            <a:pPr algn="just">
              <a:buFont typeface="Arial" panose="020B0604020202020204" pitchFamily="34" charset="0"/>
              <a:buNone/>
            </a:pPr>
            <a:r>
              <a:rPr lang="en-US" altLang="en-US" sz="2200" i="1" dirty="0" smtClean="0">
                <a:latin typeface="Times New Roman" panose="02020603050405020304" pitchFamily="18" charset="0"/>
                <a:cs typeface="Times New Roman" panose="02020603050405020304" pitchFamily="18" charset="0"/>
              </a:rPr>
              <a:t>	2. The name of an interface to implement or a class to extend. </a:t>
            </a:r>
          </a:p>
          <a:p>
            <a:pPr algn="just">
              <a:buFont typeface="Arial" panose="020B0604020202020204" pitchFamily="34" charset="0"/>
              <a:buNone/>
            </a:pPr>
            <a:r>
              <a:rPr lang="en-US" altLang="en-US" sz="2200" i="1" dirty="0" smtClean="0">
                <a:latin typeface="Times New Roman" panose="02020603050405020304" pitchFamily="18" charset="0"/>
                <a:cs typeface="Times New Roman" panose="02020603050405020304" pitchFamily="18" charset="0"/>
              </a:rPr>
              <a:t>	3. Parentheses that contain the arguments to a constructor, just like a normal class instance creation expression. </a:t>
            </a:r>
          </a:p>
          <a:p>
            <a:pPr algn="just">
              <a:buFont typeface="Arial" panose="020B0604020202020204" pitchFamily="34" charset="0"/>
              <a:buNone/>
            </a:pPr>
            <a:r>
              <a:rPr lang="en-US" altLang="en-US" sz="2200" i="1" dirty="0" smtClean="0">
                <a:latin typeface="Times New Roman" panose="02020603050405020304" pitchFamily="18" charset="0"/>
                <a:cs typeface="Times New Roman" panose="02020603050405020304" pitchFamily="18" charset="0"/>
              </a:rPr>
              <a:t>	4. A body, which is a class declaration body. More specifically, in the body, method declarations are allowed but statements are not.</a:t>
            </a:r>
          </a:p>
          <a:p>
            <a:pPr algn="just" eaLnBrk="1" hangingPunct="1">
              <a:buFont typeface="Arial" panose="020B0604020202020204" pitchFamily="34" charset="0"/>
              <a:buNone/>
            </a:pPr>
            <a:endParaRPr lang="en-US" altLang="en-US" sz="2200" i="1"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164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down)">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down)">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wipe(down)">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wipe(down)">
                                      <p:cBhvr>
                                        <p:cTn id="22" dur="500"/>
                                        <p:tgtEl>
                                          <p:spTgt spid="29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wipe(down)">
                                      <p:cBhvr>
                                        <p:cTn id="27" dur="500"/>
                                        <p:tgtEl>
                                          <p:spTgt spid="296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animEffect transition="in" filter="wipe(down)">
                                      <p:cBhvr>
                                        <p:cTn id="32" dur="500"/>
                                        <p:tgtEl>
                                          <p:spTgt spid="296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Effect transition="in" filter="wipe(down)">
                                      <p:cBhvr>
                                        <p:cTn id="37" dur="500"/>
                                        <p:tgtEl>
                                          <p:spTgt spid="2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lstStyle/>
          <a:p>
            <a:pPr>
              <a:buFont typeface="Wingdings" panose="05000000000000000000" pitchFamily="2" charset="2"/>
              <a:buChar char="Ø"/>
            </a:pPr>
            <a:r>
              <a:rPr lang="en-US" altLang="en-US" sz="2000" i="1" dirty="0" smtClean="0">
                <a:latin typeface="Times New Roman" panose="02020603050405020304" pitchFamily="18" charset="0"/>
                <a:cs typeface="Times New Roman" panose="02020603050405020304" pitchFamily="18" charset="0"/>
              </a:rPr>
              <a:t>Anonymous classes have the same access to local variables of the enclosing scope as local classes:</a:t>
            </a:r>
          </a:p>
          <a:p>
            <a:r>
              <a:rPr lang="en-US" altLang="en-US" sz="1800" dirty="0" smtClean="0">
                <a:latin typeface="Times New Roman" panose="02020603050405020304" pitchFamily="18" charset="0"/>
                <a:cs typeface="Times New Roman" panose="02020603050405020304" pitchFamily="18" charset="0"/>
              </a:rPr>
              <a:t>An anonymous class has access to the members of its enclosing class.</a:t>
            </a:r>
          </a:p>
          <a:p>
            <a:pPr>
              <a:buFont typeface="Arial" panose="020B0604020202020204" pitchFamily="34" charset="0"/>
              <a:buNone/>
            </a:pPr>
            <a:endParaRPr lang="en-US" alt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000" i="1" dirty="0" smtClean="0">
                <a:latin typeface="Times New Roman" panose="02020603050405020304" pitchFamily="18" charset="0"/>
                <a:cs typeface="Times New Roman" panose="02020603050405020304" pitchFamily="18" charset="0"/>
              </a:rPr>
              <a:t>Anonymous classes also have the same restrictions as local classes with respect to their members:</a:t>
            </a:r>
          </a:p>
          <a:p>
            <a:r>
              <a:rPr lang="en-US" altLang="en-US" sz="1800" dirty="0" smtClean="0">
                <a:latin typeface="Times New Roman" panose="02020603050405020304" pitchFamily="18" charset="0"/>
                <a:cs typeface="Times New Roman" panose="02020603050405020304" pitchFamily="18" charset="0"/>
              </a:rPr>
              <a:t>We cannot declare static initializers or member interfaces in an anonymous class.</a:t>
            </a:r>
          </a:p>
          <a:p>
            <a:r>
              <a:rPr lang="en-US" altLang="en-US" sz="1800" dirty="0" smtClean="0">
                <a:latin typeface="Times New Roman" panose="02020603050405020304" pitchFamily="18" charset="0"/>
                <a:cs typeface="Times New Roman" panose="02020603050405020304" pitchFamily="18" charset="0"/>
              </a:rPr>
              <a:t>An anonymous class can have static members provided that they are constant variables.</a:t>
            </a:r>
          </a:p>
          <a:p>
            <a:pPr>
              <a:buFont typeface="Arial" panose="020B0604020202020204" pitchFamily="34" charset="0"/>
              <a:buNone/>
            </a:pPr>
            <a:endParaRPr lang="en-US" alt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000" i="1" dirty="0" smtClean="0">
                <a:latin typeface="Times New Roman" panose="02020603050405020304" pitchFamily="18" charset="0"/>
                <a:cs typeface="Times New Roman" panose="02020603050405020304" pitchFamily="18" charset="0"/>
              </a:rPr>
              <a:t>Note that we can declare the following in anonymous classes</a:t>
            </a:r>
            <a:r>
              <a:rPr lang="en-US" altLang="en-US" sz="2000" dirty="0" smtClean="0">
                <a:latin typeface="Times New Roman" panose="02020603050405020304" pitchFamily="18" charset="0"/>
                <a:cs typeface="Times New Roman" panose="02020603050405020304" pitchFamily="18" charset="0"/>
              </a:rPr>
              <a:t>:</a:t>
            </a:r>
          </a:p>
          <a:p>
            <a:r>
              <a:rPr lang="en-US" altLang="en-US" sz="1800" dirty="0" smtClean="0">
                <a:latin typeface="Times New Roman" panose="02020603050405020304" pitchFamily="18" charset="0"/>
                <a:cs typeface="Times New Roman" panose="02020603050405020304" pitchFamily="18" charset="0"/>
              </a:rPr>
              <a:t>Fields</a:t>
            </a:r>
          </a:p>
          <a:p>
            <a:r>
              <a:rPr lang="en-US" altLang="en-US" sz="1800" dirty="0" smtClean="0">
                <a:latin typeface="Times New Roman" panose="02020603050405020304" pitchFamily="18" charset="0"/>
                <a:cs typeface="Times New Roman" panose="02020603050405020304" pitchFamily="18" charset="0"/>
              </a:rPr>
              <a:t>Extra methods (even if they do not implement any methods of the </a:t>
            </a:r>
            <a:r>
              <a:rPr lang="en-US" altLang="en-US" sz="1800" dirty="0" err="1" smtClean="0">
                <a:latin typeface="Times New Roman" panose="02020603050405020304" pitchFamily="18" charset="0"/>
                <a:cs typeface="Times New Roman" panose="02020603050405020304" pitchFamily="18" charset="0"/>
              </a:rPr>
              <a:t>supertype</a:t>
            </a:r>
            <a:r>
              <a:rPr lang="en-US" altLang="en-US" sz="1800" dirty="0" smtClean="0">
                <a:latin typeface="Times New Roman" panose="02020603050405020304" pitchFamily="18" charset="0"/>
                <a:cs typeface="Times New Roman" panose="02020603050405020304" pitchFamily="18" charset="0"/>
              </a:rPr>
              <a:t>)</a:t>
            </a:r>
          </a:p>
          <a:p>
            <a:r>
              <a:rPr lang="en-US" altLang="en-US" sz="1800" dirty="0" smtClean="0">
                <a:latin typeface="Times New Roman" panose="02020603050405020304" pitchFamily="18" charset="0"/>
                <a:cs typeface="Times New Roman" panose="02020603050405020304" pitchFamily="18" charset="0"/>
              </a:rPr>
              <a:t>Local classes</a:t>
            </a:r>
          </a:p>
          <a:p>
            <a:r>
              <a:rPr lang="en-US" altLang="en-US" sz="1800" dirty="0">
                <a:latin typeface="Times New Roman" panose="02020603050405020304" pitchFamily="18" charset="0"/>
                <a:cs typeface="Times New Roman" panose="02020603050405020304" pitchFamily="18" charset="0"/>
              </a:rPr>
              <a:t>W</a:t>
            </a:r>
            <a:r>
              <a:rPr lang="en-US" altLang="en-US" sz="1800" dirty="0" smtClean="0">
                <a:latin typeface="Times New Roman" panose="02020603050405020304" pitchFamily="18" charset="0"/>
                <a:cs typeface="Times New Roman" panose="02020603050405020304" pitchFamily="18" charset="0"/>
              </a:rPr>
              <a:t>e cannot declare constructors in an anonymous class.</a:t>
            </a:r>
          </a:p>
          <a:p>
            <a:endParaRPr lang="en-US" altLang="en-US" sz="18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491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0"/>
            <a:ext cx="8229600" cy="1143000"/>
          </a:xfrm>
        </p:spPr>
        <p:txBody>
          <a:bodyPr/>
          <a:lstStyle/>
          <a:p>
            <a:pPr eaLnBrk="1" hangingPunct="1"/>
            <a:r>
              <a:rPr lang="en-US" altLang="en-US" sz="3600" dirty="0" smtClean="0">
                <a:latin typeface="Times New Roman" panose="02020603050405020304" pitchFamily="18" charset="0"/>
                <a:cs typeface="Times New Roman" panose="02020603050405020304" pitchFamily="18" charset="0"/>
              </a:rPr>
              <a:t>Why Use Nested Classes?</a:t>
            </a:r>
          </a:p>
        </p:txBody>
      </p:sp>
      <p:sp>
        <p:nvSpPr>
          <p:cNvPr id="3" name="Content Placeholder 2"/>
          <p:cNvSpPr>
            <a:spLocks noGrp="1"/>
          </p:cNvSpPr>
          <p:nvPr>
            <p:ph idx="1"/>
          </p:nvPr>
        </p:nvSpPr>
        <p:spPr>
          <a:xfrm>
            <a:off x="457200" y="1066800"/>
            <a:ext cx="8229600" cy="5334000"/>
          </a:xfrm>
        </p:spPr>
        <p:txBody>
          <a:bodyPr/>
          <a:lstStyle/>
          <a:p>
            <a:pPr eaLnBrk="1" hangingPunct="1"/>
            <a:r>
              <a:rPr lang="en-US" altLang="en-US" sz="2200" b="1" dirty="0" smtClean="0">
                <a:latin typeface="Times New Roman" panose="02020603050405020304" pitchFamily="18" charset="0"/>
                <a:cs typeface="Times New Roman" panose="02020603050405020304" pitchFamily="18" charset="0"/>
              </a:rPr>
              <a:t>Logical grouping of classes</a:t>
            </a:r>
            <a:r>
              <a:rPr lang="en-US" altLang="en-US" sz="2200" dirty="0" smtClean="0">
                <a:latin typeface="Times New Roman" panose="02020603050405020304" pitchFamily="18" charset="0"/>
                <a:cs typeface="Times New Roman" panose="02020603050405020304" pitchFamily="18" charset="0"/>
              </a:rPr>
              <a:t>—If a class is useful to only one other class, then it is logical to embed it in that class and keep the two together. </a:t>
            </a:r>
          </a:p>
          <a:p>
            <a:pPr eaLnBrk="1" hangingPunct="1"/>
            <a:endParaRPr lang="en-US" altLang="en-US" sz="2200" dirty="0" smtClean="0">
              <a:latin typeface="Times New Roman" panose="02020603050405020304" pitchFamily="18" charset="0"/>
              <a:cs typeface="Times New Roman" panose="02020603050405020304" pitchFamily="18" charset="0"/>
            </a:endParaRPr>
          </a:p>
          <a:p>
            <a:pPr eaLnBrk="1" hangingPunct="1"/>
            <a:r>
              <a:rPr lang="en-US" altLang="en-US" sz="2200" b="1" dirty="0" smtClean="0">
                <a:latin typeface="Times New Roman" panose="02020603050405020304" pitchFamily="18" charset="0"/>
                <a:cs typeface="Times New Roman" panose="02020603050405020304" pitchFamily="18" charset="0"/>
              </a:rPr>
              <a:t>Increased encapsulation</a:t>
            </a:r>
            <a:r>
              <a:rPr lang="en-US" altLang="en-US" sz="2200" dirty="0" smtClean="0">
                <a:latin typeface="Times New Roman" panose="02020603050405020304" pitchFamily="18" charset="0"/>
                <a:cs typeface="Times New Roman" panose="02020603050405020304" pitchFamily="18" charset="0"/>
              </a:rPr>
              <a:t>—Consider two top-level classes, A and B, where B needs access to members of A that would otherwise be declared private. By hiding class B within class A, A's members can be declared private and B can access them. In addition, B itself can be hidden from the outside world.</a:t>
            </a:r>
          </a:p>
          <a:p>
            <a:pPr eaLnBrk="1" hangingPunct="1"/>
            <a:endParaRPr lang="en-US" altLang="en-US" sz="2200" dirty="0" smtClean="0">
              <a:latin typeface="Times New Roman" panose="02020603050405020304" pitchFamily="18" charset="0"/>
              <a:cs typeface="Times New Roman" panose="02020603050405020304" pitchFamily="18" charset="0"/>
            </a:endParaRPr>
          </a:p>
          <a:p>
            <a:pPr eaLnBrk="1" hangingPunct="1"/>
            <a:r>
              <a:rPr lang="en-US" altLang="en-US" sz="2200" b="1" dirty="0" smtClean="0">
                <a:latin typeface="Times New Roman" panose="02020603050405020304" pitchFamily="18" charset="0"/>
                <a:cs typeface="Times New Roman" panose="02020603050405020304" pitchFamily="18" charset="0"/>
              </a:rPr>
              <a:t>More readable, maintainable code</a:t>
            </a:r>
            <a:r>
              <a:rPr lang="en-US" altLang="en-US" sz="2200" dirty="0" smtClean="0">
                <a:latin typeface="Times New Roman" panose="02020603050405020304" pitchFamily="18" charset="0"/>
                <a:cs typeface="Times New Roman" panose="02020603050405020304" pitchFamily="18" charset="0"/>
              </a:rPr>
              <a:t>—Nesting small classes within top-level classes places the code closer to where it is used.</a:t>
            </a:r>
          </a:p>
          <a:p>
            <a:pPr eaLnBrk="1" hangingPunct="1"/>
            <a:endParaRPr lang="en-US" altLang="en-US" sz="2200" dirty="0" smtClean="0"/>
          </a:p>
        </p:txBody>
      </p:sp>
    </p:spTree>
    <p:extLst>
      <p:ext uri="{BB962C8B-B14F-4D97-AF65-F5344CB8AC3E}">
        <p14:creationId xmlns:p14="http://schemas.microsoft.com/office/powerpoint/2010/main" val="249298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lstStyle/>
          <a:p>
            <a:pPr>
              <a:buFont typeface="Arial" panose="020B0604020202020204" pitchFamily="34" charset="0"/>
              <a:buNone/>
            </a:pPr>
            <a:r>
              <a:rPr lang="en-US" altLang="en-US" sz="2800" dirty="0" smtClean="0">
                <a:latin typeface="Times New Roman" panose="02020603050405020304" pitchFamily="18" charset="0"/>
                <a:cs typeface="Times New Roman" panose="02020603050405020304" pitchFamily="18" charset="0"/>
              </a:rPr>
              <a:t>Note:</a:t>
            </a:r>
          </a:p>
          <a:p>
            <a:pPr>
              <a:buFont typeface="Arial" panose="020B0604020202020204" pitchFamily="34" charset="0"/>
              <a:buNone/>
            </a:pPr>
            <a:endParaRPr lang="en-US" altLang="en-US"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2400" dirty="0" smtClean="0">
                <a:latin typeface="Times New Roman" panose="02020603050405020304" pitchFamily="18" charset="0"/>
                <a:cs typeface="Times New Roman" panose="02020603050405020304" pitchFamily="18" charset="0"/>
              </a:rPr>
              <a:t>    When we compile a nested class, two different class files will be created with names</a:t>
            </a:r>
          </a:p>
          <a:p>
            <a:pPr>
              <a:buFont typeface="Arial" panose="020B0604020202020204" pitchFamily="34" charset="0"/>
              <a:buNone/>
            </a:pPr>
            <a:endParaRPr lang="en-US" altLang="en-US"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Outerclass.class</a:t>
            </a:r>
            <a:endParaRPr lang="en-US" altLang="en-US"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Outerclass$Nestedclass.class</a:t>
            </a:r>
            <a:endParaRPr lang="en-US" altLang="en-US"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en-US" sz="2400" dirty="0" smtClean="0">
              <a:latin typeface="Times New Roman" panose="02020603050405020304" pitchFamily="18" charset="0"/>
              <a:cs typeface="Times New Roman" panose="02020603050405020304" pitchFamily="18" charset="0"/>
            </a:endParaRPr>
          </a:p>
          <a:p>
            <a:r>
              <a:rPr lang="en-US" altLang="en-US" sz="2400" dirty="0" smtClean="0">
                <a:latin typeface="Times New Roman" panose="02020603050405020304" pitchFamily="18" charset="0"/>
                <a:cs typeface="Times New Roman" panose="02020603050405020304" pitchFamily="18" charset="0"/>
              </a:rPr>
              <a:t>Local Class is named as Outerclass$1Localclass.class</a:t>
            </a:r>
          </a:p>
          <a:p>
            <a:r>
              <a:rPr lang="en-US" altLang="en-US" sz="2400" dirty="0" smtClean="0">
                <a:latin typeface="Times New Roman" panose="02020603050405020304" pitchFamily="18" charset="0"/>
                <a:cs typeface="Times New Roman" panose="02020603050405020304" pitchFamily="18" charset="0"/>
              </a:rPr>
              <a:t>Anonymous class is named as Outerclass$1.class</a:t>
            </a:r>
          </a:p>
        </p:txBody>
      </p:sp>
    </p:spTree>
    <p:extLst>
      <p:ext uri="{BB962C8B-B14F-4D97-AF65-F5344CB8AC3E}">
        <p14:creationId xmlns:p14="http://schemas.microsoft.com/office/powerpoint/2010/main" val="2964689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2000"/>
                                        <p:tgtEl>
                                          <p:spTgt spid="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8" presetClass="entr" presetSubtype="0" accel="50000" fill="hold" nodeType="clickEffect">
                                  <p:stCondLst>
                                    <p:cond delay="0"/>
                                  </p:stCondLst>
                                  <p:iterate type="lt">
                                    <p:tmPct val="50000"/>
                                  </p:iterate>
                                  <p:childTnLst>
                                    <p:set>
                                      <p:cBhvr>
                                        <p:cTn id="14" dur="1" fill="hold">
                                          <p:stCondLst>
                                            <p:cond delay="0"/>
                                          </p:stCondLst>
                                        </p:cTn>
                                        <p:tgtEl>
                                          <p:spTgt spid="3">
                                            <p:txEl>
                                              <p:pRg st="4" end="4"/>
                                            </p:txEl>
                                          </p:spTgt>
                                        </p:tgtEl>
                                        <p:attrNameLst>
                                          <p:attrName>style.visibility</p:attrName>
                                        </p:attrNameLst>
                                      </p:cBhvr>
                                      <p:to>
                                        <p:strVal val="visible"/>
                                      </p:to>
                                    </p:set>
                                    <p:set>
                                      <p:cBhvr>
                                        <p:cTn id="15" dur="455" fill="hold">
                                          <p:stCondLst>
                                            <p:cond delay="0"/>
                                          </p:stCondLst>
                                        </p:cTn>
                                        <p:tgtEl>
                                          <p:spTgt spid="3">
                                            <p:txEl>
                                              <p:pRg st="4" end="4"/>
                                            </p:txEl>
                                          </p:spTgt>
                                        </p:tgtEl>
                                        <p:attrNameLst>
                                          <p:attrName>style.rotation</p:attrName>
                                        </p:attrNameLst>
                                      </p:cBhvr>
                                      <p:to>
                                        <p:strVal val="-45.0"/>
                                      </p:to>
                                    </p:set>
                                    <p:anim calcmode="lin" valueType="num">
                                      <p:cBhvr>
                                        <p:cTn id="16" dur="455" fill="hold">
                                          <p:stCondLst>
                                            <p:cond delay="455"/>
                                          </p:stCondLst>
                                        </p:cTn>
                                        <p:tgtEl>
                                          <p:spTgt spid="3">
                                            <p:txEl>
                                              <p:pRg st="4" end="4"/>
                                            </p:txEl>
                                          </p:spTgt>
                                        </p:tgtEl>
                                        <p:attrNameLst>
                                          <p:attrName>style.rotation</p:attrName>
                                        </p:attrNameLst>
                                      </p:cBhvr>
                                      <p:tavLst>
                                        <p:tav tm="0">
                                          <p:val>
                                            <p:fltVal val="-45"/>
                                          </p:val>
                                        </p:tav>
                                        <p:tav tm="69900">
                                          <p:val>
                                            <p:fltVal val="45"/>
                                          </p:val>
                                        </p:tav>
                                        <p:tav tm="100000">
                                          <p:val>
                                            <p:fltVal val="0"/>
                                          </p:val>
                                        </p:tav>
                                      </p:tavLst>
                                    </p:anim>
                                    <p:anim calcmode="lin" valueType="num">
                                      <p:cBhvr>
                                        <p:cTn id="17" dur="455" fill="hold">
                                          <p:stCondLst>
                                            <p:cond delay="0"/>
                                          </p:stCondLst>
                                        </p:cTn>
                                        <p:tgtEl>
                                          <p:spTgt spid="3">
                                            <p:txEl>
                                              <p:pRg st="4" end="4"/>
                                            </p:txEl>
                                          </p:spTgt>
                                        </p:tgtEl>
                                        <p:attrNameLst>
                                          <p:attrName>ppt_y</p:attrName>
                                        </p:attrNameLst>
                                      </p:cBhvr>
                                      <p:tavLst>
                                        <p:tav tm="0">
                                          <p:val>
                                            <p:strVal val="#ppt_y-1"/>
                                          </p:val>
                                        </p:tav>
                                        <p:tav tm="100000">
                                          <p:val>
                                            <p:strVal val="#ppt_y-(0.354*#ppt_w-0.172*#ppt_h)"/>
                                          </p:val>
                                        </p:tav>
                                      </p:tavLst>
                                    </p:anim>
                                    <p:anim calcmode="lin" valueType="num">
                                      <p:cBhvr>
                                        <p:cTn id="18" dur="156" decel="50000" autoRev="1" fill="hold">
                                          <p:stCondLst>
                                            <p:cond delay="455"/>
                                          </p:stCondLst>
                                        </p:cTn>
                                        <p:tgtEl>
                                          <p:spTgt spid="3">
                                            <p:txEl>
                                              <p:pRg st="4" end="4"/>
                                            </p:txEl>
                                          </p:spTgt>
                                        </p:tgtEl>
                                        <p:attrNameLst>
                                          <p:attrName>ppt_y</p:attrName>
                                        </p:attrNameLst>
                                      </p:cBhvr>
                                      <p:tavLst>
                                        <p:tav tm="0">
                                          <p:val>
                                            <p:strVal val="#ppt_y-(0.354*#ppt_w-0.172*#ppt_h)"/>
                                          </p:val>
                                        </p:tav>
                                        <p:tav tm="100000">
                                          <p:val>
                                            <p:strVal val="#ppt_y-(0.354*#ppt_w-0.172*#ppt_h)-#ppt_h/2"/>
                                          </p:val>
                                        </p:tav>
                                      </p:tavLst>
                                    </p:anim>
                                    <p:anim calcmode="lin" valueType="num">
                                      <p:cBhvr>
                                        <p:cTn id="19" dur="136" fill="hold">
                                          <p:stCondLst>
                                            <p:cond delay="864"/>
                                          </p:stCondLst>
                                        </p:cTn>
                                        <p:tgtEl>
                                          <p:spTgt spid="3">
                                            <p:txEl>
                                              <p:pRg st="4" end="4"/>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8" presetClass="entr" presetSubtype="0" accel="50000" fill="hold" nodeType="clickEffect">
                                  <p:stCondLst>
                                    <p:cond delay="0"/>
                                  </p:stCondLst>
                                  <p:iterate type="lt">
                                    <p:tmPct val="50000"/>
                                  </p:iterate>
                                  <p:childTnLst>
                                    <p:set>
                                      <p:cBhvr>
                                        <p:cTn id="23" dur="1" fill="hold">
                                          <p:stCondLst>
                                            <p:cond delay="0"/>
                                          </p:stCondLst>
                                        </p:cTn>
                                        <p:tgtEl>
                                          <p:spTgt spid="3">
                                            <p:txEl>
                                              <p:pRg st="5" end="5"/>
                                            </p:txEl>
                                          </p:spTgt>
                                        </p:tgtEl>
                                        <p:attrNameLst>
                                          <p:attrName>style.visibility</p:attrName>
                                        </p:attrNameLst>
                                      </p:cBhvr>
                                      <p:to>
                                        <p:strVal val="visible"/>
                                      </p:to>
                                    </p:set>
                                    <p:set>
                                      <p:cBhvr>
                                        <p:cTn id="24" dur="455" fill="hold">
                                          <p:stCondLst>
                                            <p:cond delay="0"/>
                                          </p:stCondLst>
                                        </p:cTn>
                                        <p:tgtEl>
                                          <p:spTgt spid="3">
                                            <p:txEl>
                                              <p:pRg st="5" end="5"/>
                                            </p:txEl>
                                          </p:spTgt>
                                        </p:tgtEl>
                                        <p:attrNameLst>
                                          <p:attrName>style.rotation</p:attrName>
                                        </p:attrNameLst>
                                      </p:cBhvr>
                                      <p:to>
                                        <p:strVal val="-45.0"/>
                                      </p:to>
                                    </p:set>
                                    <p:anim calcmode="lin" valueType="num">
                                      <p:cBhvr>
                                        <p:cTn id="25" dur="455" fill="hold">
                                          <p:stCondLst>
                                            <p:cond delay="455"/>
                                          </p:stCondLst>
                                        </p:cTn>
                                        <p:tgtEl>
                                          <p:spTgt spid="3">
                                            <p:txEl>
                                              <p:pRg st="5" end="5"/>
                                            </p:txEl>
                                          </p:spTgt>
                                        </p:tgtEl>
                                        <p:attrNameLst>
                                          <p:attrName>style.rotation</p:attrName>
                                        </p:attrNameLst>
                                      </p:cBhvr>
                                      <p:tavLst>
                                        <p:tav tm="0">
                                          <p:val>
                                            <p:fltVal val="-45"/>
                                          </p:val>
                                        </p:tav>
                                        <p:tav tm="69900">
                                          <p:val>
                                            <p:fltVal val="45"/>
                                          </p:val>
                                        </p:tav>
                                        <p:tav tm="100000">
                                          <p:val>
                                            <p:fltVal val="0"/>
                                          </p:val>
                                        </p:tav>
                                      </p:tavLst>
                                    </p:anim>
                                    <p:anim calcmode="lin" valueType="num">
                                      <p:cBhvr>
                                        <p:cTn id="26" dur="455" fill="hold">
                                          <p:stCondLst>
                                            <p:cond delay="0"/>
                                          </p:stCondLst>
                                        </p:cTn>
                                        <p:tgtEl>
                                          <p:spTgt spid="3">
                                            <p:txEl>
                                              <p:pRg st="5" end="5"/>
                                            </p:txEl>
                                          </p:spTgt>
                                        </p:tgtEl>
                                        <p:attrNameLst>
                                          <p:attrName>ppt_y</p:attrName>
                                        </p:attrNameLst>
                                      </p:cBhvr>
                                      <p:tavLst>
                                        <p:tav tm="0">
                                          <p:val>
                                            <p:strVal val="#ppt_y-1"/>
                                          </p:val>
                                        </p:tav>
                                        <p:tav tm="100000">
                                          <p:val>
                                            <p:strVal val="#ppt_y-(0.354*#ppt_w-0.172*#ppt_h)"/>
                                          </p:val>
                                        </p:tav>
                                      </p:tavLst>
                                    </p:anim>
                                    <p:anim calcmode="lin" valueType="num">
                                      <p:cBhvr>
                                        <p:cTn id="27" dur="156" decel="50000" autoRev="1" fill="hold">
                                          <p:stCondLst>
                                            <p:cond delay="455"/>
                                          </p:stCondLst>
                                        </p:cTn>
                                        <p:tgtEl>
                                          <p:spTgt spid="3">
                                            <p:txEl>
                                              <p:pRg st="5" end="5"/>
                                            </p:txEl>
                                          </p:spTgt>
                                        </p:tgtEl>
                                        <p:attrNameLst>
                                          <p:attrName>ppt_y</p:attrName>
                                        </p:attrNameLst>
                                      </p:cBhvr>
                                      <p:tavLst>
                                        <p:tav tm="0">
                                          <p:val>
                                            <p:strVal val="#ppt_y-(0.354*#ppt_w-0.172*#ppt_h)"/>
                                          </p:val>
                                        </p:tav>
                                        <p:tav tm="100000">
                                          <p:val>
                                            <p:strVal val="#ppt_y-(0.354*#ppt_w-0.172*#ppt_h)-#ppt_h/2"/>
                                          </p:val>
                                        </p:tav>
                                      </p:tavLst>
                                    </p:anim>
                                    <p:anim calcmode="lin" valueType="num">
                                      <p:cBhvr>
                                        <p:cTn id="28" dur="136" fill="hold">
                                          <p:stCondLst>
                                            <p:cond delay="864"/>
                                          </p:stCondLst>
                                        </p:cTn>
                                        <p:tgtEl>
                                          <p:spTgt spid="3">
                                            <p:txEl>
                                              <p:pRg st="5" end="5"/>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8" presetClass="entr" presetSubtype="0" accel="50000" fill="hold" nodeType="clickEffect">
                                  <p:stCondLst>
                                    <p:cond delay="0"/>
                                  </p:stCondLst>
                                  <p:iterate type="lt">
                                    <p:tmPct val="50000"/>
                                  </p:iterate>
                                  <p:childTnLst>
                                    <p:set>
                                      <p:cBhvr>
                                        <p:cTn id="32" dur="1" fill="hold">
                                          <p:stCondLst>
                                            <p:cond delay="0"/>
                                          </p:stCondLst>
                                        </p:cTn>
                                        <p:tgtEl>
                                          <p:spTgt spid="3">
                                            <p:txEl>
                                              <p:pRg st="7" end="7"/>
                                            </p:txEl>
                                          </p:spTgt>
                                        </p:tgtEl>
                                        <p:attrNameLst>
                                          <p:attrName>style.visibility</p:attrName>
                                        </p:attrNameLst>
                                      </p:cBhvr>
                                      <p:to>
                                        <p:strVal val="visible"/>
                                      </p:to>
                                    </p:set>
                                    <p:set>
                                      <p:cBhvr>
                                        <p:cTn id="33" dur="455" fill="hold">
                                          <p:stCondLst>
                                            <p:cond delay="0"/>
                                          </p:stCondLst>
                                        </p:cTn>
                                        <p:tgtEl>
                                          <p:spTgt spid="3">
                                            <p:txEl>
                                              <p:pRg st="7" end="7"/>
                                            </p:txEl>
                                          </p:spTgt>
                                        </p:tgtEl>
                                        <p:attrNameLst>
                                          <p:attrName>style.rotation</p:attrName>
                                        </p:attrNameLst>
                                      </p:cBhvr>
                                      <p:to>
                                        <p:strVal val="-45.0"/>
                                      </p:to>
                                    </p:set>
                                    <p:anim calcmode="lin" valueType="num">
                                      <p:cBhvr>
                                        <p:cTn id="34" dur="455" fill="hold">
                                          <p:stCondLst>
                                            <p:cond delay="455"/>
                                          </p:stCondLst>
                                        </p:cTn>
                                        <p:tgtEl>
                                          <p:spTgt spid="3">
                                            <p:txEl>
                                              <p:pRg st="7" end="7"/>
                                            </p:txEl>
                                          </p:spTgt>
                                        </p:tgtEl>
                                        <p:attrNameLst>
                                          <p:attrName>style.rotation</p:attrName>
                                        </p:attrNameLst>
                                      </p:cBhvr>
                                      <p:tavLst>
                                        <p:tav tm="0">
                                          <p:val>
                                            <p:fltVal val="-45"/>
                                          </p:val>
                                        </p:tav>
                                        <p:tav tm="69900">
                                          <p:val>
                                            <p:fltVal val="45"/>
                                          </p:val>
                                        </p:tav>
                                        <p:tav tm="100000">
                                          <p:val>
                                            <p:fltVal val="0"/>
                                          </p:val>
                                        </p:tav>
                                      </p:tavLst>
                                    </p:anim>
                                    <p:anim calcmode="lin" valueType="num">
                                      <p:cBhvr>
                                        <p:cTn id="35" dur="455" fill="hold">
                                          <p:stCondLst>
                                            <p:cond delay="0"/>
                                          </p:stCondLst>
                                        </p:cTn>
                                        <p:tgtEl>
                                          <p:spTgt spid="3">
                                            <p:txEl>
                                              <p:pRg st="7" end="7"/>
                                            </p:txEl>
                                          </p:spTgt>
                                        </p:tgtEl>
                                        <p:attrNameLst>
                                          <p:attrName>ppt_y</p:attrName>
                                        </p:attrNameLst>
                                      </p:cBhvr>
                                      <p:tavLst>
                                        <p:tav tm="0">
                                          <p:val>
                                            <p:strVal val="#ppt_y-1"/>
                                          </p:val>
                                        </p:tav>
                                        <p:tav tm="100000">
                                          <p:val>
                                            <p:strVal val="#ppt_y-(0.354*#ppt_w-0.172*#ppt_h)"/>
                                          </p:val>
                                        </p:tav>
                                      </p:tavLst>
                                    </p:anim>
                                    <p:anim calcmode="lin" valueType="num">
                                      <p:cBhvr>
                                        <p:cTn id="36" dur="156" decel="50000" autoRev="1" fill="hold">
                                          <p:stCondLst>
                                            <p:cond delay="455"/>
                                          </p:stCondLst>
                                        </p:cTn>
                                        <p:tgtEl>
                                          <p:spTgt spid="3">
                                            <p:txEl>
                                              <p:pRg st="7" end="7"/>
                                            </p:txEl>
                                          </p:spTgt>
                                        </p:tgtEl>
                                        <p:attrNameLst>
                                          <p:attrName>ppt_y</p:attrName>
                                        </p:attrNameLst>
                                      </p:cBhvr>
                                      <p:tavLst>
                                        <p:tav tm="0">
                                          <p:val>
                                            <p:strVal val="#ppt_y-(0.354*#ppt_w-0.172*#ppt_h)"/>
                                          </p:val>
                                        </p:tav>
                                        <p:tav tm="100000">
                                          <p:val>
                                            <p:strVal val="#ppt_y-(0.354*#ppt_w-0.172*#ppt_h)-#ppt_h/2"/>
                                          </p:val>
                                        </p:tav>
                                      </p:tavLst>
                                    </p:anim>
                                    <p:anim calcmode="lin" valueType="num">
                                      <p:cBhvr>
                                        <p:cTn id="37" dur="136" fill="hold">
                                          <p:stCondLst>
                                            <p:cond delay="864"/>
                                          </p:stCondLst>
                                        </p:cTn>
                                        <p:tgtEl>
                                          <p:spTgt spid="3">
                                            <p:txEl>
                                              <p:pRg st="7" end="7"/>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8" presetClass="entr" presetSubtype="0" accel="50000" fill="hold" nodeType="clickEffect">
                                  <p:stCondLst>
                                    <p:cond delay="0"/>
                                  </p:stCondLst>
                                  <p:iterate type="lt">
                                    <p:tmPct val="50000"/>
                                  </p:iterate>
                                  <p:childTnLst>
                                    <p:set>
                                      <p:cBhvr>
                                        <p:cTn id="41" dur="1" fill="hold">
                                          <p:stCondLst>
                                            <p:cond delay="0"/>
                                          </p:stCondLst>
                                        </p:cTn>
                                        <p:tgtEl>
                                          <p:spTgt spid="3">
                                            <p:txEl>
                                              <p:pRg st="8" end="8"/>
                                            </p:txEl>
                                          </p:spTgt>
                                        </p:tgtEl>
                                        <p:attrNameLst>
                                          <p:attrName>style.visibility</p:attrName>
                                        </p:attrNameLst>
                                      </p:cBhvr>
                                      <p:to>
                                        <p:strVal val="visible"/>
                                      </p:to>
                                    </p:set>
                                    <p:set>
                                      <p:cBhvr>
                                        <p:cTn id="42" dur="455" fill="hold">
                                          <p:stCondLst>
                                            <p:cond delay="0"/>
                                          </p:stCondLst>
                                        </p:cTn>
                                        <p:tgtEl>
                                          <p:spTgt spid="3">
                                            <p:txEl>
                                              <p:pRg st="8" end="8"/>
                                            </p:txEl>
                                          </p:spTgt>
                                        </p:tgtEl>
                                        <p:attrNameLst>
                                          <p:attrName>style.rotation</p:attrName>
                                        </p:attrNameLst>
                                      </p:cBhvr>
                                      <p:to>
                                        <p:strVal val="-45.0"/>
                                      </p:to>
                                    </p:set>
                                    <p:anim calcmode="lin" valueType="num">
                                      <p:cBhvr>
                                        <p:cTn id="43" dur="455" fill="hold">
                                          <p:stCondLst>
                                            <p:cond delay="455"/>
                                          </p:stCondLst>
                                        </p:cTn>
                                        <p:tgtEl>
                                          <p:spTgt spid="3">
                                            <p:txEl>
                                              <p:pRg st="8" end="8"/>
                                            </p:txEl>
                                          </p:spTgt>
                                        </p:tgtEl>
                                        <p:attrNameLst>
                                          <p:attrName>style.rotation</p:attrName>
                                        </p:attrNameLst>
                                      </p:cBhvr>
                                      <p:tavLst>
                                        <p:tav tm="0">
                                          <p:val>
                                            <p:fltVal val="-45"/>
                                          </p:val>
                                        </p:tav>
                                        <p:tav tm="69900">
                                          <p:val>
                                            <p:fltVal val="45"/>
                                          </p:val>
                                        </p:tav>
                                        <p:tav tm="100000">
                                          <p:val>
                                            <p:fltVal val="0"/>
                                          </p:val>
                                        </p:tav>
                                      </p:tavLst>
                                    </p:anim>
                                    <p:anim calcmode="lin" valueType="num">
                                      <p:cBhvr>
                                        <p:cTn id="44" dur="455" fill="hold">
                                          <p:stCondLst>
                                            <p:cond delay="0"/>
                                          </p:stCondLst>
                                        </p:cTn>
                                        <p:tgtEl>
                                          <p:spTgt spid="3">
                                            <p:txEl>
                                              <p:pRg st="8" end="8"/>
                                            </p:txEl>
                                          </p:spTgt>
                                        </p:tgtEl>
                                        <p:attrNameLst>
                                          <p:attrName>ppt_y</p:attrName>
                                        </p:attrNameLst>
                                      </p:cBhvr>
                                      <p:tavLst>
                                        <p:tav tm="0">
                                          <p:val>
                                            <p:strVal val="#ppt_y-1"/>
                                          </p:val>
                                        </p:tav>
                                        <p:tav tm="100000">
                                          <p:val>
                                            <p:strVal val="#ppt_y-(0.354*#ppt_w-0.172*#ppt_h)"/>
                                          </p:val>
                                        </p:tav>
                                      </p:tavLst>
                                    </p:anim>
                                    <p:anim calcmode="lin" valueType="num">
                                      <p:cBhvr>
                                        <p:cTn id="45" dur="156" decel="50000" autoRev="1" fill="hold">
                                          <p:stCondLst>
                                            <p:cond delay="455"/>
                                          </p:stCondLst>
                                        </p:cTn>
                                        <p:tgtEl>
                                          <p:spTgt spid="3">
                                            <p:txEl>
                                              <p:pRg st="8" end="8"/>
                                            </p:txEl>
                                          </p:spTgt>
                                        </p:tgtEl>
                                        <p:attrNameLst>
                                          <p:attrName>ppt_y</p:attrName>
                                        </p:attrNameLst>
                                      </p:cBhvr>
                                      <p:tavLst>
                                        <p:tav tm="0">
                                          <p:val>
                                            <p:strVal val="#ppt_y-(0.354*#ppt_w-0.172*#ppt_h)"/>
                                          </p:val>
                                        </p:tav>
                                        <p:tav tm="100000">
                                          <p:val>
                                            <p:strVal val="#ppt_y-(0.354*#ppt_w-0.172*#ppt_h)-#ppt_h/2"/>
                                          </p:val>
                                        </p:tav>
                                      </p:tavLst>
                                    </p:anim>
                                    <p:anim calcmode="lin" valueType="num">
                                      <p:cBhvr>
                                        <p:cTn id="46" dur="136" fill="hold">
                                          <p:stCondLst>
                                            <p:cond delay="864"/>
                                          </p:stCondLst>
                                        </p:cTn>
                                        <p:tgtEl>
                                          <p:spTgt spid="3">
                                            <p:txEl>
                                              <p:pRg st="8" end="8"/>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Syntax: The syntax of an anonymous class expression is like the invocation of a constructor, except that there is a class definition contained in a block of code.</a:t>
            </a:r>
          </a:p>
          <a:p>
            <a:pPr marL="0" indent="0">
              <a:buNone/>
            </a:pPr>
            <a:endParaRPr lang="en-US" dirty="0"/>
          </a:p>
          <a:p>
            <a:pPr marL="0" indent="0">
              <a:buNone/>
            </a:pPr>
            <a:r>
              <a:rPr lang="en-US" dirty="0"/>
              <a:t>// Test can be </a:t>
            </a:r>
            <a:r>
              <a:rPr lang="en-US" dirty="0" err="1"/>
              <a:t>interface,abstract</a:t>
            </a:r>
            <a:r>
              <a:rPr lang="en-US" dirty="0"/>
              <a:t>/concrete class</a:t>
            </a:r>
          </a:p>
          <a:p>
            <a:pPr marL="0" indent="0">
              <a:buNone/>
            </a:pPr>
            <a:r>
              <a:rPr lang="en-US" dirty="0"/>
              <a:t>Test t = new Test() </a:t>
            </a:r>
          </a:p>
          <a:p>
            <a:pPr marL="0" indent="0">
              <a:buNone/>
            </a:pPr>
            <a:r>
              <a:rPr lang="en-US" dirty="0"/>
              <a:t>{</a:t>
            </a:r>
          </a:p>
          <a:p>
            <a:pPr marL="0" indent="0">
              <a:buNone/>
            </a:pPr>
            <a:r>
              <a:rPr lang="en-US" dirty="0"/>
              <a:t>   // data members and methods</a:t>
            </a:r>
          </a:p>
          <a:p>
            <a:pPr marL="0" indent="0">
              <a:buNone/>
            </a:pPr>
            <a:r>
              <a:rPr lang="en-US" dirty="0"/>
              <a:t>   public void </a:t>
            </a:r>
            <a:r>
              <a:rPr lang="en-US" dirty="0" err="1"/>
              <a:t>test_method</a:t>
            </a: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602377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562"/>
          </a:xfrm>
        </p:spPr>
        <p:txBody>
          <a:bodyPr>
            <a:normAutofit fontScale="90000"/>
          </a:bodyPr>
          <a:lstStyle/>
          <a:p>
            <a:r>
              <a:rPr lang="en-US" sz="2800" dirty="0" smtClean="0"/>
              <a:t>Program to understand the need of anonymous class.</a:t>
            </a:r>
            <a:endParaRPr lang="en-US" sz="2800" dirty="0"/>
          </a:p>
        </p:txBody>
      </p:sp>
      <p:sp>
        <p:nvSpPr>
          <p:cNvPr id="3" name="Content Placeholder 2"/>
          <p:cNvSpPr>
            <a:spLocks noGrp="1"/>
          </p:cNvSpPr>
          <p:nvPr>
            <p:ph idx="1"/>
          </p:nvPr>
        </p:nvSpPr>
        <p:spPr>
          <a:xfrm>
            <a:off x="457200" y="381000"/>
            <a:ext cx="8229600" cy="6324600"/>
          </a:xfrm>
        </p:spPr>
        <p:txBody>
          <a:bodyPr>
            <a:noAutofit/>
          </a:bodyPr>
          <a:lstStyle/>
          <a:p>
            <a:pPr marL="0" indent="0">
              <a:spcBef>
                <a:spcPts val="0"/>
              </a:spcBef>
              <a:buNone/>
            </a:pPr>
            <a:r>
              <a:rPr lang="en-US" sz="1400" dirty="0"/>
              <a:t>//Java program to demonstrate need for Anonymous Inner class </a:t>
            </a:r>
          </a:p>
          <a:p>
            <a:pPr marL="0" indent="0">
              <a:spcBef>
                <a:spcPts val="0"/>
              </a:spcBef>
              <a:buNone/>
            </a:pPr>
            <a:r>
              <a:rPr lang="en-US" sz="1400" dirty="0"/>
              <a:t>interface Age </a:t>
            </a:r>
          </a:p>
          <a:p>
            <a:pPr marL="0" indent="0">
              <a:spcBef>
                <a:spcPts val="0"/>
              </a:spcBef>
              <a:buNone/>
            </a:pPr>
            <a:r>
              <a:rPr lang="en-US" sz="1400" dirty="0"/>
              <a:t>{ </a:t>
            </a:r>
          </a:p>
          <a:p>
            <a:pPr marL="0" indent="0">
              <a:spcBef>
                <a:spcPts val="0"/>
              </a:spcBef>
              <a:buNone/>
            </a:pPr>
            <a:r>
              <a:rPr lang="en-US" sz="1400" dirty="0"/>
              <a:t>	</a:t>
            </a:r>
            <a:r>
              <a:rPr lang="en-US" sz="1400" dirty="0" err="1"/>
              <a:t>int</a:t>
            </a:r>
            <a:r>
              <a:rPr lang="en-US" sz="1400" dirty="0"/>
              <a:t> x = 21; </a:t>
            </a:r>
          </a:p>
          <a:p>
            <a:pPr marL="0" indent="0">
              <a:spcBef>
                <a:spcPts val="0"/>
              </a:spcBef>
              <a:buNone/>
            </a:pPr>
            <a:r>
              <a:rPr lang="en-US" sz="1400" dirty="0"/>
              <a:t>	void </a:t>
            </a:r>
            <a:r>
              <a:rPr lang="en-US" sz="1400" dirty="0" err="1"/>
              <a:t>getAge</a:t>
            </a:r>
            <a:r>
              <a:rPr lang="en-US" sz="1400" dirty="0"/>
              <a:t>(); </a:t>
            </a:r>
          </a:p>
          <a:p>
            <a:pPr marL="0" indent="0">
              <a:spcBef>
                <a:spcPts val="0"/>
              </a:spcBef>
              <a:buNone/>
            </a:pPr>
            <a:r>
              <a:rPr lang="en-US" sz="1400" dirty="0"/>
              <a:t>} </a:t>
            </a:r>
          </a:p>
          <a:p>
            <a:pPr marL="0" indent="0">
              <a:spcBef>
                <a:spcPts val="0"/>
              </a:spcBef>
              <a:buNone/>
            </a:pPr>
            <a:r>
              <a:rPr lang="en-US" sz="1400" dirty="0"/>
              <a:t>class </a:t>
            </a:r>
            <a:r>
              <a:rPr lang="en-US" sz="1400" dirty="0" err="1"/>
              <a:t>AnonymousDemo</a:t>
            </a:r>
            <a:r>
              <a:rPr lang="en-US" sz="1400" dirty="0"/>
              <a:t> </a:t>
            </a:r>
          </a:p>
          <a:p>
            <a:pPr marL="0" indent="0">
              <a:spcBef>
                <a:spcPts val="0"/>
              </a:spcBef>
              <a:buNone/>
            </a:pPr>
            <a:r>
              <a:rPr lang="en-US" sz="1400" dirty="0"/>
              <a:t>{ </a:t>
            </a:r>
          </a:p>
          <a:p>
            <a:pPr marL="0" indent="0">
              <a:spcBef>
                <a:spcPts val="0"/>
              </a:spcBef>
              <a:buNone/>
            </a:pPr>
            <a:r>
              <a:rPr lang="en-US" sz="1400" dirty="0"/>
              <a:t>	public static void main(String[] </a:t>
            </a:r>
            <a:r>
              <a:rPr lang="en-US" sz="1400" dirty="0" err="1"/>
              <a:t>args</a:t>
            </a:r>
            <a:r>
              <a:rPr lang="en-US" sz="1400" dirty="0"/>
              <a:t>) </a:t>
            </a:r>
          </a:p>
          <a:p>
            <a:pPr marL="0" indent="0">
              <a:spcBef>
                <a:spcPts val="0"/>
              </a:spcBef>
              <a:buNone/>
            </a:pPr>
            <a:r>
              <a:rPr lang="en-US" sz="1400" dirty="0"/>
              <a:t>	{ </a:t>
            </a:r>
          </a:p>
          <a:p>
            <a:pPr marL="0" indent="0">
              <a:spcBef>
                <a:spcPts val="0"/>
              </a:spcBef>
              <a:buNone/>
            </a:pPr>
            <a:r>
              <a:rPr lang="en-US" sz="1400" dirty="0"/>
              <a:t>		// </a:t>
            </a:r>
            <a:r>
              <a:rPr lang="en-US" sz="1400" dirty="0" err="1"/>
              <a:t>Myclass</a:t>
            </a:r>
            <a:r>
              <a:rPr lang="en-US" sz="1400" dirty="0"/>
              <a:t> is implementation class of Age interface </a:t>
            </a:r>
          </a:p>
          <a:p>
            <a:pPr marL="0" indent="0">
              <a:spcBef>
                <a:spcPts val="0"/>
              </a:spcBef>
              <a:buNone/>
            </a:pPr>
            <a:r>
              <a:rPr lang="en-US" sz="1400" dirty="0"/>
              <a:t>		</a:t>
            </a:r>
            <a:r>
              <a:rPr lang="en-US" sz="1400" dirty="0" err="1"/>
              <a:t>MyClass</a:t>
            </a:r>
            <a:r>
              <a:rPr lang="en-US" sz="1400" dirty="0"/>
              <a:t> </a:t>
            </a:r>
            <a:r>
              <a:rPr lang="en-US" sz="1400" dirty="0" err="1"/>
              <a:t>obj</a:t>
            </a:r>
            <a:r>
              <a:rPr lang="en-US" sz="1400" dirty="0"/>
              <a:t>=new </a:t>
            </a:r>
            <a:r>
              <a:rPr lang="en-US" sz="1400" dirty="0" err="1"/>
              <a:t>MyClass</a:t>
            </a:r>
            <a:r>
              <a:rPr lang="en-US" sz="1400" dirty="0"/>
              <a:t>(); </a:t>
            </a:r>
          </a:p>
          <a:p>
            <a:pPr marL="0" indent="0">
              <a:spcBef>
                <a:spcPts val="0"/>
              </a:spcBef>
              <a:buNone/>
            </a:pPr>
            <a:endParaRPr lang="en-US" sz="1400" dirty="0"/>
          </a:p>
          <a:p>
            <a:pPr marL="0" indent="0">
              <a:spcBef>
                <a:spcPts val="0"/>
              </a:spcBef>
              <a:buNone/>
            </a:pPr>
            <a:r>
              <a:rPr lang="en-US" sz="1400" dirty="0"/>
              <a:t>		// calling </a:t>
            </a:r>
            <a:r>
              <a:rPr lang="en-US" sz="1400" dirty="0" err="1"/>
              <a:t>getage</a:t>
            </a:r>
            <a:r>
              <a:rPr lang="en-US" sz="1400" dirty="0"/>
              <a:t>() method implemented at </a:t>
            </a:r>
            <a:r>
              <a:rPr lang="en-US" sz="1400" dirty="0" err="1"/>
              <a:t>Myclass</a:t>
            </a:r>
            <a:r>
              <a:rPr lang="en-US" sz="1400" dirty="0"/>
              <a:t> </a:t>
            </a:r>
          </a:p>
          <a:p>
            <a:pPr marL="0" indent="0">
              <a:spcBef>
                <a:spcPts val="0"/>
              </a:spcBef>
              <a:buNone/>
            </a:pPr>
            <a:r>
              <a:rPr lang="en-US" sz="1400" dirty="0"/>
              <a:t>		</a:t>
            </a:r>
            <a:r>
              <a:rPr lang="en-US" sz="1400" dirty="0" err="1"/>
              <a:t>obj.getAge</a:t>
            </a:r>
            <a:r>
              <a:rPr lang="en-US" sz="1400" dirty="0"/>
              <a:t>();	 </a:t>
            </a:r>
          </a:p>
          <a:p>
            <a:pPr marL="0" indent="0">
              <a:spcBef>
                <a:spcPts val="0"/>
              </a:spcBef>
              <a:buNone/>
            </a:pPr>
            <a:r>
              <a:rPr lang="en-US" sz="1400" dirty="0"/>
              <a:t>	} </a:t>
            </a:r>
          </a:p>
          <a:p>
            <a:pPr marL="0" indent="0">
              <a:spcBef>
                <a:spcPts val="0"/>
              </a:spcBef>
              <a:buNone/>
            </a:pPr>
            <a:r>
              <a:rPr lang="en-US" sz="1400" dirty="0"/>
              <a:t>} </a:t>
            </a:r>
          </a:p>
          <a:p>
            <a:pPr marL="0" indent="0">
              <a:spcBef>
                <a:spcPts val="0"/>
              </a:spcBef>
              <a:buNone/>
            </a:pPr>
            <a:endParaRPr lang="en-US" sz="1400" dirty="0"/>
          </a:p>
          <a:p>
            <a:pPr marL="0" indent="0">
              <a:spcBef>
                <a:spcPts val="0"/>
              </a:spcBef>
              <a:buNone/>
            </a:pPr>
            <a:r>
              <a:rPr lang="en-US" sz="1400" dirty="0"/>
              <a:t>// </a:t>
            </a:r>
            <a:r>
              <a:rPr lang="en-US" sz="1400" dirty="0" err="1"/>
              <a:t>Myclass</a:t>
            </a:r>
            <a:r>
              <a:rPr lang="en-US" sz="1400" dirty="0"/>
              <a:t> implement the methods of Age Interface </a:t>
            </a:r>
          </a:p>
          <a:p>
            <a:pPr marL="0" indent="0">
              <a:spcBef>
                <a:spcPts val="0"/>
              </a:spcBef>
              <a:buNone/>
            </a:pPr>
            <a:r>
              <a:rPr lang="en-US" sz="1400" dirty="0"/>
              <a:t>class </a:t>
            </a:r>
            <a:r>
              <a:rPr lang="en-US" sz="1400" dirty="0" err="1"/>
              <a:t>MyClass</a:t>
            </a:r>
            <a:r>
              <a:rPr lang="en-US" sz="1400" dirty="0"/>
              <a:t> implements Age </a:t>
            </a:r>
          </a:p>
          <a:p>
            <a:pPr marL="0" indent="0">
              <a:spcBef>
                <a:spcPts val="0"/>
              </a:spcBef>
              <a:buNone/>
            </a:pPr>
            <a:r>
              <a:rPr lang="en-US" sz="1400" dirty="0"/>
              <a:t>{ </a:t>
            </a:r>
          </a:p>
          <a:p>
            <a:pPr marL="0" indent="0">
              <a:spcBef>
                <a:spcPts val="0"/>
              </a:spcBef>
              <a:buNone/>
            </a:pPr>
            <a:r>
              <a:rPr lang="en-US" sz="1400" dirty="0"/>
              <a:t>	@Override</a:t>
            </a:r>
          </a:p>
          <a:p>
            <a:pPr marL="0" indent="0">
              <a:spcBef>
                <a:spcPts val="0"/>
              </a:spcBef>
              <a:buNone/>
            </a:pPr>
            <a:r>
              <a:rPr lang="en-US" sz="1400" dirty="0"/>
              <a:t>	public void </a:t>
            </a:r>
            <a:r>
              <a:rPr lang="en-US" sz="1400" dirty="0" err="1"/>
              <a:t>getAge</a:t>
            </a:r>
            <a:r>
              <a:rPr lang="en-US" sz="1400" dirty="0"/>
              <a:t>() </a:t>
            </a:r>
          </a:p>
          <a:p>
            <a:pPr marL="0" indent="0">
              <a:spcBef>
                <a:spcPts val="0"/>
              </a:spcBef>
              <a:buNone/>
            </a:pPr>
            <a:r>
              <a:rPr lang="en-US" sz="1400" dirty="0"/>
              <a:t>	{ </a:t>
            </a:r>
          </a:p>
          <a:p>
            <a:pPr marL="0" indent="0">
              <a:spcBef>
                <a:spcPts val="0"/>
              </a:spcBef>
              <a:buNone/>
            </a:pPr>
            <a:r>
              <a:rPr lang="en-US" sz="1400" dirty="0"/>
              <a:t>		// printing the age </a:t>
            </a:r>
          </a:p>
          <a:p>
            <a:pPr marL="0" indent="0">
              <a:spcBef>
                <a:spcPts val="0"/>
              </a:spcBef>
              <a:buNone/>
            </a:pPr>
            <a:r>
              <a:rPr lang="en-US" sz="1400" dirty="0"/>
              <a:t>		</a:t>
            </a:r>
            <a:r>
              <a:rPr lang="en-US" sz="1400" dirty="0" err="1"/>
              <a:t>System.out.print</a:t>
            </a:r>
            <a:r>
              <a:rPr lang="en-US" sz="1400" dirty="0"/>
              <a:t>("Age is "+x); </a:t>
            </a:r>
          </a:p>
          <a:p>
            <a:pPr marL="0" indent="0">
              <a:spcBef>
                <a:spcPts val="0"/>
              </a:spcBef>
              <a:buNone/>
            </a:pPr>
            <a:r>
              <a:rPr lang="en-US" sz="1400" dirty="0"/>
              <a:t>	} </a:t>
            </a:r>
          </a:p>
          <a:p>
            <a:pPr marL="0" indent="0">
              <a:spcBef>
                <a:spcPts val="0"/>
              </a:spcBef>
              <a:buNone/>
            </a:pPr>
            <a:r>
              <a:rPr lang="en-US" sz="1400" dirty="0"/>
              <a:t>} </a:t>
            </a:r>
          </a:p>
          <a:p>
            <a:pPr marL="0" indent="0">
              <a:spcBef>
                <a:spcPts val="0"/>
              </a:spcBef>
              <a:buNone/>
            </a:pPr>
            <a:endParaRPr lang="en-US" sz="1400" dirty="0"/>
          </a:p>
        </p:txBody>
      </p:sp>
    </p:spTree>
    <p:extLst>
      <p:ext uri="{BB962C8B-B14F-4D97-AF65-F5344CB8AC3E}">
        <p14:creationId xmlns:p14="http://schemas.microsoft.com/office/powerpoint/2010/main" val="1437096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In the program, interface Age is created with </a:t>
            </a:r>
            <a:r>
              <a:rPr lang="en-US" dirty="0" err="1"/>
              <a:t>getAge</a:t>
            </a:r>
            <a:r>
              <a:rPr lang="en-US" dirty="0"/>
              <a:t>() method and x=21.  </a:t>
            </a:r>
            <a:r>
              <a:rPr lang="en-US" dirty="0" err="1"/>
              <a:t>Myclass</a:t>
            </a:r>
            <a:r>
              <a:rPr lang="en-US" dirty="0"/>
              <a:t> is written as implementation class of Age interface. As done in Program, there is no need to write a  separate class </a:t>
            </a:r>
            <a:r>
              <a:rPr lang="en-US" dirty="0" err="1"/>
              <a:t>Myclass</a:t>
            </a:r>
            <a:r>
              <a:rPr lang="en-US" dirty="0"/>
              <a:t>. Instead,   directly copy the code of </a:t>
            </a:r>
            <a:r>
              <a:rPr lang="en-US" dirty="0" err="1"/>
              <a:t>Myclass</a:t>
            </a:r>
            <a:r>
              <a:rPr lang="en-US" dirty="0"/>
              <a:t> into this parameter, as shown here:</a:t>
            </a:r>
          </a:p>
          <a:p>
            <a:pPr marL="0" indent="0" algn="just">
              <a:buNone/>
            </a:pPr>
            <a:endParaRPr lang="en-US" dirty="0"/>
          </a:p>
          <a:p>
            <a:pPr marL="0" indent="0" algn="just">
              <a:buNone/>
            </a:pPr>
            <a:r>
              <a:rPr lang="en-US" dirty="0"/>
              <a:t>Age oj1 = new Age() {</a:t>
            </a:r>
          </a:p>
          <a:p>
            <a:pPr marL="0" indent="0" algn="just">
              <a:buNone/>
            </a:pPr>
            <a:r>
              <a:rPr lang="en-US" dirty="0"/>
              <a:t>            @Override</a:t>
            </a:r>
          </a:p>
          <a:p>
            <a:pPr marL="0" indent="0" algn="just">
              <a:buNone/>
            </a:pPr>
            <a:r>
              <a:rPr lang="en-US" dirty="0"/>
              <a:t>            public void </a:t>
            </a:r>
            <a:r>
              <a:rPr lang="en-US" dirty="0" err="1"/>
              <a:t>getAge</a:t>
            </a:r>
            <a:r>
              <a:rPr lang="en-US" dirty="0"/>
              <a:t>() {</a:t>
            </a:r>
          </a:p>
          <a:p>
            <a:pPr marL="0" indent="0" algn="just">
              <a:buNone/>
            </a:pPr>
            <a:r>
              <a:rPr lang="en-US" dirty="0"/>
              <a:t>                </a:t>
            </a:r>
            <a:r>
              <a:rPr lang="en-US" dirty="0" err="1"/>
              <a:t>System.out.print</a:t>
            </a:r>
            <a:r>
              <a:rPr lang="en-US" dirty="0"/>
              <a:t>("Age is "+x);</a:t>
            </a:r>
          </a:p>
          <a:p>
            <a:pPr marL="0" indent="0" algn="just">
              <a:buNone/>
            </a:pPr>
            <a:r>
              <a:rPr lang="en-US" dirty="0"/>
              <a:t>            }</a:t>
            </a:r>
          </a:p>
          <a:p>
            <a:pPr marL="0" indent="0" algn="just">
              <a:buNone/>
            </a:pPr>
            <a:r>
              <a:rPr lang="en-US" dirty="0"/>
              <a:t>        };</a:t>
            </a:r>
          </a:p>
        </p:txBody>
      </p:sp>
    </p:spTree>
    <p:extLst>
      <p:ext uri="{BB962C8B-B14F-4D97-AF65-F5344CB8AC3E}">
        <p14:creationId xmlns:p14="http://schemas.microsoft.com/office/powerpoint/2010/main" val="3673603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97563"/>
          </a:xfrm>
        </p:spPr>
        <p:txBody>
          <a:bodyPr>
            <a:noAutofit/>
          </a:bodyPr>
          <a:lstStyle/>
          <a:p>
            <a:pPr marL="0" indent="0">
              <a:buNone/>
            </a:pPr>
            <a:r>
              <a:rPr lang="en-US" sz="1600" dirty="0"/>
              <a:t>//Java program to demonstrate Anonymous inner class </a:t>
            </a:r>
          </a:p>
          <a:p>
            <a:pPr marL="0" indent="0">
              <a:buNone/>
            </a:pPr>
            <a:r>
              <a:rPr lang="en-US" sz="1600" dirty="0"/>
              <a:t>interface Age </a:t>
            </a:r>
          </a:p>
          <a:p>
            <a:pPr marL="0" indent="0">
              <a:buNone/>
            </a:pPr>
            <a:r>
              <a:rPr lang="en-US" sz="1600" dirty="0"/>
              <a:t>{ </a:t>
            </a:r>
          </a:p>
          <a:p>
            <a:pPr marL="0" indent="0">
              <a:buNone/>
            </a:pPr>
            <a:r>
              <a:rPr lang="en-US" sz="1600" dirty="0"/>
              <a:t>	</a:t>
            </a:r>
            <a:r>
              <a:rPr lang="en-US" sz="1600" dirty="0" err="1"/>
              <a:t>int</a:t>
            </a:r>
            <a:r>
              <a:rPr lang="en-US" sz="1600" dirty="0"/>
              <a:t> x = 21; </a:t>
            </a:r>
          </a:p>
          <a:p>
            <a:pPr marL="0" indent="0">
              <a:buNone/>
            </a:pPr>
            <a:r>
              <a:rPr lang="en-US" sz="1600" dirty="0"/>
              <a:t>	void </a:t>
            </a:r>
            <a:r>
              <a:rPr lang="en-US" sz="1600" dirty="0" err="1"/>
              <a:t>getAge</a:t>
            </a:r>
            <a:r>
              <a:rPr lang="en-US" sz="1600" dirty="0"/>
              <a:t>(); </a:t>
            </a:r>
          </a:p>
          <a:p>
            <a:pPr marL="0" indent="0">
              <a:buNone/>
            </a:pPr>
            <a:r>
              <a:rPr lang="en-US" sz="1600" dirty="0"/>
              <a:t>} </a:t>
            </a:r>
          </a:p>
          <a:p>
            <a:pPr marL="0" indent="0">
              <a:buNone/>
            </a:pPr>
            <a:r>
              <a:rPr lang="en-US" sz="1600" dirty="0"/>
              <a:t>class </a:t>
            </a:r>
            <a:r>
              <a:rPr lang="en-US" sz="1600" dirty="0" err="1"/>
              <a:t>AnonymousDemo</a:t>
            </a:r>
            <a:r>
              <a:rPr lang="en-US" sz="1600" dirty="0"/>
              <a:t> </a:t>
            </a:r>
          </a:p>
          <a:p>
            <a:pPr marL="0" indent="0">
              <a:buNone/>
            </a:pPr>
            <a:r>
              <a:rPr lang="en-US" sz="1600" dirty="0"/>
              <a:t>{ </a:t>
            </a:r>
          </a:p>
          <a:p>
            <a:pPr marL="0" indent="0">
              <a:buNone/>
            </a:pPr>
            <a:r>
              <a:rPr lang="en-US" sz="1600" dirty="0"/>
              <a:t>	public static void main(String[] </a:t>
            </a:r>
            <a:r>
              <a:rPr lang="en-US" sz="1600" dirty="0" err="1"/>
              <a:t>args</a:t>
            </a:r>
            <a:r>
              <a:rPr lang="en-US" sz="1600" dirty="0"/>
              <a:t>) { </a:t>
            </a:r>
          </a:p>
          <a:p>
            <a:pPr marL="0" indent="0">
              <a:buNone/>
            </a:pPr>
            <a:r>
              <a:rPr lang="en-US" sz="1600" dirty="0"/>
              <a:t>		Age oj1 = new Age() { </a:t>
            </a:r>
          </a:p>
          <a:p>
            <a:pPr marL="0" indent="0">
              <a:buNone/>
            </a:pPr>
            <a:r>
              <a:rPr lang="en-US" sz="1600" dirty="0"/>
              <a:t>			@Override</a:t>
            </a:r>
          </a:p>
          <a:p>
            <a:pPr marL="0" indent="0">
              <a:buNone/>
            </a:pPr>
            <a:r>
              <a:rPr lang="en-US" sz="1600" dirty="0"/>
              <a:t>			public void </a:t>
            </a:r>
            <a:r>
              <a:rPr lang="en-US" sz="1600" dirty="0" err="1"/>
              <a:t>getAge</a:t>
            </a:r>
            <a:r>
              <a:rPr lang="en-US" sz="1600" dirty="0"/>
              <a:t>() { </a:t>
            </a:r>
          </a:p>
          <a:p>
            <a:pPr marL="0" indent="0">
              <a:buNone/>
            </a:pPr>
            <a:r>
              <a:rPr lang="en-US" sz="1600" dirty="0"/>
              <a:t>				// printing age </a:t>
            </a:r>
          </a:p>
          <a:p>
            <a:pPr marL="0" indent="0">
              <a:buNone/>
            </a:pPr>
            <a:r>
              <a:rPr lang="en-US" sz="1600" dirty="0"/>
              <a:t>				</a:t>
            </a:r>
            <a:r>
              <a:rPr lang="en-US" sz="1600" dirty="0" err="1"/>
              <a:t>System.out.print</a:t>
            </a:r>
            <a:r>
              <a:rPr lang="en-US" sz="1600" dirty="0"/>
              <a:t>("Age is "+x); </a:t>
            </a:r>
          </a:p>
          <a:p>
            <a:pPr marL="0" indent="0">
              <a:buNone/>
            </a:pPr>
            <a:r>
              <a:rPr lang="en-US" sz="1600" dirty="0"/>
              <a:t>			} </a:t>
            </a:r>
          </a:p>
          <a:p>
            <a:pPr marL="0" indent="0">
              <a:buNone/>
            </a:pPr>
            <a:r>
              <a:rPr lang="en-US" sz="1600" dirty="0"/>
              <a:t>		}; </a:t>
            </a:r>
          </a:p>
          <a:p>
            <a:pPr marL="0" indent="0">
              <a:buNone/>
            </a:pPr>
            <a:r>
              <a:rPr lang="en-US" sz="1600" dirty="0"/>
              <a:t>		oj1.getAge(); </a:t>
            </a:r>
          </a:p>
          <a:p>
            <a:pPr marL="0" indent="0">
              <a:buNone/>
            </a:pPr>
            <a:r>
              <a:rPr lang="en-US" sz="1600" dirty="0"/>
              <a:t>	} </a:t>
            </a:r>
          </a:p>
          <a:p>
            <a:pPr marL="0" indent="0">
              <a:buNone/>
            </a:pPr>
            <a:r>
              <a:rPr lang="en-US" sz="1600" dirty="0"/>
              <a:t>} </a:t>
            </a:r>
          </a:p>
          <a:p>
            <a:pPr marL="0" indent="0">
              <a:buNone/>
            </a:pPr>
            <a:endParaRPr lang="en-US" sz="1600" dirty="0"/>
          </a:p>
        </p:txBody>
      </p:sp>
    </p:spTree>
    <p:extLst>
      <p:ext uri="{BB962C8B-B14F-4D97-AF65-F5344CB8AC3E}">
        <p14:creationId xmlns:p14="http://schemas.microsoft.com/office/powerpoint/2010/main" val="3840256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lstStyle/>
          <a:p>
            <a:pPr marL="0" indent="0">
              <a:buNone/>
            </a:pPr>
            <a:r>
              <a:rPr lang="en-US" sz="2400" b="1" dirty="0"/>
              <a:t>Types of anonymous inner class </a:t>
            </a:r>
            <a:endParaRPr lang="en-US" sz="2400" b="1" dirty="0" smtClean="0"/>
          </a:p>
          <a:p>
            <a:pPr marL="0" indent="0">
              <a:buNone/>
            </a:pPr>
            <a:r>
              <a:rPr lang="en-US" sz="2400" dirty="0" smtClean="0"/>
              <a:t>Based </a:t>
            </a:r>
            <a:r>
              <a:rPr lang="en-US" sz="2400" dirty="0"/>
              <a:t>on declaration and behavior, there are 3 types of anonymous Inner classes</a:t>
            </a:r>
            <a:r>
              <a:rPr lang="en-US" sz="2400" dirty="0" smtClean="0"/>
              <a:t>:</a:t>
            </a:r>
          </a:p>
          <a:p>
            <a:pPr marL="0" indent="0">
              <a:buNone/>
            </a:pPr>
            <a:r>
              <a:rPr lang="en-US" sz="2400" b="1" dirty="0" smtClean="0"/>
              <a:t>1. </a:t>
            </a:r>
            <a:r>
              <a:rPr lang="en-US" sz="2400" b="1" dirty="0"/>
              <a:t>Anonymous Inner class that extends a class </a:t>
            </a:r>
            <a:r>
              <a:rPr lang="en-US" sz="2400" b="1" dirty="0" smtClean="0"/>
              <a:t>:</a:t>
            </a:r>
          </a:p>
          <a:p>
            <a:pPr marL="0" indent="0">
              <a:buNone/>
            </a:pPr>
            <a:r>
              <a:rPr lang="en-US" sz="2400" dirty="0" smtClean="0"/>
              <a:t>We </a:t>
            </a:r>
            <a:r>
              <a:rPr lang="en-US" sz="2400" dirty="0"/>
              <a:t>can have an anonymous inner class that extends a class.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8213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0"/>
            <a:ext cx="8229600" cy="6324600"/>
          </a:xfrm>
        </p:spPr>
        <p:txBody>
          <a:bodyPr>
            <a:noAutofit/>
          </a:bodyPr>
          <a:lstStyle/>
          <a:p>
            <a:pPr marL="0" indent="0">
              <a:buNone/>
            </a:pPr>
            <a:r>
              <a:rPr lang="en-US" sz="1600" dirty="0"/>
              <a:t>class A </a:t>
            </a:r>
          </a:p>
          <a:p>
            <a:pPr marL="0" indent="0">
              <a:buNone/>
            </a:pPr>
            <a:r>
              <a:rPr lang="en-US" sz="1600" dirty="0"/>
              <a:t>{</a:t>
            </a:r>
          </a:p>
          <a:p>
            <a:pPr marL="0" indent="0">
              <a:buNone/>
            </a:pPr>
            <a:r>
              <a:rPr lang="en-US" sz="1600" dirty="0"/>
              <a:t>    </a:t>
            </a:r>
            <a:r>
              <a:rPr lang="en-US" sz="1600" dirty="0" err="1"/>
              <a:t>int</a:t>
            </a:r>
            <a:r>
              <a:rPr lang="en-US" sz="1600" dirty="0"/>
              <a:t> x=12;</a:t>
            </a:r>
          </a:p>
          <a:p>
            <a:pPr marL="0" indent="0">
              <a:buNone/>
            </a:pPr>
            <a:r>
              <a:rPr lang="en-US" sz="1600" dirty="0"/>
              <a:t>    void show()</a:t>
            </a:r>
          </a:p>
          <a:p>
            <a:pPr marL="0" indent="0">
              <a:buNone/>
            </a:pPr>
            <a:r>
              <a:rPr lang="en-US" sz="1600" dirty="0"/>
              <a:t>    {</a:t>
            </a:r>
          </a:p>
          <a:p>
            <a:pPr marL="0" indent="0">
              <a:buNone/>
            </a:pPr>
            <a:r>
              <a:rPr lang="en-US" sz="1600" dirty="0"/>
              <a:t>        </a:t>
            </a:r>
            <a:r>
              <a:rPr lang="en-US" sz="1600" dirty="0" err="1"/>
              <a:t>System.out.println</a:t>
            </a:r>
            <a:r>
              <a:rPr lang="en-US" sz="1600" dirty="0"/>
              <a:t>("Hello World");</a:t>
            </a:r>
          </a:p>
          <a:p>
            <a:pPr marL="0" indent="0">
              <a:buNone/>
            </a:pPr>
            <a:r>
              <a:rPr lang="en-US" sz="1600" dirty="0"/>
              <a:t>    }</a:t>
            </a:r>
          </a:p>
          <a:p>
            <a:pPr marL="0" indent="0">
              <a:buNone/>
            </a:pPr>
            <a:r>
              <a:rPr lang="en-US" sz="1600" dirty="0"/>
              <a:t>}</a:t>
            </a:r>
          </a:p>
          <a:p>
            <a:pPr marL="0" indent="0">
              <a:buNone/>
            </a:pPr>
            <a:endParaRPr lang="en-US" sz="1600" dirty="0"/>
          </a:p>
          <a:p>
            <a:pPr marL="0" indent="0">
              <a:buNone/>
            </a:pPr>
            <a:r>
              <a:rPr lang="en-US" sz="1600" dirty="0"/>
              <a:t>class Main</a:t>
            </a:r>
          </a:p>
          <a:p>
            <a:pPr marL="0" indent="0">
              <a:buNone/>
            </a:pPr>
            <a:r>
              <a:rPr lang="en-US" sz="1600" dirty="0"/>
              <a:t>{</a:t>
            </a:r>
          </a:p>
          <a:p>
            <a:pPr marL="0" indent="0">
              <a:buNone/>
            </a:pPr>
            <a:r>
              <a:rPr lang="en-US" sz="1600" dirty="0"/>
              <a:t>	public static void main(String[] </a:t>
            </a:r>
            <a:r>
              <a:rPr lang="en-US" sz="1600" dirty="0" err="1"/>
              <a:t>args</a:t>
            </a:r>
            <a:r>
              <a:rPr lang="en-US" sz="1600" dirty="0"/>
              <a:t>)</a:t>
            </a:r>
          </a:p>
          <a:p>
            <a:pPr marL="0" indent="0">
              <a:buNone/>
            </a:pPr>
            <a:r>
              <a:rPr lang="en-US" sz="1600" dirty="0"/>
              <a:t>	{</a:t>
            </a:r>
          </a:p>
          <a:p>
            <a:pPr marL="0" indent="0">
              <a:buNone/>
            </a:pPr>
            <a:r>
              <a:rPr lang="en-US" sz="1600" dirty="0"/>
              <a:t>		A </a:t>
            </a:r>
            <a:r>
              <a:rPr lang="en-US" sz="1600" dirty="0" err="1"/>
              <a:t>ob</a:t>
            </a:r>
            <a:r>
              <a:rPr lang="en-US" sz="1600" dirty="0"/>
              <a:t> = new A() // </a:t>
            </a:r>
            <a:r>
              <a:rPr lang="en-US" sz="1600" dirty="0" err="1"/>
              <a:t>annoymous</a:t>
            </a:r>
            <a:r>
              <a:rPr lang="en-US" sz="1600" dirty="0"/>
              <a:t> inner class</a:t>
            </a:r>
          </a:p>
          <a:p>
            <a:pPr marL="0" indent="0">
              <a:buNone/>
            </a:pPr>
            <a:r>
              <a:rPr lang="en-US" sz="1600" dirty="0"/>
              <a:t>		{</a:t>
            </a:r>
          </a:p>
          <a:p>
            <a:pPr marL="0" indent="0">
              <a:buNone/>
            </a:pPr>
            <a:r>
              <a:rPr lang="en-US" sz="1600" dirty="0"/>
              <a:t>		    void show()</a:t>
            </a:r>
          </a:p>
          <a:p>
            <a:pPr marL="0" indent="0">
              <a:buNone/>
            </a:pPr>
            <a:r>
              <a:rPr lang="en-US" sz="1600" dirty="0"/>
              <a:t>		    {</a:t>
            </a:r>
          </a:p>
          <a:p>
            <a:pPr marL="0" indent="0">
              <a:buNone/>
            </a:pPr>
            <a:r>
              <a:rPr lang="en-US" sz="1600" dirty="0"/>
              <a:t>		        </a:t>
            </a:r>
            <a:r>
              <a:rPr lang="en-US" sz="1600" dirty="0" err="1"/>
              <a:t>System.out.println</a:t>
            </a:r>
            <a:r>
              <a:rPr lang="en-US" sz="1600" dirty="0"/>
              <a:t>("Overridden " +x);</a:t>
            </a:r>
          </a:p>
          <a:p>
            <a:pPr marL="0" indent="0">
              <a:buNone/>
            </a:pPr>
            <a:r>
              <a:rPr lang="en-US" sz="1600" dirty="0"/>
              <a:t>		    }</a:t>
            </a:r>
          </a:p>
          <a:p>
            <a:pPr marL="0" indent="0">
              <a:buNone/>
            </a:pPr>
            <a:r>
              <a:rPr lang="en-US" sz="1600" dirty="0"/>
              <a:t>		};</a:t>
            </a:r>
          </a:p>
          <a:p>
            <a:pPr marL="0" indent="0">
              <a:buNone/>
            </a:pPr>
            <a:r>
              <a:rPr lang="en-US" sz="1600" dirty="0"/>
              <a:t>		</a:t>
            </a:r>
            <a:r>
              <a:rPr lang="en-US" sz="1600" dirty="0" err="1"/>
              <a:t>ob.show</a:t>
            </a:r>
            <a:r>
              <a:rPr lang="en-US" sz="1600" dirty="0"/>
              <a:t>();</a:t>
            </a:r>
          </a:p>
          <a:p>
            <a:pPr marL="0" indent="0">
              <a:buNone/>
            </a:pPr>
            <a:r>
              <a:rPr lang="en-US" sz="1600" dirty="0"/>
              <a:t>	}</a:t>
            </a:r>
          </a:p>
          <a:p>
            <a:pPr marL="0" indent="0">
              <a:buNone/>
            </a:pPr>
            <a:r>
              <a:rPr lang="en-US" sz="1600" dirty="0"/>
              <a:t>}</a:t>
            </a:r>
          </a:p>
          <a:p>
            <a:pPr marL="0" indent="0">
              <a:buNone/>
            </a:pPr>
            <a:endParaRPr lang="en-US" sz="1400" dirty="0"/>
          </a:p>
        </p:txBody>
      </p:sp>
    </p:spTree>
    <p:extLst>
      <p:ext uri="{BB962C8B-B14F-4D97-AF65-F5344CB8AC3E}">
        <p14:creationId xmlns:p14="http://schemas.microsoft.com/office/powerpoint/2010/main" val="3055456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smtClean="0"/>
              <a:t>2</a:t>
            </a:r>
            <a:r>
              <a:rPr lang="en-US" sz="2400" b="1" dirty="0"/>
              <a:t>. Anonymous Inner class that implements </a:t>
            </a:r>
            <a:r>
              <a:rPr lang="en-US" sz="2400" b="1" dirty="0" smtClean="0"/>
              <a:t>an interface</a:t>
            </a:r>
          </a:p>
          <a:p>
            <a:pPr marL="0" indent="0">
              <a:buNone/>
            </a:pPr>
            <a:r>
              <a:rPr lang="en-US" sz="2400" dirty="0"/>
              <a:t>We can also have an anonymous inner class that implements an interface</a:t>
            </a:r>
          </a:p>
        </p:txBody>
      </p:sp>
    </p:spTree>
    <p:extLst>
      <p:ext uri="{BB962C8B-B14F-4D97-AF65-F5344CB8AC3E}">
        <p14:creationId xmlns:p14="http://schemas.microsoft.com/office/powerpoint/2010/main" val="4282056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fontScale="47500" lnSpcReduction="20000"/>
          </a:bodyPr>
          <a:lstStyle/>
          <a:p>
            <a:pPr marL="0" indent="0">
              <a:buNone/>
            </a:pPr>
            <a:r>
              <a:rPr lang="en-US" sz="3800" dirty="0"/>
              <a:t>interface  A </a:t>
            </a:r>
          </a:p>
          <a:p>
            <a:pPr marL="0" indent="0">
              <a:buNone/>
            </a:pPr>
            <a:r>
              <a:rPr lang="en-US" sz="3800" dirty="0"/>
              <a:t>{</a:t>
            </a:r>
          </a:p>
          <a:p>
            <a:pPr marL="0" indent="0">
              <a:buNone/>
            </a:pPr>
            <a:r>
              <a:rPr lang="en-US" sz="3800" dirty="0"/>
              <a:t>    </a:t>
            </a:r>
            <a:r>
              <a:rPr lang="en-US" sz="3800" dirty="0" err="1"/>
              <a:t>int</a:t>
            </a:r>
            <a:r>
              <a:rPr lang="en-US" sz="3800" dirty="0"/>
              <a:t> x=12;</a:t>
            </a:r>
          </a:p>
          <a:p>
            <a:pPr marL="0" indent="0">
              <a:buNone/>
            </a:pPr>
            <a:r>
              <a:rPr lang="en-US" sz="3800" dirty="0"/>
              <a:t>    void show();</a:t>
            </a:r>
          </a:p>
          <a:p>
            <a:pPr marL="0" indent="0">
              <a:buNone/>
            </a:pPr>
            <a:r>
              <a:rPr lang="en-US" sz="3800" dirty="0"/>
              <a:t>}</a:t>
            </a:r>
          </a:p>
          <a:p>
            <a:pPr marL="0" indent="0">
              <a:buNone/>
            </a:pPr>
            <a:endParaRPr lang="en-US" sz="3800" dirty="0"/>
          </a:p>
          <a:p>
            <a:pPr marL="0" indent="0">
              <a:buNone/>
            </a:pPr>
            <a:r>
              <a:rPr lang="en-US" sz="3800" dirty="0"/>
              <a:t>class Main</a:t>
            </a:r>
          </a:p>
          <a:p>
            <a:pPr marL="0" indent="0">
              <a:buNone/>
            </a:pPr>
            <a:r>
              <a:rPr lang="en-US" sz="3800" dirty="0"/>
              <a:t>{</a:t>
            </a:r>
          </a:p>
          <a:p>
            <a:pPr marL="0" indent="0">
              <a:buNone/>
            </a:pPr>
            <a:r>
              <a:rPr lang="en-US" sz="3800" dirty="0"/>
              <a:t>	public static void main(String[] </a:t>
            </a:r>
            <a:r>
              <a:rPr lang="en-US" sz="3800" dirty="0" err="1"/>
              <a:t>args</a:t>
            </a:r>
            <a:r>
              <a:rPr lang="en-US" sz="3800" dirty="0"/>
              <a:t>)</a:t>
            </a:r>
          </a:p>
          <a:p>
            <a:pPr marL="0" indent="0">
              <a:buNone/>
            </a:pPr>
            <a:r>
              <a:rPr lang="en-US" sz="3800" dirty="0"/>
              <a:t>	{</a:t>
            </a:r>
          </a:p>
          <a:p>
            <a:pPr marL="0" indent="0">
              <a:buNone/>
            </a:pPr>
            <a:r>
              <a:rPr lang="en-US" sz="3800" dirty="0"/>
              <a:t>		A </a:t>
            </a:r>
            <a:r>
              <a:rPr lang="en-US" sz="3800" dirty="0" err="1"/>
              <a:t>ob</a:t>
            </a:r>
            <a:r>
              <a:rPr lang="en-US" sz="3800" dirty="0"/>
              <a:t> = new A() // </a:t>
            </a:r>
            <a:r>
              <a:rPr lang="en-US" sz="3800" dirty="0" err="1"/>
              <a:t>annoymous</a:t>
            </a:r>
            <a:r>
              <a:rPr lang="en-US" sz="3800" dirty="0"/>
              <a:t> inner class</a:t>
            </a:r>
          </a:p>
          <a:p>
            <a:pPr marL="0" indent="0">
              <a:buNone/>
            </a:pPr>
            <a:r>
              <a:rPr lang="en-US" sz="3800" dirty="0"/>
              <a:t>		{</a:t>
            </a:r>
          </a:p>
          <a:p>
            <a:pPr marL="0" indent="0">
              <a:buNone/>
            </a:pPr>
            <a:r>
              <a:rPr lang="en-US" sz="3800" dirty="0"/>
              <a:t>		    public void show()</a:t>
            </a:r>
          </a:p>
          <a:p>
            <a:pPr marL="0" indent="0">
              <a:buNone/>
            </a:pPr>
            <a:r>
              <a:rPr lang="en-US" sz="3800" dirty="0"/>
              <a:t>		    {</a:t>
            </a:r>
          </a:p>
          <a:p>
            <a:pPr marL="0" indent="0">
              <a:buNone/>
            </a:pPr>
            <a:r>
              <a:rPr lang="en-US" sz="3800" dirty="0"/>
              <a:t>		        </a:t>
            </a:r>
            <a:r>
              <a:rPr lang="en-US" sz="3800" dirty="0" err="1"/>
              <a:t>System.out.println</a:t>
            </a:r>
            <a:r>
              <a:rPr lang="en-US" sz="3800" dirty="0"/>
              <a:t>("Overridden " +x);</a:t>
            </a:r>
          </a:p>
          <a:p>
            <a:pPr marL="0" indent="0">
              <a:buNone/>
            </a:pPr>
            <a:r>
              <a:rPr lang="en-US" sz="3800" dirty="0"/>
              <a:t>		    }</a:t>
            </a:r>
          </a:p>
          <a:p>
            <a:pPr marL="0" indent="0">
              <a:buNone/>
            </a:pPr>
            <a:r>
              <a:rPr lang="en-US" sz="3800" dirty="0"/>
              <a:t>		};</a:t>
            </a:r>
          </a:p>
          <a:p>
            <a:pPr marL="0" indent="0">
              <a:buNone/>
            </a:pPr>
            <a:r>
              <a:rPr lang="en-US" sz="3800" dirty="0"/>
              <a:t>		</a:t>
            </a:r>
            <a:r>
              <a:rPr lang="en-US" sz="3800" dirty="0" err="1"/>
              <a:t>ob.show</a:t>
            </a:r>
            <a:r>
              <a:rPr lang="en-US" sz="3800" dirty="0"/>
              <a:t>();</a:t>
            </a:r>
          </a:p>
          <a:p>
            <a:pPr marL="0" indent="0">
              <a:buNone/>
            </a:pPr>
            <a:r>
              <a:rPr lang="en-US" sz="3800" dirty="0"/>
              <a:t>	}</a:t>
            </a:r>
          </a:p>
          <a:p>
            <a:pPr marL="0" indent="0">
              <a:buNone/>
            </a:pPr>
            <a:r>
              <a:rPr lang="en-US" sz="3800" dirty="0"/>
              <a:t>}</a:t>
            </a:r>
          </a:p>
          <a:p>
            <a:pPr marL="0" indent="0">
              <a:buNone/>
            </a:pPr>
            <a:endParaRPr lang="en-US" dirty="0"/>
          </a:p>
        </p:txBody>
      </p:sp>
    </p:spTree>
    <p:extLst>
      <p:ext uri="{BB962C8B-B14F-4D97-AF65-F5344CB8AC3E}">
        <p14:creationId xmlns:p14="http://schemas.microsoft.com/office/powerpoint/2010/main" val="571992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258762"/>
          </a:xfrm>
        </p:spPr>
        <p:txBody>
          <a:bodyPr>
            <a:normAutofit fontScale="90000"/>
          </a:bodyPr>
          <a:lstStyle/>
          <a:p>
            <a:r>
              <a:rPr lang="en-IN" sz="2800" b="1" dirty="0" smtClean="0"/>
              <a:t>3. Anonymous class that extends abstract class</a:t>
            </a:r>
            <a:endParaRPr lang="en-IN" sz="2800" b="1" dirty="0"/>
          </a:p>
        </p:txBody>
      </p:sp>
      <p:sp>
        <p:nvSpPr>
          <p:cNvPr id="3" name="Content Placeholder 2"/>
          <p:cNvSpPr>
            <a:spLocks noGrp="1"/>
          </p:cNvSpPr>
          <p:nvPr>
            <p:ph idx="1"/>
          </p:nvPr>
        </p:nvSpPr>
        <p:spPr>
          <a:xfrm>
            <a:off x="457200" y="381000"/>
            <a:ext cx="8229600" cy="5745163"/>
          </a:xfrm>
        </p:spPr>
        <p:txBody>
          <a:bodyPr>
            <a:normAutofit fontScale="70000" lnSpcReduction="20000"/>
          </a:bodyPr>
          <a:lstStyle/>
          <a:p>
            <a:pPr marL="0" indent="0">
              <a:buNone/>
            </a:pPr>
            <a:r>
              <a:rPr lang="en-IN" dirty="0"/>
              <a:t>abstract class Example</a:t>
            </a:r>
          </a:p>
          <a:p>
            <a:pPr marL="0" indent="0">
              <a:buNone/>
            </a:pPr>
            <a:r>
              <a:rPr lang="en-IN" dirty="0"/>
              <a:t>{</a:t>
            </a:r>
          </a:p>
          <a:p>
            <a:pPr marL="0" indent="0">
              <a:buNone/>
            </a:pPr>
            <a:r>
              <a:rPr lang="en-IN" dirty="0"/>
              <a:t>    abstract void display();</a:t>
            </a:r>
          </a:p>
          <a:p>
            <a:pPr marL="0" indent="0">
              <a:buNone/>
            </a:pPr>
            <a:r>
              <a:rPr lang="en-IN" dirty="0"/>
              <a:t>}</a:t>
            </a:r>
          </a:p>
          <a:p>
            <a:pPr marL="0" indent="0">
              <a:buNone/>
            </a:pPr>
            <a:r>
              <a:rPr lang="en-IN" dirty="0"/>
              <a:t>class Main</a:t>
            </a:r>
          </a:p>
          <a:p>
            <a:pPr marL="0" indent="0">
              <a:buNone/>
            </a:pP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Example ref = new Example() // </a:t>
            </a:r>
            <a:r>
              <a:rPr lang="en-IN" dirty="0" err="1"/>
              <a:t>annoymous</a:t>
            </a:r>
            <a:r>
              <a:rPr lang="en-IN" dirty="0"/>
              <a:t> inner class</a:t>
            </a:r>
          </a:p>
          <a:p>
            <a:pPr marL="0" indent="0">
              <a:buNone/>
            </a:pPr>
            <a:r>
              <a:rPr lang="en-IN" dirty="0"/>
              <a:t>		{</a:t>
            </a:r>
          </a:p>
          <a:p>
            <a:pPr marL="0" indent="0">
              <a:buNone/>
            </a:pPr>
            <a:r>
              <a:rPr lang="en-IN" dirty="0"/>
              <a:t>		    void display(){ </a:t>
            </a:r>
            <a:r>
              <a:rPr lang="en-IN" dirty="0" err="1"/>
              <a:t>System.out.print</a:t>
            </a:r>
            <a:r>
              <a:rPr lang="en-IN" dirty="0"/>
              <a:t>("Hello"); }</a:t>
            </a:r>
          </a:p>
          <a:p>
            <a:pPr marL="0" indent="0">
              <a:buNone/>
            </a:pPr>
            <a:r>
              <a:rPr lang="en-IN" dirty="0"/>
              <a:t>		};</a:t>
            </a:r>
          </a:p>
          <a:p>
            <a:pPr marL="0" indent="0">
              <a:buNone/>
            </a:pPr>
            <a:r>
              <a:rPr lang="en-IN" dirty="0"/>
              <a:t>		</a:t>
            </a:r>
            <a:r>
              <a:rPr lang="en-IN" dirty="0" err="1"/>
              <a:t>ref.display</a:t>
            </a:r>
            <a:r>
              <a:rPr lang="en-IN" dirty="0"/>
              <a:t>();</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24245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b="1" dirty="0"/>
              <a:t>Nested classes are divided into two categories:</a:t>
            </a:r>
          </a:p>
          <a:p>
            <a:pPr marL="0" indent="0">
              <a:buNone/>
            </a:pPr>
            <a:r>
              <a:rPr lang="en-US" sz="2400" b="1" dirty="0"/>
              <a:t>s</a:t>
            </a:r>
            <a:r>
              <a:rPr lang="en-US" sz="2400" b="1" dirty="0" smtClean="0"/>
              <a:t>tatic </a:t>
            </a:r>
            <a:r>
              <a:rPr lang="en-US" sz="2400" b="1" dirty="0"/>
              <a:t>nested class </a:t>
            </a:r>
            <a:r>
              <a:rPr lang="en-US" sz="2400" dirty="0"/>
              <a:t>: </a:t>
            </a:r>
            <a:endParaRPr lang="en-US" sz="2400" dirty="0" smtClean="0"/>
          </a:p>
          <a:p>
            <a:pPr marL="0" indent="0">
              <a:buNone/>
            </a:pPr>
            <a:r>
              <a:rPr lang="en-US" sz="2400" dirty="0" smtClean="0"/>
              <a:t>Nested </a:t>
            </a:r>
            <a:r>
              <a:rPr lang="en-US" sz="2400" dirty="0"/>
              <a:t>classes that are declared static are called static nested classes.</a:t>
            </a:r>
          </a:p>
          <a:p>
            <a:pPr marL="0" indent="0">
              <a:buNone/>
            </a:pPr>
            <a:r>
              <a:rPr lang="en-US" sz="2400" b="1" dirty="0"/>
              <a:t>inner class </a:t>
            </a:r>
            <a:r>
              <a:rPr lang="en-US" sz="2400" dirty="0"/>
              <a:t>: </a:t>
            </a:r>
            <a:endParaRPr lang="en-US" sz="2400" dirty="0" smtClean="0"/>
          </a:p>
          <a:p>
            <a:pPr marL="0" indent="0">
              <a:buNone/>
            </a:pPr>
            <a:r>
              <a:rPr lang="en-US" sz="2400" dirty="0" smtClean="0"/>
              <a:t>An </a:t>
            </a:r>
            <a:r>
              <a:rPr lang="en-US" sz="2400" dirty="0"/>
              <a:t>inner class is a non-static nested class.</a:t>
            </a:r>
          </a:p>
        </p:txBody>
      </p:sp>
    </p:spTree>
    <p:extLst>
      <p:ext uri="{BB962C8B-B14F-4D97-AF65-F5344CB8AC3E}">
        <p14:creationId xmlns:p14="http://schemas.microsoft.com/office/powerpoint/2010/main" val="4008052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967765868"/>
              </p:ext>
            </p:extLst>
          </p:nvPr>
        </p:nvGraphicFramePr>
        <p:xfrm>
          <a:off x="304800" y="533400"/>
          <a:ext cx="8382000" cy="5627630"/>
        </p:xfrm>
        <a:graphic>
          <a:graphicData uri="http://schemas.openxmlformats.org/drawingml/2006/table">
            <a:tbl>
              <a:tblPr/>
              <a:tblGrid>
                <a:gridCol w="2794000"/>
                <a:gridCol w="2794000"/>
                <a:gridCol w="2794000"/>
              </a:tblGrid>
              <a:tr h="724799">
                <a:tc>
                  <a:txBody>
                    <a:bodyPr/>
                    <a:lstStyle/>
                    <a:p>
                      <a:pPr algn="l" fontAlgn="base"/>
                      <a:r>
                        <a:rPr lang="en-US" sz="1300" b="0" dirty="0">
                          <a:effectLst/>
                        </a:rPr>
                        <a:t>S.NO</a:t>
                      </a:r>
                    </a:p>
                  </a:txBody>
                  <a:tcPr marL="91102" marR="91102" marT="91102" marB="91102" anchor="ctr">
                    <a:lnL>
                      <a:noFill/>
                    </a:lnL>
                    <a:lnR>
                      <a:noFill/>
                    </a:lnR>
                    <a:lnT>
                      <a:noFill/>
                    </a:lnT>
                    <a:lnB>
                      <a:noFill/>
                    </a:lnB>
                    <a:solidFill>
                      <a:srgbClr val="FFFFFF"/>
                    </a:solidFill>
                  </a:tcPr>
                </a:tc>
                <a:tc>
                  <a:txBody>
                    <a:bodyPr/>
                    <a:lstStyle/>
                    <a:p>
                      <a:pPr algn="l" fontAlgn="base"/>
                      <a:r>
                        <a:rPr lang="en-US" sz="1800" b="1" dirty="0">
                          <a:effectLst/>
                        </a:rPr>
                        <a:t>Normal/Regular inner class</a:t>
                      </a:r>
                    </a:p>
                  </a:txBody>
                  <a:tcPr marL="91102" marR="91102" marT="91102" marB="91102" anchor="ctr">
                    <a:lnL>
                      <a:noFill/>
                    </a:lnL>
                    <a:lnR>
                      <a:noFill/>
                    </a:lnR>
                    <a:lnT>
                      <a:noFill/>
                    </a:lnT>
                    <a:lnB>
                      <a:noFill/>
                    </a:lnB>
                    <a:solidFill>
                      <a:srgbClr val="FFFFFF"/>
                    </a:solidFill>
                  </a:tcPr>
                </a:tc>
                <a:tc>
                  <a:txBody>
                    <a:bodyPr/>
                    <a:lstStyle/>
                    <a:p>
                      <a:pPr algn="l" fontAlgn="base"/>
                      <a:r>
                        <a:rPr lang="en-US" sz="1800" b="1" dirty="0">
                          <a:effectLst/>
                        </a:rPr>
                        <a:t>Static nested class</a:t>
                      </a:r>
                    </a:p>
                  </a:txBody>
                  <a:tcPr marL="91102" marR="91102" marT="91102" marB="91102" anchor="ctr">
                    <a:lnL>
                      <a:noFill/>
                    </a:lnL>
                    <a:lnR>
                      <a:noFill/>
                    </a:lnR>
                    <a:lnT>
                      <a:noFill/>
                    </a:lnT>
                    <a:lnB>
                      <a:noFill/>
                    </a:lnB>
                    <a:solidFill>
                      <a:srgbClr val="FFFFFF"/>
                    </a:solidFill>
                  </a:tcPr>
                </a:tc>
              </a:tr>
              <a:tr h="1655406">
                <a:tc>
                  <a:txBody>
                    <a:bodyPr/>
                    <a:lstStyle/>
                    <a:p>
                      <a:pPr algn="l" fontAlgn="base"/>
                      <a:endParaRPr lang="en-US" sz="1200" b="0" dirty="0">
                        <a:effectLst/>
                      </a:endParaRPr>
                    </a:p>
                  </a:txBody>
                  <a:tcPr marL="91102" marR="91102" marT="127543" marB="127543" anchor="ctr">
                    <a:lnL>
                      <a:noFill/>
                    </a:lnL>
                    <a:lnR>
                      <a:noFill/>
                    </a:lnR>
                    <a:lnT>
                      <a:noFill/>
                    </a:lnT>
                    <a:lnB>
                      <a:noFill/>
                    </a:lnB>
                    <a:solidFill>
                      <a:srgbClr val="FFFFFF"/>
                    </a:solidFill>
                  </a:tcPr>
                </a:tc>
                <a:tc>
                  <a:txBody>
                    <a:bodyPr/>
                    <a:lstStyle/>
                    <a:p>
                      <a:pPr algn="l" fontAlgn="base"/>
                      <a:r>
                        <a:rPr lang="en-US" sz="1600" b="0" dirty="0">
                          <a:effectLst/>
                        </a:rPr>
                        <a:t>Without an outer class object existing, there cannot be an inner class object. That is, the inner class object is always associated with the outer class object.</a:t>
                      </a:r>
                    </a:p>
                  </a:txBody>
                  <a:tcPr marL="91102" marR="91102" marT="127543" marB="127543" anchor="ctr">
                    <a:lnL>
                      <a:noFill/>
                    </a:lnL>
                    <a:lnR>
                      <a:noFill/>
                    </a:lnR>
                    <a:lnT>
                      <a:noFill/>
                    </a:lnT>
                    <a:lnB>
                      <a:noFill/>
                    </a:lnB>
                    <a:solidFill>
                      <a:srgbClr val="FFFFFF"/>
                    </a:solidFill>
                  </a:tcPr>
                </a:tc>
                <a:tc>
                  <a:txBody>
                    <a:bodyPr/>
                    <a:lstStyle/>
                    <a:p>
                      <a:pPr algn="l" fontAlgn="base"/>
                      <a:r>
                        <a:rPr lang="en-US" sz="1600" b="0" dirty="0">
                          <a:effectLst/>
                        </a:rPr>
                        <a:t>Without an outer class object existing, there may be a static nested class object. That is, static nested class object is not associated with the outer class object.</a:t>
                      </a:r>
                    </a:p>
                  </a:txBody>
                  <a:tcPr marL="91102" marR="91102" marT="127543" marB="127543" anchor="ctr">
                    <a:lnL>
                      <a:noFill/>
                    </a:lnL>
                    <a:lnR>
                      <a:noFill/>
                    </a:lnR>
                    <a:lnT>
                      <a:noFill/>
                    </a:lnT>
                    <a:lnB>
                      <a:noFill/>
                    </a:lnB>
                    <a:solidFill>
                      <a:srgbClr val="FFFFFF"/>
                    </a:solidFill>
                  </a:tcPr>
                </a:tc>
              </a:tr>
              <a:tr h="984295">
                <a:tc>
                  <a:txBody>
                    <a:bodyPr/>
                    <a:lstStyle/>
                    <a:p>
                      <a:pPr algn="l" fontAlgn="base"/>
                      <a:endParaRPr lang="en-US" sz="1200" b="0" dirty="0">
                        <a:effectLst/>
                      </a:endParaRPr>
                    </a:p>
                  </a:txBody>
                  <a:tcPr marL="91102" marR="91102" marT="127543" marB="127543" anchor="ctr">
                    <a:lnL>
                      <a:noFill/>
                    </a:lnL>
                    <a:lnR>
                      <a:noFill/>
                    </a:lnR>
                    <a:lnT>
                      <a:noFill/>
                    </a:lnT>
                    <a:lnB>
                      <a:noFill/>
                    </a:lnB>
                    <a:solidFill>
                      <a:srgbClr val="FFFFFF"/>
                    </a:solidFill>
                  </a:tcPr>
                </a:tc>
                <a:tc>
                  <a:txBody>
                    <a:bodyPr/>
                    <a:lstStyle/>
                    <a:p>
                      <a:pPr algn="l" fontAlgn="base"/>
                      <a:r>
                        <a:rPr lang="en-US" sz="1600" b="0" dirty="0">
                          <a:effectLst/>
                        </a:rPr>
                        <a:t>Inside normal/regular inner class, static members can’t be declared.</a:t>
                      </a:r>
                    </a:p>
                  </a:txBody>
                  <a:tcPr marL="91102" marR="91102" marT="127543" marB="127543" anchor="ctr">
                    <a:lnL>
                      <a:noFill/>
                    </a:lnL>
                    <a:lnR>
                      <a:noFill/>
                    </a:lnR>
                    <a:lnT>
                      <a:noFill/>
                    </a:lnT>
                    <a:lnB>
                      <a:noFill/>
                    </a:lnB>
                    <a:solidFill>
                      <a:srgbClr val="FFFFFF"/>
                    </a:solidFill>
                  </a:tcPr>
                </a:tc>
                <a:tc>
                  <a:txBody>
                    <a:bodyPr/>
                    <a:lstStyle/>
                    <a:p>
                      <a:pPr algn="l" fontAlgn="base"/>
                      <a:r>
                        <a:rPr lang="en-US" sz="1600" b="0" dirty="0">
                          <a:effectLst/>
                        </a:rPr>
                        <a:t>Inside static nested class, static members can be declared.</a:t>
                      </a:r>
                    </a:p>
                  </a:txBody>
                  <a:tcPr marL="91102" marR="91102" marT="127543" marB="127543" anchor="ctr">
                    <a:lnL>
                      <a:noFill/>
                    </a:lnL>
                    <a:lnR>
                      <a:noFill/>
                    </a:lnR>
                    <a:lnT>
                      <a:noFill/>
                    </a:lnT>
                    <a:lnB>
                      <a:noFill/>
                    </a:lnB>
                    <a:solidFill>
                      <a:srgbClr val="FFFFFF"/>
                    </a:solidFill>
                  </a:tcPr>
                </a:tc>
              </a:tr>
              <a:tr h="1211316">
                <a:tc>
                  <a:txBody>
                    <a:bodyPr/>
                    <a:lstStyle/>
                    <a:p>
                      <a:pPr algn="l" fontAlgn="base"/>
                      <a:endParaRPr lang="en-US" sz="1200" b="0" dirty="0">
                        <a:effectLst/>
                      </a:endParaRPr>
                    </a:p>
                  </a:txBody>
                  <a:tcPr marL="91102" marR="91102" marT="127543" marB="127543" anchor="ctr">
                    <a:lnL>
                      <a:noFill/>
                    </a:lnL>
                    <a:lnR>
                      <a:noFill/>
                    </a:lnR>
                    <a:lnT>
                      <a:noFill/>
                    </a:lnT>
                    <a:lnB>
                      <a:noFill/>
                    </a:lnB>
                    <a:solidFill>
                      <a:srgbClr val="FFFFFF"/>
                    </a:solidFill>
                  </a:tcPr>
                </a:tc>
                <a:tc>
                  <a:txBody>
                    <a:bodyPr/>
                    <a:lstStyle/>
                    <a:p>
                      <a:pPr algn="l" fontAlgn="base"/>
                      <a:endParaRPr lang="en-US" sz="1600" b="0" dirty="0">
                        <a:effectLst/>
                      </a:endParaRPr>
                    </a:p>
                  </a:txBody>
                  <a:tcPr marL="91102" marR="91102" marT="127543" marB="127543" anchor="ctr">
                    <a:lnL>
                      <a:noFill/>
                    </a:lnL>
                    <a:lnR>
                      <a:noFill/>
                    </a:lnR>
                    <a:lnT>
                      <a:noFill/>
                    </a:lnT>
                    <a:lnB>
                      <a:noFill/>
                    </a:lnB>
                    <a:solidFill>
                      <a:srgbClr val="FFFFFF"/>
                    </a:solidFill>
                  </a:tcPr>
                </a:tc>
                <a:tc>
                  <a:txBody>
                    <a:bodyPr/>
                    <a:lstStyle/>
                    <a:p>
                      <a:pPr algn="l" fontAlgn="base"/>
                      <a:endParaRPr lang="en-US" sz="1600" b="0" dirty="0">
                        <a:effectLst/>
                      </a:endParaRPr>
                    </a:p>
                  </a:txBody>
                  <a:tcPr marL="91102" marR="91102" marT="127543" marB="127543" anchor="ctr">
                    <a:lnL>
                      <a:noFill/>
                    </a:lnL>
                    <a:lnR>
                      <a:noFill/>
                    </a:lnR>
                    <a:lnT>
                      <a:noFill/>
                    </a:lnT>
                    <a:lnB>
                      <a:noFill/>
                    </a:lnB>
                    <a:solidFill>
                      <a:srgbClr val="FFFFFF"/>
                    </a:solidFill>
                  </a:tcPr>
                </a:tc>
              </a:tr>
              <a:tr h="986783">
                <a:tc>
                  <a:txBody>
                    <a:bodyPr/>
                    <a:lstStyle/>
                    <a:p>
                      <a:pPr algn="l" fontAlgn="base"/>
                      <a:endParaRPr lang="en-US" sz="1200" b="0" dirty="0">
                        <a:effectLst/>
                      </a:endParaRPr>
                    </a:p>
                  </a:txBody>
                  <a:tcPr marL="91102" marR="91102" marT="127543" marB="127543" anchor="ctr">
                    <a:lnL>
                      <a:noFill/>
                    </a:lnL>
                    <a:lnR>
                      <a:noFill/>
                    </a:lnR>
                    <a:lnT>
                      <a:noFill/>
                    </a:lnT>
                    <a:lnB>
                      <a:noFill/>
                    </a:lnB>
                    <a:solidFill>
                      <a:srgbClr val="FFFFFF"/>
                    </a:solidFill>
                  </a:tcPr>
                </a:tc>
                <a:tc>
                  <a:txBody>
                    <a:bodyPr/>
                    <a:lstStyle/>
                    <a:p>
                      <a:pPr algn="l" fontAlgn="base"/>
                      <a:r>
                        <a:rPr lang="en-US" sz="1600" b="0">
                          <a:effectLst/>
                        </a:rPr>
                        <a:t>Both static and non static members of outer class can be accessed directly.</a:t>
                      </a:r>
                    </a:p>
                  </a:txBody>
                  <a:tcPr marL="91102" marR="91102" marT="127543" marB="127543" anchor="ctr">
                    <a:lnL>
                      <a:noFill/>
                    </a:lnL>
                    <a:lnR>
                      <a:noFill/>
                    </a:lnR>
                    <a:lnT>
                      <a:noFill/>
                    </a:lnT>
                    <a:lnB>
                      <a:noFill/>
                    </a:lnB>
                    <a:solidFill>
                      <a:srgbClr val="FFFFFF"/>
                    </a:solidFill>
                  </a:tcPr>
                </a:tc>
                <a:tc>
                  <a:txBody>
                    <a:bodyPr/>
                    <a:lstStyle/>
                    <a:p>
                      <a:pPr algn="l" fontAlgn="base"/>
                      <a:r>
                        <a:rPr lang="en-US" sz="1600" b="0" dirty="0">
                          <a:effectLst/>
                        </a:rPr>
                        <a:t>Only a static member of outer class can be accessed directly.</a:t>
                      </a:r>
                    </a:p>
                  </a:txBody>
                  <a:tcPr marL="91102" marR="91102" marT="127543" marB="127543" anchor="ctr">
                    <a:lnL>
                      <a:noFill/>
                    </a:lnL>
                    <a:lnR>
                      <a:noFill/>
                    </a:lnR>
                    <a:lnT>
                      <a:noFill/>
                    </a:lnT>
                    <a:lnB>
                      <a:noFill/>
                    </a:lnB>
                    <a:solidFill>
                      <a:srgbClr val="FFFFFF"/>
                    </a:solidFill>
                  </a:tcPr>
                </a:tc>
              </a:tr>
            </a:tbl>
          </a:graphicData>
        </a:graphic>
      </p:graphicFrame>
      <p:sp>
        <p:nvSpPr>
          <p:cNvPr id="8" name="Rectangle 1"/>
          <p:cNvSpPr>
            <a:spLocks noChangeArrowheads="1"/>
          </p:cNvSpPr>
          <p:nvPr/>
        </p:nvSpPr>
        <p:spPr bwMode="auto">
          <a:xfrm>
            <a:off x="304800" y="38100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40424E"/>
                </a:solidFill>
                <a:effectLst/>
                <a:latin typeface="urw-din"/>
                <a:cs typeface="Arial" pitchFamily="34" charset="0"/>
              </a:rPr>
              <a:t>Comparison between normal or regular class and static nested class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60098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IN" sz="2400" b="1" dirty="0"/>
              <a:t>Difference between Normal/Regular class and Anonymous Inner class:</a:t>
            </a:r>
            <a:br>
              <a:rPr lang="en-IN" sz="2400" b="1" dirty="0"/>
            </a:br>
            <a:endParaRPr lang="en-IN" sz="2400" b="1" dirty="0"/>
          </a:p>
        </p:txBody>
      </p:sp>
      <p:sp>
        <p:nvSpPr>
          <p:cNvPr id="3" name="Content Placeholder 2"/>
          <p:cNvSpPr>
            <a:spLocks noGrp="1"/>
          </p:cNvSpPr>
          <p:nvPr>
            <p:ph idx="1"/>
          </p:nvPr>
        </p:nvSpPr>
        <p:spPr>
          <a:xfrm>
            <a:off x="457200" y="1600201"/>
            <a:ext cx="8229600" cy="4038600"/>
          </a:xfrm>
        </p:spPr>
        <p:txBody>
          <a:bodyPr>
            <a:normAutofit fontScale="92500"/>
          </a:bodyPr>
          <a:lstStyle/>
          <a:p>
            <a:pPr algn="just">
              <a:buFont typeface="Wingdings" panose="05000000000000000000" pitchFamily="2" charset="2"/>
              <a:buChar char="Ø"/>
            </a:pPr>
            <a:r>
              <a:rPr lang="en-IN" sz="2400" dirty="0" smtClean="0"/>
              <a:t>A </a:t>
            </a:r>
            <a:r>
              <a:rPr lang="en-IN" sz="2400" dirty="0"/>
              <a:t>normal class can implement any number of interfaces but anonymous inner class can implement only one interface at a time.</a:t>
            </a:r>
          </a:p>
          <a:p>
            <a:pPr algn="just">
              <a:buFont typeface="Wingdings" panose="05000000000000000000" pitchFamily="2" charset="2"/>
              <a:buChar char="Ø"/>
            </a:pPr>
            <a:r>
              <a:rPr lang="en-IN" sz="2400" dirty="0"/>
              <a:t>A regular class can extend a class and implement any number of interface simultaneously. But anonymous Inner class can extend a class or can implement an interface but not both at a time.</a:t>
            </a:r>
          </a:p>
          <a:p>
            <a:pPr algn="just">
              <a:buFont typeface="Wingdings" panose="05000000000000000000" pitchFamily="2" charset="2"/>
              <a:buChar char="Ø"/>
            </a:pPr>
            <a:r>
              <a:rPr lang="en-IN" sz="2400" dirty="0"/>
              <a:t>For regular/normal class, we can write any number of constructors but we cant write any constructor for anonymous Inner class because anonymous class does not have any name and while defining constructor class name and constructor name must be same.</a:t>
            </a:r>
          </a:p>
        </p:txBody>
      </p:sp>
    </p:spTree>
    <p:extLst>
      <p:ext uri="{BB962C8B-B14F-4D97-AF65-F5344CB8AC3E}">
        <p14:creationId xmlns:p14="http://schemas.microsoft.com/office/powerpoint/2010/main" val="1940614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Autofit/>
          </a:bodyPr>
          <a:lstStyle/>
          <a:p>
            <a:r>
              <a:rPr lang="en-IN" sz="2400" b="1" dirty="0" smtClean="0"/>
              <a:t>Q1(Output??)</a:t>
            </a:r>
            <a:endParaRPr lang="en-IN" sz="2400" b="1" dirty="0"/>
          </a:p>
        </p:txBody>
      </p:sp>
      <p:sp>
        <p:nvSpPr>
          <p:cNvPr id="3" name="Content Placeholder 2"/>
          <p:cNvSpPr>
            <a:spLocks noGrp="1"/>
          </p:cNvSpPr>
          <p:nvPr>
            <p:ph idx="1"/>
          </p:nvPr>
        </p:nvSpPr>
        <p:spPr>
          <a:xfrm>
            <a:off x="476250" y="409575"/>
            <a:ext cx="8229600" cy="5991225"/>
          </a:xfrm>
        </p:spPr>
        <p:txBody>
          <a:bodyPr>
            <a:noAutofit/>
          </a:bodyPr>
          <a:lstStyle/>
          <a:p>
            <a:pPr marL="0" indent="0">
              <a:spcBef>
                <a:spcPts val="0"/>
              </a:spcBef>
              <a:buNone/>
            </a:pPr>
            <a:r>
              <a:rPr lang="en-IN" sz="1600" dirty="0"/>
              <a:t>class A </a:t>
            </a:r>
          </a:p>
          <a:p>
            <a:pPr marL="0" indent="0">
              <a:spcBef>
                <a:spcPts val="0"/>
              </a:spcBef>
              <a:buNone/>
            </a:pPr>
            <a:r>
              <a:rPr lang="en-IN" sz="1600" dirty="0"/>
              <a:t>{</a:t>
            </a:r>
          </a:p>
          <a:p>
            <a:pPr marL="0" indent="0">
              <a:spcBef>
                <a:spcPts val="0"/>
              </a:spcBef>
              <a:buNone/>
            </a:pPr>
            <a:r>
              <a:rPr lang="en-IN" sz="1600" dirty="0"/>
              <a:t>    private static </a:t>
            </a:r>
            <a:r>
              <a:rPr lang="en-IN" sz="1600" dirty="0" err="1"/>
              <a:t>int</a:t>
            </a:r>
            <a:r>
              <a:rPr lang="en-IN" sz="1600" dirty="0"/>
              <a:t> x=100;</a:t>
            </a:r>
          </a:p>
          <a:p>
            <a:pPr marL="0" indent="0">
              <a:spcBef>
                <a:spcPts val="0"/>
              </a:spcBef>
              <a:buNone/>
            </a:pPr>
            <a:r>
              <a:rPr lang="en-IN" sz="1600" dirty="0"/>
              <a:t>    private String y="Hello";</a:t>
            </a:r>
          </a:p>
          <a:p>
            <a:pPr marL="0" indent="0">
              <a:spcBef>
                <a:spcPts val="0"/>
              </a:spcBef>
              <a:buNone/>
            </a:pPr>
            <a:r>
              <a:rPr lang="en-IN" sz="1600" dirty="0"/>
              <a:t>    static class B </a:t>
            </a:r>
          </a:p>
          <a:p>
            <a:pPr marL="0" indent="0">
              <a:spcBef>
                <a:spcPts val="0"/>
              </a:spcBef>
              <a:buNone/>
            </a:pPr>
            <a:r>
              <a:rPr lang="en-IN" sz="1600" dirty="0"/>
              <a:t>    {</a:t>
            </a:r>
          </a:p>
          <a:p>
            <a:pPr marL="0" indent="0">
              <a:spcBef>
                <a:spcPts val="0"/>
              </a:spcBef>
              <a:buNone/>
            </a:pPr>
            <a:r>
              <a:rPr lang="en-IN" sz="1600" dirty="0"/>
              <a:t>        void show()</a:t>
            </a:r>
          </a:p>
          <a:p>
            <a:pPr marL="0" indent="0">
              <a:spcBef>
                <a:spcPts val="0"/>
              </a:spcBef>
              <a:buNone/>
            </a:pPr>
            <a:r>
              <a:rPr lang="en-IN" sz="1600" dirty="0"/>
              <a:t>        {</a:t>
            </a:r>
          </a:p>
          <a:p>
            <a:pPr marL="0" indent="0">
              <a:spcBef>
                <a:spcPts val="0"/>
              </a:spcBef>
              <a:buNone/>
            </a:pPr>
            <a:r>
              <a:rPr lang="en-IN" sz="1600" dirty="0"/>
              <a:t>        </a:t>
            </a:r>
            <a:r>
              <a:rPr lang="en-IN" sz="1600" dirty="0" err="1"/>
              <a:t>System.out.print</a:t>
            </a:r>
            <a:r>
              <a:rPr lang="en-IN" sz="1600" dirty="0"/>
              <a:t>(x+" ");</a:t>
            </a:r>
          </a:p>
          <a:p>
            <a:pPr marL="0" indent="0">
              <a:spcBef>
                <a:spcPts val="0"/>
              </a:spcBef>
              <a:buNone/>
            </a:pPr>
            <a:r>
              <a:rPr lang="en-IN" sz="1600" dirty="0"/>
              <a:t>        </a:t>
            </a:r>
            <a:r>
              <a:rPr lang="en-IN" sz="1600" dirty="0" err="1"/>
              <a:t>System.out.print</a:t>
            </a:r>
            <a:r>
              <a:rPr lang="en-IN" sz="1600" dirty="0"/>
              <a:t>(y);</a:t>
            </a:r>
          </a:p>
          <a:p>
            <a:pPr marL="0" indent="0">
              <a:spcBef>
                <a:spcPts val="0"/>
              </a:spcBef>
              <a:buNone/>
            </a:pPr>
            <a:r>
              <a:rPr lang="en-IN" sz="1600" dirty="0"/>
              <a:t>        }</a:t>
            </a:r>
          </a:p>
          <a:p>
            <a:pPr marL="0" indent="0">
              <a:spcBef>
                <a:spcPts val="0"/>
              </a:spcBef>
              <a:buNone/>
            </a:pPr>
            <a:r>
              <a:rPr lang="en-IN" sz="1600" dirty="0"/>
              <a:t>    }</a:t>
            </a:r>
          </a:p>
          <a:p>
            <a:pPr marL="0" indent="0">
              <a:spcBef>
                <a:spcPts val="0"/>
              </a:spcBef>
              <a:buNone/>
            </a:pPr>
            <a:r>
              <a:rPr lang="en-IN" sz="1600" dirty="0"/>
              <a:t>}</a:t>
            </a:r>
          </a:p>
          <a:p>
            <a:pPr marL="0" indent="0">
              <a:spcBef>
                <a:spcPts val="0"/>
              </a:spcBef>
              <a:buNone/>
            </a:pPr>
            <a:r>
              <a:rPr lang="en-IN" sz="1600" dirty="0"/>
              <a:t>public class Main</a:t>
            </a:r>
          </a:p>
          <a:p>
            <a:pPr marL="0" indent="0">
              <a:spcBef>
                <a:spcPts val="0"/>
              </a:spcBef>
              <a:buNone/>
            </a:pPr>
            <a:r>
              <a:rPr lang="en-IN" sz="1600" dirty="0"/>
              <a:t>{</a:t>
            </a:r>
          </a:p>
          <a:p>
            <a:pPr marL="0" indent="0">
              <a:spcBef>
                <a:spcPts val="0"/>
              </a:spcBef>
              <a:buNone/>
            </a:pPr>
            <a:r>
              <a:rPr lang="en-IN" sz="1600" dirty="0"/>
              <a:t>	public static void main(String[] </a:t>
            </a:r>
            <a:r>
              <a:rPr lang="en-IN" sz="1600" dirty="0" err="1"/>
              <a:t>args</a:t>
            </a:r>
            <a:r>
              <a:rPr lang="en-IN" sz="1600" dirty="0"/>
              <a:t>) {</a:t>
            </a:r>
          </a:p>
          <a:p>
            <a:pPr marL="0" indent="0">
              <a:spcBef>
                <a:spcPts val="0"/>
              </a:spcBef>
              <a:buNone/>
            </a:pPr>
            <a:r>
              <a:rPr lang="en-IN" sz="1600" dirty="0"/>
              <a:t>		A.B ref=new A.B();</a:t>
            </a:r>
          </a:p>
          <a:p>
            <a:pPr marL="0" indent="0">
              <a:spcBef>
                <a:spcPts val="0"/>
              </a:spcBef>
              <a:buNone/>
            </a:pPr>
            <a:r>
              <a:rPr lang="en-IN" sz="1600" dirty="0"/>
              <a:t>		</a:t>
            </a:r>
            <a:r>
              <a:rPr lang="en-IN" sz="1600" dirty="0" err="1"/>
              <a:t>ref.show</a:t>
            </a:r>
            <a:r>
              <a:rPr lang="en-IN" sz="1600" dirty="0"/>
              <a:t>();</a:t>
            </a:r>
          </a:p>
          <a:p>
            <a:pPr marL="0" indent="0">
              <a:spcBef>
                <a:spcPts val="0"/>
              </a:spcBef>
              <a:buNone/>
            </a:pPr>
            <a:r>
              <a:rPr lang="en-IN" sz="1600" dirty="0"/>
              <a:t>	}</a:t>
            </a:r>
          </a:p>
          <a:p>
            <a:pPr marL="0" indent="0">
              <a:spcBef>
                <a:spcPts val="0"/>
              </a:spcBef>
              <a:buNone/>
            </a:pPr>
            <a:r>
              <a:rPr lang="en-IN" sz="1600" dirty="0"/>
              <a:t>}</a:t>
            </a:r>
          </a:p>
          <a:p>
            <a:pPr marL="514350" indent="-514350">
              <a:spcBef>
                <a:spcPts val="0"/>
              </a:spcBef>
              <a:buAutoNum type="alphaUcPeriod"/>
            </a:pPr>
            <a:r>
              <a:rPr lang="en-IN" sz="1600" dirty="0" smtClean="0"/>
              <a:t>100 Hello</a:t>
            </a:r>
          </a:p>
          <a:p>
            <a:pPr marL="514350" indent="-514350">
              <a:spcBef>
                <a:spcPts val="0"/>
              </a:spcBef>
              <a:buAutoNum type="alphaUcPeriod"/>
            </a:pPr>
            <a:r>
              <a:rPr lang="en-IN" sz="1600" dirty="0" smtClean="0"/>
              <a:t>0 Hello</a:t>
            </a:r>
          </a:p>
          <a:p>
            <a:pPr marL="514350" indent="-514350">
              <a:spcBef>
                <a:spcPts val="0"/>
              </a:spcBef>
              <a:buAutoNum type="alphaUcPeriod"/>
            </a:pPr>
            <a:r>
              <a:rPr lang="en-IN" sz="1600" dirty="0" smtClean="0"/>
              <a:t>100 </a:t>
            </a:r>
          </a:p>
          <a:p>
            <a:pPr marL="514350" indent="-514350">
              <a:spcBef>
                <a:spcPts val="0"/>
              </a:spcBef>
              <a:buAutoNum type="alphaUcPeriod"/>
            </a:pPr>
            <a:r>
              <a:rPr lang="en-IN" sz="1600" dirty="0" smtClean="0"/>
              <a:t>Compile time error</a:t>
            </a:r>
            <a:endParaRPr lang="en-IN" sz="1600" dirty="0"/>
          </a:p>
        </p:txBody>
      </p:sp>
    </p:spTree>
    <p:extLst>
      <p:ext uri="{BB962C8B-B14F-4D97-AF65-F5344CB8AC3E}">
        <p14:creationId xmlns:p14="http://schemas.microsoft.com/office/powerpoint/2010/main" val="4034289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19"/>
          </a:xfrm>
        </p:spPr>
        <p:txBody>
          <a:bodyPr>
            <a:noAutofit/>
          </a:bodyPr>
          <a:lstStyle/>
          <a:p>
            <a:r>
              <a:rPr lang="en-IN" sz="2800" b="1" dirty="0" smtClean="0"/>
              <a:t>Q2(Output??)</a:t>
            </a:r>
            <a:endParaRPr lang="en-IN" sz="2800" b="1" dirty="0"/>
          </a:p>
        </p:txBody>
      </p:sp>
      <p:sp>
        <p:nvSpPr>
          <p:cNvPr id="3" name="Content Placeholder 2"/>
          <p:cNvSpPr>
            <a:spLocks noGrp="1"/>
          </p:cNvSpPr>
          <p:nvPr>
            <p:ph idx="1"/>
          </p:nvPr>
        </p:nvSpPr>
        <p:spPr>
          <a:xfrm>
            <a:off x="476250" y="9524"/>
            <a:ext cx="8229600" cy="6696075"/>
          </a:xfrm>
        </p:spPr>
        <p:txBody>
          <a:bodyPr>
            <a:noAutofit/>
          </a:bodyPr>
          <a:lstStyle/>
          <a:p>
            <a:pPr marL="0" indent="0">
              <a:buNone/>
            </a:pPr>
            <a:r>
              <a:rPr lang="en-IN" sz="1600" dirty="0"/>
              <a:t>class A </a:t>
            </a:r>
          </a:p>
          <a:p>
            <a:pPr marL="0" indent="0">
              <a:buNone/>
            </a:pPr>
            <a:r>
              <a:rPr lang="en-IN" sz="1600" dirty="0"/>
              <a:t>{</a:t>
            </a:r>
          </a:p>
          <a:p>
            <a:pPr marL="0" indent="0">
              <a:buNone/>
            </a:pPr>
            <a:r>
              <a:rPr lang="en-IN" sz="1600" dirty="0"/>
              <a:t>    private static </a:t>
            </a:r>
            <a:r>
              <a:rPr lang="en-IN" sz="1600" dirty="0" err="1"/>
              <a:t>int</a:t>
            </a:r>
            <a:r>
              <a:rPr lang="en-IN" sz="1600" dirty="0"/>
              <a:t> x=100;</a:t>
            </a:r>
          </a:p>
          <a:p>
            <a:pPr marL="0" indent="0">
              <a:buNone/>
            </a:pPr>
            <a:r>
              <a:rPr lang="en-IN" sz="1600" dirty="0"/>
              <a:t>    class B </a:t>
            </a:r>
          </a:p>
          <a:p>
            <a:pPr marL="0" indent="0">
              <a:buNone/>
            </a:pPr>
            <a:r>
              <a:rPr lang="en-IN" sz="1600" dirty="0"/>
              <a:t>    {</a:t>
            </a:r>
          </a:p>
          <a:p>
            <a:pPr marL="0" indent="0">
              <a:buNone/>
            </a:pPr>
            <a:r>
              <a:rPr lang="en-IN" sz="1600" dirty="0"/>
              <a:t>    private </a:t>
            </a:r>
            <a:r>
              <a:rPr lang="en-IN" sz="1600" dirty="0" err="1"/>
              <a:t>int</a:t>
            </a:r>
            <a:r>
              <a:rPr lang="en-IN" sz="1600" dirty="0"/>
              <a:t> y=100;</a:t>
            </a:r>
          </a:p>
          <a:p>
            <a:pPr marL="0" indent="0">
              <a:buNone/>
            </a:pPr>
            <a:r>
              <a:rPr lang="en-IN" sz="1600" dirty="0"/>
              <a:t>    }</a:t>
            </a:r>
          </a:p>
          <a:p>
            <a:pPr marL="0" indent="0">
              <a:buNone/>
            </a:pPr>
            <a:r>
              <a:rPr lang="en-IN" sz="1600" dirty="0"/>
              <a:t>    void display()</a:t>
            </a:r>
          </a:p>
          <a:p>
            <a:pPr marL="0" indent="0">
              <a:buNone/>
            </a:pPr>
            <a:r>
              <a:rPr lang="en-IN" sz="1600" dirty="0"/>
              <a:t>    {</a:t>
            </a:r>
          </a:p>
          <a:p>
            <a:pPr marL="0" indent="0">
              <a:buNone/>
            </a:pPr>
            <a:r>
              <a:rPr lang="en-IN" sz="1600" dirty="0"/>
              <a:t>        </a:t>
            </a:r>
            <a:r>
              <a:rPr lang="en-IN" sz="1600" dirty="0" err="1"/>
              <a:t>System.out.println</a:t>
            </a:r>
            <a:r>
              <a:rPr lang="en-IN" sz="1600" dirty="0"/>
              <a:t>(</a:t>
            </a:r>
            <a:r>
              <a:rPr lang="en-IN" sz="1600" dirty="0" err="1"/>
              <a:t>x+y</a:t>
            </a:r>
            <a:r>
              <a:rPr lang="en-IN" sz="1600" dirty="0"/>
              <a:t>);</a:t>
            </a:r>
          </a:p>
          <a:p>
            <a:pPr marL="0" indent="0">
              <a:buNone/>
            </a:pPr>
            <a:r>
              <a:rPr lang="en-IN" sz="1600" dirty="0"/>
              <a:t>    }</a:t>
            </a:r>
          </a:p>
          <a:p>
            <a:pPr marL="0" indent="0">
              <a:buNone/>
            </a:pPr>
            <a:r>
              <a:rPr lang="en-IN" sz="1600" dirty="0"/>
              <a:t>}</a:t>
            </a:r>
          </a:p>
          <a:p>
            <a:pPr marL="0" indent="0">
              <a:buNone/>
            </a:pPr>
            <a:r>
              <a:rPr lang="en-IN" sz="1600" dirty="0"/>
              <a:t>public class Main</a:t>
            </a:r>
          </a:p>
          <a:p>
            <a:pPr marL="0" indent="0">
              <a:buNone/>
            </a:pPr>
            <a:r>
              <a:rPr lang="en-IN" sz="1600" dirty="0"/>
              <a:t>{</a:t>
            </a:r>
          </a:p>
          <a:p>
            <a:pPr marL="0" indent="0">
              <a:buNone/>
            </a:pPr>
            <a:r>
              <a:rPr lang="en-IN" sz="1600" dirty="0"/>
              <a:t>	public static void main(String[] </a:t>
            </a:r>
            <a:r>
              <a:rPr lang="en-IN" sz="1600" dirty="0" err="1"/>
              <a:t>args</a:t>
            </a:r>
            <a:r>
              <a:rPr lang="en-IN" sz="1600" dirty="0"/>
              <a:t>) {</a:t>
            </a:r>
          </a:p>
          <a:p>
            <a:pPr marL="0" indent="0">
              <a:buNone/>
            </a:pPr>
            <a:r>
              <a:rPr lang="en-IN" sz="1600" dirty="0"/>
              <a:t>		A ref=new A();</a:t>
            </a:r>
          </a:p>
          <a:p>
            <a:pPr marL="0" indent="0">
              <a:buNone/>
            </a:pPr>
            <a:r>
              <a:rPr lang="en-IN" sz="1600" dirty="0"/>
              <a:t>		</a:t>
            </a:r>
            <a:r>
              <a:rPr lang="en-IN" sz="1600" dirty="0" err="1"/>
              <a:t>ref.display</a:t>
            </a:r>
            <a:r>
              <a:rPr lang="en-IN" sz="1600" dirty="0"/>
              <a:t>();</a:t>
            </a:r>
          </a:p>
          <a:p>
            <a:pPr marL="0" indent="0">
              <a:buNone/>
            </a:pPr>
            <a:r>
              <a:rPr lang="en-IN" sz="1600" dirty="0"/>
              <a:t>	}</a:t>
            </a:r>
          </a:p>
          <a:p>
            <a:pPr marL="0" indent="0">
              <a:buNone/>
            </a:pPr>
            <a:r>
              <a:rPr lang="en-IN" sz="1600" dirty="0" smtClean="0"/>
              <a:t>}</a:t>
            </a:r>
            <a:endParaRPr lang="en-IN" sz="1600" dirty="0"/>
          </a:p>
          <a:p>
            <a:pPr marL="742950" indent="-742950">
              <a:buAutoNum type="alphaUcPeriod"/>
            </a:pPr>
            <a:r>
              <a:rPr lang="en-IN" sz="1600" dirty="0" smtClean="0"/>
              <a:t>100</a:t>
            </a:r>
          </a:p>
          <a:p>
            <a:pPr marL="742950" indent="-742950">
              <a:buAutoNum type="alphaUcPeriod"/>
            </a:pPr>
            <a:r>
              <a:rPr lang="en-IN" sz="1600" dirty="0" smtClean="0"/>
              <a:t>200</a:t>
            </a:r>
          </a:p>
          <a:p>
            <a:pPr marL="742950" indent="-742950">
              <a:buAutoNum type="alphaUcPeriod"/>
            </a:pPr>
            <a:r>
              <a:rPr lang="en-IN" sz="1600" dirty="0" smtClean="0"/>
              <a:t>Compile time error</a:t>
            </a:r>
          </a:p>
          <a:p>
            <a:pPr marL="742950" indent="-742950">
              <a:buAutoNum type="alphaUcPeriod"/>
            </a:pPr>
            <a:r>
              <a:rPr lang="en-IN" sz="1600" dirty="0"/>
              <a:t>0</a:t>
            </a:r>
            <a:endParaRPr lang="en-IN" sz="1600" dirty="0" smtClean="0"/>
          </a:p>
          <a:p>
            <a:pPr marL="0" indent="0">
              <a:buNone/>
            </a:pPr>
            <a:endParaRPr lang="en-IN" sz="1400" dirty="0" smtClean="0"/>
          </a:p>
          <a:p>
            <a:endParaRPr lang="en-IN" sz="1400" dirty="0"/>
          </a:p>
          <a:p>
            <a:pPr marL="0" indent="0">
              <a:buNone/>
            </a:pPr>
            <a:endParaRPr lang="en-IN" sz="1400" dirty="0"/>
          </a:p>
        </p:txBody>
      </p:sp>
    </p:spTree>
    <p:extLst>
      <p:ext uri="{BB962C8B-B14F-4D97-AF65-F5344CB8AC3E}">
        <p14:creationId xmlns:p14="http://schemas.microsoft.com/office/powerpoint/2010/main" val="1227918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362"/>
          </a:xfrm>
        </p:spPr>
        <p:txBody>
          <a:bodyPr>
            <a:noAutofit/>
          </a:bodyPr>
          <a:lstStyle/>
          <a:p>
            <a:r>
              <a:rPr lang="en-IN" sz="3200" b="1" dirty="0" smtClean="0"/>
              <a:t>Q3(Output??)</a:t>
            </a:r>
            <a:endParaRPr lang="en-IN" sz="3200" b="1" dirty="0"/>
          </a:p>
        </p:txBody>
      </p:sp>
      <p:sp>
        <p:nvSpPr>
          <p:cNvPr id="3" name="Content Placeholder 2"/>
          <p:cNvSpPr>
            <a:spLocks noGrp="1"/>
          </p:cNvSpPr>
          <p:nvPr>
            <p:ph idx="1"/>
          </p:nvPr>
        </p:nvSpPr>
        <p:spPr>
          <a:xfrm>
            <a:off x="457200" y="533400"/>
            <a:ext cx="8229600" cy="6096000"/>
          </a:xfrm>
        </p:spPr>
        <p:txBody>
          <a:bodyPr>
            <a:normAutofit fontScale="47500" lnSpcReduction="20000"/>
          </a:bodyPr>
          <a:lstStyle/>
          <a:p>
            <a:pPr marL="0" indent="0">
              <a:buNone/>
            </a:pPr>
            <a:r>
              <a:rPr lang="en-IN" sz="3400" dirty="0"/>
              <a:t>class A </a:t>
            </a:r>
          </a:p>
          <a:p>
            <a:pPr marL="0" indent="0">
              <a:buNone/>
            </a:pPr>
            <a:r>
              <a:rPr lang="en-IN" sz="3400" dirty="0"/>
              <a:t>{</a:t>
            </a:r>
          </a:p>
          <a:p>
            <a:pPr marL="0" indent="0">
              <a:buNone/>
            </a:pPr>
            <a:r>
              <a:rPr lang="en-IN" sz="3400" dirty="0"/>
              <a:t>    private static </a:t>
            </a:r>
            <a:r>
              <a:rPr lang="en-IN" sz="3400" dirty="0" err="1"/>
              <a:t>int</a:t>
            </a:r>
            <a:r>
              <a:rPr lang="en-IN" sz="3400" dirty="0"/>
              <a:t> x=10;</a:t>
            </a:r>
          </a:p>
          <a:p>
            <a:pPr marL="0" indent="0">
              <a:buNone/>
            </a:pPr>
            <a:r>
              <a:rPr lang="en-IN" sz="3400" dirty="0"/>
              <a:t>    class B </a:t>
            </a:r>
          </a:p>
          <a:p>
            <a:pPr marL="0" indent="0">
              <a:buNone/>
            </a:pPr>
            <a:r>
              <a:rPr lang="en-IN" sz="3400" dirty="0"/>
              <a:t>    {</a:t>
            </a:r>
          </a:p>
          <a:p>
            <a:pPr marL="0" indent="0">
              <a:buNone/>
            </a:pPr>
            <a:r>
              <a:rPr lang="en-IN" sz="3400" dirty="0"/>
              <a:t>    private </a:t>
            </a:r>
            <a:r>
              <a:rPr lang="en-IN" sz="3400" dirty="0" err="1"/>
              <a:t>int</a:t>
            </a:r>
            <a:r>
              <a:rPr lang="en-IN" sz="3400" dirty="0"/>
              <a:t> y=20;</a:t>
            </a:r>
          </a:p>
          <a:p>
            <a:pPr marL="0" indent="0">
              <a:buNone/>
            </a:pPr>
            <a:r>
              <a:rPr lang="en-IN" sz="3400" dirty="0"/>
              <a:t>    void display()</a:t>
            </a:r>
          </a:p>
          <a:p>
            <a:pPr marL="0" indent="0">
              <a:buNone/>
            </a:pPr>
            <a:r>
              <a:rPr lang="en-IN" sz="3400" dirty="0"/>
              <a:t>    {</a:t>
            </a:r>
          </a:p>
          <a:p>
            <a:pPr marL="0" indent="0">
              <a:buNone/>
            </a:pPr>
            <a:r>
              <a:rPr lang="en-IN" sz="3400" dirty="0"/>
              <a:t>        </a:t>
            </a:r>
            <a:r>
              <a:rPr lang="en-IN" sz="3400" dirty="0" err="1"/>
              <a:t>System.out.println</a:t>
            </a:r>
            <a:r>
              <a:rPr lang="en-IN" sz="3400" dirty="0"/>
              <a:t>(</a:t>
            </a:r>
            <a:r>
              <a:rPr lang="en-IN" sz="3400" dirty="0" err="1"/>
              <a:t>x+y</a:t>
            </a:r>
            <a:r>
              <a:rPr lang="en-IN" sz="3400" dirty="0"/>
              <a:t>);</a:t>
            </a:r>
          </a:p>
          <a:p>
            <a:pPr marL="0" indent="0">
              <a:buNone/>
            </a:pPr>
            <a:r>
              <a:rPr lang="en-IN" sz="3400" dirty="0"/>
              <a:t>    }</a:t>
            </a:r>
          </a:p>
          <a:p>
            <a:pPr marL="0" indent="0">
              <a:buNone/>
            </a:pPr>
            <a:r>
              <a:rPr lang="en-IN" sz="3400" dirty="0"/>
              <a:t>    }</a:t>
            </a:r>
          </a:p>
          <a:p>
            <a:pPr marL="0" indent="0">
              <a:buNone/>
            </a:pPr>
            <a:r>
              <a:rPr lang="en-IN" sz="3400" dirty="0"/>
              <a:t>}</a:t>
            </a:r>
          </a:p>
          <a:p>
            <a:pPr marL="0" indent="0">
              <a:buNone/>
            </a:pPr>
            <a:r>
              <a:rPr lang="en-IN" sz="3400" dirty="0"/>
              <a:t>public class Main</a:t>
            </a:r>
          </a:p>
          <a:p>
            <a:pPr marL="0" indent="0">
              <a:buNone/>
            </a:pPr>
            <a:r>
              <a:rPr lang="en-IN" sz="3400" dirty="0"/>
              <a:t>{</a:t>
            </a:r>
          </a:p>
          <a:p>
            <a:pPr marL="0" indent="0">
              <a:buNone/>
            </a:pPr>
            <a:r>
              <a:rPr lang="en-IN" sz="3400" dirty="0"/>
              <a:t>	public static void main(String[] </a:t>
            </a:r>
            <a:r>
              <a:rPr lang="en-IN" sz="3400" dirty="0" err="1"/>
              <a:t>args</a:t>
            </a:r>
            <a:r>
              <a:rPr lang="en-IN" sz="3400" dirty="0"/>
              <a:t>) {</a:t>
            </a:r>
          </a:p>
          <a:p>
            <a:pPr marL="0" indent="0">
              <a:buNone/>
            </a:pPr>
            <a:r>
              <a:rPr lang="en-IN" sz="3400" dirty="0"/>
              <a:t>		A ref1=new A();</a:t>
            </a:r>
          </a:p>
          <a:p>
            <a:pPr marL="0" indent="0">
              <a:buNone/>
            </a:pPr>
            <a:r>
              <a:rPr lang="en-IN" sz="3400" dirty="0"/>
              <a:t>		A.B ref2=ref1.new B();</a:t>
            </a:r>
          </a:p>
          <a:p>
            <a:pPr marL="0" indent="0">
              <a:buNone/>
            </a:pPr>
            <a:r>
              <a:rPr lang="en-IN" sz="3400" dirty="0"/>
              <a:t>		ref2.display();</a:t>
            </a:r>
          </a:p>
          <a:p>
            <a:pPr marL="0" indent="0">
              <a:buNone/>
            </a:pPr>
            <a:r>
              <a:rPr lang="en-IN" sz="3400" dirty="0"/>
              <a:t>	}</a:t>
            </a:r>
          </a:p>
          <a:p>
            <a:pPr marL="0" indent="0">
              <a:buNone/>
            </a:pPr>
            <a:r>
              <a:rPr lang="en-IN" sz="3400" dirty="0" smtClean="0"/>
              <a:t>}</a:t>
            </a:r>
          </a:p>
          <a:p>
            <a:pPr marL="514350" indent="-514350">
              <a:buAutoNum type="alphaUcPeriod"/>
            </a:pPr>
            <a:r>
              <a:rPr lang="en-IN" sz="3400" dirty="0" smtClean="0"/>
              <a:t>10</a:t>
            </a:r>
          </a:p>
          <a:p>
            <a:pPr marL="514350" indent="-514350">
              <a:buAutoNum type="alphaUcPeriod"/>
            </a:pPr>
            <a:r>
              <a:rPr lang="en-IN" sz="3400" dirty="0" smtClean="0"/>
              <a:t>20</a:t>
            </a:r>
          </a:p>
          <a:p>
            <a:pPr marL="514350" indent="-514350">
              <a:buAutoNum type="alphaUcPeriod"/>
            </a:pPr>
            <a:r>
              <a:rPr lang="en-IN" sz="3400" dirty="0" smtClean="0"/>
              <a:t>30</a:t>
            </a:r>
          </a:p>
          <a:p>
            <a:pPr marL="514350" indent="-514350">
              <a:buAutoNum type="alphaUcPeriod"/>
            </a:pPr>
            <a:r>
              <a:rPr lang="en-IN" sz="3400" dirty="0"/>
              <a:t>0</a:t>
            </a:r>
          </a:p>
          <a:p>
            <a:pPr marL="0" indent="0">
              <a:buNone/>
            </a:pPr>
            <a:endParaRPr lang="en-IN" dirty="0"/>
          </a:p>
        </p:txBody>
      </p:sp>
    </p:spTree>
    <p:extLst>
      <p:ext uri="{BB962C8B-B14F-4D97-AF65-F5344CB8AC3E}">
        <p14:creationId xmlns:p14="http://schemas.microsoft.com/office/powerpoint/2010/main" val="260848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IN" sz="2400" b="1" dirty="0" smtClean="0"/>
              <a:t>Q4(Output??)</a:t>
            </a:r>
            <a:endParaRPr lang="en-IN" sz="2400" b="1" dirty="0"/>
          </a:p>
        </p:txBody>
      </p:sp>
      <p:sp>
        <p:nvSpPr>
          <p:cNvPr id="4" name="Content Placeholder 3"/>
          <p:cNvSpPr>
            <a:spLocks noGrp="1"/>
          </p:cNvSpPr>
          <p:nvPr>
            <p:ph sz="half" idx="1"/>
          </p:nvPr>
        </p:nvSpPr>
        <p:spPr>
          <a:xfrm>
            <a:off x="457200" y="609600"/>
            <a:ext cx="4038600" cy="6096000"/>
          </a:xfrm>
        </p:spPr>
        <p:txBody>
          <a:bodyPr>
            <a:normAutofit fontScale="47500" lnSpcReduction="20000"/>
          </a:bodyPr>
          <a:lstStyle/>
          <a:p>
            <a:pPr marL="0" indent="0">
              <a:buNone/>
            </a:pPr>
            <a:r>
              <a:rPr lang="en-IN" sz="3400" dirty="0"/>
              <a:t>class Example </a:t>
            </a:r>
          </a:p>
          <a:p>
            <a:pPr marL="0" indent="0">
              <a:buNone/>
            </a:pPr>
            <a:r>
              <a:rPr lang="en-IN" sz="3400" dirty="0"/>
              <a:t>{</a:t>
            </a:r>
          </a:p>
          <a:p>
            <a:pPr marL="0" indent="0">
              <a:buNone/>
            </a:pPr>
            <a:r>
              <a:rPr lang="en-IN" sz="3400" dirty="0"/>
              <a:t>    void show()</a:t>
            </a:r>
          </a:p>
          <a:p>
            <a:pPr marL="0" indent="0">
              <a:buNone/>
            </a:pPr>
            <a:r>
              <a:rPr lang="en-IN" sz="3400" dirty="0"/>
              <a:t>    {</a:t>
            </a:r>
          </a:p>
          <a:p>
            <a:pPr marL="0" indent="0">
              <a:buNone/>
            </a:pPr>
            <a:r>
              <a:rPr lang="en-IN" sz="3400" dirty="0"/>
              <a:t>        class Test</a:t>
            </a:r>
          </a:p>
          <a:p>
            <a:pPr marL="0" indent="0">
              <a:buNone/>
            </a:pPr>
            <a:r>
              <a:rPr lang="en-IN" sz="3400" dirty="0"/>
              <a:t>        {</a:t>
            </a:r>
          </a:p>
          <a:p>
            <a:pPr marL="0" indent="0">
              <a:buNone/>
            </a:pPr>
            <a:r>
              <a:rPr lang="en-IN" sz="3400" dirty="0"/>
              <a:t>            static </a:t>
            </a:r>
            <a:r>
              <a:rPr lang="en-IN" sz="3400" dirty="0" err="1"/>
              <a:t>int</a:t>
            </a:r>
            <a:r>
              <a:rPr lang="en-IN" sz="3400" dirty="0"/>
              <a:t> a=13;</a:t>
            </a:r>
          </a:p>
          <a:p>
            <a:pPr marL="0" indent="0">
              <a:buNone/>
            </a:pPr>
            <a:r>
              <a:rPr lang="en-IN" sz="3400" dirty="0"/>
              <a:t>            void display()</a:t>
            </a:r>
          </a:p>
          <a:p>
            <a:pPr marL="0" indent="0">
              <a:buNone/>
            </a:pPr>
            <a:r>
              <a:rPr lang="en-IN" sz="3400" dirty="0"/>
              <a:t>            {</a:t>
            </a:r>
          </a:p>
          <a:p>
            <a:pPr marL="0" indent="0">
              <a:buNone/>
            </a:pPr>
            <a:r>
              <a:rPr lang="en-IN" sz="3400" dirty="0"/>
              <a:t>                </a:t>
            </a:r>
            <a:r>
              <a:rPr lang="en-IN" sz="3400" dirty="0" err="1"/>
              <a:t>System.out.println</a:t>
            </a:r>
            <a:r>
              <a:rPr lang="en-IN" sz="3400" dirty="0"/>
              <a:t>(a);</a:t>
            </a:r>
          </a:p>
          <a:p>
            <a:pPr marL="0" indent="0">
              <a:buNone/>
            </a:pPr>
            <a:r>
              <a:rPr lang="en-IN" sz="3400" dirty="0"/>
              <a:t>            }</a:t>
            </a:r>
          </a:p>
          <a:p>
            <a:pPr marL="0" indent="0">
              <a:buNone/>
            </a:pPr>
            <a:r>
              <a:rPr lang="en-IN" sz="3400" dirty="0"/>
              <a:t>        }</a:t>
            </a:r>
          </a:p>
          <a:p>
            <a:pPr marL="0" indent="0">
              <a:buNone/>
            </a:pPr>
            <a:r>
              <a:rPr lang="en-IN" sz="3400" dirty="0"/>
              <a:t>        Test </a:t>
            </a:r>
            <a:r>
              <a:rPr lang="en-IN" sz="3400" dirty="0" err="1"/>
              <a:t>ob</a:t>
            </a:r>
            <a:r>
              <a:rPr lang="en-IN" sz="3400" dirty="0"/>
              <a:t>=new Test();</a:t>
            </a:r>
          </a:p>
          <a:p>
            <a:pPr marL="0" indent="0">
              <a:buNone/>
            </a:pPr>
            <a:r>
              <a:rPr lang="en-IN" sz="3400" dirty="0"/>
              <a:t>        </a:t>
            </a:r>
            <a:r>
              <a:rPr lang="en-IN" sz="3400" dirty="0" err="1"/>
              <a:t>ob.display</a:t>
            </a:r>
            <a:r>
              <a:rPr lang="en-IN" sz="3400" dirty="0"/>
              <a:t>();</a:t>
            </a:r>
          </a:p>
          <a:p>
            <a:pPr marL="0" indent="0">
              <a:buNone/>
            </a:pPr>
            <a:r>
              <a:rPr lang="en-IN" sz="3400" dirty="0"/>
              <a:t>    }</a:t>
            </a:r>
          </a:p>
          <a:p>
            <a:pPr marL="0" indent="0">
              <a:buNone/>
            </a:pPr>
            <a:r>
              <a:rPr lang="en-IN" sz="3400" dirty="0"/>
              <a:t>}</a:t>
            </a:r>
          </a:p>
          <a:p>
            <a:pPr marL="0" indent="0">
              <a:buNone/>
            </a:pPr>
            <a:r>
              <a:rPr lang="en-IN" sz="3400" dirty="0"/>
              <a:t>public class Main</a:t>
            </a:r>
          </a:p>
          <a:p>
            <a:pPr marL="0" indent="0">
              <a:buNone/>
            </a:pPr>
            <a:r>
              <a:rPr lang="en-IN" sz="3400" dirty="0"/>
              <a:t>{</a:t>
            </a:r>
          </a:p>
          <a:p>
            <a:pPr marL="0" indent="0">
              <a:buNone/>
            </a:pPr>
            <a:r>
              <a:rPr lang="en-IN" sz="3400" dirty="0" smtClean="0"/>
              <a:t>public </a:t>
            </a:r>
            <a:r>
              <a:rPr lang="en-IN" sz="3400" dirty="0"/>
              <a:t>static void main(String[] </a:t>
            </a:r>
            <a:r>
              <a:rPr lang="en-IN" sz="3400" dirty="0" err="1"/>
              <a:t>args</a:t>
            </a:r>
            <a:r>
              <a:rPr lang="en-IN" sz="3400" dirty="0"/>
              <a:t>) </a:t>
            </a:r>
          </a:p>
          <a:p>
            <a:pPr marL="0" indent="0">
              <a:buNone/>
            </a:pPr>
            <a:r>
              <a:rPr lang="en-IN" sz="3400" dirty="0"/>
              <a:t>	{</a:t>
            </a:r>
          </a:p>
          <a:p>
            <a:pPr marL="0" indent="0">
              <a:buNone/>
            </a:pPr>
            <a:r>
              <a:rPr lang="en-IN" sz="3400" dirty="0"/>
              <a:t>      Example </a:t>
            </a:r>
            <a:r>
              <a:rPr lang="en-IN" sz="3400" dirty="0" err="1"/>
              <a:t>obj</a:t>
            </a:r>
            <a:r>
              <a:rPr lang="en-IN" sz="3400" dirty="0"/>
              <a:t>=new Example();</a:t>
            </a:r>
          </a:p>
          <a:p>
            <a:pPr marL="0" indent="0">
              <a:buNone/>
            </a:pPr>
            <a:r>
              <a:rPr lang="en-IN" sz="3400" dirty="0"/>
              <a:t>      </a:t>
            </a:r>
            <a:r>
              <a:rPr lang="en-IN" sz="3400" dirty="0" err="1"/>
              <a:t>obj.show</a:t>
            </a:r>
            <a:r>
              <a:rPr lang="en-IN" sz="3400" dirty="0"/>
              <a:t>();</a:t>
            </a:r>
          </a:p>
          <a:p>
            <a:pPr marL="0" indent="0">
              <a:buNone/>
            </a:pPr>
            <a:r>
              <a:rPr lang="en-IN" sz="3400" dirty="0"/>
              <a:t>	}</a:t>
            </a:r>
          </a:p>
          <a:p>
            <a:pPr marL="0" indent="0">
              <a:buNone/>
            </a:pPr>
            <a:r>
              <a:rPr lang="en-IN" sz="3400" dirty="0"/>
              <a:t>}</a:t>
            </a:r>
          </a:p>
          <a:p>
            <a:pPr marL="0" indent="0">
              <a:buNone/>
            </a:pPr>
            <a:endParaRPr lang="en-IN" dirty="0"/>
          </a:p>
        </p:txBody>
      </p:sp>
      <p:sp>
        <p:nvSpPr>
          <p:cNvPr id="5" name="Content Placeholder 4"/>
          <p:cNvSpPr>
            <a:spLocks noGrp="1"/>
          </p:cNvSpPr>
          <p:nvPr>
            <p:ph sz="half" idx="2"/>
          </p:nvPr>
        </p:nvSpPr>
        <p:spPr>
          <a:xfrm>
            <a:off x="4648200" y="762000"/>
            <a:ext cx="4038600" cy="4495800"/>
          </a:xfrm>
        </p:spPr>
        <p:txBody>
          <a:bodyPr>
            <a:normAutofit fontScale="47500" lnSpcReduction="20000"/>
          </a:bodyPr>
          <a:lstStyle/>
          <a:p>
            <a:pPr marL="514350" indent="-514350">
              <a:buAutoNum type="alphaUcPeriod"/>
            </a:pPr>
            <a:r>
              <a:rPr lang="en-IN" sz="4400" dirty="0" smtClean="0"/>
              <a:t>13</a:t>
            </a:r>
          </a:p>
          <a:p>
            <a:pPr marL="514350" indent="-514350">
              <a:buAutoNum type="alphaUcPeriod"/>
            </a:pPr>
            <a:r>
              <a:rPr lang="en-IN" sz="4400" dirty="0" smtClean="0"/>
              <a:t>0</a:t>
            </a:r>
          </a:p>
          <a:p>
            <a:pPr marL="514350" indent="-514350">
              <a:buAutoNum type="alphaUcPeriod"/>
            </a:pPr>
            <a:r>
              <a:rPr lang="en-IN" sz="4400" dirty="0" smtClean="0"/>
              <a:t>Compile time error</a:t>
            </a:r>
          </a:p>
          <a:p>
            <a:pPr marL="514350" indent="-514350">
              <a:buAutoNum type="alphaUcPeriod"/>
            </a:pPr>
            <a:r>
              <a:rPr lang="en-IN" sz="4400" dirty="0" smtClean="0"/>
              <a:t>Runtime error</a:t>
            </a:r>
            <a:endParaRPr lang="en-IN" sz="4400" dirty="0"/>
          </a:p>
        </p:txBody>
      </p:sp>
    </p:spTree>
    <p:extLst>
      <p:ext uri="{BB962C8B-B14F-4D97-AF65-F5344CB8AC3E}">
        <p14:creationId xmlns:p14="http://schemas.microsoft.com/office/powerpoint/2010/main" val="2908591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487362"/>
          </a:xfrm>
        </p:spPr>
        <p:txBody>
          <a:bodyPr>
            <a:normAutofit fontScale="90000"/>
          </a:bodyPr>
          <a:lstStyle/>
          <a:p>
            <a:r>
              <a:rPr lang="en-IN" sz="2800" b="1" dirty="0" smtClean="0"/>
              <a:t>Q5(Output??)</a:t>
            </a:r>
            <a:endParaRPr lang="en-IN" sz="2800" b="1" dirty="0"/>
          </a:p>
        </p:txBody>
      </p:sp>
      <p:sp>
        <p:nvSpPr>
          <p:cNvPr id="3" name="Content Placeholder 2"/>
          <p:cNvSpPr>
            <a:spLocks noGrp="1"/>
          </p:cNvSpPr>
          <p:nvPr>
            <p:ph sz="half" idx="1"/>
          </p:nvPr>
        </p:nvSpPr>
        <p:spPr>
          <a:xfrm>
            <a:off x="152400" y="506412"/>
            <a:ext cx="5334000" cy="6122988"/>
          </a:xfrm>
        </p:spPr>
        <p:txBody>
          <a:bodyPr>
            <a:normAutofit fontScale="62500" lnSpcReduction="20000"/>
          </a:bodyPr>
          <a:lstStyle/>
          <a:p>
            <a:pPr marL="0" indent="0">
              <a:buNone/>
            </a:pPr>
            <a:r>
              <a:rPr lang="en-IN" dirty="0"/>
              <a:t>interface Example</a:t>
            </a:r>
          </a:p>
          <a:p>
            <a:pPr marL="0" indent="0">
              <a:buNone/>
            </a:pPr>
            <a:r>
              <a:rPr lang="en-IN" dirty="0"/>
              <a:t>{</a:t>
            </a:r>
          </a:p>
          <a:p>
            <a:pPr marL="0" indent="0">
              <a:buNone/>
            </a:pPr>
            <a:r>
              <a:rPr lang="en-IN" dirty="0"/>
              <a:t>    </a:t>
            </a:r>
            <a:r>
              <a:rPr lang="en-IN" dirty="0" err="1"/>
              <a:t>int</a:t>
            </a:r>
            <a:r>
              <a:rPr lang="en-IN" dirty="0"/>
              <a:t> a=100;</a:t>
            </a:r>
          </a:p>
          <a:p>
            <a:pPr marL="0" indent="0">
              <a:buNone/>
            </a:pPr>
            <a:r>
              <a:rPr lang="en-IN" dirty="0"/>
              <a:t>    void show();</a:t>
            </a:r>
          </a:p>
          <a:p>
            <a:pPr marL="0" indent="0">
              <a:buNone/>
            </a:pPr>
            <a:r>
              <a:rPr lang="en-IN" dirty="0"/>
              <a:t>}</a:t>
            </a:r>
          </a:p>
          <a:p>
            <a:pPr marL="0" indent="0">
              <a:buNone/>
            </a:pPr>
            <a:r>
              <a:rPr lang="en-IN" dirty="0"/>
              <a:t>class Main</a:t>
            </a:r>
          </a:p>
          <a:p>
            <a:pPr marL="0" indent="0">
              <a:buNone/>
            </a:pP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smtClean="0"/>
              <a:t>Example </a:t>
            </a:r>
            <a:r>
              <a:rPr lang="en-IN" dirty="0" err="1"/>
              <a:t>ob</a:t>
            </a:r>
            <a:r>
              <a:rPr lang="en-IN" dirty="0"/>
              <a:t> = new Example() // </a:t>
            </a:r>
            <a:r>
              <a:rPr lang="en-IN" dirty="0" smtClean="0"/>
              <a:t>anonymous </a:t>
            </a:r>
            <a:r>
              <a:rPr lang="en-IN" dirty="0"/>
              <a:t>inner class</a:t>
            </a:r>
          </a:p>
          <a:p>
            <a:pPr marL="0" indent="0">
              <a:buNone/>
            </a:pPr>
            <a:r>
              <a:rPr lang="en-IN" dirty="0"/>
              <a:t>		{</a:t>
            </a:r>
          </a:p>
          <a:p>
            <a:pPr marL="0" indent="0">
              <a:buNone/>
            </a:pPr>
            <a:r>
              <a:rPr lang="en-IN" dirty="0"/>
              <a:t>		    static final </a:t>
            </a:r>
            <a:r>
              <a:rPr lang="en-IN" dirty="0" err="1"/>
              <a:t>int</a:t>
            </a:r>
            <a:r>
              <a:rPr lang="en-IN" dirty="0"/>
              <a:t> b=200;</a:t>
            </a:r>
          </a:p>
          <a:p>
            <a:pPr marL="0" indent="0">
              <a:buNone/>
            </a:pPr>
            <a:r>
              <a:rPr lang="en-IN" dirty="0"/>
              <a:t>		    public void show()</a:t>
            </a:r>
          </a:p>
          <a:p>
            <a:pPr marL="0" indent="0">
              <a:buNone/>
            </a:pPr>
            <a:r>
              <a:rPr lang="en-IN" dirty="0"/>
              <a:t>		    {</a:t>
            </a:r>
          </a:p>
          <a:p>
            <a:pPr marL="0" indent="0">
              <a:buNone/>
            </a:pPr>
            <a:r>
              <a:rPr lang="en-IN" dirty="0"/>
              <a:t>		        </a:t>
            </a:r>
            <a:r>
              <a:rPr lang="en-IN" dirty="0" err="1"/>
              <a:t>System.out.println</a:t>
            </a:r>
            <a:r>
              <a:rPr lang="en-IN" dirty="0"/>
              <a:t>(a+" "+b);</a:t>
            </a:r>
          </a:p>
          <a:p>
            <a:pPr marL="0" indent="0">
              <a:buNone/>
            </a:pPr>
            <a:r>
              <a:rPr lang="en-IN" dirty="0"/>
              <a:t>		    }</a:t>
            </a:r>
          </a:p>
          <a:p>
            <a:pPr marL="0" indent="0">
              <a:buNone/>
            </a:pPr>
            <a:r>
              <a:rPr lang="en-IN" dirty="0"/>
              <a:t>		};</a:t>
            </a:r>
          </a:p>
          <a:p>
            <a:pPr marL="0" indent="0">
              <a:buNone/>
            </a:pPr>
            <a:r>
              <a:rPr lang="en-IN" dirty="0"/>
              <a:t>		</a:t>
            </a:r>
            <a:r>
              <a:rPr lang="en-IN" dirty="0" err="1"/>
              <a:t>ob.show</a:t>
            </a:r>
            <a:r>
              <a:rPr lang="en-IN" dirty="0"/>
              <a:t>();</a:t>
            </a:r>
          </a:p>
          <a:p>
            <a:pPr marL="0" indent="0">
              <a:buNone/>
            </a:pPr>
            <a:r>
              <a:rPr lang="en-IN" dirty="0"/>
              <a:t>	}</a:t>
            </a:r>
          </a:p>
          <a:p>
            <a:pPr marL="0" indent="0">
              <a:buNone/>
            </a:pPr>
            <a:r>
              <a:rPr lang="en-IN" dirty="0"/>
              <a:t>}</a:t>
            </a:r>
          </a:p>
          <a:p>
            <a:pPr marL="0" indent="0">
              <a:buNone/>
            </a:pPr>
            <a:endParaRPr lang="en-IN" dirty="0"/>
          </a:p>
        </p:txBody>
      </p:sp>
      <p:sp>
        <p:nvSpPr>
          <p:cNvPr id="4" name="Content Placeholder 3"/>
          <p:cNvSpPr>
            <a:spLocks noGrp="1"/>
          </p:cNvSpPr>
          <p:nvPr>
            <p:ph sz="half" idx="2"/>
          </p:nvPr>
        </p:nvSpPr>
        <p:spPr>
          <a:xfrm>
            <a:off x="5638800" y="506412"/>
            <a:ext cx="3352800" cy="5619751"/>
          </a:xfrm>
        </p:spPr>
        <p:txBody>
          <a:bodyPr>
            <a:normAutofit fontScale="62500" lnSpcReduction="20000"/>
          </a:bodyPr>
          <a:lstStyle/>
          <a:p>
            <a:pPr marL="514350" indent="-514350">
              <a:buAutoNum type="alphaUcPeriod"/>
            </a:pPr>
            <a:r>
              <a:rPr lang="en-IN" dirty="0" smtClean="0"/>
              <a:t>100  0</a:t>
            </a:r>
          </a:p>
          <a:p>
            <a:pPr marL="514350" indent="-514350">
              <a:buAutoNum type="alphaUcPeriod"/>
            </a:pPr>
            <a:r>
              <a:rPr lang="en-IN" dirty="0" smtClean="0"/>
              <a:t>0  200</a:t>
            </a:r>
          </a:p>
          <a:p>
            <a:pPr marL="514350" indent="-514350">
              <a:buAutoNum type="alphaUcPeriod"/>
            </a:pPr>
            <a:r>
              <a:rPr lang="en-IN" dirty="0" smtClean="0"/>
              <a:t>Compile time error</a:t>
            </a:r>
          </a:p>
          <a:p>
            <a:pPr marL="514350" indent="-514350">
              <a:buAutoNum type="alphaUcPeriod"/>
            </a:pPr>
            <a:r>
              <a:rPr lang="en-IN" dirty="0" smtClean="0"/>
              <a:t>100  200</a:t>
            </a:r>
          </a:p>
          <a:p>
            <a:pPr marL="514350" indent="-514350">
              <a:buAutoNum type="alphaUcPeriod"/>
            </a:pPr>
            <a:endParaRPr lang="en-IN" dirty="0"/>
          </a:p>
        </p:txBody>
      </p:sp>
    </p:spTree>
    <p:extLst>
      <p:ext uri="{BB962C8B-B14F-4D97-AF65-F5344CB8AC3E}">
        <p14:creationId xmlns:p14="http://schemas.microsoft.com/office/powerpoint/2010/main" val="3535318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IN" sz="2800" b="1" dirty="0" smtClean="0"/>
              <a:t>Q6(Output??)</a:t>
            </a:r>
            <a:endParaRPr lang="en-IN" sz="2800" b="1" dirty="0"/>
          </a:p>
        </p:txBody>
      </p:sp>
      <p:sp>
        <p:nvSpPr>
          <p:cNvPr id="3" name="Content Placeholder 2"/>
          <p:cNvSpPr>
            <a:spLocks noGrp="1"/>
          </p:cNvSpPr>
          <p:nvPr>
            <p:ph sz="half" idx="1"/>
          </p:nvPr>
        </p:nvSpPr>
        <p:spPr>
          <a:xfrm>
            <a:off x="0" y="685800"/>
            <a:ext cx="4495800" cy="5440363"/>
          </a:xfrm>
        </p:spPr>
        <p:txBody>
          <a:bodyPr>
            <a:normAutofit fontScale="62500" lnSpcReduction="20000"/>
          </a:bodyPr>
          <a:lstStyle/>
          <a:p>
            <a:pPr marL="0" indent="0">
              <a:buNone/>
            </a:pPr>
            <a:r>
              <a:rPr lang="en-IN" dirty="0"/>
              <a:t>abstract class ABC</a:t>
            </a:r>
          </a:p>
          <a:p>
            <a:pPr marL="0" indent="0">
              <a:buNone/>
            </a:pPr>
            <a:r>
              <a:rPr lang="en-IN" dirty="0"/>
              <a:t>{</a:t>
            </a:r>
          </a:p>
          <a:p>
            <a:pPr marL="0" indent="0">
              <a:buNone/>
            </a:pPr>
            <a:r>
              <a:rPr lang="en-IN" dirty="0"/>
              <a:t>    abstract void show1();</a:t>
            </a:r>
          </a:p>
          <a:p>
            <a:pPr marL="0" indent="0">
              <a:buNone/>
            </a:pPr>
            <a:r>
              <a:rPr lang="en-IN" dirty="0"/>
              <a:t>    abstract void show2();</a:t>
            </a:r>
          </a:p>
          <a:p>
            <a:pPr marL="0" indent="0">
              <a:buNone/>
            </a:pPr>
            <a:r>
              <a:rPr lang="en-IN" dirty="0"/>
              <a:t>}</a:t>
            </a:r>
          </a:p>
          <a:p>
            <a:pPr marL="0" indent="0">
              <a:buNone/>
            </a:pPr>
            <a:r>
              <a:rPr lang="en-IN" dirty="0"/>
              <a:t>class Main</a:t>
            </a:r>
          </a:p>
          <a:p>
            <a:pPr marL="0" indent="0">
              <a:buNone/>
            </a:pP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smtClean="0"/>
              <a:t>ABC </a:t>
            </a:r>
            <a:r>
              <a:rPr lang="en-IN" dirty="0" err="1"/>
              <a:t>ob</a:t>
            </a:r>
            <a:r>
              <a:rPr lang="en-IN" dirty="0"/>
              <a:t> = new ABC() // </a:t>
            </a:r>
            <a:r>
              <a:rPr lang="en-IN" dirty="0" smtClean="0"/>
              <a:t>anonymous </a:t>
            </a:r>
            <a:r>
              <a:rPr lang="en-IN" dirty="0"/>
              <a:t>inner class</a:t>
            </a:r>
          </a:p>
          <a:p>
            <a:pPr marL="0" indent="0">
              <a:buNone/>
            </a:pPr>
            <a:r>
              <a:rPr lang="en-IN" dirty="0"/>
              <a:t>		{</a:t>
            </a:r>
          </a:p>
          <a:p>
            <a:pPr marL="0" indent="0">
              <a:buNone/>
            </a:pPr>
            <a:r>
              <a:rPr lang="en-IN" dirty="0" smtClean="0"/>
              <a:t>void </a:t>
            </a:r>
            <a:r>
              <a:rPr lang="en-IN" dirty="0"/>
              <a:t>show1(){ </a:t>
            </a:r>
            <a:r>
              <a:rPr lang="en-IN" dirty="0" err="1"/>
              <a:t>System.out.print</a:t>
            </a:r>
            <a:r>
              <a:rPr lang="en-IN" dirty="0"/>
              <a:t>("A "); }</a:t>
            </a:r>
          </a:p>
          <a:p>
            <a:pPr marL="0" indent="0">
              <a:buNone/>
            </a:pPr>
            <a:r>
              <a:rPr lang="en-IN" dirty="0" smtClean="0"/>
              <a:t>void </a:t>
            </a:r>
            <a:r>
              <a:rPr lang="en-IN" dirty="0"/>
              <a:t>show2(){ </a:t>
            </a:r>
            <a:r>
              <a:rPr lang="en-IN" dirty="0" err="1"/>
              <a:t>System.out.print</a:t>
            </a:r>
            <a:r>
              <a:rPr lang="en-IN" dirty="0"/>
              <a:t>("B "); }</a:t>
            </a:r>
          </a:p>
          <a:p>
            <a:pPr marL="0" indent="0">
              <a:buNone/>
            </a:pPr>
            <a:r>
              <a:rPr lang="en-IN" dirty="0"/>
              <a:t>		};</a:t>
            </a:r>
          </a:p>
          <a:p>
            <a:pPr marL="0" indent="0">
              <a:buNone/>
            </a:pPr>
            <a:r>
              <a:rPr lang="en-IN" dirty="0"/>
              <a:t>		ob.show1();</a:t>
            </a:r>
          </a:p>
          <a:p>
            <a:pPr marL="0" indent="0">
              <a:buNone/>
            </a:pPr>
            <a:r>
              <a:rPr lang="en-IN" dirty="0"/>
              <a:t>		ob.show2();</a:t>
            </a:r>
          </a:p>
          <a:p>
            <a:pPr marL="0" indent="0">
              <a:buNone/>
            </a:pPr>
            <a:r>
              <a:rPr lang="en-IN" dirty="0"/>
              <a:t>	}</a:t>
            </a:r>
          </a:p>
          <a:p>
            <a:pPr marL="0" indent="0">
              <a:buNone/>
            </a:pPr>
            <a:r>
              <a:rPr lang="en-IN" dirty="0"/>
              <a:t>}</a:t>
            </a:r>
          </a:p>
          <a:p>
            <a:pPr marL="0" indent="0">
              <a:buNone/>
            </a:pPr>
            <a:endParaRPr lang="en-IN" dirty="0"/>
          </a:p>
        </p:txBody>
      </p:sp>
      <p:sp>
        <p:nvSpPr>
          <p:cNvPr id="4" name="Content Placeholder 3"/>
          <p:cNvSpPr>
            <a:spLocks noGrp="1"/>
          </p:cNvSpPr>
          <p:nvPr>
            <p:ph sz="half" idx="2"/>
          </p:nvPr>
        </p:nvSpPr>
        <p:spPr>
          <a:xfrm>
            <a:off x="4648200" y="685800"/>
            <a:ext cx="4038600" cy="5440363"/>
          </a:xfrm>
        </p:spPr>
        <p:txBody>
          <a:bodyPr>
            <a:normAutofit fontScale="62500" lnSpcReduction="20000"/>
          </a:bodyPr>
          <a:lstStyle/>
          <a:p>
            <a:pPr marL="0" indent="0">
              <a:buNone/>
            </a:pPr>
            <a:r>
              <a:rPr lang="en-IN" dirty="0" smtClean="0"/>
              <a:t>OP1: A    B</a:t>
            </a:r>
          </a:p>
          <a:p>
            <a:pPr marL="0" indent="0">
              <a:buNone/>
            </a:pPr>
            <a:r>
              <a:rPr lang="en-IN" dirty="0" smtClean="0"/>
              <a:t>OP2: Compile time error</a:t>
            </a:r>
          </a:p>
          <a:p>
            <a:pPr marL="0" indent="0">
              <a:buNone/>
            </a:pPr>
            <a:r>
              <a:rPr lang="en-IN" dirty="0" smtClean="0"/>
              <a:t>OP3:Runtime error</a:t>
            </a:r>
          </a:p>
          <a:p>
            <a:pPr marL="0" indent="0">
              <a:buNone/>
            </a:pPr>
            <a:r>
              <a:rPr lang="en-IN" dirty="0" smtClean="0"/>
              <a:t>OP4:Blank output</a:t>
            </a:r>
            <a:endParaRPr lang="en-IN" dirty="0"/>
          </a:p>
        </p:txBody>
      </p:sp>
    </p:spTree>
    <p:extLst>
      <p:ext uri="{BB962C8B-B14F-4D97-AF65-F5344CB8AC3E}">
        <p14:creationId xmlns:p14="http://schemas.microsoft.com/office/powerpoint/2010/main" val="2141881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74638"/>
            <a:ext cx="8458200" cy="1143000"/>
          </a:xfrm>
        </p:spPr>
        <p:txBody>
          <a:bodyPr>
            <a:normAutofit/>
          </a:bodyPr>
          <a:lstStyle/>
          <a:p>
            <a:r>
              <a:rPr lang="en-IN" sz="3600" b="1" dirty="0" smtClean="0"/>
              <a:t>Q7</a:t>
            </a:r>
            <a:r>
              <a:rPr lang="en-IN" sz="2400" b="1" dirty="0" smtClean="0"/>
              <a:t/>
            </a:r>
            <a:br>
              <a:rPr lang="en-IN" sz="2400" b="1" dirty="0" smtClean="0"/>
            </a:br>
            <a:r>
              <a:rPr lang="en-IN" sz="2400" dirty="0" smtClean="0"/>
              <a:t>Which of the following is true regarding anonymous inner class?</a:t>
            </a:r>
            <a:endParaRPr lang="en-IN" sz="2400" dirty="0"/>
          </a:p>
        </p:txBody>
      </p:sp>
      <p:sp>
        <p:nvSpPr>
          <p:cNvPr id="6" name="Content Placeholder 5"/>
          <p:cNvSpPr>
            <a:spLocks noGrp="1"/>
          </p:cNvSpPr>
          <p:nvPr>
            <p:ph idx="1"/>
          </p:nvPr>
        </p:nvSpPr>
        <p:spPr/>
        <p:txBody>
          <a:bodyPr/>
          <a:lstStyle/>
          <a:p>
            <a:pPr marL="514350" indent="-514350" algn="just">
              <a:buAutoNum type="alphaUcPeriod"/>
            </a:pPr>
            <a:r>
              <a:rPr lang="en-IN" sz="2400" dirty="0" smtClean="0"/>
              <a:t>It can have constructors</a:t>
            </a:r>
          </a:p>
          <a:p>
            <a:pPr marL="514350" indent="-514350" algn="just">
              <a:buAutoNum type="alphaUcPeriod"/>
            </a:pPr>
            <a:r>
              <a:rPr lang="en-IN" sz="2400" dirty="0" smtClean="0"/>
              <a:t>We can create only one instance of anonymous class</a:t>
            </a:r>
          </a:p>
          <a:p>
            <a:pPr marL="514350" indent="-514350" algn="just">
              <a:buAutoNum type="alphaUcPeriod"/>
            </a:pPr>
            <a:r>
              <a:rPr lang="en-IN" sz="2400" dirty="0" smtClean="0"/>
              <a:t>It cannot have final static variables</a:t>
            </a:r>
          </a:p>
          <a:p>
            <a:pPr marL="514350" indent="-514350" algn="just">
              <a:buAutoNum type="alphaUcPeriod"/>
            </a:pPr>
            <a:r>
              <a:rPr lang="en-IN" sz="2400" dirty="0" smtClean="0"/>
              <a:t>It cannot have final non-static variables</a:t>
            </a:r>
          </a:p>
          <a:p>
            <a:pPr marL="514350" indent="-514350" algn="just">
              <a:buAutoNum type="alphaUcPeriod"/>
            </a:pPr>
            <a:endParaRPr lang="en-IN" sz="2400" dirty="0" smtClean="0"/>
          </a:p>
          <a:p>
            <a:pPr marL="514350" indent="-514350" algn="just">
              <a:buAutoNum type="alphaUcPeriod"/>
            </a:pPr>
            <a:endParaRPr lang="en-IN" sz="2400" dirty="0" smtClean="0"/>
          </a:p>
          <a:p>
            <a:pPr marL="514350" indent="-514350">
              <a:buAutoNum type="alphaUcPeriod"/>
            </a:pPr>
            <a:endParaRPr lang="en-IN" dirty="0"/>
          </a:p>
        </p:txBody>
      </p:sp>
    </p:spTree>
    <p:extLst>
      <p:ext uri="{BB962C8B-B14F-4D97-AF65-F5344CB8AC3E}">
        <p14:creationId xmlns:p14="http://schemas.microsoft.com/office/powerpoint/2010/main" val="1857439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IN" sz="3200" dirty="0" smtClean="0"/>
              <a:t>Q8(Output??)</a:t>
            </a:r>
            <a:endParaRPr lang="en-IN" sz="3200" dirty="0"/>
          </a:p>
        </p:txBody>
      </p:sp>
      <p:sp>
        <p:nvSpPr>
          <p:cNvPr id="3" name="Content Placeholder 2"/>
          <p:cNvSpPr>
            <a:spLocks noGrp="1"/>
          </p:cNvSpPr>
          <p:nvPr>
            <p:ph idx="1"/>
          </p:nvPr>
        </p:nvSpPr>
        <p:spPr>
          <a:xfrm>
            <a:off x="457200" y="609600"/>
            <a:ext cx="8229600" cy="6096000"/>
          </a:xfrm>
        </p:spPr>
        <p:txBody>
          <a:bodyPr>
            <a:normAutofit fontScale="47500" lnSpcReduction="20000"/>
          </a:bodyPr>
          <a:lstStyle/>
          <a:p>
            <a:pPr marL="0" indent="0">
              <a:buNone/>
            </a:pPr>
            <a:r>
              <a:rPr lang="en-IN" sz="3400" dirty="0"/>
              <a:t>class outer </a:t>
            </a:r>
          </a:p>
          <a:p>
            <a:pPr marL="0" indent="0">
              <a:buNone/>
            </a:pPr>
            <a:r>
              <a:rPr lang="en-IN" sz="3400" dirty="0"/>
              <a:t>{</a:t>
            </a:r>
          </a:p>
          <a:p>
            <a:pPr marL="0" indent="0">
              <a:buNone/>
            </a:pPr>
            <a:r>
              <a:rPr lang="en-IN" sz="3400" dirty="0"/>
              <a:t>    </a:t>
            </a:r>
            <a:r>
              <a:rPr lang="en-IN" sz="3400" dirty="0" err="1"/>
              <a:t>int</a:t>
            </a:r>
            <a:r>
              <a:rPr lang="en-IN" sz="3400" dirty="0"/>
              <a:t> x=2;</a:t>
            </a:r>
          </a:p>
          <a:p>
            <a:pPr marL="0" indent="0">
              <a:buNone/>
            </a:pPr>
            <a:r>
              <a:rPr lang="en-IN" sz="3400" dirty="0"/>
              <a:t>    static class inner </a:t>
            </a:r>
          </a:p>
          <a:p>
            <a:pPr marL="0" indent="0">
              <a:buNone/>
            </a:pPr>
            <a:r>
              <a:rPr lang="en-IN" sz="3400" dirty="0"/>
              <a:t>    {</a:t>
            </a:r>
          </a:p>
          <a:p>
            <a:pPr marL="0" indent="0">
              <a:buNone/>
            </a:pPr>
            <a:r>
              <a:rPr lang="en-IN" sz="3400" dirty="0"/>
              <a:t>        </a:t>
            </a:r>
            <a:r>
              <a:rPr lang="en-IN" sz="3400" dirty="0" err="1"/>
              <a:t>int</a:t>
            </a:r>
            <a:r>
              <a:rPr lang="en-IN" sz="3400" dirty="0"/>
              <a:t> y=3;</a:t>
            </a:r>
          </a:p>
          <a:p>
            <a:pPr marL="0" indent="0">
              <a:buNone/>
            </a:pPr>
            <a:r>
              <a:rPr lang="en-IN" sz="3400" dirty="0"/>
              <a:t>        void display()</a:t>
            </a:r>
          </a:p>
          <a:p>
            <a:pPr marL="0" indent="0">
              <a:buNone/>
            </a:pPr>
            <a:r>
              <a:rPr lang="en-IN" sz="3400" dirty="0"/>
              <a:t>        {</a:t>
            </a:r>
          </a:p>
          <a:p>
            <a:pPr marL="0" indent="0">
              <a:buNone/>
            </a:pPr>
            <a:r>
              <a:rPr lang="en-IN" sz="3400" dirty="0"/>
              <a:t>        </a:t>
            </a:r>
            <a:r>
              <a:rPr lang="en-IN" sz="3400" dirty="0" err="1"/>
              <a:t>System.out.println</a:t>
            </a:r>
            <a:r>
              <a:rPr lang="en-IN" sz="3400" dirty="0"/>
              <a:t>(new outer().</a:t>
            </a:r>
            <a:r>
              <a:rPr lang="en-IN" sz="3400" dirty="0" err="1"/>
              <a:t>x+y</a:t>
            </a:r>
            <a:r>
              <a:rPr lang="en-IN" sz="3400" dirty="0"/>
              <a:t>);</a:t>
            </a:r>
          </a:p>
          <a:p>
            <a:pPr marL="0" indent="0">
              <a:buNone/>
            </a:pPr>
            <a:r>
              <a:rPr lang="en-IN" sz="3400" dirty="0"/>
              <a:t>        }</a:t>
            </a:r>
          </a:p>
          <a:p>
            <a:pPr marL="0" indent="0">
              <a:buNone/>
            </a:pPr>
            <a:r>
              <a:rPr lang="en-IN" sz="3400" dirty="0"/>
              <a:t>    }</a:t>
            </a:r>
          </a:p>
          <a:p>
            <a:pPr marL="0" indent="0">
              <a:buNone/>
            </a:pPr>
            <a:r>
              <a:rPr lang="en-IN" sz="3400" dirty="0"/>
              <a:t>}</a:t>
            </a:r>
          </a:p>
          <a:p>
            <a:pPr marL="0" indent="0">
              <a:buNone/>
            </a:pPr>
            <a:r>
              <a:rPr lang="en-IN" sz="3400" dirty="0"/>
              <a:t>public class Main</a:t>
            </a:r>
          </a:p>
          <a:p>
            <a:pPr marL="0" indent="0">
              <a:buNone/>
            </a:pPr>
            <a:r>
              <a:rPr lang="en-IN" sz="3400" dirty="0"/>
              <a:t>{</a:t>
            </a:r>
          </a:p>
          <a:p>
            <a:pPr marL="0" indent="0">
              <a:buNone/>
            </a:pPr>
            <a:r>
              <a:rPr lang="en-IN" sz="3400" dirty="0"/>
              <a:t>	public static void main(String[] </a:t>
            </a:r>
            <a:r>
              <a:rPr lang="en-IN" sz="3400" dirty="0" err="1"/>
              <a:t>args</a:t>
            </a:r>
            <a:r>
              <a:rPr lang="en-IN" sz="3400" dirty="0"/>
              <a:t>) {</a:t>
            </a:r>
          </a:p>
          <a:p>
            <a:pPr marL="0" indent="0">
              <a:buNone/>
            </a:pPr>
            <a:r>
              <a:rPr lang="en-IN" sz="3400" dirty="0"/>
              <a:t>	</a:t>
            </a:r>
            <a:r>
              <a:rPr lang="en-IN" sz="3400" dirty="0" err="1"/>
              <a:t>outer.inner</a:t>
            </a:r>
            <a:r>
              <a:rPr lang="en-IN" sz="3400" dirty="0"/>
              <a:t> ref=new </a:t>
            </a:r>
            <a:r>
              <a:rPr lang="en-IN" sz="3400" dirty="0" err="1"/>
              <a:t>outer.inner</a:t>
            </a:r>
            <a:r>
              <a:rPr lang="en-IN" sz="3400" dirty="0"/>
              <a:t>();</a:t>
            </a:r>
          </a:p>
          <a:p>
            <a:pPr marL="0" indent="0">
              <a:buNone/>
            </a:pPr>
            <a:r>
              <a:rPr lang="en-IN" sz="3400" dirty="0"/>
              <a:t>	</a:t>
            </a:r>
            <a:r>
              <a:rPr lang="en-IN" sz="3400" dirty="0" err="1"/>
              <a:t>ref.display</a:t>
            </a:r>
            <a:r>
              <a:rPr lang="en-IN" sz="3400" dirty="0"/>
              <a:t>();</a:t>
            </a:r>
          </a:p>
          <a:p>
            <a:pPr marL="0" indent="0">
              <a:buNone/>
            </a:pPr>
            <a:r>
              <a:rPr lang="en-IN" sz="3400" dirty="0"/>
              <a:t>	}</a:t>
            </a:r>
          </a:p>
          <a:p>
            <a:pPr marL="0" indent="0">
              <a:buNone/>
            </a:pPr>
            <a:r>
              <a:rPr lang="en-IN" sz="3400" dirty="0" smtClean="0"/>
              <a:t>}</a:t>
            </a:r>
          </a:p>
          <a:p>
            <a:pPr marL="514350" indent="-514350">
              <a:buAutoNum type="alphaUcPeriod"/>
            </a:pPr>
            <a:r>
              <a:rPr lang="en-IN" sz="3400" dirty="0" smtClean="0"/>
              <a:t>5</a:t>
            </a:r>
          </a:p>
          <a:p>
            <a:pPr marL="514350" indent="-514350">
              <a:buAutoNum type="alphaUcPeriod"/>
            </a:pPr>
            <a:r>
              <a:rPr lang="en-IN" sz="3400" dirty="0" smtClean="0"/>
              <a:t>2</a:t>
            </a:r>
          </a:p>
          <a:p>
            <a:pPr marL="514350" indent="-514350">
              <a:buAutoNum type="alphaUcPeriod"/>
            </a:pPr>
            <a:r>
              <a:rPr lang="en-IN" sz="3400" dirty="0" smtClean="0"/>
              <a:t>Compile time error</a:t>
            </a:r>
          </a:p>
          <a:p>
            <a:pPr marL="514350" indent="-514350">
              <a:buAutoNum type="alphaUcPeriod"/>
            </a:pPr>
            <a:r>
              <a:rPr lang="en-IN" sz="3400" dirty="0" smtClean="0"/>
              <a:t>Blank output</a:t>
            </a:r>
            <a:endParaRPr lang="en-IN" sz="3400" dirty="0"/>
          </a:p>
          <a:p>
            <a:pPr marL="0" indent="0">
              <a:buNone/>
            </a:pPr>
            <a:endParaRPr lang="en-IN" dirty="0"/>
          </a:p>
        </p:txBody>
      </p:sp>
    </p:spTree>
    <p:extLst>
      <p:ext uri="{BB962C8B-B14F-4D97-AF65-F5344CB8AC3E}">
        <p14:creationId xmlns:p14="http://schemas.microsoft.com/office/powerpoint/2010/main" val="259598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Syntax:</a:t>
            </a:r>
          </a:p>
          <a:p>
            <a:pPr marL="0" indent="0">
              <a:buNone/>
            </a:pPr>
            <a:endParaRPr lang="en-US" dirty="0"/>
          </a:p>
          <a:p>
            <a:pPr marL="0" indent="0">
              <a:buNone/>
            </a:pPr>
            <a:r>
              <a:rPr lang="en-US" dirty="0"/>
              <a:t>class </a:t>
            </a:r>
            <a:r>
              <a:rPr lang="en-US" dirty="0" err="1"/>
              <a:t>OuterClass</a:t>
            </a:r>
            <a:endParaRPr lang="en-US" dirty="0"/>
          </a:p>
          <a:p>
            <a:pPr marL="0" indent="0">
              <a:buNone/>
            </a:pPr>
            <a:r>
              <a:rPr lang="en-US" dirty="0"/>
              <a:t>{</a:t>
            </a:r>
          </a:p>
          <a:p>
            <a:pPr marL="0" indent="0">
              <a:buNone/>
            </a:pPr>
            <a:r>
              <a:rPr lang="en-US" dirty="0" smtClean="0"/>
              <a:t>...</a:t>
            </a:r>
            <a:endParaRPr lang="en-US" dirty="0"/>
          </a:p>
          <a:p>
            <a:pPr marL="0" indent="0">
              <a:buNone/>
            </a:pPr>
            <a:r>
              <a:rPr lang="en-US" dirty="0"/>
              <a:t>    class </a:t>
            </a:r>
            <a:r>
              <a:rPr lang="en-US" dirty="0" err="1"/>
              <a:t>NestedClass</a:t>
            </a:r>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45197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IN" sz="3200" dirty="0" smtClean="0"/>
              <a:t>Q9(Output??)</a:t>
            </a:r>
            <a:endParaRPr lang="en-IN" sz="3200" dirty="0"/>
          </a:p>
        </p:txBody>
      </p:sp>
      <p:sp>
        <p:nvSpPr>
          <p:cNvPr id="5" name="Content Placeholder 4"/>
          <p:cNvSpPr>
            <a:spLocks noGrp="1"/>
          </p:cNvSpPr>
          <p:nvPr>
            <p:ph idx="1"/>
          </p:nvPr>
        </p:nvSpPr>
        <p:spPr>
          <a:xfrm>
            <a:off x="447675" y="404019"/>
            <a:ext cx="8229600" cy="5867400"/>
          </a:xfrm>
        </p:spPr>
        <p:txBody>
          <a:bodyPr>
            <a:noAutofit/>
          </a:bodyPr>
          <a:lstStyle/>
          <a:p>
            <a:pPr marL="0" indent="0">
              <a:buNone/>
            </a:pPr>
            <a:r>
              <a:rPr lang="en-IN" sz="1600" dirty="0"/>
              <a:t>class A</a:t>
            </a:r>
          </a:p>
          <a:p>
            <a:pPr marL="0" indent="0">
              <a:buNone/>
            </a:pPr>
            <a:r>
              <a:rPr lang="en-IN" sz="1600" dirty="0"/>
              <a:t>{</a:t>
            </a:r>
          </a:p>
          <a:p>
            <a:pPr marL="0" indent="0">
              <a:buNone/>
            </a:pPr>
            <a:r>
              <a:rPr lang="en-IN" sz="1600" dirty="0"/>
              <a:t>    class B</a:t>
            </a:r>
          </a:p>
          <a:p>
            <a:pPr marL="0" indent="0">
              <a:buNone/>
            </a:pPr>
            <a:r>
              <a:rPr lang="en-IN" sz="1600" dirty="0"/>
              <a:t>    {</a:t>
            </a:r>
          </a:p>
          <a:p>
            <a:pPr marL="0" indent="0">
              <a:buNone/>
            </a:pPr>
            <a:r>
              <a:rPr lang="en-IN" sz="1600" dirty="0"/>
              <a:t>        static void </a:t>
            </a:r>
            <a:r>
              <a:rPr lang="en-IN" sz="1600" dirty="0" err="1"/>
              <a:t>methodB</a:t>
            </a:r>
            <a:r>
              <a:rPr lang="en-IN" sz="1600" dirty="0"/>
              <a:t>()</a:t>
            </a:r>
          </a:p>
          <a:p>
            <a:pPr marL="0" indent="0">
              <a:buNone/>
            </a:pPr>
            <a:r>
              <a:rPr lang="en-IN" sz="1600" dirty="0"/>
              <a:t>        {</a:t>
            </a:r>
          </a:p>
          <a:p>
            <a:pPr marL="0" indent="0">
              <a:buNone/>
            </a:pPr>
            <a:r>
              <a:rPr lang="en-IN" sz="1600" dirty="0"/>
              <a:t>            </a:t>
            </a:r>
            <a:r>
              <a:rPr lang="en-IN" sz="1600" dirty="0" err="1"/>
              <a:t>System.out.println</a:t>
            </a:r>
            <a:r>
              <a:rPr lang="en-IN" sz="1600" dirty="0"/>
              <a:t>("Method B");</a:t>
            </a:r>
          </a:p>
          <a:p>
            <a:pPr marL="0" indent="0">
              <a:buNone/>
            </a:pPr>
            <a:r>
              <a:rPr lang="en-IN" sz="1600" dirty="0"/>
              <a:t>        }</a:t>
            </a:r>
          </a:p>
          <a:p>
            <a:pPr marL="0" indent="0">
              <a:buNone/>
            </a:pPr>
            <a:r>
              <a:rPr lang="en-IN" sz="1600" dirty="0"/>
              <a:t>    }</a:t>
            </a:r>
          </a:p>
          <a:p>
            <a:pPr marL="0" indent="0">
              <a:buNone/>
            </a:pPr>
            <a:r>
              <a:rPr lang="en-IN" sz="1600" dirty="0"/>
              <a:t>}</a:t>
            </a:r>
          </a:p>
          <a:p>
            <a:pPr marL="0" indent="0">
              <a:buNone/>
            </a:pPr>
            <a:r>
              <a:rPr lang="en-IN" sz="1600" dirty="0"/>
              <a:t>public class Main </a:t>
            </a:r>
          </a:p>
          <a:p>
            <a:pPr marL="0" indent="0">
              <a:buNone/>
            </a:pPr>
            <a:r>
              <a:rPr lang="en-IN" sz="1600" dirty="0"/>
              <a:t>{</a:t>
            </a:r>
          </a:p>
          <a:p>
            <a:pPr marL="0" indent="0">
              <a:buNone/>
            </a:pPr>
            <a:r>
              <a:rPr lang="en-IN" sz="1600" dirty="0"/>
              <a:t>public static void main (String[] </a:t>
            </a:r>
            <a:r>
              <a:rPr lang="en-IN" sz="1600" dirty="0" err="1"/>
              <a:t>args</a:t>
            </a:r>
            <a:r>
              <a:rPr lang="en-IN" sz="1600" dirty="0"/>
              <a:t>) </a:t>
            </a:r>
          </a:p>
          <a:p>
            <a:pPr marL="0" indent="0">
              <a:buNone/>
            </a:pPr>
            <a:r>
              <a:rPr lang="en-IN" sz="1600" dirty="0"/>
              <a:t>{</a:t>
            </a:r>
          </a:p>
          <a:p>
            <a:pPr marL="0" indent="0">
              <a:buNone/>
            </a:pPr>
            <a:r>
              <a:rPr lang="en-IN" sz="1600" dirty="0"/>
              <a:t>A obj1=new A();</a:t>
            </a:r>
          </a:p>
          <a:p>
            <a:pPr marL="0" indent="0">
              <a:buNone/>
            </a:pPr>
            <a:r>
              <a:rPr lang="en-IN" sz="1600" dirty="0"/>
              <a:t>A.B obj2=obj1.new B();</a:t>
            </a:r>
          </a:p>
          <a:p>
            <a:pPr marL="0" indent="0">
              <a:buNone/>
            </a:pPr>
            <a:r>
              <a:rPr lang="en-IN" sz="1600" dirty="0"/>
              <a:t>}</a:t>
            </a:r>
          </a:p>
          <a:p>
            <a:pPr marL="0" indent="0">
              <a:buNone/>
            </a:pPr>
            <a:r>
              <a:rPr lang="en-IN" sz="1600" dirty="0" smtClean="0"/>
              <a:t>}</a:t>
            </a:r>
          </a:p>
          <a:p>
            <a:pPr marL="514350" indent="-514350">
              <a:buAutoNum type="alphaUcPeriod"/>
            </a:pPr>
            <a:r>
              <a:rPr lang="en-IN" sz="1600" dirty="0" smtClean="0"/>
              <a:t>Method B</a:t>
            </a:r>
          </a:p>
          <a:p>
            <a:pPr marL="514350" indent="-514350">
              <a:buAutoNum type="alphaUcPeriod"/>
            </a:pPr>
            <a:r>
              <a:rPr lang="en-IN" sz="1600" dirty="0" smtClean="0"/>
              <a:t>Compile time error</a:t>
            </a:r>
          </a:p>
          <a:p>
            <a:pPr marL="514350" indent="-514350">
              <a:buAutoNum type="alphaUcPeriod"/>
            </a:pPr>
            <a:r>
              <a:rPr lang="en-IN" sz="1600" dirty="0" smtClean="0"/>
              <a:t>Runtime error</a:t>
            </a:r>
          </a:p>
          <a:p>
            <a:pPr marL="514350" indent="-514350">
              <a:buAutoNum type="alphaUcPeriod"/>
            </a:pPr>
            <a:r>
              <a:rPr lang="en-IN" sz="1600" dirty="0" smtClean="0"/>
              <a:t>Blank output</a:t>
            </a:r>
            <a:endParaRPr lang="en-IN" sz="1600" dirty="0"/>
          </a:p>
        </p:txBody>
      </p:sp>
    </p:spTree>
    <p:extLst>
      <p:ext uri="{BB962C8B-B14F-4D97-AF65-F5344CB8AC3E}">
        <p14:creationId xmlns:p14="http://schemas.microsoft.com/office/powerpoint/2010/main" val="1860428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IN" sz="2800" dirty="0" smtClean="0"/>
              <a:t>Q10(Output??)</a:t>
            </a:r>
            <a:endParaRPr lang="en-IN" sz="2800" dirty="0"/>
          </a:p>
        </p:txBody>
      </p:sp>
      <p:sp>
        <p:nvSpPr>
          <p:cNvPr id="3" name="Content Placeholder 2"/>
          <p:cNvSpPr>
            <a:spLocks noGrp="1"/>
          </p:cNvSpPr>
          <p:nvPr>
            <p:ph idx="1"/>
          </p:nvPr>
        </p:nvSpPr>
        <p:spPr>
          <a:xfrm>
            <a:off x="457200" y="152400"/>
            <a:ext cx="8229600" cy="6019800"/>
          </a:xfrm>
        </p:spPr>
        <p:txBody>
          <a:bodyPr>
            <a:noAutofit/>
          </a:bodyPr>
          <a:lstStyle/>
          <a:p>
            <a:pPr marL="0" indent="0">
              <a:spcBef>
                <a:spcPts val="0"/>
              </a:spcBef>
              <a:buNone/>
            </a:pPr>
            <a:r>
              <a:rPr lang="en-IN" sz="1600" dirty="0"/>
              <a:t>class X</a:t>
            </a:r>
          </a:p>
          <a:p>
            <a:pPr marL="0" indent="0">
              <a:spcBef>
                <a:spcPts val="0"/>
              </a:spcBef>
              <a:buNone/>
            </a:pPr>
            <a:r>
              <a:rPr lang="en-IN" sz="1600" dirty="0"/>
              <a:t>{</a:t>
            </a:r>
          </a:p>
          <a:p>
            <a:pPr marL="0" indent="0">
              <a:spcBef>
                <a:spcPts val="0"/>
              </a:spcBef>
              <a:buNone/>
            </a:pPr>
            <a:r>
              <a:rPr lang="en-IN" sz="1600" dirty="0"/>
              <a:t>    static </a:t>
            </a:r>
            <a:r>
              <a:rPr lang="en-IN" sz="1600" dirty="0" err="1"/>
              <a:t>int</a:t>
            </a:r>
            <a:r>
              <a:rPr lang="en-IN" sz="1600" dirty="0"/>
              <a:t> x = 100;</a:t>
            </a:r>
          </a:p>
          <a:p>
            <a:pPr marL="0" indent="0">
              <a:spcBef>
                <a:spcPts val="0"/>
              </a:spcBef>
              <a:buNone/>
            </a:pPr>
            <a:r>
              <a:rPr lang="en-IN" sz="1600" dirty="0"/>
              <a:t>     </a:t>
            </a:r>
          </a:p>
          <a:p>
            <a:pPr marL="0" indent="0">
              <a:spcBef>
                <a:spcPts val="0"/>
              </a:spcBef>
              <a:buNone/>
            </a:pPr>
            <a:r>
              <a:rPr lang="en-IN" sz="1600" dirty="0"/>
              <a:t>    static class Y</a:t>
            </a:r>
          </a:p>
          <a:p>
            <a:pPr marL="0" indent="0">
              <a:spcBef>
                <a:spcPts val="0"/>
              </a:spcBef>
              <a:buNone/>
            </a:pPr>
            <a:r>
              <a:rPr lang="en-IN" sz="1600" dirty="0"/>
              <a:t>    {</a:t>
            </a:r>
          </a:p>
          <a:p>
            <a:pPr marL="0" indent="0">
              <a:spcBef>
                <a:spcPts val="0"/>
              </a:spcBef>
              <a:buNone/>
            </a:pPr>
            <a:r>
              <a:rPr lang="en-IN" sz="1600" dirty="0"/>
              <a:t>        static </a:t>
            </a:r>
            <a:r>
              <a:rPr lang="en-IN" sz="1600" dirty="0" err="1"/>
              <a:t>int</a:t>
            </a:r>
            <a:r>
              <a:rPr lang="en-IN" sz="1600" dirty="0"/>
              <a:t> y = x++;</a:t>
            </a:r>
          </a:p>
          <a:p>
            <a:pPr marL="0" indent="0">
              <a:spcBef>
                <a:spcPts val="0"/>
              </a:spcBef>
              <a:buNone/>
            </a:pPr>
            <a:r>
              <a:rPr lang="en-IN" sz="1600" dirty="0"/>
              <a:t>         </a:t>
            </a:r>
          </a:p>
          <a:p>
            <a:pPr marL="0" indent="0">
              <a:spcBef>
                <a:spcPts val="0"/>
              </a:spcBef>
              <a:buNone/>
            </a:pPr>
            <a:r>
              <a:rPr lang="en-IN" sz="1600" dirty="0"/>
              <a:t>        static class Z</a:t>
            </a:r>
          </a:p>
          <a:p>
            <a:pPr marL="0" indent="0">
              <a:spcBef>
                <a:spcPts val="0"/>
              </a:spcBef>
              <a:buNone/>
            </a:pPr>
            <a:r>
              <a:rPr lang="en-IN" sz="1600" dirty="0"/>
              <a:t>        {</a:t>
            </a:r>
          </a:p>
          <a:p>
            <a:pPr marL="0" indent="0">
              <a:spcBef>
                <a:spcPts val="0"/>
              </a:spcBef>
              <a:buNone/>
            </a:pPr>
            <a:r>
              <a:rPr lang="en-IN" sz="1600" dirty="0"/>
              <a:t>            static </a:t>
            </a:r>
            <a:r>
              <a:rPr lang="en-IN" sz="1600" dirty="0" err="1"/>
              <a:t>int</a:t>
            </a:r>
            <a:r>
              <a:rPr lang="en-IN" sz="1600" dirty="0"/>
              <a:t> z = y++;</a:t>
            </a:r>
          </a:p>
          <a:p>
            <a:pPr marL="0" indent="0">
              <a:spcBef>
                <a:spcPts val="0"/>
              </a:spcBef>
              <a:buNone/>
            </a:pPr>
            <a:r>
              <a:rPr lang="en-IN" sz="1600" dirty="0"/>
              <a:t>        }</a:t>
            </a:r>
          </a:p>
          <a:p>
            <a:pPr marL="0" indent="0">
              <a:spcBef>
                <a:spcPts val="0"/>
              </a:spcBef>
              <a:buNone/>
            </a:pPr>
            <a:r>
              <a:rPr lang="en-IN" sz="1600" dirty="0"/>
              <a:t>    }</a:t>
            </a:r>
          </a:p>
          <a:p>
            <a:pPr marL="0" indent="0">
              <a:spcBef>
                <a:spcPts val="0"/>
              </a:spcBef>
              <a:buNone/>
            </a:pPr>
            <a:r>
              <a:rPr lang="en-IN" sz="1600" dirty="0"/>
              <a:t>}</a:t>
            </a:r>
          </a:p>
          <a:p>
            <a:pPr marL="0" indent="0">
              <a:spcBef>
                <a:spcPts val="0"/>
              </a:spcBef>
              <a:buNone/>
            </a:pPr>
            <a:r>
              <a:rPr lang="en-IN" sz="1600" dirty="0"/>
              <a:t>public class Main</a:t>
            </a:r>
          </a:p>
          <a:p>
            <a:pPr marL="0" indent="0">
              <a:spcBef>
                <a:spcPts val="0"/>
              </a:spcBef>
              <a:buNone/>
            </a:pPr>
            <a:r>
              <a:rPr lang="en-IN" sz="1600" dirty="0"/>
              <a:t>{</a:t>
            </a:r>
          </a:p>
          <a:p>
            <a:pPr marL="0" indent="0">
              <a:spcBef>
                <a:spcPts val="0"/>
              </a:spcBef>
              <a:buNone/>
            </a:pPr>
            <a:r>
              <a:rPr lang="en-IN" sz="1600" dirty="0"/>
              <a:t>    public static void main(String[] </a:t>
            </a:r>
            <a:r>
              <a:rPr lang="en-IN" sz="1600" dirty="0" err="1"/>
              <a:t>args</a:t>
            </a:r>
            <a:r>
              <a:rPr lang="en-IN" sz="1600" dirty="0"/>
              <a:t>)</a:t>
            </a:r>
          </a:p>
          <a:p>
            <a:pPr marL="0" indent="0">
              <a:spcBef>
                <a:spcPts val="0"/>
              </a:spcBef>
              <a:buNone/>
            </a:pPr>
            <a:r>
              <a:rPr lang="en-IN" sz="1600" dirty="0"/>
              <a:t>    {</a:t>
            </a:r>
          </a:p>
          <a:p>
            <a:pPr marL="0" indent="0">
              <a:spcBef>
                <a:spcPts val="0"/>
              </a:spcBef>
              <a:buNone/>
            </a:pPr>
            <a:r>
              <a:rPr lang="en-IN" sz="1600" dirty="0"/>
              <a:t>        </a:t>
            </a:r>
            <a:r>
              <a:rPr lang="en-IN" sz="1600" dirty="0" err="1"/>
              <a:t>System.out.print</a:t>
            </a:r>
            <a:r>
              <a:rPr lang="en-IN" sz="1600" dirty="0"/>
              <a:t>(</a:t>
            </a:r>
            <a:r>
              <a:rPr lang="en-IN" sz="1600" dirty="0" err="1"/>
              <a:t>X.x</a:t>
            </a:r>
            <a:r>
              <a:rPr lang="en-IN" sz="1600" dirty="0"/>
              <a:t>+" ");</a:t>
            </a:r>
          </a:p>
          <a:p>
            <a:pPr marL="0" indent="0">
              <a:spcBef>
                <a:spcPts val="0"/>
              </a:spcBef>
              <a:buNone/>
            </a:pPr>
            <a:r>
              <a:rPr lang="en-IN" sz="1600" dirty="0"/>
              <a:t>        </a:t>
            </a:r>
            <a:r>
              <a:rPr lang="en-IN" sz="1600" dirty="0" err="1"/>
              <a:t>System.out.print</a:t>
            </a:r>
            <a:r>
              <a:rPr lang="en-IN" sz="1600" dirty="0"/>
              <a:t>(</a:t>
            </a:r>
            <a:r>
              <a:rPr lang="en-IN" sz="1600" dirty="0" err="1"/>
              <a:t>X.Y.y</a:t>
            </a:r>
            <a:r>
              <a:rPr lang="en-IN" sz="1600" dirty="0"/>
              <a:t>+" ");</a:t>
            </a:r>
          </a:p>
          <a:p>
            <a:pPr marL="0" indent="0">
              <a:spcBef>
                <a:spcPts val="0"/>
              </a:spcBef>
              <a:buNone/>
            </a:pPr>
            <a:r>
              <a:rPr lang="en-IN" sz="1600" dirty="0"/>
              <a:t>        </a:t>
            </a:r>
            <a:r>
              <a:rPr lang="en-IN" sz="1600" dirty="0" err="1"/>
              <a:t>System.out.print</a:t>
            </a:r>
            <a:r>
              <a:rPr lang="en-IN" sz="1600" dirty="0"/>
              <a:t>(</a:t>
            </a:r>
            <a:r>
              <a:rPr lang="en-IN" sz="1600" dirty="0" err="1"/>
              <a:t>X.Y.Z.z</a:t>
            </a:r>
            <a:r>
              <a:rPr lang="en-IN" sz="1600" dirty="0"/>
              <a:t>);</a:t>
            </a:r>
          </a:p>
          <a:p>
            <a:pPr marL="0" indent="0">
              <a:spcBef>
                <a:spcPts val="0"/>
              </a:spcBef>
              <a:buNone/>
            </a:pPr>
            <a:r>
              <a:rPr lang="en-IN" sz="1600" dirty="0"/>
              <a:t>    }</a:t>
            </a:r>
          </a:p>
          <a:p>
            <a:pPr marL="0" indent="0">
              <a:spcBef>
                <a:spcPts val="0"/>
              </a:spcBef>
              <a:buNone/>
            </a:pPr>
            <a:r>
              <a:rPr lang="en-IN" sz="1600" dirty="0"/>
              <a:t>}</a:t>
            </a:r>
          </a:p>
          <a:p>
            <a:pPr marL="514350" indent="-514350">
              <a:spcBef>
                <a:spcPts val="0"/>
              </a:spcBef>
              <a:buAutoNum type="alphaUcPeriod"/>
            </a:pPr>
            <a:r>
              <a:rPr lang="en-IN" sz="1600" dirty="0" smtClean="0"/>
              <a:t>100 101 102</a:t>
            </a:r>
          </a:p>
          <a:p>
            <a:pPr marL="514350" indent="-514350">
              <a:spcBef>
                <a:spcPts val="0"/>
              </a:spcBef>
              <a:buAutoNum type="alphaUcPeriod"/>
            </a:pPr>
            <a:r>
              <a:rPr lang="en-IN" sz="1600" dirty="0" smtClean="0"/>
              <a:t>100 100 100</a:t>
            </a:r>
          </a:p>
          <a:p>
            <a:pPr marL="514350" indent="-514350">
              <a:spcBef>
                <a:spcPts val="0"/>
              </a:spcBef>
              <a:buAutoNum type="alphaUcPeriod"/>
            </a:pPr>
            <a:r>
              <a:rPr lang="en-IN" sz="1600" dirty="0" smtClean="0"/>
              <a:t>100  0    0</a:t>
            </a:r>
          </a:p>
          <a:p>
            <a:pPr marL="514350" indent="-514350">
              <a:spcBef>
                <a:spcPts val="0"/>
              </a:spcBef>
              <a:buAutoNum type="alphaUcPeriod"/>
            </a:pPr>
            <a:r>
              <a:rPr lang="en-IN" sz="1600" dirty="0" smtClean="0"/>
              <a:t>Compile time error</a:t>
            </a:r>
            <a:endParaRPr lang="en-IN" sz="1600" dirty="0"/>
          </a:p>
        </p:txBody>
      </p:sp>
    </p:spTree>
    <p:extLst>
      <p:ext uri="{BB962C8B-B14F-4D97-AF65-F5344CB8AC3E}">
        <p14:creationId xmlns:p14="http://schemas.microsoft.com/office/powerpoint/2010/main" val="20840544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Q11</a:t>
            </a:r>
            <a:endParaRPr lang="en-IN" dirty="0"/>
          </a:p>
        </p:txBody>
      </p:sp>
      <p:sp>
        <p:nvSpPr>
          <p:cNvPr id="3" name="Content Placeholder 2"/>
          <p:cNvSpPr>
            <a:spLocks noGrp="1"/>
          </p:cNvSpPr>
          <p:nvPr>
            <p:ph idx="1"/>
          </p:nvPr>
        </p:nvSpPr>
        <p:spPr/>
        <p:txBody>
          <a:bodyPr>
            <a:normAutofit/>
          </a:bodyPr>
          <a:lstStyle/>
          <a:p>
            <a:pPr marL="0" indent="0" fontAlgn="base">
              <a:buNone/>
            </a:pPr>
            <a:r>
              <a:rPr lang="en-IN" sz="2400" b="1" dirty="0"/>
              <a:t>Which of the following is true about anonymous inner classes?</a:t>
            </a:r>
            <a:endParaRPr lang="en-IN" sz="2400" dirty="0"/>
          </a:p>
          <a:p>
            <a:pPr marL="457200" indent="-457200" fontAlgn="base">
              <a:buFont typeface="+mj-lt"/>
              <a:buAutoNum type="alphaUcPeriod"/>
            </a:pPr>
            <a:r>
              <a:rPr lang="en-IN" sz="2400" dirty="0" smtClean="0"/>
              <a:t>You </a:t>
            </a:r>
            <a:r>
              <a:rPr lang="en-IN" sz="2400" dirty="0"/>
              <a:t>can create ‘n’ number of objects to anonymous inner </a:t>
            </a:r>
            <a:r>
              <a:rPr lang="en-IN" sz="2400" dirty="0" smtClean="0"/>
              <a:t>classes.</a:t>
            </a:r>
            <a:endParaRPr lang="en-IN" sz="2400" dirty="0"/>
          </a:p>
          <a:p>
            <a:pPr marL="457200" indent="-457200" fontAlgn="base">
              <a:buFont typeface="+mj-lt"/>
              <a:buAutoNum type="alphaUcPeriod"/>
            </a:pPr>
            <a:r>
              <a:rPr lang="en-IN" sz="2400" dirty="0" smtClean="0"/>
              <a:t>Anonymous </a:t>
            </a:r>
            <a:r>
              <a:rPr lang="en-IN" sz="2400" dirty="0"/>
              <a:t>inner classes will not have the </a:t>
            </a:r>
            <a:r>
              <a:rPr lang="en-IN" sz="2400" dirty="0" smtClean="0"/>
              <a:t>name.</a:t>
            </a:r>
          </a:p>
          <a:p>
            <a:pPr marL="457200" indent="-457200" fontAlgn="base">
              <a:buFont typeface="+mj-lt"/>
              <a:buAutoNum type="alphaUcPeriod"/>
            </a:pPr>
            <a:r>
              <a:rPr lang="en-IN" sz="2400" dirty="0" smtClean="0"/>
              <a:t>You </a:t>
            </a:r>
            <a:r>
              <a:rPr lang="en-IN" sz="2400" dirty="0"/>
              <a:t>can instantiate anonymous inner classes only </a:t>
            </a:r>
            <a:r>
              <a:rPr lang="en-IN" sz="2400" dirty="0" smtClean="0"/>
              <a:t>once.</a:t>
            </a:r>
          </a:p>
          <a:p>
            <a:pPr marL="457200" indent="-457200" fontAlgn="base">
              <a:buFont typeface="+mj-lt"/>
              <a:buAutoNum type="alphaUcPeriod"/>
            </a:pPr>
            <a:r>
              <a:rPr lang="en-IN" sz="2400" dirty="0" smtClean="0"/>
              <a:t>Both B </a:t>
            </a:r>
            <a:r>
              <a:rPr lang="en-IN" sz="2400" dirty="0"/>
              <a:t>and </a:t>
            </a:r>
            <a:r>
              <a:rPr lang="en-IN" sz="2400" dirty="0" smtClean="0"/>
              <a:t>C</a:t>
            </a:r>
            <a:endParaRPr lang="en-IN" sz="2400" dirty="0"/>
          </a:p>
          <a:p>
            <a:pPr marL="0" indent="0">
              <a:buNone/>
            </a:pPr>
            <a:endParaRPr lang="en-IN" dirty="0"/>
          </a:p>
        </p:txBody>
      </p:sp>
    </p:spTree>
    <p:extLst>
      <p:ext uri="{BB962C8B-B14F-4D97-AF65-F5344CB8AC3E}">
        <p14:creationId xmlns:p14="http://schemas.microsoft.com/office/powerpoint/2010/main" val="567106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IN" sz="3200" dirty="0" smtClean="0"/>
              <a:t>Q12(Output??)</a:t>
            </a:r>
            <a:endParaRPr lang="en-IN" sz="3200" dirty="0"/>
          </a:p>
        </p:txBody>
      </p:sp>
      <p:sp>
        <p:nvSpPr>
          <p:cNvPr id="3" name="Content Placeholder 2"/>
          <p:cNvSpPr>
            <a:spLocks noGrp="1"/>
          </p:cNvSpPr>
          <p:nvPr>
            <p:ph sz="half" idx="1"/>
          </p:nvPr>
        </p:nvSpPr>
        <p:spPr>
          <a:xfrm>
            <a:off x="457200" y="274638"/>
            <a:ext cx="4038600" cy="6354762"/>
          </a:xfrm>
        </p:spPr>
        <p:txBody>
          <a:bodyPr>
            <a:normAutofit fontScale="62500" lnSpcReduction="20000"/>
          </a:bodyPr>
          <a:lstStyle/>
          <a:p>
            <a:pPr marL="0" indent="0">
              <a:buNone/>
            </a:pPr>
            <a:r>
              <a:rPr lang="en-IN" dirty="0"/>
              <a:t>class A</a:t>
            </a:r>
          </a:p>
          <a:p>
            <a:pPr marL="0" indent="0">
              <a:buNone/>
            </a:pPr>
            <a:r>
              <a:rPr lang="en-IN" dirty="0"/>
              <a:t>{</a:t>
            </a:r>
          </a:p>
          <a:p>
            <a:pPr marL="0" indent="0">
              <a:buNone/>
            </a:pPr>
            <a:r>
              <a:rPr lang="en-IN" dirty="0"/>
              <a:t>    static String s = "A";</a:t>
            </a:r>
          </a:p>
          <a:p>
            <a:pPr marL="0" indent="0">
              <a:buNone/>
            </a:pPr>
            <a:r>
              <a:rPr lang="en-IN" dirty="0"/>
              <a:t>    class B</a:t>
            </a:r>
          </a:p>
          <a:p>
            <a:pPr marL="0" indent="0">
              <a:buNone/>
            </a:pPr>
            <a:r>
              <a:rPr lang="en-IN" dirty="0"/>
              <a:t>    {</a:t>
            </a:r>
          </a:p>
          <a:p>
            <a:pPr marL="0" indent="0">
              <a:buNone/>
            </a:pPr>
            <a:r>
              <a:rPr lang="en-IN" dirty="0"/>
              <a:t>        String s = "B";</a:t>
            </a:r>
          </a:p>
          <a:p>
            <a:pPr marL="0" indent="0">
              <a:buNone/>
            </a:pPr>
            <a:r>
              <a:rPr lang="en-IN" dirty="0"/>
              <a:t>        void </a:t>
            </a:r>
            <a:r>
              <a:rPr lang="en-IN" dirty="0" err="1"/>
              <a:t>methodB</a:t>
            </a:r>
            <a:r>
              <a:rPr lang="en-IN" dirty="0"/>
              <a:t>()</a:t>
            </a:r>
          </a:p>
          <a:p>
            <a:pPr marL="0" indent="0">
              <a:buNone/>
            </a:pPr>
            <a:r>
              <a:rPr lang="en-IN" dirty="0"/>
              <a:t>        {</a:t>
            </a:r>
          </a:p>
          <a:p>
            <a:pPr marL="0" indent="0">
              <a:buNone/>
            </a:pPr>
            <a:r>
              <a:rPr lang="en-IN" dirty="0"/>
              <a:t>            </a:t>
            </a:r>
            <a:r>
              <a:rPr lang="en-IN" dirty="0" err="1"/>
              <a:t>System.out.print</a:t>
            </a:r>
            <a:r>
              <a:rPr lang="en-IN" dirty="0"/>
              <a:t>(s);</a:t>
            </a:r>
          </a:p>
          <a:p>
            <a:pPr marL="0" indent="0">
              <a:buNone/>
            </a:pPr>
            <a:r>
              <a:rPr lang="en-IN" dirty="0"/>
              <a:t>        }</a:t>
            </a:r>
          </a:p>
          <a:p>
            <a:pPr marL="0" indent="0">
              <a:buNone/>
            </a:pPr>
            <a:r>
              <a:rPr lang="en-IN" dirty="0"/>
              <a:t>    }</a:t>
            </a:r>
          </a:p>
          <a:p>
            <a:pPr marL="0" indent="0">
              <a:buNone/>
            </a:pPr>
            <a:r>
              <a:rPr lang="en-IN" dirty="0"/>
              <a:t>}</a:t>
            </a:r>
          </a:p>
          <a:p>
            <a:pPr marL="0" indent="0">
              <a:buNone/>
            </a:pPr>
            <a:r>
              <a:rPr lang="en-IN" dirty="0"/>
              <a:t>public class Main</a:t>
            </a:r>
          </a:p>
          <a:p>
            <a:pPr marL="0" indent="0">
              <a:buNone/>
            </a:pP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A </a:t>
            </a:r>
            <a:r>
              <a:rPr lang="en-IN" dirty="0" err="1"/>
              <a:t>a</a:t>
            </a:r>
            <a:r>
              <a:rPr lang="en-IN" dirty="0"/>
              <a:t> = new A();</a:t>
            </a:r>
          </a:p>
          <a:p>
            <a:pPr marL="0" indent="0">
              <a:buNone/>
            </a:pPr>
            <a:r>
              <a:rPr lang="en-IN" dirty="0"/>
              <a:t>        </a:t>
            </a:r>
            <a:r>
              <a:rPr lang="en-IN" dirty="0" err="1"/>
              <a:t>System.out.print</a:t>
            </a:r>
            <a:r>
              <a:rPr lang="en-IN" dirty="0"/>
              <a:t>(</a:t>
            </a:r>
            <a:r>
              <a:rPr lang="en-IN" dirty="0" err="1"/>
              <a:t>a.s</a:t>
            </a:r>
            <a:r>
              <a:rPr lang="en-IN" dirty="0"/>
              <a:t>+" ");</a:t>
            </a:r>
          </a:p>
          <a:p>
            <a:pPr marL="0" indent="0">
              <a:buNone/>
            </a:pPr>
            <a:r>
              <a:rPr lang="en-IN" dirty="0"/>
              <a:t>        A.B b = </a:t>
            </a:r>
            <a:r>
              <a:rPr lang="en-IN" dirty="0" err="1"/>
              <a:t>a.new</a:t>
            </a:r>
            <a:r>
              <a:rPr lang="en-IN" dirty="0"/>
              <a:t> B();</a:t>
            </a:r>
          </a:p>
          <a:p>
            <a:pPr marL="0" indent="0">
              <a:buNone/>
            </a:pPr>
            <a:r>
              <a:rPr lang="en-IN" dirty="0"/>
              <a:t>        </a:t>
            </a:r>
            <a:r>
              <a:rPr lang="en-IN" dirty="0" err="1"/>
              <a:t>System.out.print</a:t>
            </a:r>
            <a:r>
              <a:rPr lang="en-IN" dirty="0"/>
              <a:t>(</a:t>
            </a:r>
            <a:r>
              <a:rPr lang="en-IN" dirty="0" err="1"/>
              <a:t>b.s</a:t>
            </a:r>
            <a:r>
              <a:rPr lang="en-IN" dirty="0"/>
              <a:t>+" ");</a:t>
            </a:r>
          </a:p>
          <a:p>
            <a:pPr marL="0" indent="0">
              <a:buNone/>
            </a:pPr>
            <a:r>
              <a:rPr lang="en-IN" dirty="0"/>
              <a:t>        </a:t>
            </a:r>
            <a:r>
              <a:rPr lang="en-IN" dirty="0" err="1"/>
              <a:t>b.methodB</a:t>
            </a:r>
            <a:r>
              <a:rPr lang="en-IN" dirty="0"/>
              <a:t>();</a:t>
            </a:r>
          </a:p>
          <a:p>
            <a:pPr marL="0" indent="0">
              <a:buNone/>
            </a:pPr>
            <a:r>
              <a:rPr lang="en-IN" dirty="0"/>
              <a:t>    }</a:t>
            </a:r>
          </a:p>
          <a:p>
            <a:pPr marL="0" indent="0">
              <a:buNone/>
            </a:pPr>
            <a:r>
              <a:rPr lang="en-IN" dirty="0"/>
              <a:t>}</a:t>
            </a:r>
          </a:p>
        </p:txBody>
      </p:sp>
      <p:sp>
        <p:nvSpPr>
          <p:cNvPr id="4" name="Content Placeholder 3"/>
          <p:cNvSpPr>
            <a:spLocks noGrp="1"/>
          </p:cNvSpPr>
          <p:nvPr>
            <p:ph sz="half" idx="2"/>
          </p:nvPr>
        </p:nvSpPr>
        <p:spPr>
          <a:xfrm>
            <a:off x="4648200" y="762000"/>
            <a:ext cx="4038600" cy="5364163"/>
          </a:xfrm>
        </p:spPr>
        <p:txBody>
          <a:bodyPr>
            <a:normAutofit fontScale="62500" lnSpcReduction="20000"/>
          </a:bodyPr>
          <a:lstStyle/>
          <a:p>
            <a:pPr marL="514350" indent="-514350">
              <a:buAutoNum type="alphaUcPeriod"/>
            </a:pPr>
            <a:r>
              <a:rPr lang="en-IN" dirty="0" smtClean="0"/>
              <a:t>A  B  A</a:t>
            </a:r>
          </a:p>
          <a:p>
            <a:pPr marL="514350" indent="-514350">
              <a:buAutoNum type="alphaUcPeriod"/>
            </a:pPr>
            <a:r>
              <a:rPr lang="en-IN" dirty="0" smtClean="0"/>
              <a:t>A  </a:t>
            </a:r>
            <a:r>
              <a:rPr lang="en-IN" dirty="0" err="1" smtClean="0"/>
              <a:t>A</a:t>
            </a:r>
            <a:r>
              <a:rPr lang="en-IN" dirty="0" smtClean="0"/>
              <a:t>  B</a:t>
            </a:r>
          </a:p>
          <a:p>
            <a:pPr marL="514350" indent="-514350">
              <a:buAutoNum type="alphaUcPeriod"/>
            </a:pPr>
            <a:r>
              <a:rPr lang="en-IN" dirty="0" smtClean="0"/>
              <a:t>A  B  </a:t>
            </a:r>
            <a:r>
              <a:rPr lang="en-IN" dirty="0" err="1" smtClean="0"/>
              <a:t>B</a:t>
            </a:r>
            <a:endParaRPr lang="en-IN" dirty="0" smtClean="0"/>
          </a:p>
          <a:p>
            <a:pPr marL="514350" indent="-514350">
              <a:buAutoNum type="alphaUcPeriod"/>
            </a:pPr>
            <a:r>
              <a:rPr lang="en-IN" dirty="0" smtClean="0"/>
              <a:t>B  A  </a:t>
            </a:r>
            <a:r>
              <a:rPr lang="en-IN" dirty="0" err="1" smtClean="0"/>
              <a:t>A</a:t>
            </a:r>
            <a:endParaRPr lang="en-IN" dirty="0"/>
          </a:p>
        </p:txBody>
      </p:sp>
    </p:spTree>
    <p:extLst>
      <p:ext uri="{BB962C8B-B14F-4D97-AF65-F5344CB8AC3E}">
        <p14:creationId xmlns:p14="http://schemas.microsoft.com/office/powerpoint/2010/main" val="3765210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287"/>
            <a:ext cx="8229600" cy="334962"/>
          </a:xfrm>
        </p:spPr>
        <p:txBody>
          <a:bodyPr>
            <a:normAutofit fontScale="90000"/>
          </a:bodyPr>
          <a:lstStyle/>
          <a:p>
            <a:r>
              <a:rPr lang="en-IN" sz="2400" dirty="0" smtClean="0"/>
              <a:t>Q13(Output??)</a:t>
            </a:r>
            <a:endParaRPr lang="en-IN" sz="2400" dirty="0"/>
          </a:p>
        </p:txBody>
      </p:sp>
      <p:sp>
        <p:nvSpPr>
          <p:cNvPr id="3" name="Content Placeholder 2"/>
          <p:cNvSpPr>
            <a:spLocks noGrp="1"/>
          </p:cNvSpPr>
          <p:nvPr>
            <p:ph sz="half" idx="1"/>
          </p:nvPr>
        </p:nvSpPr>
        <p:spPr>
          <a:xfrm>
            <a:off x="457200" y="349250"/>
            <a:ext cx="4038600" cy="5776914"/>
          </a:xfrm>
        </p:spPr>
        <p:txBody>
          <a:bodyPr>
            <a:normAutofit fontScale="55000" lnSpcReduction="20000"/>
          </a:bodyPr>
          <a:lstStyle/>
          <a:p>
            <a:pPr marL="0" indent="0">
              <a:buNone/>
            </a:pPr>
            <a:r>
              <a:rPr lang="en-IN" dirty="0"/>
              <a:t>class A</a:t>
            </a:r>
          </a:p>
          <a:p>
            <a:pPr marL="0" indent="0">
              <a:buNone/>
            </a:pPr>
            <a:r>
              <a:rPr lang="en-IN" dirty="0"/>
              <a:t>{</a:t>
            </a:r>
          </a:p>
          <a:p>
            <a:pPr marL="0" indent="0">
              <a:buNone/>
            </a:pPr>
            <a:r>
              <a:rPr lang="en-IN" dirty="0"/>
              <a:t>    void </a:t>
            </a:r>
            <a:r>
              <a:rPr lang="en-IN" dirty="0" err="1"/>
              <a:t>methodOne</a:t>
            </a:r>
            <a:r>
              <a:rPr lang="en-IN" dirty="0"/>
              <a:t>()</a:t>
            </a:r>
          </a:p>
          <a:p>
            <a:pPr marL="0" indent="0">
              <a:buNone/>
            </a:pPr>
            <a:r>
              <a:rPr lang="en-IN" dirty="0"/>
              <a:t>    {</a:t>
            </a:r>
          </a:p>
          <a:p>
            <a:pPr marL="0" indent="0">
              <a:buNone/>
            </a:pPr>
            <a:r>
              <a:rPr lang="en-IN" dirty="0"/>
              <a:t>        class B</a:t>
            </a:r>
          </a:p>
          <a:p>
            <a:pPr marL="0" indent="0">
              <a:buNone/>
            </a:pPr>
            <a:r>
              <a:rPr lang="en-IN" dirty="0"/>
              <a:t>        {</a:t>
            </a:r>
          </a:p>
          <a:p>
            <a:pPr marL="0" indent="0">
              <a:buNone/>
            </a:pPr>
            <a:r>
              <a:rPr lang="en-IN" dirty="0"/>
              <a:t>            void </a:t>
            </a:r>
            <a:r>
              <a:rPr lang="en-IN" dirty="0" err="1"/>
              <a:t>methodTwo</a:t>
            </a:r>
            <a:r>
              <a:rPr lang="en-IN" dirty="0"/>
              <a:t>()</a:t>
            </a:r>
          </a:p>
          <a:p>
            <a:pPr marL="0" indent="0">
              <a:buNone/>
            </a:pPr>
            <a:r>
              <a:rPr lang="en-IN" dirty="0"/>
              <a:t>            {</a:t>
            </a:r>
          </a:p>
          <a:p>
            <a:pPr marL="0" indent="0">
              <a:buNone/>
            </a:pPr>
            <a:r>
              <a:rPr lang="en-IN" dirty="0"/>
              <a:t>                </a:t>
            </a:r>
            <a:r>
              <a:rPr lang="en-IN" dirty="0" err="1"/>
              <a:t>System.out.println</a:t>
            </a:r>
            <a:r>
              <a:rPr lang="en-IN" dirty="0"/>
              <a:t>("Method Two");</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    void </a:t>
            </a:r>
            <a:r>
              <a:rPr lang="en-IN" dirty="0" err="1"/>
              <a:t>methodThree</a:t>
            </a:r>
            <a:r>
              <a:rPr lang="en-IN" dirty="0"/>
              <a:t>()</a:t>
            </a:r>
          </a:p>
          <a:p>
            <a:pPr marL="0" indent="0">
              <a:buNone/>
            </a:pPr>
            <a:r>
              <a:rPr lang="en-IN" dirty="0"/>
              <a:t>    {</a:t>
            </a:r>
          </a:p>
          <a:p>
            <a:pPr marL="0" indent="0">
              <a:buNone/>
            </a:pPr>
            <a:r>
              <a:rPr lang="en-IN" dirty="0"/>
              <a:t>        new B().</a:t>
            </a:r>
            <a:r>
              <a:rPr lang="en-IN" dirty="0" err="1"/>
              <a:t>methodTwo</a:t>
            </a:r>
            <a:r>
              <a:rPr lang="en-IN" dirty="0"/>
              <a:t>();</a:t>
            </a:r>
          </a:p>
          <a:p>
            <a:pPr marL="0" indent="0">
              <a:buNone/>
            </a:pPr>
            <a:r>
              <a:rPr lang="en-IN" dirty="0"/>
              <a:t>    }</a:t>
            </a:r>
          </a:p>
          <a:p>
            <a:pPr marL="0" indent="0">
              <a:buNone/>
            </a:pPr>
            <a:r>
              <a:rPr lang="en-IN" dirty="0"/>
              <a:t>}</a:t>
            </a:r>
          </a:p>
          <a:p>
            <a:pPr marL="0" indent="0">
              <a:buNone/>
            </a:pPr>
            <a:r>
              <a:rPr lang="en-IN" dirty="0"/>
              <a:t>public class Main</a:t>
            </a:r>
          </a:p>
          <a:p>
            <a:pPr marL="0" indent="0">
              <a:buNone/>
            </a:pP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A </a:t>
            </a:r>
            <a:r>
              <a:rPr lang="en-IN" dirty="0" err="1"/>
              <a:t>a</a:t>
            </a:r>
            <a:r>
              <a:rPr lang="en-IN" dirty="0"/>
              <a:t> = new A();</a:t>
            </a:r>
          </a:p>
          <a:p>
            <a:pPr marL="0" indent="0">
              <a:buNone/>
            </a:pPr>
            <a:r>
              <a:rPr lang="en-IN" dirty="0"/>
              <a:t>        </a:t>
            </a:r>
            <a:r>
              <a:rPr lang="en-IN" dirty="0" err="1"/>
              <a:t>a.methodThree</a:t>
            </a:r>
            <a:r>
              <a:rPr lang="en-IN" dirty="0"/>
              <a:t>();</a:t>
            </a:r>
          </a:p>
          <a:p>
            <a:pPr marL="0" indent="0">
              <a:buNone/>
            </a:pPr>
            <a:r>
              <a:rPr lang="en-IN" dirty="0"/>
              <a:t>    }</a:t>
            </a:r>
          </a:p>
          <a:p>
            <a:pPr marL="0" indent="0">
              <a:buNone/>
            </a:pPr>
            <a:r>
              <a:rPr lang="en-IN" dirty="0"/>
              <a:t>}</a:t>
            </a:r>
          </a:p>
        </p:txBody>
      </p:sp>
      <p:sp>
        <p:nvSpPr>
          <p:cNvPr id="4" name="Content Placeholder 3"/>
          <p:cNvSpPr>
            <a:spLocks noGrp="1"/>
          </p:cNvSpPr>
          <p:nvPr>
            <p:ph sz="half" idx="2"/>
          </p:nvPr>
        </p:nvSpPr>
        <p:spPr>
          <a:xfrm>
            <a:off x="4648200" y="349250"/>
            <a:ext cx="4038600" cy="5776914"/>
          </a:xfrm>
        </p:spPr>
        <p:txBody>
          <a:bodyPr>
            <a:normAutofit fontScale="55000" lnSpcReduction="20000"/>
          </a:bodyPr>
          <a:lstStyle/>
          <a:p>
            <a:pPr marL="514350" indent="-514350">
              <a:buAutoNum type="alphaUcPeriod"/>
            </a:pPr>
            <a:r>
              <a:rPr lang="en-IN" sz="3200" dirty="0" smtClean="0"/>
              <a:t>Method Two</a:t>
            </a:r>
          </a:p>
          <a:p>
            <a:pPr marL="514350" indent="-514350">
              <a:buAutoNum type="alphaUcPeriod"/>
            </a:pPr>
            <a:r>
              <a:rPr lang="en-IN" sz="3200" dirty="0" smtClean="0"/>
              <a:t>Compile time error</a:t>
            </a:r>
          </a:p>
          <a:p>
            <a:pPr marL="514350" indent="-514350">
              <a:buAutoNum type="alphaUcPeriod"/>
            </a:pPr>
            <a:r>
              <a:rPr lang="en-IN" sz="3200" dirty="0" smtClean="0"/>
              <a:t>Blank Output</a:t>
            </a:r>
          </a:p>
          <a:p>
            <a:pPr marL="514350" indent="-514350">
              <a:buAutoNum type="alphaUcPeriod"/>
            </a:pPr>
            <a:r>
              <a:rPr lang="en-IN" sz="3200" dirty="0" smtClean="0"/>
              <a:t>Runtime error</a:t>
            </a:r>
            <a:endParaRPr lang="en-IN" sz="3200" dirty="0"/>
          </a:p>
        </p:txBody>
      </p:sp>
    </p:spTree>
    <p:extLst>
      <p:ext uri="{BB962C8B-B14F-4D97-AF65-F5344CB8AC3E}">
        <p14:creationId xmlns:p14="http://schemas.microsoft.com/office/powerpoint/2010/main" val="754142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IN" sz="2800" dirty="0" smtClean="0"/>
              <a:t>Q14(Output??)</a:t>
            </a:r>
            <a:endParaRPr lang="en-IN" sz="2800" dirty="0"/>
          </a:p>
        </p:txBody>
      </p:sp>
      <p:sp>
        <p:nvSpPr>
          <p:cNvPr id="3" name="Content Placeholder 2"/>
          <p:cNvSpPr>
            <a:spLocks noGrp="1"/>
          </p:cNvSpPr>
          <p:nvPr>
            <p:ph sz="half" idx="1"/>
          </p:nvPr>
        </p:nvSpPr>
        <p:spPr>
          <a:xfrm>
            <a:off x="457200" y="685800"/>
            <a:ext cx="4038600" cy="5943600"/>
          </a:xfrm>
        </p:spPr>
        <p:txBody>
          <a:bodyPr>
            <a:normAutofit fontScale="62500" lnSpcReduction="20000"/>
          </a:bodyPr>
          <a:lstStyle/>
          <a:p>
            <a:pPr marL="0" indent="0">
              <a:buNone/>
            </a:pPr>
            <a:r>
              <a:rPr lang="en-IN" dirty="0"/>
              <a:t>class X</a:t>
            </a:r>
          </a:p>
          <a:p>
            <a:pPr marL="0" indent="0">
              <a:buNone/>
            </a:pPr>
            <a:r>
              <a:rPr lang="en-IN" dirty="0"/>
              <a:t>{   </a:t>
            </a:r>
          </a:p>
          <a:p>
            <a:pPr marL="0" indent="0">
              <a:buNone/>
            </a:pPr>
            <a:r>
              <a:rPr lang="en-IN" dirty="0"/>
              <a:t>    void </a:t>
            </a:r>
            <a:r>
              <a:rPr lang="en-IN" dirty="0" err="1"/>
              <a:t>methodX</a:t>
            </a:r>
            <a:r>
              <a:rPr lang="en-IN" dirty="0"/>
              <a:t>()</a:t>
            </a:r>
          </a:p>
          <a:p>
            <a:pPr marL="0" indent="0">
              <a:buNone/>
            </a:pPr>
            <a:r>
              <a:rPr lang="en-IN" dirty="0"/>
              <a:t>    {</a:t>
            </a:r>
          </a:p>
          <a:p>
            <a:pPr marL="0" indent="0">
              <a:buNone/>
            </a:pPr>
            <a:r>
              <a:rPr lang="en-IN" dirty="0"/>
              <a:t>        class Y</a:t>
            </a:r>
          </a:p>
          <a:p>
            <a:pPr marL="0" indent="0">
              <a:buNone/>
            </a:pPr>
            <a:r>
              <a:rPr lang="en-IN" dirty="0"/>
              <a:t>        {</a:t>
            </a:r>
          </a:p>
          <a:p>
            <a:pPr marL="0" indent="0">
              <a:buNone/>
            </a:pPr>
            <a:r>
              <a:rPr lang="en-IN" dirty="0"/>
              <a:t>            static void </a:t>
            </a:r>
            <a:r>
              <a:rPr lang="en-IN" dirty="0" err="1"/>
              <a:t>methodY</a:t>
            </a:r>
            <a:r>
              <a:rPr lang="en-IN" dirty="0"/>
              <a:t>()</a:t>
            </a:r>
          </a:p>
          <a:p>
            <a:pPr marL="0" indent="0">
              <a:buNone/>
            </a:pPr>
            <a:r>
              <a:rPr lang="en-IN" dirty="0"/>
              <a:t>            {</a:t>
            </a:r>
          </a:p>
          <a:p>
            <a:pPr marL="0" indent="0">
              <a:buNone/>
            </a:pPr>
            <a:r>
              <a:rPr lang="en-IN" dirty="0"/>
              <a:t>              </a:t>
            </a:r>
            <a:r>
              <a:rPr lang="en-IN" dirty="0" err="1"/>
              <a:t>System.out.println</a:t>
            </a:r>
            <a:r>
              <a:rPr lang="en-IN" dirty="0"/>
              <a:t>("Y");   </a:t>
            </a:r>
          </a:p>
          <a:p>
            <a:pPr marL="0" indent="0">
              <a:buNone/>
            </a:pPr>
            <a:r>
              <a:rPr lang="en-IN" dirty="0"/>
              <a:t>            }</a:t>
            </a:r>
          </a:p>
          <a:p>
            <a:pPr marL="0" indent="0">
              <a:buNone/>
            </a:pPr>
            <a:r>
              <a:rPr lang="en-IN" dirty="0"/>
              <a:t>        }</a:t>
            </a:r>
          </a:p>
          <a:p>
            <a:pPr marL="0" indent="0">
              <a:buNone/>
            </a:pPr>
            <a:r>
              <a:rPr lang="en-IN" dirty="0"/>
              <a:t>        </a:t>
            </a:r>
            <a:r>
              <a:rPr lang="en-IN" dirty="0" err="1"/>
              <a:t>Y.methodY</a:t>
            </a:r>
            <a:r>
              <a:rPr lang="en-IN" dirty="0"/>
              <a:t>();</a:t>
            </a:r>
          </a:p>
          <a:p>
            <a:pPr marL="0" indent="0">
              <a:buNone/>
            </a:pPr>
            <a:r>
              <a:rPr lang="en-IN" dirty="0"/>
              <a:t>    }</a:t>
            </a:r>
          </a:p>
          <a:p>
            <a:pPr marL="0" indent="0">
              <a:buNone/>
            </a:pPr>
            <a:r>
              <a:rPr lang="en-IN" dirty="0"/>
              <a:t>}</a:t>
            </a:r>
          </a:p>
          <a:p>
            <a:pPr marL="0" indent="0">
              <a:buNone/>
            </a:pPr>
            <a:r>
              <a:rPr lang="en-IN" dirty="0"/>
              <a:t>public class Main </a:t>
            </a:r>
          </a:p>
          <a:p>
            <a:pPr marL="0" indent="0">
              <a:buNone/>
            </a:pP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new X().</a:t>
            </a:r>
            <a:r>
              <a:rPr lang="en-IN" dirty="0" err="1"/>
              <a:t>methodX</a:t>
            </a:r>
            <a:r>
              <a:rPr lang="en-IN" dirty="0"/>
              <a:t>();  </a:t>
            </a:r>
          </a:p>
          <a:p>
            <a:pPr marL="0" indent="0">
              <a:buNone/>
            </a:pPr>
            <a:r>
              <a:rPr lang="en-IN" dirty="0"/>
              <a:t>    }</a:t>
            </a:r>
          </a:p>
          <a:p>
            <a:pPr marL="0" indent="0">
              <a:buNone/>
            </a:pPr>
            <a:r>
              <a:rPr lang="en-IN" dirty="0"/>
              <a:t>}</a:t>
            </a:r>
          </a:p>
        </p:txBody>
      </p:sp>
      <p:sp>
        <p:nvSpPr>
          <p:cNvPr id="4" name="Content Placeholder 3"/>
          <p:cNvSpPr>
            <a:spLocks noGrp="1"/>
          </p:cNvSpPr>
          <p:nvPr>
            <p:ph sz="half" idx="2"/>
          </p:nvPr>
        </p:nvSpPr>
        <p:spPr>
          <a:xfrm>
            <a:off x="4648200" y="685800"/>
            <a:ext cx="4038600" cy="5440363"/>
          </a:xfrm>
        </p:spPr>
        <p:txBody>
          <a:bodyPr>
            <a:normAutofit fontScale="62500" lnSpcReduction="20000"/>
          </a:bodyPr>
          <a:lstStyle/>
          <a:p>
            <a:pPr marL="514350" indent="-514350">
              <a:buAutoNum type="alphaUcPeriod"/>
            </a:pPr>
            <a:r>
              <a:rPr lang="en-IN" dirty="0" smtClean="0"/>
              <a:t>Y</a:t>
            </a:r>
          </a:p>
          <a:p>
            <a:pPr marL="514350" indent="-514350">
              <a:buAutoNum type="alphaUcPeriod"/>
            </a:pPr>
            <a:r>
              <a:rPr lang="en-IN" dirty="0" smtClean="0"/>
              <a:t>Compile time error</a:t>
            </a:r>
          </a:p>
          <a:p>
            <a:pPr marL="514350" indent="-514350">
              <a:buAutoNum type="alphaUcPeriod"/>
            </a:pPr>
            <a:r>
              <a:rPr lang="en-IN" dirty="0" smtClean="0"/>
              <a:t>Runtime error</a:t>
            </a:r>
          </a:p>
          <a:p>
            <a:pPr marL="514350" indent="-514350">
              <a:buAutoNum type="alphaUcPeriod"/>
            </a:pPr>
            <a:r>
              <a:rPr lang="en-IN" dirty="0" smtClean="0"/>
              <a:t>Blank Output</a:t>
            </a:r>
            <a:endParaRPr lang="en-IN" dirty="0"/>
          </a:p>
        </p:txBody>
      </p:sp>
    </p:spTree>
    <p:extLst>
      <p:ext uri="{BB962C8B-B14F-4D97-AF65-F5344CB8AC3E}">
        <p14:creationId xmlns:p14="http://schemas.microsoft.com/office/powerpoint/2010/main" val="2630633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2800" dirty="0" smtClean="0"/>
              <a:t>Which of the following members of outer class are accessible inside a member inner class?[Q15]</a:t>
            </a:r>
            <a:endParaRPr lang="en-IN" sz="2800" dirty="0"/>
          </a:p>
        </p:txBody>
      </p:sp>
      <p:sp>
        <p:nvSpPr>
          <p:cNvPr id="6" name="Content Placeholder 5"/>
          <p:cNvSpPr>
            <a:spLocks noGrp="1"/>
          </p:cNvSpPr>
          <p:nvPr>
            <p:ph idx="1"/>
          </p:nvPr>
        </p:nvSpPr>
        <p:spPr/>
        <p:txBody>
          <a:bodyPr/>
          <a:lstStyle/>
          <a:p>
            <a:pPr marL="514350" indent="-514350">
              <a:buAutoNum type="alphaUcPeriod"/>
            </a:pPr>
            <a:r>
              <a:rPr lang="en-IN" dirty="0" smtClean="0"/>
              <a:t>static members only</a:t>
            </a:r>
          </a:p>
          <a:p>
            <a:pPr marL="514350" indent="-514350">
              <a:buAutoNum type="alphaUcPeriod"/>
            </a:pPr>
            <a:r>
              <a:rPr lang="en-IN" dirty="0" smtClean="0"/>
              <a:t>Non-static members only</a:t>
            </a:r>
          </a:p>
          <a:p>
            <a:pPr marL="514350" indent="-514350">
              <a:buAutoNum type="alphaUcPeriod"/>
            </a:pPr>
            <a:r>
              <a:rPr lang="en-IN" dirty="0" smtClean="0"/>
              <a:t>Both A and B</a:t>
            </a:r>
          </a:p>
          <a:p>
            <a:pPr marL="514350" indent="-514350">
              <a:buAutoNum type="alphaUcPeriod"/>
            </a:pPr>
            <a:r>
              <a:rPr lang="en-IN" dirty="0" smtClean="0"/>
              <a:t>None of these </a:t>
            </a:r>
            <a:endParaRPr lang="en-IN" dirty="0"/>
          </a:p>
        </p:txBody>
      </p:sp>
    </p:spTree>
    <p:extLst>
      <p:ext uri="{BB962C8B-B14F-4D97-AF65-F5344CB8AC3E}">
        <p14:creationId xmlns:p14="http://schemas.microsoft.com/office/powerpoint/2010/main" val="3197968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smtClean="0"/>
              <a:t>Which of the following types of variables are not allowed to be declared inside member inner classes?[Q16]</a:t>
            </a:r>
            <a:endParaRPr lang="en-IN" sz="2800" dirty="0"/>
          </a:p>
        </p:txBody>
      </p:sp>
      <p:sp>
        <p:nvSpPr>
          <p:cNvPr id="3" name="Content Placeholder 2"/>
          <p:cNvSpPr>
            <a:spLocks noGrp="1"/>
          </p:cNvSpPr>
          <p:nvPr>
            <p:ph idx="1"/>
          </p:nvPr>
        </p:nvSpPr>
        <p:spPr/>
        <p:txBody>
          <a:bodyPr/>
          <a:lstStyle/>
          <a:p>
            <a:pPr marL="0" indent="0">
              <a:buNone/>
            </a:pPr>
            <a:r>
              <a:rPr lang="en-IN" dirty="0" smtClean="0"/>
              <a:t>A. Non-final static variables</a:t>
            </a:r>
          </a:p>
          <a:p>
            <a:pPr marL="0" indent="0">
              <a:buNone/>
            </a:pPr>
            <a:r>
              <a:rPr lang="en-IN" dirty="0" smtClean="0"/>
              <a:t>B. Final static variables</a:t>
            </a:r>
          </a:p>
          <a:p>
            <a:pPr marL="0" indent="0">
              <a:buNone/>
            </a:pPr>
            <a:r>
              <a:rPr lang="en-IN" dirty="0" smtClean="0"/>
              <a:t>C. Non-final non static variables</a:t>
            </a:r>
          </a:p>
          <a:p>
            <a:pPr marL="0" indent="0">
              <a:buNone/>
            </a:pPr>
            <a:r>
              <a:rPr lang="en-IN" dirty="0" smtClean="0"/>
              <a:t>D. Final non static variables   </a:t>
            </a:r>
            <a:endParaRPr lang="en-IN" dirty="0"/>
          </a:p>
        </p:txBody>
      </p:sp>
    </p:spTree>
    <p:extLst>
      <p:ext uri="{BB962C8B-B14F-4D97-AF65-F5344CB8AC3E}">
        <p14:creationId xmlns:p14="http://schemas.microsoft.com/office/powerpoint/2010/main" val="1190069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Q17</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How to create object of the inner class?</a:t>
            </a:r>
          </a:p>
          <a:p>
            <a:pPr marL="0" indent="0">
              <a:buNone/>
            </a:pPr>
            <a:r>
              <a:rPr lang="en-IN" sz="2400" dirty="0"/>
              <a:t>a) </a:t>
            </a:r>
            <a:r>
              <a:rPr lang="en-IN" sz="2400" dirty="0" err="1"/>
              <a:t>OuterClass.InnerClass</a:t>
            </a:r>
            <a:r>
              <a:rPr lang="en-IN" sz="2400" dirty="0"/>
              <a:t> </a:t>
            </a:r>
            <a:r>
              <a:rPr lang="en-IN" sz="2400" dirty="0" err="1"/>
              <a:t>innerObject</a:t>
            </a:r>
            <a:r>
              <a:rPr lang="en-IN" sz="2400" dirty="0"/>
              <a:t> = </a:t>
            </a:r>
            <a:r>
              <a:rPr lang="en-IN" sz="2400" dirty="0" err="1"/>
              <a:t>outerObject.new</a:t>
            </a:r>
            <a:r>
              <a:rPr lang="en-IN" sz="2400" dirty="0"/>
              <a:t> </a:t>
            </a:r>
            <a:r>
              <a:rPr lang="en-IN" sz="2400" dirty="0" err="1"/>
              <a:t>InnerClass</a:t>
            </a:r>
            <a:r>
              <a:rPr lang="en-IN" sz="2400" dirty="0"/>
              <a:t>();</a:t>
            </a:r>
          </a:p>
          <a:p>
            <a:pPr marL="0" indent="0">
              <a:buNone/>
            </a:pPr>
            <a:r>
              <a:rPr lang="en-IN" sz="2400" dirty="0"/>
              <a:t>b) </a:t>
            </a:r>
            <a:r>
              <a:rPr lang="en-IN" sz="2400" dirty="0" err="1"/>
              <a:t>OuterClass.InnerClass</a:t>
            </a:r>
            <a:r>
              <a:rPr lang="en-IN" sz="2400" dirty="0"/>
              <a:t> </a:t>
            </a:r>
            <a:r>
              <a:rPr lang="en-IN" sz="2400" dirty="0" err="1"/>
              <a:t>innerObject</a:t>
            </a:r>
            <a:r>
              <a:rPr lang="en-IN" sz="2400" dirty="0"/>
              <a:t> = new </a:t>
            </a:r>
            <a:r>
              <a:rPr lang="en-IN" sz="2400" dirty="0" err="1"/>
              <a:t>InnerClass</a:t>
            </a:r>
            <a:r>
              <a:rPr lang="en-IN" sz="2400" dirty="0"/>
              <a:t>();</a:t>
            </a:r>
          </a:p>
          <a:p>
            <a:pPr marL="0" indent="0">
              <a:buNone/>
            </a:pPr>
            <a:r>
              <a:rPr lang="en-IN" sz="2400" dirty="0"/>
              <a:t>c) </a:t>
            </a:r>
            <a:r>
              <a:rPr lang="en-IN" sz="2400" dirty="0" err="1"/>
              <a:t>InnerClass</a:t>
            </a:r>
            <a:r>
              <a:rPr lang="en-IN" sz="2400" dirty="0"/>
              <a:t> </a:t>
            </a:r>
            <a:r>
              <a:rPr lang="en-IN" sz="2400" dirty="0" err="1"/>
              <a:t>innerObject</a:t>
            </a:r>
            <a:r>
              <a:rPr lang="en-IN" sz="2400" dirty="0"/>
              <a:t> = </a:t>
            </a:r>
            <a:r>
              <a:rPr lang="en-IN" sz="2400" dirty="0" err="1"/>
              <a:t>outerObject.new</a:t>
            </a:r>
            <a:r>
              <a:rPr lang="en-IN" sz="2400" dirty="0"/>
              <a:t> </a:t>
            </a:r>
            <a:r>
              <a:rPr lang="en-IN" sz="2400" dirty="0" err="1"/>
              <a:t>InnerClass</a:t>
            </a:r>
            <a:r>
              <a:rPr lang="en-IN" sz="2400" dirty="0"/>
              <a:t>();</a:t>
            </a:r>
          </a:p>
          <a:p>
            <a:pPr marL="0" indent="0">
              <a:buNone/>
            </a:pPr>
            <a:r>
              <a:rPr lang="en-IN" sz="2400" dirty="0"/>
              <a:t>d) </a:t>
            </a:r>
            <a:r>
              <a:rPr lang="en-IN" sz="2400" dirty="0" err="1"/>
              <a:t>OuterClass.InnerClass</a:t>
            </a:r>
            <a:r>
              <a:rPr lang="en-IN" sz="2400" dirty="0"/>
              <a:t> = </a:t>
            </a:r>
            <a:r>
              <a:rPr lang="en-IN" sz="2400" dirty="0" err="1"/>
              <a:t>outerObject.new</a:t>
            </a:r>
            <a:r>
              <a:rPr lang="en-IN" sz="2400" dirty="0"/>
              <a:t> </a:t>
            </a:r>
            <a:r>
              <a:rPr lang="en-IN" sz="2400" dirty="0" err="1"/>
              <a:t>InnerClass</a:t>
            </a:r>
            <a:r>
              <a:rPr lang="en-IN" sz="2400" dirty="0"/>
              <a:t>();</a:t>
            </a:r>
          </a:p>
        </p:txBody>
      </p:sp>
    </p:spTree>
    <p:extLst>
      <p:ext uri="{BB962C8B-B14F-4D97-AF65-F5344CB8AC3E}">
        <p14:creationId xmlns:p14="http://schemas.microsoft.com/office/powerpoint/2010/main" val="1968054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Q18</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t>Non-static nested classes have access to _____________ from enclosing class.</a:t>
            </a:r>
          </a:p>
          <a:p>
            <a:pPr marL="0" indent="0">
              <a:buNone/>
            </a:pPr>
            <a:r>
              <a:rPr lang="en-IN" sz="2000" dirty="0"/>
              <a:t>a) Private members</a:t>
            </a:r>
          </a:p>
          <a:p>
            <a:pPr marL="0" indent="0">
              <a:buNone/>
            </a:pPr>
            <a:r>
              <a:rPr lang="en-IN" sz="2000" dirty="0"/>
              <a:t>b) Protected members</a:t>
            </a:r>
          </a:p>
          <a:p>
            <a:pPr marL="0" indent="0">
              <a:buNone/>
            </a:pPr>
            <a:r>
              <a:rPr lang="en-IN" sz="2000" dirty="0"/>
              <a:t>c) Public members</a:t>
            </a:r>
          </a:p>
          <a:p>
            <a:pPr marL="0" indent="0">
              <a:buNone/>
            </a:pPr>
            <a:r>
              <a:rPr lang="en-IN" sz="2000" dirty="0"/>
              <a:t>d) All the members</a:t>
            </a:r>
          </a:p>
        </p:txBody>
      </p:sp>
    </p:spTree>
    <p:extLst>
      <p:ext uri="{BB962C8B-B14F-4D97-AF65-F5344CB8AC3E}">
        <p14:creationId xmlns:p14="http://schemas.microsoft.com/office/powerpoint/2010/main" val="302066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V\Desktop\d3.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96200" cy="465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609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Q19</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t>All member functions of a local class must be ___________</a:t>
            </a:r>
          </a:p>
          <a:p>
            <a:pPr marL="0" indent="0">
              <a:buNone/>
            </a:pPr>
            <a:r>
              <a:rPr lang="en-IN" sz="2000" dirty="0"/>
              <a:t>a) Defined outside class body</a:t>
            </a:r>
          </a:p>
          <a:p>
            <a:pPr marL="0" indent="0">
              <a:buNone/>
            </a:pPr>
            <a:r>
              <a:rPr lang="en-IN" sz="2000" dirty="0"/>
              <a:t>b) Defined outside the function definition</a:t>
            </a:r>
          </a:p>
          <a:p>
            <a:pPr marL="0" indent="0">
              <a:buNone/>
            </a:pPr>
            <a:r>
              <a:rPr lang="en-IN" sz="2000" dirty="0"/>
              <a:t>c) Defined inside the class body</a:t>
            </a:r>
          </a:p>
          <a:p>
            <a:pPr marL="0" indent="0">
              <a:buNone/>
            </a:pPr>
            <a:r>
              <a:rPr lang="en-IN" sz="2000" dirty="0"/>
              <a:t>d) Defined at starting of program</a:t>
            </a:r>
          </a:p>
        </p:txBody>
      </p:sp>
    </p:spTree>
    <p:extLst>
      <p:ext uri="{BB962C8B-B14F-4D97-AF65-F5344CB8AC3E}">
        <p14:creationId xmlns:p14="http://schemas.microsoft.com/office/powerpoint/2010/main" val="38508099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1417638"/>
          </a:xfrm>
        </p:spPr>
        <p:txBody>
          <a:bodyPr>
            <a:normAutofit fontScale="90000"/>
          </a:bodyPr>
          <a:lstStyle/>
          <a:p>
            <a:r>
              <a:rPr lang="en-IN" dirty="0"/>
              <a:t>Q20</a:t>
            </a:r>
            <a:br>
              <a:rPr lang="en-IN" dirty="0"/>
            </a:br>
            <a:r>
              <a:rPr lang="en-IN" sz="2700" dirty="0" smtClean="0"/>
              <a:t>Which </a:t>
            </a:r>
            <a:r>
              <a:rPr lang="en-IN" sz="2700" dirty="0"/>
              <a:t>statement will instantiates an instance of the nested class?</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t>public class </a:t>
            </a:r>
            <a:r>
              <a:rPr lang="en-IN" dirty="0" err="1"/>
              <a:t>MyOuter</a:t>
            </a:r>
            <a:r>
              <a:rPr lang="en-IN" dirty="0"/>
              <a:t> </a:t>
            </a:r>
          </a:p>
          <a:p>
            <a:pPr marL="0" indent="0">
              <a:buNone/>
            </a:pPr>
            <a:r>
              <a:rPr lang="en-IN" dirty="0"/>
              <a:t>{</a:t>
            </a:r>
          </a:p>
          <a:p>
            <a:pPr marL="0" indent="0">
              <a:buNone/>
            </a:pPr>
            <a:r>
              <a:rPr lang="en-IN" dirty="0"/>
              <a:t>    public static class </a:t>
            </a:r>
            <a:r>
              <a:rPr lang="en-IN" dirty="0" err="1"/>
              <a:t>MyInner</a:t>
            </a:r>
            <a:r>
              <a:rPr lang="en-IN" dirty="0"/>
              <a:t> </a:t>
            </a:r>
          </a:p>
          <a:p>
            <a:pPr marL="0" indent="0">
              <a:buNone/>
            </a:pPr>
            <a:r>
              <a:rPr lang="en-IN" dirty="0"/>
              <a:t>    {</a:t>
            </a:r>
          </a:p>
          <a:p>
            <a:pPr marL="0" indent="0">
              <a:buNone/>
            </a:pPr>
            <a:r>
              <a:rPr lang="en-IN" dirty="0"/>
              <a:t>        public static void display() { }</a:t>
            </a:r>
          </a:p>
          <a:p>
            <a:pPr marL="0" indent="0">
              <a:buNone/>
            </a:pPr>
            <a:r>
              <a:rPr lang="en-IN" dirty="0"/>
              <a:t>    }</a:t>
            </a:r>
          </a:p>
          <a:p>
            <a:pPr marL="0" indent="0">
              <a:buNone/>
            </a:pPr>
            <a:r>
              <a:rPr lang="en-IN" dirty="0"/>
              <a:t>}</a:t>
            </a:r>
          </a:p>
          <a:p>
            <a:pPr marL="0" indent="0">
              <a:buNone/>
            </a:pPr>
            <a:r>
              <a:rPr lang="en-IN" dirty="0"/>
              <a:t>A.	</a:t>
            </a:r>
            <a:r>
              <a:rPr lang="en-IN" dirty="0" err="1"/>
              <a:t>MyOuter.MyInner</a:t>
            </a:r>
            <a:r>
              <a:rPr lang="en-IN" dirty="0"/>
              <a:t> m = new </a:t>
            </a:r>
            <a:r>
              <a:rPr lang="en-IN" dirty="0" err="1"/>
              <a:t>MyOuter.MyInner</a:t>
            </a:r>
            <a:r>
              <a:rPr lang="en-IN" dirty="0"/>
              <a:t>();</a:t>
            </a:r>
          </a:p>
          <a:p>
            <a:pPr marL="0" indent="0">
              <a:buNone/>
            </a:pPr>
            <a:r>
              <a:rPr lang="en-IN" dirty="0"/>
              <a:t>B.	</a:t>
            </a:r>
            <a:r>
              <a:rPr lang="en-IN" dirty="0" err="1"/>
              <a:t>MyOuter.MyInner</a:t>
            </a:r>
            <a:r>
              <a:rPr lang="en-IN" dirty="0"/>
              <a:t> mi = new </a:t>
            </a:r>
            <a:r>
              <a:rPr lang="en-IN" dirty="0" err="1"/>
              <a:t>MyInner</a:t>
            </a:r>
            <a:r>
              <a:rPr lang="en-IN" dirty="0"/>
              <a:t>();</a:t>
            </a:r>
          </a:p>
          <a:p>
            <a:pPr marL="0" indent="0">
              <a:buNone/>
            </a:pPr>
            <a:r>
              <a:rPr lang="en-IN" dirty="0"/>
              <a:t>C.	</a:t>
            </a:r>
            <a:r>
              <a:rPr lang="en-IN" dirty="0" err="1"/>
              <a:t>MyOuter</a:t>
            </a:r>
            <a:r>
              <a:rPr lang="en-IN" dirty="0"/>
              <a:t> m = new </a:t>
            </a:r>
            <a:r>
              <a:rPr lang="en-IN" dirty="0" err="1"/>
              <a:t>MyOuter</a:t>
            </a:r>
            <a:r>
              <a:rPr lang="en-IN" dirty="0"/>
              <a:t>();</a:t>
            </a:r>
          </a:p>
          <a:p>
            <a:pPr marL="0" indent="0">
              <a:buNone/>
            </a:pPr>
            <a:r>
              <a:rPr lang="en-IN" dirty="0"/>
              <a:t>        </a:t>
            </a:r>
            <a:r>
              <a:rPr lang="en-IN" dirty="0" smtClean="0"/>
              <a:t>       </a:t>
            </a:r>
            <a:r>
              <a:rPr lang="en-IN" dirty="0" err="1" smtClean="0"/>
              <a:t>MyOuter.MyInner</a:t>
            </a:r>
            <a:r>
              <a:rPr lang="en-IN" dirty="0" smtClean="0"/>
              <a:t> </a:t>
            </a:r>
            <a:r>
              <a:rPr lang="en-IN" dirty="0"/>
              <a:t>mi = </a:t>
            </a:r>
            <a:r>
              <a:rPr lang="en-IN" dirty="0" err="1"/>
              <a:t>m.new</a:t>
            </a:r>
            <a:r>
              <a:rPr lang="en-IN" dirty="0"/>
              <a:t> </a:t>
            </a:r>
            <a:r>
              <a:rPr lang="en-IN" dirty="0" err="1"/>
              <a:t>MyOuter.MyInner</a:t>
            </a:r>
            <a:r>
              <a:rPr lang="en-IN" dirty="0"/>
              <a:t>();</a:t>
            </a:r>
          </a:p>
          <a:p>
            <a:pPr marL="0" indent="0">
              <a:buNone/>
            </a:pPr>
            <a:r>
              <a:rPr lang="en-IN" dirty="0"/>
              <a:t>D.	</a:t>
            </a:r>
            <a:r>
              <a:rPr lang="en-IN" dirty="0" err="1"/>
              <a:t>MyInner</a:t>
            </a:r>
            <a:r>
              <a:rPr lang="en-IN" dirty="0"/>
              <a:t> mi = new </a:t>
            </a:r>
            <a:r>
              <a:rPr lang="en-IN" dirty="0" err="1"/>
              <a:t>MyOuter.MyInner</a:t>
            </a:r>
            <a:r>
              <a:rPr lang="en-IN" dirty="0"/>
              <a:t>();</a:t>
            </a:r>
          </a:p>
        </p:txBody>
      </p:sp>
    </p:spTree>
    <p:extLst>
      <p:ext uri="{BB962C8B-B14F-4D97-AF65-F5344CB8AC3E}">
        <p14:creationId xmlns:p14="http://schemas.microsoft.com/office/powerpoint/2010/main" val="3057066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Q21</a:t>
            </a:r>
            <a:endParaRPr lang="en-IN" dirty="0"/>
          </a:p>
        </p:txBody>
      </p:sp>
      <p:sp>
        <p:nvSpPr>
          <p:cNvPr id="3" name="Content Placeholder 2"/>
          <p:cNvSpPr>
            <a:spLocks noGrp="1"/>
          </p:cNvSpPr>
          <p:nvPr>
            <p:ph idx="1"/>
          </p:nvPr>
        </p:nvSpPr>
        <p:spPr>
          <a:xfrm>
            <a:off x="457200" y="1600200"/>
            <a:ext cx="8458200" cy="4525963"/>
          </a:xfrm>
        </p:spPr>
        <p:txBody>
          <a:bodyPr/>
          <a:lstStyle/>
          <a:p>
            <a:pPr marL="0" indent="0">
              <a:buNone/>
            </a:pPr>
            <a:r>
              <a:rPr lang="en-IN" dirty="0"/>
              <a:t>Which statement is true about a static nested class?</a:t>
            </a:r>
          </a:p>
          <a:p>
            <a:pPr marL="0" indent="0">
              <a:buNone/>
            </a:pPr>
            <a:r>
              <a:rPr lang="en-IN" dirty="0"/>
              <a:t>A. You must have a reference to an instance of the enclosing class in order to instantiate it.</a:t>
            </a:r>
          </a:p>
          <a:p>
            <a:pPr marL="0" indent="0">
              <a:buNone/>
            </a:pPr>
            <a:r>
              <a:rPr lang="en-IN" dirty="0"/>
              <a:t>B. It does not have direct access to non-static members of the enclosing class.</a:t>
            </a:r>
          </a:p>
          <a:p>
            <a:pPr marL="0" indent="0">
              <a:buNone/>
            </a:pPr>
            <a:r>
              <a:rPr lang="en-IN" dirty="0"/>
              <a:t>C. It's variables and methods must be static.</a:t>
            </a:r>
          </a:p>
          <a:p>
            <a:pPr marL="0" indent="0">
              <a:buNone/>
            </a:pPr>
            <a:r>
              <a:rPr lang="en-IN" dirty="0"/>
              <a:t>D. It must extend the enclosing class.</a:t>
            </a:r>
          </a:p>
          <a:p>
            <a:pPr marL="0" indent="0">
              <a:buNone/>
            </a:pPr>
            <a:endParaRPr lang="en-IN" dirty="0"/>
          </a:p>
        </p:txBody>
      </p:sp>
    </p:spTree>
    <p:extLst>
      <p:ext uri="{BB962C8B-B14F-4D97-AF65-F5344CB8AC3E}">
        <p14:creationId xmlns:p14="http://schemas.microsoft.com/office/powerpoint/2010/main" val="3737004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0"/>
            <a:ext cx="8229600" cy="1143000"/>
          </a:xfrm>
        </p:spPr>
        <p:txBody>
          <a:bodyPr/>
          <a:lstStyle/>
          <a:p>
            <a:pPr eaLnBrk="1" hangingPunct="1"/>
            <a:r>
              <a:rPr lang="en-US" altLang="en-US" sz="3600" dirty="0" smtClean="0">
                <a:latin typeface="Times New Roman" panose="02020603050405020304" pitchFamily="18" charset="0"/>
                <a:cs typeface="Times New Roman" panose="02020603050405020304" pitchFamily="18" charset="0"/>
              </a:rPr>
              <a:t>Static Nested Classes</a:t>
            </a:r>
          </a:p>
        </p:txBody>
      </p:sp>
      <p:sp>
        <p:nvSpPr>
          <p:cNvPr id="3" name="Content Placeholder 2"/>
          <p:cNvSpPr>
            <a:spLocks noGrp="1"/>
          </p:cNvSpPr>
          <p:nvPr>
            <p:ph idx="1"/>
          </p:nvPr>
        </p:nvSpPr>
        <p:spPr>
          <a:xfrm>
            <a:off x="457200" y="990600"/>
            <a:ext cx="8229600" cy="5486400"/>
          </a:xfrm>
        </p:spPr>
        <p:txBody>
          <a:bodyPr rtlCol="0">
            <a:normAutofit fontScale="85000" lnSpcReduction="10000"/>
          </a:bodyPr>
          <a:lstStyle/>
          <a:p>
            <a:pPr eaLnBrk="1" fontAlgn="auto" hangingPunct="1">
              <a:spcAft>
                <a:spcPts val="0"/>
              </a:spcAft>
              <a:defRPr/>
            </a:pPr>
            <a:r>
              <a:rPr lang="en-US" sz="2600" dirty="0" smtClean="0">
                <a:latin typeface="Times New Roman" pitchFamily="18" charset="0"/>
                <a:cs typeface="Times New Roman" pitchFamily="18" charset="0"/>
              </a:rPr>
              <a:t>A static nested class is associated with its outer class similar to class methods and variables. </a:t>
            </a:r>
          </a:p>
          <a:p>
            <a:pPr eaLnBrk="1" fontAlgn="auto" hangingPunct="1">
              <a:spcAft>
                <a:spcPts val="0"/>
              </a:spcAft>
              <a:defRPr/>
            </a:pPr>
            <a:endParaRPr lang="en-US" sz="2600" dirty="0" smtClean="0">
              <a:latin typeface="Times New Roman" pitchFamily="18" charset="0"/>
              <a:cs typeface="Times New Roman" pitchFamily="18" charset="0"/>
            </a:endParaRPr>
          </a:p>
          <a:p>
            <a:pPr eaLnBrk="1" fontAlgn="auto" hangingPunct="1">
              <a:spcAft>
                <a:spcPts val="0"/>
              </a:spcAft>
              <a:defRPr/>
            </a:pPr>
            <a:r>
              <a:rPr lang="en-US" sz="2600" dirty="0" smtClean="0">
                <a:latin typeface="Times New Roman" pitchFamily="18" charset="0"/>
                <a:cs typeface="Times New Roman" pitchFamily="18" charset="0"/>
              </a:rPr>
              <a:t>A static nested class cannot refer directly to instance variables or methods defined in its enclosing class.</a:t>
            </a:r>
          </a:p>
          <a:p>
            <a:pPr eaLnBrk="1" fontAlgn="auto" hangingPunct="1">
              <a:spcAft>
                <a:spcPts val="0"/>
              </a:spcAft>
              <a:defRPr/>
            </a:pPr>
            <a:endParaRPr lang="en-US" sz="2600" dirty="0" smtClean="0">
              <a:latin typeface="Times New Roman" pitchFamily="18" charset="0"/>
              <a:cs typeface="Times New Roman" pitchFamily="18" charset="0"/>
            </a:endParaRPr>
          </a:p>
          <a:p>
            <a:pPr eaLnBrk="1" fontAlgn="auto" hangingPunct="1">
              <a:spcAft>
                <a:spcPts val="0"/>
              </a:spcAft>
              <a:defRPr/>
            </a:pPr>
            <a:r>
              <a:rPr lang="en-US" sz="2600" dirty="0" smtClean="0">
                <a:latin typeface="Times New Roman" pitchFamily="18" charset="0"/>
                <a:cs typeface="Times New Roman" pitchFamily="18" charset="0"/>
              </a:rPr>
              <a:t>It can use them only through an object reference.</a:t>
            </a:r>
          </a:p>
          <a:p>
            <a:pPr eaLnBrk="1" fontAlgn="auto" hangingPunct="1">
              <a:spcAft>
                <a:spcPts val="0"/>
              </a:spcAft>
              <a:defRPr/>
            </a:pPr>
            <a:endParaRPr lang="en-US" sz="2600" dirty="0" smtClean="0">
              <a:latin typeface="Times New Roman" pitchFamily="18" charset="0"/>
              <a:cs typeface="Times New Roman" pitchFamily="18" charset="0"/>
            </a:endParaRPr>
          </a:p>
          <a:p>
            <a:pPr eaLnBrk="1" fontAlgn="auto" hangingPunct="1">
              <a:spcAft>
                <a:spcPts val="0"/>
              </a:spcAft>
              <a:defRPr/>
            </a:pPr>
            <a:r>
              <a:rPr lang="en-US" sz="2600" dirty="0" smtClean="0">
                <a:latin typeface="Times New Roman" pitchFamily="18" charset="0"/>
                <a:cs typeface="Times New Roman" pitchFamily="18" charset="0"/>
              </a:rPr>
              <a:t>Static nested classes are accessed using the enclosing class name:</a:t>
            </a:r>
          </a:p>
          <a:p>
            <a:pPr eaLnBrk="1" fontAlgn="auto" hangingPunct="1">
              <a:spcAft>
                <a:spcPts val="0"/>
              </a:spcAft>
              <a:buFont typeface="Arial" panose="020B0604020202020204" pitchFamily="34" charset="0"/>
              <a:buNone/>
              <a:defRPr/>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OuterClass.StaticNestedClass</a:t>
            </a:r>
            <a:r>
              <a:rPr lang="en-US" sz="2600" dirty="0" smtClean="0">
                <a:latin typeface="Times New Roman" pitchFamily="18" charset="0"/>
                <a:cs typeface="Times New Roman" pitchFamily="18" charset="0"/>
              </a:rPr>
              <a:t> </a:t>
            </a:r>
          </a:p>
          <a:p>
            <a:pPr eaLnBrk="1" fontAlgn="auto" hangingPunct="1">
              <a:spcAft>
                <a:spcPts val="0"/>
              </a:spcAft>
              <a:buFont typeface="Arial" panose="020B0604020202020204" pitchFamily="34" charset="0"/>
              <a:buNone/>
              <a:defRPr/>
            </a:pPr>
            <a:endParaRPr lang="en-US" sz="2600" dirty="0" smtClean="0">
              <a:latin typeface="Times New Roman" pitchFamily="18" charset="0"/>
              <a:cs typeface="Times New Roman" pitchFamily="18" charset="0"/>
            </a:endParaRPr>
          </a:p>
          <a:p>
            <a:pPr eaLnBrk="1" fontAlgn="auto" hangingPunct="1">
              <a:spcAft>
                <a:spcPts val="0"/>
              </a:spcAft>
              <a:defRPr/>
            </a:pPr>
            <a:r>
              <a:rPr lang="en-US" sz="2600" dirty="0" smtClean="0">
                <a:latin typeface="Times New Roman" pitchFamily="18" charset="0"/>
                <a:cs typeface="Times New Roman" pitchFamily="18" charset="0"/>
              </a:rPr>
              <a:t>For example, to create an object for the static nested class, use this syntax:</a:t>
            </a:r>
          </a:p>
          <a:p>
            <a:pPr eaLnBrk="1" fontAlgn="auto" hangingPunct="1">
              <a:spcAft>
                <a:spcPts val="0"/>
              </a:spcAft>
              <a:buFont typeface="Arial" panose="020B0604020202020204" pitchFamily="34" charset="0"/>
              <a:buNone/>
              <a:defRPr/>
            </a:pPr>
            <a:r>
              <a:rPr lang="en-US" sz="26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OuterClass.StaticNestedClass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nestedObject</a:t>
            </a:r>
            <a:r>
              <a:rPr lang="en-US" sz="2400" dirty="0" smtClean="0">
                <a:latin typeface="Times New Roman" pitchFamily="18" charset="0"/>
                <a:cs typeface="Times New Roman" pitchFamily="18" charset="0"/>
              </a:rPr>
              <a:t> = </a:t>
            </a:r>
          </a:p>
          <a:p>
            <a:pPr eaLnBrk="1" fontAlgn="auto" hangingPunct="1">
              <a:spcAft>
                <a:spcPts val="0"/>
              </a:spcAft>
              <a:buFont typeface="Arial" panose="020B0604020202020204" pitchFamily="34" charset="0"/>
              <a:buNone/>
              <a:defRPr/>
            </a:pPr>
            <a:r>
              <a:rPr lang="en-US" sz="2400" dirty="0" smtClean="0">
                <a:latin typeface="Times New Roman" pitchFamily="18" charset="0"/>
                <a:cs typeface="Times New Roman" pitchFamily="18" charset="0"/>
              </a:rPr>
              <a:t>		                                                new  </a:t>
            </a:r>
            <a:r>
              <a:rPr lang="en-US" sz="2400" dirty="0" err="1" smtClean="0">
                <a:latin typeface="Times New Roman" pitchFamily="18" charset="0"/>
                <a:cs typeface="Times New Roman" pitchFamily="18" charset="0"/>
              </a:rPr>
              <a:t>OuterClass.StaticNestedClass</a:t>
            </a:r>
            <a:r>
              <a:rPr lang="en-US" sz="2400" dirty="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eaLnBrk="1" fontAlgn="auto" hangingPunct="1">
              <a:spcAft>
                <a:spcPts val="0"/>
              </a:spcAft>
              <a:defRPr/>
            </a:pPr>
            <a:endParaRPr lang="en-US" dirty="0"/>
          </a:p>
        </p:txBody>
      </p:sp>
    </p:spTree>
    <p:extLst>
      <p:ext uri="{BB962C8B-B14F-4D97-AF65-F5344CB8AC3E}">
        <p14:creationId xmlns:p14="http://schemas.microsoft.com/office/powerpoint/2010/main" val="3597496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0"/>
            <a:ext cx="6172200" cy="6858000"/>
          </a:xfrm>
        </p:spPr>
        <p:txBody>
          <a:bodyPr>
            <a:noAutofit/>
          </a:bodyPr>
          <a:lstStyle/>
          <a:p>
            <a:pPr marL="0" indent="0" algn="just" fontAlgn="base">
              <a:spcBef>
                <a:spcPts val="0"/>
              </a:spcBef>
              <a:buNone/>
            </a:pPr>
            <a:r>
              <a:rPr lang="en-US" sz="1600" dirty="0" smtClean="0"/>
              <a:t>// </a:t>
            </a:r>
            <a:r>
              <a:rPr lang="en-US" sz="1600" dirty="0"/>
              <a:t>a static nested </a:t>
            </a:r>
            <a:r>
              <a:rPr lang="en-US" sz="1600" dirty="0" smtClean="0"/>
              <a:t>class</a:t>
            </a:r>
            <a:endParaRPr lang="en-US" sz="1600" dirty="0"/>
          </a:p>
          <a:p>
            <a:pPr marL="0" indent="0" algn="just" fontAlgn="base">
              <a:spcBef>
                <a:spcPts val="0"/>
              </a:spcBef>
              <a:buNone/>
            </a:pPr>
            <a:r>
              <a:rPr lang="en-US" sz="1600" dirty="0"/>
              <a:t>// outer class</a:t>
            </a:r>
          </a:p>
          <a:p>
            <a:pPr marL="0" indent="0" algn="just" fontAlgn="base">
              <a:spcBef>
                <a:spcPts val="0"/>
              </a:spcBef>
              <a:buNone/>
            </a:pPr>
            <a:r>
              <a:rPr lang="en-US" sz="1600" dirty="0"/>
              <a:t>class </a:t>
            </a:r>
            <a:r>
              <a:rPr lang="en-US" sz="1600" dirty="0" err="1"/>
              <a:t>OuterClass</a:t>
            </a:r>
            <a:endParaRPr lang="en-US" sz="1600" dirty="0"/>
          </a:p>
          <a:p>
            <a:pPr marL="0" indent="0" algn="just" fontAlgn="base">
              <a:spcBef>
                <a:spcPts val="0"/>
              </a:spcBef>
              <a:buNone/>
            </a:pPr>
            <a:r>
              <a:rPr lang="en-US" sz="1600" dirty="0"/>
              <a:t>{ </a:t>
            </a:r>
          </a:p>
          <a:p>
            <a:pPr marL="0" indent="0" algn="just" fontAlgn="base">
              <a:spcBef>
                <a:spcPts val="0"/>
              </a:spcBef>
              <a:buNone/>
            </a:pPr>
            <a:r>
              <a:rPr lang="en-US" sz="1600" dirty="0"/>
              <a:t>      static </a:t>
            </a:r>
            <a:r>
              <a:rPr lang="en-US" sz="1600" dirty="0" err="1"/>
              <a:t>int</a:t>
            </a:r>
            <a:r>
              <a:rPr lang="en-US" sz="1600" dirty="0"/>
              <a:t> </a:t>
            </a:r>
            <a:r>
              <a:rPr lang="en-US" sz="1600" dirty="0" err="1"/>
              <a:t>outer_x</a:t>
            </a:r>
            <a:r>
              <a:rPr lang="en-US" sz="1600" dirty="0"/>
              <a:t> = 10</a:t>
            </a:r>
            <a:r>
              <a:rPr lang="en-US" sz="1600" dirty="0" smtClean="0"/>
              <a:t>;</a:t>
            </a:r>
            <a:endParaRPr lang="en-US" sz="1600" dirty="0"/>
          </a:p>
          <a:p>
            <a:pPr marL="0" indent="0" algn="just" fontAlgn="base">
              <a:spcBef>
                <a:spcPts val="0"/>
              </a:spcBef>
              <a:buNone/>
            </a:pPr>
            <a:r>
              <a:rPr lang="en-US" sz="1600" dirty="0"/>
              <a:t>      </a:t>
            </a:r>
            <a:r>
              <a:rPr lang="en-US" sz="1600" dirty="0" err="1"/>
              <a:t>int</a:t>
            </a:r>
            <a:r>
              <a:rPr lang="en-US" sz="1600" dirty="0"/>
              <a:t> </a:t>
            </a:r>
            <a:r>
              <a:rPr lang="en-US" sz="1600" dirty="0" err="1"/>
              <a:t>outer_y</a:t>
            </a:r>
            <a:r>
              <a:rPr lang="en-US" sz="1600" dirty="0"/>
              <a:t> = </a:t>
            </a:r>
            <a:r>
              <a:rPr lang="en-US" sz="1600" dirty="0" smtClean="0"/>
              <a:t>20;</a:t>
            </a:r>
            <a:endParaRPr lang="en-US" sz="1600" dirty="0"/>
          </a:p>
          <a:p>
            <a:pPr marL="0" indent="0" algn="just" fontAlgn="base">
              <a:spcBef>
                <a:spcPts val="0"/>
              </a:spcBef>
              <a:buNone/>
            </a:pPr>
            <a:r>
              <a:rPr lang="en-US" sz="1600" dirty="0" smtClean="0"/>
              <a:t>private </a:t>
            </a:r>
            <a:r>
              <a:rPr lang="en-US" sz="1600" dirty="0"/>
              <a:t>static </a:t>
            </a:r>
            <a:r>
              <a:rPr lang="en-US" sz="1600" dirty="0" err="1"/>
              <a:t>int</a:t>
            </a:r>
            <a:r>
              <a:rPr lang="en-US" sz="1600" dirty="0"/>
              <a:t> </a:t>
            </a:r>
            <a:r>
              <a:rPr lang="en-US" sz="1600" dirty="0" err="1"/>
              <a:t>outer_private</a:t>
            </a:r>
            <a:r>
              <a:rPr lang="en-US" sz="1600" dirty="0"/>
              <a:t> = 30</a:t>
            </a:r>
            <a:r>
              <a:rPr lang="en-US" sz="1600" dirty="0" smtClean="0"/>
              <a:t>;</a:t>
            </a:r>
            <a:endParaRPr lang="en-US" sz="1600" dirty="0"/>
          </a:p>
          <a:p>
            <a:pPr marL="0" indent="0" algn="just" fontAlgn="base">
              <a:spcBef>
                <a:spcPts val="0"/>
              </a:spcBef>
              <a:buNone/>
            </a:pPr>
            <a:r>
              <a:rPr lang="en-US" sz="1600" dirty="0"/>
              <a:t>    static class </a:t>
            </a:r>
            <a:r>
              <a:rPr lang="en-US" sz="1600" dirty="0" err="1"/>
              <a:t>StaticNestedClass</a:t>
            </a:r>
            <a:endParaRPr lang="en-US" sz="1600" dirty="0"/>
          </a:p>
          <a:p>
            <a:pPr marL="0" indent="0" algn="just" fontAlgn="base">
              <a:spcBef>
                <a:spcPts val="0"/>
              </a:spcBef>
              <a:buNone/>
            </a:pPr>
            <a:r>
              <a:rPr lang="en-US" sz="1600" dirty="0"/>
              <a:t>    {</a:t>
            </a:r>
          </a:p>
          <a:p>
            <a:pPr marL="0" indent="0" algn="just" fontAlgn="base">
              <a:spcBef>
                <a:spcPts val="0"/>
              </a:spcBef>
              <a:buNone/>
            </a:pPr>
            <a:r>
              <a:rPr lang="en-US" sz="1600" dirty="0"/>
              <a:t>        void display()</a:t>
            </a:r>
          </a:p>
          <a:p>
            <a:pPr marL="0" indent="0" algn="just" fontAlgn="base">
              <a:spcBef>
                <a:spcPts val="0"/>
              </a:spcBef>
              <a:buNone/>
            </a:pPr>
            <a:r>
              <a:rPr lang="en-US" sz="1600" dirty="0"/>
              <a:t>        {</a:t>
            </a:r>
          </a:p>
          <a:p>
            <a:pPr marL="0" indent="0" algn="just" fontAlgn="base">
              <a:spcBef>
                <a:spcPts val="0"/>
              </a:spcBef>
              <a:buNone/>
            </a:pPr>
            <a:r>
              <a:rPr lang="en-US" sz="1600" dirty="0"/>
              <a:t>            // can access static member of outer class</a:t>
            </a:r>
          </a:p>
          <a:p>
            <a:pPr marL="0" indent="0" algn="just" fontAlgn="base">
              <a:spcBef>
                <a:spcPts val="0"/>
              </a:spcBef>
              <a:buNone/>
            </a:pPr>
            <a:r>
              <a:rPr lang="en-US" sz="1600" dirty="0"/>
              <a:t>            </a:t>
            </a:r>
            <a:r>
              <a:rPr lang="en-US" sz="1600" dirty="0" err="1"/>
              <a:t>System.out.println</a:t>
            </a:r>
            <a:r>
              <a:rPr lang="en-US" sz="1600" dirty="0"/>
              <a:t>("</a:t>
            </a:r>
            <a:r>
              <a:rPr lang="en-US" sz="1600" dirty="0" err="1"/>
              <a:t>outer_x</a:t>
            </a:r>
            <a:r>
              <a:rPr lang="en-US" sz="1600" dirty="0"/>
              <a:t> = " + </a:t>
            </a:r>
            <a:r>
              <a:rPr lang="en-US" sz="1600" dirty="0" err="1"/>
              <a:t>outer_x</a:t>
            </a:r>
            <a:r>
              <a:rPr lang="en-US" sz="1600" dirty="0"/>
              <a:t>);</a:t>
            </a:r>
          </a:p>
          <a:p>
            <a:pPr marL="0" indent="0" algn="just" fontAlgn="base">
              <a:spcBef>
                <a:spcPts val="0"/>
              </a:spcBef>
              <a:buNone/>
            </a:pPr>
            <a:r>
              <a:rPr lang="en-US" sz="1600" dirty="0"/>
              <a:t>             </a:t>
            </a:r>
          </a:p>
          <a:p>
            <a:pPr marL="0" indent="0" algn="just" fontAlgn="base">
              <a:spcBef>
                <a:spcPts val="0"/>
              </a:spcBef>
              <a:buNone/>
            </a:pPr>
            <a:r>
              <a:rPr lang="en-US" sz="1600" dirty="0"/>
              <a:t>            // can access display private static member of outer class</a:t>
            </a:r>
          </a:p>
          <a:p>
            <a:pPr marL="0" indent="0" algn="just" fontAlgn="base">
              <a:spcBef>
                <a:spcPts val="0"/>
              </a:spcBef>
              <a:buNone/>
            </a:pPr>
            <a:r>
              <a:rPr lang="en-US" sz="1600" dirty="0"/>
              <a:t>            </a:t>
            </a:r>
            <a:r>
              <a:rPr lang="en-US" sz="1600" dirty="0" err="1"/>
              <a:t>System.out.println</a:t>
            </a:r>
            <a:r>
              <a:rPr lang="en-US" sz="1600" dirty="0"/>
              <a:t>("</a:t>
            </a:r>
            <a:r>
              <a:rPr lang="en-US" sz="1600" dirty="0" err="1"/>
              <a:t>outer_private</a:t>
            </a:r>
            <a:r>
              <a:rPr lang="en-US" sz="1600" dirty="0"/>
              <a:t> = " + </a:t>
            </a:r>
            <a:r>
              <a:rPr lang="en-US" sz="1600" dirty="0" err="1"/>
              <a:t>outer_private</a:t>
            </a:r>
            <a:r>
              <a:rPr lang="en-US" sz="1600" dirty="0"/>
              <a:t>);</a:t>
            </a:r>
          </a:p>
          <a:p>
            <a:pPr marL="0" indent="0" algn="just" fontAlgn="base">
              <a:spcBef>
                <a:spcPts val="0"/>
              </a:spcBef>
              <a:buNone/>
            </a:pPr>
            <a:r>
              <a:rPr lang="en-US" sz="1600" dirty="0"/>
              <a:t>             </a:t>
            </a:r>
          </a:p>
          <a:p>
            <a:pPr marL="0" indent="0" algn="just" fontAlgn="base">
              <a:spcBef>
                <a:spcPts val="0"/>
              </a:spcBef>
              <a:buNone/>
            </a:pPr>
            <a:r>
              <a:rPr lang="en-US" sz="1600" dirty="0"/>
              <a:t>            // The following statement will give compilation </a:t>
            </a:r>
            <a:r>
              <a:rPr lang="en-US" sz="1600" dirty="0" smtClean="0"/>
              <a:t>error</a:t>
            </a:r>
          </a:p>
          <a:p>
            <a:pPr marL="0" indent="0" algn="just" fontAlgn="base">
              <a:spcBef>
                <a:spcPts val="0"/>
              </a:spcBef>
              <a:buNone/>
            </a:pPr>
            <a:r>
              <a:rPr lang="en-US" sz="1600" dirty="0"/>
              <a:t>  // as static nested class cannot directly access non-static members</a:t>
            </a:r>
          </a:p>
          <a:p>
            <a:pPr marL="0" indent="0" algn="just" fontAlgn="base">
              <a:spcBef>
                <a:spcPts val="0"/>
              </a:spcBef>
              <a:buNone/>
            </a:pPr>
            <a:r>
              <a:rPr lang="en-US" sz="1600" dirty="0"/>
              <a:t>            // </a:t>
            </a:r>
            <a:r>
              <a:rPr lang="en-US" sz="1600" dirty="0" err="1"/>
              <a:t>System.out.println</a:t>
            </a:r>
            <a:r>
              <a:rPr lang="en-US" sz="1600" dirty="0"/>
              <a:t>("</a:t>
            </a:r>
            <a:r>
              <a:rPr lang="en-US" sz="1600" dirty="0" err="1"/>
              <a:t>outer_y</a:t>
            </a:r>
            <a:r>
              <a:rPr lang="en-US" sz="1600" dirty="0"/>
              <a:t> = " + </a:t>
            </a:r>
            <a:r>
              <a:rPr lang="en-US" sz="1600" dirty="0" err="1"/>
              <a:t>outer_y</a:t>
            </a:r>
            <a:r>
              <a:rPr lang="en-US" sz="1600" dirty="0"/>
              <a:t>);</a:t>
            </a:r>
          </a:p>
          <a:p>
            <a:pPr marL="0" indent="0" algn="just" fontAlgn="base">
              <a:spcBef>
                <a:spcPts val="0"/>
              </a:spcBef>
              <a:buNone/>
            </a:pPr>
            <a:r>
              <a:rPr lang="en-US" sz="1600" dirty="0"/>
              <a:t>         </a:t>
            </a:r>
          </a:p>
          <a:p>
            <a:pPr marL="0" indent="0" algn="just" fontAlgn="base">
              <a:spcBef>
                <a:spcPts val="0"/>
              </a:spcBef>
              <a:buNone/>
            </a:pPr>
            <a:r>
              <a:rPr lang="en-US" sz="1600" dirty="0"/>
              <a:t>        }</a:t>
            </a:r>
          </a:p>
          <a:p>
            <a:pPr marL="0" indent="0" algn="just" fontAlgn="base">
              <a:spcBef>
                <a:spcPts val="0"/>
              </a:spcBef>
              <a:buNone/>
            </a:pPr>
            <a:r>
              <a:rPr lang="en-US" sz="1600" dirty="0"/>
              <a:t>    }</a:t>
            </a:r>
          </a:p>
          <a:p>
            <a:pPr marL="0" indent="0" algn="just" fontAlgn="base">
              <a:spcBef>
                <a:spcPts val="0"/>
              </a:spcBef>
              <a:buNone/>
            </a:pPr>
            <a:r>
              <a:rPr lang="en-US" sz="1600" dirty="0"/>
              <a:t>}</a:t>
            </a:r>
          </a:p>
          <a:p>
            <a:pPr marL="0" indent="0" algn="just" fontAlgn="base">
              <a:spcBef>
                <a:spcPts val="0"/>
              </a:spcBef>
              <a:buNone/>
            </a:pPr>
            <a:endParaRPr lang="en-US" sz="1800" dirty="0"/>
          </a:p>
        </p:txBody>
      </p:sp>
      <p:sp>
        <p:nvSpPr>
          <p:cNvPr id="6" name="Content Placeholder 5"/>
          <p:cNvSpPr>
            <a:spLocks noGrp="1"/>
          </p:cNvSpPr>
          <p:nvPr>
            <p:ph sz="half" idx="2"/>
          </p:nvPr>
        </p:nvSpPr>
        <p:spPr>
          <a:xfrm>
            <a:off x="3124200" y="152400"/>
            <a:ext cx="6096000" cy="2133600"/>
          </a:xfrm>
        </p:spPr>
        <p:txBody>
          <a:bodyPr>
            <a:normAutofit fontScale="40000" lnSpcReduction="20000"/>
          </a:bodyPr>
          <a:lstStyle/>
          <a:p>
            <a:pPr marL="0" indent="0" fontAlgn="base">
              <a:spcBef>
                <a:spcPts val="0"/>
              </a:spcBef>
              <a:buNone/>
            </a:pPr>
            <a:r>
              <a:rPr lang="en-US" sz="5600" dirty="0"/>
              <a:t> </a:t>
            </a:r>
          </a:p>
          <a:p>
            <a:pPr marL="0" indent="0" fontAlgn="base">
              <a:spcBef>
                <a:spcPts val="0"/>
              </a:spcBef>
              <a:buNone/>
            </a:pPr>
            <a:r>
              <a:rPr lang="en-US" sz="3400" dirty="0" smtClean="0"/>
              <a:t>public </a:t>
            </a:r>
            <a:r>
              <a:rPr lang="en-US" sz="3400" dirty="0"/>
              <a:t>class </a:t>
            </a:r>
            <a:r>
              <a:rPr lang="en-US" sz="3400" dirty="0" err="1"/>
              <a:t>StaticNestedClassDemo</a:t>
            </a:r>
            <a:endParaRPr lang="en-US" sz="3400" dirty="0"/>
          </a:p>
          <a:p>
            <a:pPr marL="0" indent="0" fontAlgn="base">
              <a:spcBef>
                <a:spcPts val="0"/>
              </a:spcBef>
              <a:buNone/>
            </a:pPr>
            <a:r>
              <a:rPr lang="en-US" sz="3400" dirty="0"/>
              <a:t>{</a:t>
            </a:r>
          </a:p>
          <a:p>
            <a:pPr marL="0" indent="0" fontAlgn="base">
              <a:spcBef>
                <a:spcPts val="0"/>
              </a:spcBef>
              <a:buNone/>
            </a:pPr>
            <a:r>
              <a:rPr lang="en-US" sz="3400" dirty="0"/>
              <a:t>    public static void main(String[] </a:t>
            </a:r>
            <a:r>
              <a:rPr lang="en-US" sz="3400" dirty="0" err="1"/>
              <a:t>args</a:t>
            </a:r>
            <a:r>
              <a:rPr lang="en-US" sz="3400" dirty="0"/>
              <a:t>)</a:t>
            </a:r>
          </a:p>
          <a:p>
            <a:pPr marL="0" indent="0" fontAlgn="base">
              <a:spcBef>
                <a:spcPts val="0"/>
              </a:spcBef>
              <a:buNone/>
            </a:pPr>
            <a:r>
              <a:rPr lang="en-US" sz="3400" dirty="0"/>
              <a:t>    {</a:t>
            </a:r>
          </a:p>
          <a:p>
            <a:pPr marL="0" indent="0" fontAlgn="base">
              <a:spcBef>
                <a:spcPts val="0"/>
              </a:spcBef>
              <a:buNone/>
            </a:pPr>
            <a:r>
              <a:rPr lang="en-US" sz="3400" dirty="0" err="1" smtClean="0"/>
              <a:t>OuterClass.StaticNestedClass</a:t>
            </a:r>
            <a:r>
              <a:rPr lang="en-US" sz="3400" dirty="0" smtClean="0"/>
              <a:t> </a:t>
            </a:r>
            <a:r>
              <a:rPr lang="en-US" sz="3400" dirty="0" err="1"/>
              <a:t>nestedObject</a:t>
            </a:r>
            <a:r>
              <a:rPr lang="en-US" sz="3400" dirty="0"/>
              <a:t> = new </a:t>
            </a:r>
            <a:r>
              <a:rPr lang="en-US" sz="3400" dirty="0" err="1"/>
              <a:t>OuterClass.StaticNestedClass</a:t>
            </a:r>
            <a:r>
              <a:rPr lang="en-US" sz="3400" dirty="0"/>
              <a:t>();</a:t>
            </a:r>
          </a:p>
          <a:p>
            <a:pPr marL="0" indent="0" fontAlgn="base">
              <a:spcBef>
                <a:spcPts val="0"/>
              </a:spcBef>
              <a:buNone/>
            </a:pPr>
            <a:r>
              <a:rPr lang="en-US" sz="3400" dirty="0"/>
              <a:t>         </a:t>
            </a:r>
          </a:p>
          <a:p>
            <a:pPr marL="0" indent="0" fontAlgn="base">
              <a:spcBef>
                <a:spcPts val="0"/>
              </a:spcBef>
              <a:buNone/>
            </a:pPr>
            <a:r>
              <a:rPr lang="en-US" sz="3400" dirty="0"/>
              <a:t>        </a:t>
            </a:r>
            <a:r>
              <a:rPr lang="en-US" sz="3400" dirty="0" err="1"/>
              <a:t>nestedObject.display</a:t>
            </a:r>
            <a:r>
              <a:rPr lang="en-US" sz="3400" dirty="0"/>
              <a:t>();</a:t>
            </a:r>
          </a:p>
          <a:p>
            <a:pPr marL="0" indent="0" fontAlgn="base">
              <a:spcBef>
                <a:spcPts val="0"/>
              </a:spcBef>
              <a:buNone/>
            </a:pPr>
            <a:r>
              <a:rPr lang="en-US" sz="3400" dirty="0"/>
              <a:t>         </a:t>
            </a:r>
          </a:p>
          <a:p>
            <a:pPr marL="0" indent="0" fontAlgn="base">
              <a:spcBef>
                <a:spcPts val="0"/>
              </a:spcBef>
              <a:buNone/>
            </a:pPr>
            <a:r>
              <a:rPr lang="en-US" sz="3400" dirty="0"/>
              <a:t>    }</a:t>
            </a:r>
          </a:p>
          <a:p>
            <a:pPr marL="0" indent="0" fontAlgn="base">
              <a:spcBef>
                <a:spcPts val="0"/>
              </a:spcBef>
              <a:buNone/>
            </a:pPr>
            <a:r>
              <a:rPr lang="en-US" sz="3400" dirty="0"/>
              <a:t>}</a:t>
            </a:r>
          </a:p>
          <a:p>
            <a:endParaRPr lang="en-US" sz="3400" dirty="0"/>
          </a:p>
        </p:txBody>
      </p:sp>
    </p:spTree>
    <p:extLst>
      <p:ext uri="{BB962C8B-B14F-4D97-AF65-F5344CB8AC3E}">
        <p14:creationId xmlns:p14="http://schemas.microsoft.com/office/powerpoint/2010/main" val="4032145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0"/>
            <a:ext cx="8229600" cy="1143000"/>
          </a:xfrm>
        </p:spPr>
        <p:txBody>
          <a:bodyPr/>
          <a:lstStyle/>
          <a:p>
            <a:pPr eaLnBrk="1" hangingPunct="1"/>
            <a:r>
              <a:rPr lang="en-US" altLang="en-US" sz="3600" dirty="0" smtClean="0">
                <a:latin typeface="Times New Roman" panose="02020603050405020304" pitchFamily="18" charset="0"/>
                <a:cs typeface="Times New Roman" panose="02020603050405020304" pitchFamily="18" charset="0"/>
              </a:rPr>
              <a:t>Inner Classes(Non-static nested classes)</a:t>
            </a:r>
          </a:p>
        </p:txBody>
      </p:sp>
      <p:sp>
        <p:nvSpPr>
          <p:cNvPr id="3" name="Content Placeholder 2"/>
          <p:cNvSpPr>
            <a:spLocks noGrp="1"/>
          </p:cNvSpPr>
          <p:nvPr>
            <p:ph idx="1"/>
          </p:nvPr>
        </p:nvSpPr>
        <p:spPr>
          <a:xfrm>
            <a:off x="457200" y="990600"/>
            <a:ext cx="8229600" cy="5486400"/>
          </a:xfrm>
        </p:spPr>
        <p:txBody>
          <a:bodyPr/>
          <a:lstStyle/>
          <a:p>
            <a:pPr eaLnBrk="1" hangingPunct="1"/>
            <a:r>
              <a:rPr lang="en-US" altLang="en-US" sz="2200" dirty="0" smtClean="0">
                <a:latin typeface="Times New Roman" panose="02020603050405020304" pitchFamily="18" charset="0"/>
                <a:cs typeface="Times New Roman" panose="02020603050405020304" pitchFamily="18" charset="0"/>
              </a:rPr>
              <a:t>An inner class is associated with an instance of its enclosing class and has direct access to that object's methods and fields. </a:t>
            </a:r>
          </a:p>
          <a:p>
            <a:pPr eaLnBrk="1" hangingPunct="1"/>
            <a:endParaRPr lang="en-US" altLang="en-US" sz="2200" dirty="0" smtClean="0">
              <a:latin typeface="Times New Roman" panose="02020603050405020304" pitchFamily="18" charset="0"/>
              <a:cs typeface="Times New Roman" panose="02020603050405020304" pitchFamily="18" charset="0"/>
            </a:endParaRPr>
          </a:p>
          <a:p>
            <a:pPr eaLnBrk="1" hangingPunct="1"/>
            <a:r>
              <a:rPr lang="en-US" altLang="en-US" sz="2200" dirty="0" smtClean="0">
                <a:latin typeface="Times New Roman" panose="02020603050405020304" pitchFamily="18" charset="0"/>
                <a:cs typeface="Times New Roman" panose="02020603050405020304" pitchFamily="18" charset="0"/>
              </a:rPr>
              <a:t>Because an inner class is associated with an instance, it cannot define any static members itself.</a:t>
            </a:r>
          </a:p>
          <a:p>
            <a:pPr eaLnBrk="1" hangingPunct="1"/>
            <a:endParaRPr lang="en-US" altLang="en-US" sz="2200" dirty="0" smtClean="0">
              <a:latin typeface="Times New Roman" panose="02020603050405020304" pitchFamily="18" charset="0"/>
              <a:cs typeface="Times New Roman" panose="02020603050405020304" pitchFamily="18" charset="0"/>
            </a:endParaRPr>
          </a:p>
          <a:p>
            <a:pPr eaLnBrk="1" hangingPunct="1"/>
            <a:r>
              <a:rPr lang="en-US" altLang="en-US" sz="2200" dirty="0" smtClean="0">
                <a:latin typeface="Times New Roman" panose="02020603050405020304" pitchFamily="18" charset="0"/>
                <a:cs typeface="Times New Roman" panose="02020603050405020304" pitchFamily="18" charset="0"/>
              </a:rPr>
              <a:t>Objects that are instances of an inner class exist </a:t>
            </a:r>
            <a:r>
              <a:rPr lang="en-US" altLang="en-US" sz="2200" i="1" dirty="0" smtClean="0">
                <a:latin typeface="Times New Roman" panose="02020603050405020304" pitchFamily="18" charset="0"/>
                <a:cs typeface="Times New Roman" panose="02020603050405020304" pitchFamily="18" charset="0"/>
              </a:rPr>
              <a:t>within</a:t>
            </a:r>
            <a:r>
              <a:rPr lang="en-US" altLang="en-US" sz="2200" dirty="0" smtClean="0">
                <a:latin typeface="Times New Roman" panose="02020603050405020304" pitchFamily="18" charset="0"/>
                <a:cs typeface="Times New Roman" panose="02020603050405020304" pitchFamily="18" charset="0"/>
              </a:rPr>
              <a:t> an instance of the outer class. </a:t>
            </a:r>
          </a:p>
          <a:p>
            <a:pPr eaLnBrk="1" hangingPunct="1"/>
            <a:r>
              <a:rPr lang="en-US" altLang="en-US" sz="2200" dirty="0" smtClean="0">
                <a:latin typeface="Times New Roman" panose="02020603050405020304" pitchFamily="18" charset="0"/>
                <a:cs typeface="Times New Roman" panose="02020603050405020304" pitchFamily="18" charset="0"/>
              </a:rPr>
              <a:t>Consider the following classes:</a:t>
            </a:r>
          </a:p>
          <a:p>
            <a:pPr eaLnBrk="1" hangingPunct="1">
              <a:buFont typeface="Arial" panose="020B0604020202020204" pitchFamily="34" charset="0"/>
              <a:buNone/>
            </a:pPr>
            <a:r>
              <a:rPr lang="en-US" altLang="en-US" sz="2200" dirty="0" smtClean="0">
                <a:latin typeface="Times New Roman" panose="02020603050405020304" pitchFamily="18" charset="0"/>
                <a:cs typeface="Times New Roman" panose="02020603050405020304" pitchFamily="18" charset="0"/>
              </a:rPr>
              <a:t>		class </a:t>
            </a:r>
            <a:r>
              <a:rPr lang="en-US" altLang="en-US" sz="2200" dirty="0" err="1" smtClean="0">
                <a:latin typeface="Times New Roman" panose="02020603050405020304" pitchFamily="18" charset="0"/>
                <a:cs typeface="Times New Roman" panose="02020603050405020304" pitchFamily="18" charset="0"/>
              </a:rPr>
              <a:t>OuterClass</a:t>
            </a:r>
            <a:r>
              <a:rPr lang="en-US" altLang="en-US" sz="2200" dirty="0" smtClean="0">
                <a:latin typeface="Times New Roman" panose="02020603050405020304" pitchFamily="18" charset="0"/>
                <a:cs typeface="Times New Roman" panose="02020603050405020304" pitchFamily="18" charset="0"/>
              </a:rPr>
              <a:t> {</a:t>
            </a:r>
          </a:p>
          <a:p>
            <a:pPr eaLnBrk="1" hangingPunct="1">
              <a:buFont typeface="Arial" panose="020B0604020202020204" pitchFamily="34" charset="0"/>
              <a:buNone/>
            </a:pPr>
            <a:r>
              <a:rPr lang="en-US" altLang="en-US" sz="2200" dirty="0" smtClean="0">
                <a:latin typeface="Times New Roman" panose="02020603050405020304" pitchFamily="18" charset="0"/>
                <a:cs typeface="Times New Roman" panose="02020603050405020304" pitchFamily="18" charset="0"/>
              </a:rPr>
              <a:t>					 ... </a:t>
            </a:r>
          </a:p>
          <a:p>
            <a:pPr eaLnBrk="1" hangingPunct="1">
              <a:buFont typeface="Arial" panose="020B0604020202020204" pitchFamily="34" charset="0"/>
              <a:buNone/>
            </a:pPr>
            <a:r>
              <a:rPr lang="en-US" altLang="en-US" sz="2200" dirty="0" smtClean="0">
                <a:latin typeface="Times New Roman" panose="02020603050405020304" pitchFamily="18" charset="0"/>
                <a:cs typeface="Times New Roman" panose="02020603050405020304" pitchFamily="18" charset="0"/>
              </a:rPr>
              <a:t>					class </a:t>
            </a:r>
            <a:r>
              <a:rPr lang="en-US" altLang="en-US" sz="2200" dirty="0" err="1" smtClean="0">
                <a:latin typeface="Times New Roman" panose="02020603050405020304" pitchFamily="18" charset="0"/>
                <a:cs typeface="Times New Roman" panose="02020603050405020304" pitchFamily="18" charset="0"/>
              </a:rPr>
              <a:t>InnerClass</a:t>
            </a:r>
            <a:r>
              <a:rPr lang="en-US" altLang="en-US" sz="2200" dirty="0" smtClean="0">
                <a:latin typeface="Times New Roman" panose="02020603050405020304" pitchFamily="18" charset="0"/>
                <a:cs typeface="Times New Roman" panose="02020603050405020304" pitchFamily="18" charset="0"/>
              </a:rPr>
              <a:t> { ... } </a:t>
            </a:r>
          </a:p>
          <a:p>
            <a:pPr eaLnBrk="1" hangingPunct="1">
              <a:buFont typeface="Arial" panose="020B0604020202020204" pitchFamily="34" charset="0"/>
              <a:buNone/>
            </a:pPr>
            <a:r>
              <a:rPr lang="en-US" altLang="en-US" sz="2200" dirty="0" smtClean="0">
                <a:latin typeface="Times New Roman" panose="02020603050405020304" pitchFamily="18" charset="0"/>
                <a:cs typeface="Times New Roman" panose="02020603050405020304" pitchFamily="18" charset="0"/>
              </a:rPr>
              <a:t>				     } </a:t>
            </a:r>
          </a:p>
          <a:p>
            <a:pPr eaLnBrk="1" hangingPunct="1">
              <a:buFont typeface="Arial" panose="020B0604020202020204" pitchFamily="34" charset="0"/>
              <a:buNone/>
            </a:pPr>
            <a:endParaRPr lang="en-US" altLang="en-US" sz="20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485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fontScale="92500"/>
          </a:bodyPr>
          <a:lstStyle/>
          <a:p>
            <a:pPr eaLnBrk="1" hangingPunct="1"/>
            <a:r>
              <a:rPr lang="en-US" altLang="en-US" sz="2200" dirty="0" smtClean="0">
                <a:latin typeface="Times New Roman" panose="02020603050405020304" pitchFamily="18" charset="0"/>
                <a:cs typeface="Times New Roman" panose="02020603050405020304" pitchFamily="18" charset="0"/>
              </a:rPr>
              <a:t>An instance of </a:t>
            </a:r>
            <a:r>
              <a:rPr lang="en-US" altLang="en-US" sz="2200" dirty="0" err="1" smtClean="0">
                <a:latin typeface="Times New Roman" panose="02020603050405020304" pitchFamily="18" charset="0"/>
                <a:cs typeface="Times New Roman" panose="02020603050405020304" pitchFamily="18" charset="0"/>
              </a:rPr>
              <a:t>InnerClass</a:t>
            </a:r>
            <a:r>
              <a:rPr lang="en-US" altLang="en-US" sz="2200" dirty="0" smtClean="0">
                <a:latin typeface="Times New Roman" panose="02020603050405020304" pitchFamily="18" charset="0"/>
                <a:cs typeface="Times New Roman" panose="02020603050405020304" pitchFamily="18" charset="0"/>
              </a:rPr>
              <a:t> can exist only within an instance of </a:t>
            </a:r>
            <a:r>
              <a:rPr lang="en-US" altLang="en-US" sz="2200" dirty="0" err="1" smtClean="0">
                <a:latin typeface="Times New Roman" panose="02020603050405020304" pitchFamily="18" charset="0"/>
                <a:cs typeface="Times New Roman" panose="02020603050405020304" pitchFamily="18" charset="0"/>
              </a:rPr>
              <a:t>OuterClass</a:t>
            </a:r>
            <a:r>
              <a:rPr lang="en-US" altLang="en-US" sz="2200" dirty="0" smtClean="0">
                <a:latin typeface="Times New Roman" panose="02020603050405020304" pitchFamily="18" charset="0"/>
                <a:cs typeface="Times New Roman" panose="02020603050405020304" pitchFamily="18" charset="0"/>
              </a:rPr>
              <a:t> and has direct access to the methods and fields of its enclosing instance. </a:t>
            </a:r>
            <a:endParaRPr lang="en-US" altLang="en-US" sz="2200" dirty="0" smtClean="0"/>
          </a:p>
          <a:p>
            <a:pPr eaLnBrk="1" hangingPunct="1"/>
            <a:endParaRPr lang="en-US" altLang="en-US" sz="2200" dirty="0" smtClean="0">
              <a:latin typeface="Times New Roman" panose="02020603050405020304" pitchFamily="18" charset="0"/>
              <a:cs typeface="Times New Roman" panose="02020603050405020304" pitchFamily="18" charset="0"/>
            </a:endParaRPr>
          </a:p>
          <a:p>
            <a:pPr eaLnBrk="1" hangingPunct="1"/>
            <a:r>
              <a:rPr lang="en-US" altLang="en-US" sz="2200" dirty="0" smtClean="0">
                <a:latin typeface="Times New Roman" panose="02020603050405020304" pitchFamily="18" charset="0"/>
                <a:cs typeface="Times New Roman" panose="02020603050405020304" pitchFamily="18" charset="0"/>
              </a:rPr>
              <a:t>To instantiate an inner class, we must first instantiate the outer class. Then, create the inner object within the outer object.</a:t>
            </a:r>
            <a:endParaRPr lang="en-US" altLang="en-US" sz="2600" dirty="0" smtClean="0">
              <a:latin typeface="Times New Roman" panose="02020603050405020304" pitchFamily="18" charset="0"/>
              <a:cs typeface="Times New Roman" panose="02020603050405020304" pitchFamily="18" charset="0"/>
            </a:endParaRPr>
          </a:p>
          <a:p>
            <a:pPr eaLnBrk="1" hangingPunct="1"/>
            <a:r>
              <a:rPr lang="en-US" altLang="en-US" dirty="0" smtClean="0">
                <a:latin typeface="Times New Roman" panose="02020603050405020304" pitchFamily="18" charset="0"/>
                <a:cs typeface="Times New Roman" panose="02020603050405020304" pitchFamily="18" charset="0"/>
              </a:rPr>
              <a:t>Syntax:</a:t>
            </a:r>
          </a:p>
          <a:p>
            <a:pPr eaLnBrk="1" hangingPunct="1">
              <a:buFont typeface="Arial" panose="020B0604020202020204" pitchFamily="34" charset="0"/>
              <a:buNone/>
            </a:pPr>
            <a:r>
              <a:rPr lang="en-US" altLang="en-US" sz="26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OuterClass.InnerClass</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innerObject</a:t>
            </a:r>
            <a:r>
              <a:rPr lang="en-US" altLang="en-US" sz="2400" dirty="0" smtClean="0">
                <a:latin typeface="Times New Roman" panose="02020603050405020304" pitchFamily="18" charset="0"/>
                <a:cs typeface="Times New Roman" panose="02020603050405020304" pitchFamily="18" charset="0"/>
              </a:rPr>
              <a:t> = </a:t>
            </a:r>
          </a:p>
          <a:p>
            <a:pPr eaLnBrk="1" hangingPunct="1">
              <a:buFont typeface="Arial" panose="020B0604020202020204" pitchFamily="34" charset="0"/>
              <a:buNone/>
            </a:pP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outerObject.new</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InnerClass</a:t>
            </a:r>
            <a:r>
              <a:rPr lang="en-US" altLang="en-US" sz="2400" dirty="0" smtClean="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2600" dirty="0" smtClean="0">
              <a:latin typeface="Times New Roman" panose="02020603050405020304" pitchFamily="18" charset="0"/>
              <a:cs typeface="Times New Roman" panose="02020603050405020304" pitchFamily="18" charset="0"/>
            </a:endParaRPr>
          </a:p>
          <a:p>
            <a:pPr eaLnBrk="1" hangingPunct="1"/>
            <a:r>
              <a:rPr lang="en-US" altLang="en-US" sz="2200" dirty="0" smtClean="0">
                <a:latin typeface="Times New Roman" panose="02020603050405020304" pitchFamily="18" charset="0"/>
                <a:cs typeface="Times New Roman" panose="02020603050405020304" pitchFamily="18" charset="0"/>
              </a:rPr>
              <a:t>Non-static nested classes(or inner classes comes in three variations):</a:t>
            </a:r>
          </a:p>
          <a:p>
            <a:pPr eaLnBrk="1" hangingPunct="1">
              <a:buFont typeface="Wingdings" panose="05000000000000000000" pitchFamily="2" charset="2"/>
              <a:buChar char="Ø"/>
            </a:pPr>
            <a:r>
              <a:rPr lang="en-US" altLang="en-US" sz="2200" b="1" dirty="0" smtClean="0">
                <a:latin typeface="Times New Roman" panose="02020603050405020304" pitchFamily="18" charset="0"/>
                <a:cs typeface="Times New Roman" panose="02020603050405020304" pitchFamily="18" charset="0"/>
              </a:rPr>
              <a:t>Member inner classes</a:t>
            </a:r>
            <a:r>
              <a:rPr lang="en-US" altLang="en-US"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A class created within class and outside method</a:t>
            </a:r>
            <a:r>
              <a:rPr lang="en-IN" sz="2200" dirty="0" smtClean="0"/>
              <a:t>.)</a:t>
            </a:r>
            <a:endParaRPr lang="en-US" altLang="en-US" sz="22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pPr>
            <a:r>
              <a:rPr lang="en-US" altLang="en-US" sz="2200" b="1" dirty="0" smtClean="0">
                <a:latin typeface="Times New Roman" panose="02020603050405020304" pitchFamily="18" charset="0"/>
                <a:cs typeface="Times New Roman" panose="02020603050405020304" pitchFamily="18" charset="0"/>
              </a:rPr>
              <a:t>Local inner classes</a:t>
            </a:r>
            <a:r>
              <a:rPr lang="en-US" altLang="en-US" sz="2200" dirty="0" smtClean="0">
                <a:latin typeface="Times New Roman" panose="02020603050405020304" pitchFamily="18" charset="0"/>
                <a:cs typeface="Times New Roman" panose="02020603050405020304" pitchFamily="18" charset="0"/>
              </a:rPr>
              <a:t>(A class created inside method/or inside any block)</a:t>
            </a:r>
          </a:p>
          <a:p>
            <a:pPr lvl="1" eaLnBrk="1" hangingPunct="1">
              <a:buFont typeface="Wingdings" panose="05000000000000000000" pitchFamily="2" charset="2"/>
              <a:buChar char="Ø"/>
            </a:pPr>
            <a:r>
              <a:rPr lang="en-US" altLang="en-US" sz="2200" b="1" dirty="0">
                <a:latin typeface="Times New Roman" panose="02020603050405020304" pitchFamily="18" charset="0"/>
                <a:cs typeface="Times New Roman" panose="02020603050405020304" pitchFamily="18" charset="0"/>
              </a:rPr>
              <a:t>A</a:t>
            </a:r>
            <a:r>
              <a:rPr lang="en-US" altLang="en-US" sz="2200" b="1" dirty="0" smtClean="0">
                <a:latin typeface="Times New Roman" panose="02020603050405020304" pitchFamily="18" charset="0"/>
                <a:cs typeface="Times New Roman" panose="02020603050405020304" pitchFamily="18" charset="0"/>
              </a:rPr>
              <a:t>nonymous classes </a:t>
            </a:r>
            <a:r>
              <a:rPr lang="en-US" altLang="en-US" sz="2200" dirty="0" smtClean="0">
                <a:latin typeface="Times New Roman" panose="02020603050405020304" pitchFamily="18" charset="0"/>
                <a:cs typeface="Times New Roman" panose="02020603050405020304" pitchFamily="18" charset="0"/>
              </a:rPr>
              <a:t>(also called anonymous inner classes)[class with no name]</a:t>
            </a:r>
          </a:p>
          <a:p>
            <a:pPr eaLnBrk="1" hangingPunct="1"/>
            <a:endParaRPr lang="en-US" altLang="en-US" dirty="0" smtClean="0"/>
          </a:p>
        </p:txBody>
      </p:sp>
    </p:spTree>
    <p:extLst>
      <p:ext uri="{BB962C8B-B14F-4D97-AF65-F5344CB8AC3E}">
        <p14:creationId xmlns:p14="http://schemas.microsoft.com/office/powerpoint/2010/main" val="1815898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down)">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2841</Words>
  <Application>Microsoft Office PowerPoint</Application>
  <PresentationFormat>On-screen Show (4:3)</PresentationFormat>
  <Paragraphs>799</Paragraphs>
  <Slides>52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Times New Roman</vt:lpstr>
      <vt:lpstr>urw-din</vt:lpstr>
      <vt:lpstr>Wingdings</vt:lpstr>
      <vt:lpstr>Office Theme</vt:lpstr>
      <vt:lpstr>Nested Classes in java</vt:lpstr>
      <vt:lpstr>Why Use Nested Classes?</vt:lpstr>
      <vt:lpstr>PowerPoint Presentation</vt:lpstr>
      <vt:lpstr>PowerPoint Presentation</vt:lpstr>
      <vt:lpstr>PowerPoint Presentation</vt:lpstr>
      <vt:lpstr>Static Nested Classes</vt:lpstr>
      <vt:lpstr>PowerPoint Presentation</vt:lpstr>
      <vt:lpstr>Inner Classes(Non-static nested classes)</vt:lpstr>
      <vt:lpstr>PowerPoint Presentation</vt:lpstr>
      <vt:lpstr>PowerPoint Presentation</vt:lpstr>
      <vt:lpstr>Example 2</vt:lpstr>
      <vt:lpstr>Local Inner Classes</vt:lpstr>
      <vt:lpstr> More points of Local Inner Class </vt:lpstr>
      <vt:lpstr>What happens at compile time? </vt:lpstr>
      <vt:lpstr>Example of Local class(Defined inside method)</vt:lpstr>
      <vt:lpstr>PowerPoint Presentation</vt:lpstr>
      <vt:lpstr> Java code to demonstrate the scope of inner class  </vt:lpstr>
      <vt:lpstr>Anonymous Classes</vt:lpstr>
      <vt:lpstr>PowerPoint Presentation</vt:lpstr>
      <vt:lpstr>PowerPoint Presentation</vt:lpstr>
      <vt:lpstr>PowerPoint Presentation</vt:lpstr>
      <vt:lpstr>Program to understand the need of anonymous class.</vt:lpstr>
      <vt:lpstr>PowerPoint Presentation</vt:lpstr>
      <vt:lpstr>PowerPoint Presentation</vt:lpstr>
      <vt:lpstr>PowerPoint Presentation</vt:lpstr>
      <vt:lpstr>PowerPoint Presentation</vt:lpstr>
      <vt:lpstr>PowerPoint Presentation</vt:lpstr>
      <vt:lpstr>PowerPoint Presentation</vt:lpstr>
      <vt:lpstr>3. Anonymous class that extends abstract class</vt:lpstr>
      <vt:lpstr>PowerPoint Presentation</vt:lpstr>
      <vt:lpstr>Difference between Normal/Regular class and Anonymous Inner class: </vt:lpstr>
      <vt:lpstr>Q1(Output??)</vt:lpstr>
      <vt:lpstr>Q2(Output??)</vt:lpstr>
      <vt:lpstr>Q3(Output??)</vt:lpstr>
      <vt:lpstr>Q4(Output??)</vt:lpstr>
      <vt:lpstr>Q5(Output??)</vt:lpstr>
      <vt:lpstr>Q6(Output??)</vt:lpstr>
      <vt:lpstr>Q7 Which of the following is true regarding anonymous inner class?</vt:lpstr>
      <vt:lpstr>Q8(Output??)</vt:lpstr>
      <vt:lpstr>Q9(Output??)</vt:lpstr>
      <vt:lpstr>Q10(Output??)</vt:lpstr>
      <vt:lpstr>Q11</vt:lpstr>
      <vt:lpstr>Q12(Output??)</vt:lpstr>
      <vt:lpstr>Q13(Output??)</vt:lpstr>
      <vt:lpstr>Q14(Output??)</vt:lpstr>
      <vt:lpstr>Which of the following members of outer class are accessible inside a member inner class?[Q15]</vt:lpstr>
      <vt:lpstr>Which of the following types of variables are not allowed to be declared inside member inner classes?[Q16]</vt:lpstr>
      <vt:lpstr>Q17</vt:lpstr>
      <vt:lpstr>Q18</vt:lpstr>
      <vt:lpstr>Q19</vt:lpstr>
      <vt:lpstr>Q20 Which statement will instantiates an instance of the nested class?</vt:lpstr>
      <vt:lpstr>Q21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Classes in java</dc:title>
  <dc:creator>AV</dc:creator>
  <cp:lastModifiedBy>Salil</cp:lastModifiedBy>
  <cp:revision>75</cp:revision>
  <dcterms:created xsi:type="dcterms:W3CDTF">2006-08-16T00:00:00Z</dcterms:created>
  <dcterms:modified xsi:type="dcterms:W3CDTF">2021-03-15T03:34:37Z</dcterms:modified>
</cp:coreProperties>
</file>