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80" r:id="rId8"/>
    <p:sldId id="281" r:id="rId9"/>
    <p:sldId id="282" r:id="rId10"/>
    <p:sldId id="283" r:id="rId11"/>
    <p:sldId id="284" r:id="rId12"/>
    <p:sldId id="285" r:id="rId13"/>
    <p:sldId id="286" r:id="rId14"/>
    <p:sldId id="288" r:id="rId15"/>
    <p:sldId id="289" r:id="rId16"/>
    <p:sldId id="287"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 id="278" r:id="rId34"/>
    <p:sldId id="27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5" d="100"/>
          <a:sy n="75" d="100"/>
        </p:scale>
        <p:origin x="54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3DABF-B01E-4E17-BF08-40C2483F08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555B0FB-B36E-4C19-A027-B1B7E077E5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52C504D-B50F-49B2-A29C-F001D4ADE9BB}"/>
              </a:ext>
            </a:extLst>
          </p:cNvPr>
          <p:cNvSpPr>
            <a:spLocks noGrp="1"/>
          </p:cNvSpPr>
          <p:nvPr>
            <p:ph type="dt" sz="half" idx="10"/>
          </p:nvPr>
        </p:nvSpPr>
        <p:spPr/>
        <p:txBody>
          <a:bodyPr/>
          <a:lstStyle/>
          <a:p>
            <a:fld id="{BE414275-4B21-4A12-B1D0-F3614386A448}" type="datetimeFigureOut">
              <a:rPr lang="en-IN" smtClean="0"/>
              <a:t>30-03-2023</a:t>
            </a:fld>
            <a:endParaRPr lang="en-IN"/>
          </a:p>
        </p:txBody>
      </p:sp>
      <p:sp>
        <p:nvSpPr>
          <p:cNvPr id="5" name="Footer Placeholder 4">
            <a:extLst>
              <a:ext uri="{FF2B5EF4-FFF2-40B4-BE49-F238E27FC236}">
                <a16:creationId xmlns:a16="http://schemas.microsoft.com/office/drawing/2014/main" id="{704F1701-E2F5-44EC-8C03-ED1245E480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CCE473-885A-473E-9FDF-4EA6F876F5AD}"/>
              </a:ext>
            </a:extLst>
          </p:cNvPr>
          <p:cNvSpPr>
            <a:spLocks noGrp="1"/>
          </p:cNvSpPr>
          <p:nvPr>
            <p:ph type="sldNum" sz="quarter" idx="12"/>
          </p:nvPr>
        </p:nvSpPr>
        <p:spPr/>
        <p:txBody>
          <a:bodyPr/>
          <a:lstStyle/>
          <a:p>
            <a:fld id="{A029B049-22F9-4B7D-ACDC-69F9D278F3B6}" type="slidenum">
              <a:rPr lang="en-IN" smtClean="0"/>
              <a:t>‹#›</a:t>
            </a:fld>
            <a:endParaRPr lang="en-IN"/>
          </a:p>
        </p:txBody>
      </p:sp>
    </p:spTree>
    <p:extLst>
      <p:ext uri="{BB962C8B-B14F-4D97-AF65-F5344CB8AC3E}">
        <p14:creationId xmlns:p14="http://schemas.microsoft.com/office/powerpoint/2010/main" val="1429632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31645-9569-43C2-9065-9E5AA1DD08F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BEB3D62-2F27-411D-BC2B-345F1D2B36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3322EA-637A-4EC5-B731-5DA89D035956}"/>
              </a:ext>
            </a:extLst>
          </p:cNvPr>
          <p:cNvSpPr>
            <a:spLocks noGrp="1"/>
          </p:cNvSpPr>
          <p:nvPr>
            <p:ph type="dt" sz="half" idx="10"/>
          </p:nvPr>
        </p:nvSpPr>
        <p:spPr/>
        <p:txBody>
          <a:bodyPr/>
          <a:lstStyle/>
          <a:p>
            <a:fld id="{BE414275-4B21-4A12-B1D0-F3614386A448}" type="datetimeFigureOut">
              <a:rPr lang="en-IN" smtClean="0"/>
              <a:t>30-03-2023</a:t>
            </a:fld>
            <a:endParaRPr lang="en-IN"/>
          </a:p>
        </p:txBody>
      </p:sp>
      <p:sp>
        <p:nvSpPr>
          <p:cNvPr id="5" name="Footer Placeholder 4">
            <a:extLst>
              <a:ext uri="{FF2B5EF4-FFF2-40B4-BE49-F238E27FC236}">
                <a16:creationId xmlns:a16="http://schemas.microsoft.com/office/drawing/2014/main" id="{B6203F36-338A-49A5-886B-5A31AB717B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416E53-573D-4687-BAA0-8ECE23640901}"/>
              </a:ext>
            </a:extLst>
          </p:cNvPr>
          <p:cNvSpPr>
            <a:spLocks noGrp="1"/>
          </p:cNvSpPr>
          <p:nvPr>
            <p:ph type="sldNum" sz="quarter" idx="12"/>
          </p:nvPr>
        </p:nvSpPr>
        <p:spPr/>
        <p:txBody>
          <a:bodyPr/>
          <a:lstStyle/>
          <a:p>
            <a:fld id="{A029B049-22F9-4B7D-ACDC-69F9D278F3B6}" type="slidenum">
              <a:rPr lang="en-IN" smtClean="0"/>
              <a:t>‹#›</a:t>
            </a:fld>
            <a:endParaRPr lang="en-IN"/>
          </a:p>
        </p:txBody>
      </p:sp>
    </p:spTree>
    <p:extLst>
      <p:ext uri="{BB962C8B-B14F-4D97-AF65-F5344CB8AC3E}">
        <p14:creationId xmlns:p14="http://schemas.microsoft.com/office/powerpoint/2010/main" val="1954830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BEC466-8C0C-48B5-A74A-BC6183D26E0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DE82262-2063-4D54-86D9-F42A6058D6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1443FB-3074-47E7-83D7-00E819253527}"/>
              </a:ext>
            </a:extLst>
          </p:cNvPr>
          <p:cNvSpPr>
            <a:spLocks noGrp="1"/>
          </p:cNvSpPr>
          <p:nvPr>
            <p:ph type="dt" sz="half" idx="10"/>
          </p:nvPr>
        </p:nvSpPr>
        <p:spPr/>
        <p:txBody>
          <a:bodyPr/>
          <a:lstStyle/>
          <a:p>
            <a:fld id="{BE414275-4B21-4A12-B1D0-F3614386A448}" type="datetimeFigureOut">
              <a:rPr lang="en-IN" smtClean="0"/>
              <a:t>30-03-2023</a:t>
            </a:fld>
            <a:endParaRPr lang="en-IN"/>
          </a:p>
        </p:txBody>
      </p:sp>
      <p:sp>
        <p:nvSpPr>
          <p:cNvPr id="5" name="Footer Placeholder 4">
            <a:extLst>
              <a:ext uri="{FF2B5EF4-FFF2-40B4-BE49-F238E27FC236}">
                <a16:creationId xmlns:a16="http://schemas.microsoft.com/office/drawing/2014/main" id="{C07EEFAF-6BF6-4161-98D3-35B1288CFB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CC5934-3FF9-42A2-8DFA-696D6B4C967A}"/>
              </a:ext>
            </a:extLst>
          </p:cNvPr>
          <p:cNvSpPr>
            <a:spLocks noGrp="1"/>
          </p:cNvSpPr>
          <p:nvPr>
            <p:ph type="sldNum" sz="quarter" idx="12"/>
          </p:nvPr>
        </p:nvSpPr>
        <p:spPr/>
        <p:txBody>
          <a:bodyPr/>
          <a:lstStyle/>
          <a:p>
            <a:fld id="{A029B049-22F9-4B7D-ACDC-69F9D278F3B6}" type="slidenum">
              <a:rPr lang="en-IN" smtClean="0"/>
              <a:t>‹#›</a:t>
            </a:fld>
            <a:endParaRPr lang="en-IN"/>
          </a:p>
        </p:txBody>
      </p:sp>
    </p:spTree>
    <p:extLst>
      <p:ext uri="{BB962C8B-B14F-4D97-AF65-F5344CB8AC3E}">
        <p14:creationId xmlns:p14="http://schemas.microsoft.com/office/powerpoint/2010/main" val="4104396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06675-CB8F-437F-89DF-8981FCDEE91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8B0667F-449F-467A-900E-DAAC9FD50B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84DA9F-9575-4BD0-8D16-5D3A5E12C9EF}"/>
              </a:ext>
            </a:extLst>
          </p:cNvPr>
          <p:cNvSpPr>
            <a:spLocks noGrp="1"/>
          </p:cNvSpPr>
          <p:nvPr>
            <p:ph type="dt" sz="half" idx="10"/>
          </p:nvPr>
        </p:nvSpPr>
        <p:spPr/>
        <p:txBody>
          <a:bodyPr/>
          <a:lstStyle/>
          <a:p>
            <a:fld id="{BE414275-4B21-4A12-B1D0-F3614386A448}" type="datetimeFigureOut">
              <a:rPr lang="en-IN" smtClean="0"/>
              <a:t>30-03-2023</a:t>
            </a:fld>
            <a:endParaRPr lang="en-IN"/>
          </a:p>
        </p:txBody>
      </p:sp>
      <p:sp>
        <p:nvSpPr>
          <p:cNvPr id="5" name="Footer Placeholder 4">
            <a:extLst>
              <a:ext uri="{FF2B5EF4-FFF2-40B4-BE49-F238E27FC236}">
                <a16:creationId xmlns:a16="http://schemas.microsoft.com/office/drawing/2014/main" id="{AF310770-1C37-45AB-AA5B-6EFAA13D83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0567D2-2948-493D-A203-CF3CCA08538E}"/>
              </a:ext>
            </a:extLst>
          </p:cNvPr>
          <p:cNvSpPr>
            <a:spLocks noGrp="1"/>
          </p:cNvSpPr>
          <p:nvPr>
            <p:ph type="sldNum" sz="quarter" idx="12"/>
          </p:nvPr>
        </p:nvSpPr>
        <p:spPr/>
        <p:txBody>
          <a:bodyPr/>
          <a:lstStyle/>
          <a:p>
            <a:fld id="{A029B049-22F9-4B7D-ACDC-69F9D278F3B6}" type="slidenum">
              <a:rPr lang="en-IN" smtClean="0"/>
              <a:t>‹#›</a:t>
            </a:fld>
            <a:endParaRPr lang="en-IN"/>
          </a:p>
        </p:txBody>
      </p:sp>
    </p:spTree>
    <p:extLst>
      <p:ext uri="{BB962C8B-B14F-4D97-AF65-F5344CB8AC3E}">
        <p14:creationId xmlns:p14="http://schemas.microsoft.com/office/powerpoint/2010/main" val="3674193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18B09-F2A5-48CF-BF4E-5B3F41EBB5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1E3BCD9-BA93-45AE-AE77-62162DF655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CF8E4A-F831-401E-B65D-A281D2B65F1F}"/>
              </a:ext>
            </a:extLst>
          </p:cNvPr>
          <p:cNvSpPr>
            <a:spLocks noGrp="1"/>
          </p:cNvSpPr>
          <p:nvPr>
            <p:ph type="dt" sz="half" idx="10"/>
          </p:nvPr>
        </p:nvSpPr>
        <p:spPr/>
        <p:txBody>
          <a:bodyPr/>
          <a:lstStyle/>
          <a:p>
            <a:fld id="{BE414275-4B21-4A12-B1D0-F3614386A448}" type="datetimeFigureOut">
              <a:rPr lang="en-IN" smtClean="0"/>
              <a:t>30-03-2023</a:t>
            </a:fld>
            <a:endParaRPr lang="en-IN"/>
          </a:p>
        </p:txBody>
      </p:sp>
      <p:sp>
        <p:nvSpPr>
          <p:cNvPr id="5" name="Footer Placeholder 4">
            <a:extLst>
              <a:ext uri="{FF2B5EF4-FFF2-40B4-BE49-F238E27FC236}">
                <a16:creationId xmlns:a16="http://schemas.microsoft.com/office/drawing/2014/main" id="{0E786C2B-2EE1-4193-843B-37F918927A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D0CD99-ECF1-4E78-B382-95C9CB2B4BE4}"/>
              </a:ext>
            </a:extLst>
          </p:cNvPr>
          <p:cNvSpPr>
            <a:spLocks noGrp="1"/>
          </p:cNvSpPr>
          <p:nvPr>
            <p:ph type="sldNum" sz="quarter" idx="12"/>
          </p:nvPr>
        </p:nvSpPr>
        <p:spPr/>
        <p:txBody>
          <a:bodyPr/>
          <a:lstStyle/>
          <a:p>
            <a:fld id="{A029B049-22F9-4B7D-ACDC-69F9D278F3B6}" type="slidenum">
              <a:rPr lang="en-IN" smtClean="0"/>
              <a:t>‹#›</a:t>
            </a:fld>
            <a:endParaRPr lang="en-IN"/>
          </a:p>
        </p:txBody>
      </p:sp>
    </p:spTree>
    <p:extLst>
      <p:ext uri="{BB962C8B-B14F-4D97-AF65-F5344CB8AC3E}">
        <p14:creationId xmlns:p14="http://schemas.microsoft.com/office/powerpoint/2010/main" val="1774829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29CF6-B894-44EB-A92F-747DB96D80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8E7F702-6E30-42A4-BBDB-456385B24D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66F0BEC-2DE9-4821-9CE1-D251F878E3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EC3C1B3-250C-4522-AB76-8AD65C9DDA7E}"/>
              </a:ext>
            </a:extLst>
          </p:cNvPr>
          <p:cNvSpPr>
            <a:spLocks noGrp="1"/>
          </p:cNvSpPr>
          <p:nvPr>
            <p:ph type="dt" sz="half" idx="10"/>
          </p:nvPr>
        </p:nvSpPr>
        <p:spPr/>
        <p:txBody>
          <a:bodyPr/>
          <a:lstStyle/>
          <a:p>
            <a:fld id="{BE414275-4B21-4A12-B1D0-F3614386A448}" type="datetimeFigureOut">
              <a:rPr lang="en-IN" smtClean="0"/>
              <a:t>30-03-2023</a:t>
            </a:fld>
            <a:endParaRPr lang="en-IN"/>
          </a:p>
        </p:txBody>
      </p:sp>
      <p:sp>
        <p:nvSpPr>
          <p:cNvPr id="6" name="Footer Placeholder 5">
            <a:extLst>
              <a:ext uri="{FF2B5EF4-FFF2-40B4-BE49-F238E27FC236}">
                <a16:creationId xmlns:a16="http://schemas.microsoft.com/office/drawing/2014/main" id="{B19F1614-3B43-45A5-A49D-9354F97D124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382E39-02B7-424F-8A4A-8CCE92C5079A}"/>
              </a:ext>
            </a:extLst>
          </p:cNvPr>
          <p:cNvSpPr>
            <a:spLocks noGrp="1"/>
          </p:cNvSpPr>
          <p:nvPr>
            <p:ph type="sldNum" sz="quarter" idx="12"/>
          </p:nvPr>
        </p:nvSpPr>
        <p:spPr/>
        <p:txBody>
          <a:bodyPr/>
          <a:lstStyle/>
          <a:p>
            <a:fld id="{A029B049-22F9-4B7D-ACDC-69F9D278F3B6}" type="slidenum">
              <a:rPr lang="en-IN" smtClean="0"/>
              <a:t>‹#›</a:t>
            </a:fld>
            <a:endParaRPr lang="en-IN"/>
          </a:p>
        </p:txBody>
      </p:sp>
    </p:spTree>
    <p:extLst>
      <p:ext uri="{BB962C8B-B14F-4D97-AF65-F5344CB8AC3E}">
        <p14:creationId xmlns:p14="http://schemas.microsoft.com/office/powerpoint/2010/main" val="1831449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29B29-5121-42B4-A372-2790F456271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A101B75-7879-4DF2-B405-4189D96907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521E9A-7AEB-4987-943A-FA04C739F3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7F59C9E-A1EC-4A7E-BF74-8003396757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B4A803-411E-421F-AA70-202B1AA704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D2E82F3-1FBB-40ED-A027-BED0475DA946}"/>
              </a:ext>
            </a:extLst>
          </p:cNvPr>
          <p:cNvSpPr>
            <a:spLocks noGrp="1"/>
          </p:cNvSpPr>
          <p:nvPr>
            <p:ph type="dt" sz="half" idx="10"/>
          </p:nvPr>
        </p:nvSpPr>
        <p:spPr/>
        <p:txBody>
          <a:bodyPr/>
          <a:lstStyle/>
          <a:p>
            <a:fld id="{BE414275-4B21-4A12-B1D0-F3614386A448}" type="datetimeFigureOut">
              <a:rPr lang="en-IN" smtClean="0"/>
              <a:t>30-03-2023</a:t>
            </a:fld>
            <a:endParaRPr lang="en-IN"/>
          </a:p>
        </p:txBody>
      </p:sp>
      <p:sp>
        <p:nvSpPr>
          <p:cNvPr id="8" name="Footer Placeholder 7">
            <a:extLst>
              <a:ext uri="{FF2B5EF4-FFF2-40B4-BE49-F238E27FC236}">
                <a16:creationId xmlns:a16="http://schemas.microsoft.com/office/drawing/2014/main" id="{CCE80621-3E38-4FF7-B325-CB1852FEBE2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6202170-BDCD-4B2E-A513-544357D9C43C}"/>
              </a:ext>
            </a:extLst>
          </p:cNvPr>
          <p:cNvSpPr>
            <a:spLocks noGrp="1"/>
          </p:cNvSpPr>
          <p:nvPr>
            <p:ph type="sldNum" sz="quarter" idx="12"/>
          </p:nvPr>
        </p:nvSpPr>
        <p:spPr/>
        <p:txBody>
          <a:bodyPr/>
          <a:lstStyle/>
          <a:p>
            <a:fld id="{A029B049-22F9-4B7D-ACDC-69F9D278F3B6}" type="slidenum">
              <a:rPr lang="en-IN" smtClean="0"/>
              <a:t>‹#›</a:t>
            </a:fld>
            <a:endParaRPr lang="en-IN"/>
          </a:p>
        </p:txBody>
      </p:sp>
    </p:spTree>
    <p:extLst>
      <p:ext uri="{BB962C8B-B14F-4D97-AF65-F5344CB8AC3E}">
        <p14:creationId xmlns:p14="http://schemas.microsoft.com/office/powerpoint/2010/main" val="352887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D88BC-C157-43C5-A7F3-CC206E11A3A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B272867-A254-4512-B3D3-45A74A994846}"/>
              </a:ext>
            </a:extLst>
          </p:cNvPr>
          <p:cNvSpPr>
            <a:spLocks noGrp="1"/>
          </p:cNvSpPr>
          <p:nvPr>
            <p:ph type="dt" sz="half" idx="10"/>
          </p:nvPr>
        </p:nvSpPr>
        <p:spPr/>
        <p:txBody>
          <a:bodyPr/>
          <a:lstStyle/>
          <a:p>
            <a:fld id="{BE414275-4B21-4A12-B1D0-F3614386A448}" type="datetimeFigureOut">
              <a:rPr lang="en-IN" smtClean="0"/>
              <a:t>30-03-2023</a:t>
            </a:fld>
            <a:endParaRPr lang="en-IN"/>
          </a:p>
        </p:txBody>
      </p:sp>
      <p:sp>
        <p:nvSpPr>
          <p:cNvPr id="4" name="Footer Placeholder 3">
            <a:extLst>
              <a:ext uri="{FF2B5EF4-FFF2-40B4-BE49-F238E27FC236}">
                <a16:creationId xmlns:a16="http://schemas.microsoft.com/office/drawing/2014/main" id="{F4CAC435-4F01-4FB7-A044-15F1C94D60C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F420E70-843B-40A9-8AE2-9DAB18A35226}"/>
              </a:ext>
            </a:extLst>
          </p:cNvPr>
          <p:cNvSpPr>
            <a:spLocks noGrp="1"/>
          </p:cNvSpPr>
          <p:nvPr>
            <p:ph type="sldNum" sz="quarter" idx="12"/>
          </p:nvPr>
        </p:nvSpPr>
        <p:spPr/>
        <p:txBody>
          <a:bodyPr/>
          <a:lstStyle/>
          <a:p>
            <a:fld id="{A029B049-22F9-4B7D-ACDC-69F9D278F3B6}" type="slidenum">
              <a:rPr lang="en-IN" smtClean="0"/>
              <a:t>‹#›</a:t>
            </a:fld>
            <a:endParaRPr lang="en-IN"/>
          </a:p>
        </p:txBody>
      </p:sp>
    </p:spTree>
    <p:extLst>
      <p:ext uri="{BB962C8B-B14F-4D97-AF65-F5344CB8AC3E}">
        <p14:creationId xmlns:p14="http://schemas.microsoft.com/office/powerpoint/2010/main" val="1053270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991C05-6C65-42F7-82E6-BD036EEAB25D}"/>
              </a:ext>
            </a:extLst>
          </p:cNvPr>
          <p:cNvSpPr>
            <a:spLocks noGrp="1"/>
          </p:cNvSpPr>
          <p:nvPr>
            <p:ph type="dt" sz="half" idx="10"/>
          </p:nvPr>
        </p:nvSpPr>
        <p:spPr/>
        <p:txBody>
          <a:bodyPr/>
          <a:lstStyle/>
          <a:p>
            <a:fld id="{BE414275-4B21-4A12-B1D0-F3614386A448}" type="datetimeFigureOut">
              <a:rPr lang="en-IN" smtClean="0"/>
              <a:t>30-03-2023</a:t>
            </a:fld>
            <a:endParaRPr lang="en-IN"/>
          </a:p>
        </p:txBody>
      </p:sp>
      <p:sp>
        <p:nvSpPr>
          <p:cNvPr id="3" name="Footer Placeholder 2">
            <a:extLst>
              <a:ext uri="{FF2B5EF4-FFF2-40B4-BE49-F238E27FC236}">
                <a16:creationId xmlns:a16="http://schemas.microsoft.com/office/drawing/2014/main" id="{3B863719-F89F-4728-802D-3B2AE8A96A5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1F4C64E-6A11-4F84-9BB0-B5ABC8C43B16}"/>
              </a:ext>
            </a:extLst>
          </p:cNvPr>
          <p:cNvSpPr>
            <a:spLocks noGrp="1"/>
          </p:cNvSpPr>
          <p:nvPr>
            <p:ph type="sldNum" sz="quarter" idx="12"/>
          </p:nvPr>
        </p:nvSpPr>
        <p:spPr/>
        <p:txBody>
          <a:bodyPr/>
          <a:lstStyle/>
          <a:p>
            <a:fld id="{A029B049-22F9-4B7D-ACDC-69F9D278F3B6}" type="slidenum">
              <a:rPr lang="en-IN" smtClean="0"/>
              <a:t>‹#›</a:t>
            </a:fld>
            <a:endParaRPr lang="en-IN"/>
          </a:p>
        </p:txBody>
      </p:sp>
    </p:spTree>
    <p:extLst>
      <p:ext uri="{BB962C8B-B14F-4D97-AF65-F5344CB8AC3E}">
        <p14:creationId xmlns:p14="http://schemas.microsoft.com/office/powerpoint/2010/main" val="1119165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76852-F210-45AD-8198-F37DFB953C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98B314A-4FEE-4C84-AD4B-2E9D14AC1E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05001D5-48BD-45A7-BAE8-3F0BF6DDB2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CD412C-F18D-4F4E-815D-5C4B12452233}"/>
              </a:ext>
            </a:extLst>
          </p:cNvPr>
          <p:cNvSpPr>
            <a:spLocks noGrp="1"/>
          </p:cNvSpPr>
          <p:nvPr>
            <p:ph type="dt" sz="half" idx="10"/>
          </p:nvPr>
        </p:nvSpPr>
        <p:spPr/>
        <p:txBody>
          <a:bodyPr/>
          <a:lstStyle/>
          <a:p>
            <a:fld id="{BE414275-4B21-4A12-B1D0-F3614386A448}" type="datetimeFigureOut">
              <a:rPr lang="en-IN" smtClean="0"/>
              <a:t>30-03-2023</a:t>
            </a:fld>
            <a:endParaRPr lang="en-IN"/>
          </a:p>
        </p:txBody>
      </p:sp>
      <p:sp>
        <p:nvSpPr>
          <p:cNvPr id="6" name="Footer Placeholder 5">
            <a:extLst>
              <a:ext uri="{FF2B5EF4-FFF2-40B4-BE49-F238E27FC236}">
                <a16:creationId xmlns:a16="http://schemas.microsoft.com/office/drawing/2014/main" id="{5654A32F-4A4C-472E-9B45-33D4F967A0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532036-545B-4133-94E1-E6B30892A60B}"/>
              </a:ext>
            </a:extLst>
          </p:cNvPr>
          <p:cNvSpPr>
            <a:spLocks noGrp="1"/>
          </p:cNvSpPr>
          <p:nvPr>
            <p:ph type="sldNum" sz="quarter" idx="12"/>
          </p:nvPr>
        </p:nvSpPr>
        <p:spPr/>
        <p:txBody>
          <a:bodyPr/>
          <a:lstStyle/>
          <a:p>
            <a:fld id="{A029B049-22F9-4B7D-ACDC-69F9D278F3B6}" type="slidenum">
              <a:rPr lang="en-IN" smtClean="0"/>
              <a:t>‹#›</a:t>
            </a:fld>
            <a:endParaRPr lang="en-IN"/>
          </a:p>
        </p:txBody>
      </p:sp>
    </p:spTree>
    <p:extLst>
      <p:ext uri="{BB962C8B-B14F-4D97-AF65-F5344CB8AC3E}">
        <p14:creationId xmlns:p14="http://schemas.microsoft.com/office/powerpoint/2010/main" val="413115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A5BEE-6794-4052-AB7E-883EBDCE5C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E4D1F86-8230-4B3E-9A9C-D3289943B6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9574D48-00A2-40F8-82E1-9EDFC71825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CE52CB-C78D-4BA5-B37F-C093A982EAAC}"/>
              </a:ext>
            </a:extLst>
          </p:cNvPr>
          <p:cNvSpPr>
            <a:spLocks noGrp="1"/>
          </p:cNvSpPr>
          <p:nvPr>
            <p:ph type="dt" sz="half" idx="10"/>
          </p:nvPr>
        </p:nvSpPr>
        <p:spPr/>
        <p:txBody>
          <a:bodyPr/>
          <a:lstStyle/>
          <a:p>
            <a:fld id="{BE414275-4B21-4A12-B1D0-F3614386A448}" type="datetimeFigureOut">
              <a:rPr lang="en-IN" smtClean="0"/>
              <a:t>30-03-2023</a:t>
            </a:fld>
            <a:endParaRPr lang="en-IN"/>
          </a:p>
        </p:txBody>
      </p:sp>
      <p:sp>
        <p:nvSpPr>
          <p:cNvPr id="6" name="Footer Placeholder 5">
            <a:extLst>
              <a:ext uri="{FF2B5EF4-FFF2-40B4-BE49-F238E27FC236}">
                <a16:creationId xmlns:a16="http://schemas.microsoft.com/office/drawing/2014/main" id="{8B27414B-FDDE-4B8E-BF14-50C5CE4140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6AD91F-650E-438F-BBF8-1CAF02966F5F}"/>
              </a:ext>
            </a:extLst>
          </p:cNvPr>
          <p:cNvSpPr>
            <a:spLocks noGrp="1"/>
          </p:cNvSpPr>
          <p:nvPr>
            <p:ph type="sldNum" sz="quarter" idx="12"/>
          </p:nvPr>
        </p:nvSpPr>
        <p:spPr/>
        <p:txBody>
          <a:bodyPr/>
          <a:lstStyle/>
          <a:p>
            <a:fld id="{A029B049-22F9-4B7D-ACDC-69F9D278F3B6}" type="slidenum">
              <a:rPr lang="en-IN" smtClean="0"/>
              <a:t>‹#›</a:t>
            </a:fld>
            <a:endParaRPr lang="en-IN"/>
          </a:p>
        </p:txBody>
      </p:sp>
    </p:spTree>
    <p:extLst>
      <p:ext uri="{BB962C8B-B14F-4D97-AF65-F5344CB8AC3E}">
        <p14:creationId xmlns:p14="http://schemas.microsoft.com/office/powerpoint/2010/main" val="2321610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043AC3-A588-460E-BD1D-D3BAAC7AE7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DBE8109-81E2-4D75-B847-6218517CB9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33E513-3453-419E-8FB0-14BD341EAE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414275-4B21-4A12-B1D0-F3614386A448}" type="datetimeFigureOut">
              <a:rPr lang="en-IN" smtClean="0"/>
              <a:t>30-03-2023</a:t>
            </a:fld>
            <a:endParaRPr lang="en-IN"/>
          </a:p>
        </p:txBody>
      </p:sp>
      <p:sp>
        <p:nvSpPr>
          <p:cNvPr id="5" name="Footer Placeholder 4">
            <a:extLst>
              <a:ext uri="{FF2B5EF4-FFF2-40B4-BE49-F238E27FC236}">
                <a16:creationId xmlns:a16="http://schemas.microsoft.com/office/drawing/2014/main" id="{FD114504-7FC7-4421-956D-2E04B44864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C6D38AD-335E-4862-AB8B-4466EF3E4B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29B049-22F9-4B7D-ACDC-69F9D278F3B6}" type="slidenum">
              <a:rPr lang="en-IN" smtClean="0"/>
              <a:t>‹#›</a:t>
            </a:fld>
            <a:endParaRPr lang="en-IN"/>
          </a:p>
        </p:txBody>
      </p:sp>
    </p:spTree>
    <p:extLst>
      <p:ext uri="{BB962C8B-B14F-4D97-AF65-F5344CB8AC3E}">
        <p14:creationId xmlns:p14="http://schemas.microsoft.com/office/powerpoint/2010/main" val="29684037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EA0B9-06AB-4317-9304-0F0991F4518A}"/>
              </a:ext>
            </a:extLst>
          </p:cNvPr>
          <p:cNvSpPr>
            <a:spLocks noGrp="1"/>
          </p:cNvSpPr>
          <p:nvPr>
            <p:ph type="ctrTitle"/>
          </p:nvPr>
        </p:nvSpPr>
        <p:spPr/>
        <p:txBody>
          <a:bodyPr/>
          <a:lstStyle/>
          <a:p>
            <a:r>
              <a:rPr lang="en-US" dirty="0"/>
              <a:t>Unit-4</a:t>
            </a:r>
            <a:endParaRPr lang="en-IN" dirty="0"/>
          </a:p>
        </p:txBody>
      </p:sp>
      <p:sp>
        <p:nvSpPr>
          <p:cNvPr id="3" name="Subtitle 2">
            <a:extLst>
              <a:ext uri="{FF2B5EF4-FFF2-40B4-BE49-F238E27FC236}">
                <a16:creationId xmlns:a16="http://schemas.microsoft.com/office/drawing/2014/main" id="{C54C6F0C-919C-416A-AC41-1584D02FFDE9}"/>
              </a:ext>
            </a:extLst>
          </p:cNvPr>
          <p:cNvSpPr>
            <a:spLocks noGrp="1"/>
          </p:cNvSpPr>
          <p:nvPr>
            <p:ph type="subTitle" idx="1"/>
          </p:nvPr>
        </p:nvSpPr>
        <p:spPr/>
        <p:txBody>
          <a:bodyPr/>
          <a:lstStyle/>
          <a:p>
            <a:r>
              <a:rPr lang="en-US" dirty="0"/>
              <a:t>Advanced R Programming</a:t>
            </a:r>
            <a:endParaRPr lang="en-IN" dirty="0"/>
          </a:p>
        </p:txBody>
      </p:sp>
    </p:spTree>
    <p:extLst>
      <p:ext uri="{BB962C8B-B14F-4D97-AF65-F5344CB8AC3E}">
        <p14:creationId xmlns:p14="http://schemas.microsoft.com/office/powerpoint/2010/main" val="2112350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
            </a:r>
            <a:br>
              <a:rPr lang="en-IN" b="1" dirty="0" smtClean="0"/>
            </a:br>
            <a:r>
              <a:rPr lang="en-IN" b="1" dirty="0" smtClean="0"/>
              <a:t>Replace </a:t>
            </a:r>
            <a:r>
              <a:rPr lang="en-IN" b="1" dirty="0"/>
              <a:t>the First Match of a Pattern from a String in R Programming – sub() Function</a:t>
            </a:r>
            <a:br>
              <a:rPr lang="en-IN" b="1" dirty="0"/>
            </a:br>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r>
              <a:rPr lang="en-IN" dirty="0"/>
              <a:t>sub function in R Language is used to replace the first match of a pattern in a string. If there is a vector of string elements, then it will replace the first match of the pattern from all elements.</a:t>
            </a:r>
          </a:p>
          <a:p>
            <a:pPr marL="0" indent="0">
              <a:buNone/>
            </a:pPr>
            <a:endParaRPr lang="en-IN" dirty="0"/>
          </a:p>
          <a:p>
            <a:pPr marL="0" indent="0">
              <a:buNone/>
            </a:pPr>
            <a:r>
              <a:rPr lang="en-IN" dirty="0"/>
              <a:t>Syntax: sub(pattern, replacement, string, </a:t>
            </a:r>
            <a:r>
              <a:rPr lang="en-IN" dirty="0" err="1"/>
              <a:t>ignore.case</a:t>
            </a:r>
            <a:r>
              <a:rPr lang="en-IN" dirty="0"/>
              <a:t>=TRUE/FALSE)</a:t>
            </a:r>
          </a:p>
          <a:p>
            <a:pPr marL="0" indent="0">
              <a:buNone/>
            </a:pPr>
            <a:endParaRPr lang="en-IN" dirty="0"/>
          </a:p>
          <a:p>
            <a:pPr marL="0" indent="0">
              <a:buNone/>
            </a:pPr>
            <a:r>
              <a:rPr lang="en-IN" dirty="0"/>
              <a:t>Parameters:</a:t>
            </a:r>
          </a:p>
          <a:p>
            <a:pPr marL="0" indent="0">
              <a:buNone/>
            </a:pPr>
            <a:r>
              <a:rPr lang="en-IN" dirty="0"/>
              <a:t>pattern: string to be matched</a:t>
            </a:r>
          </a:p>
          <a:p>
            <a:pPr marL="0" indent="0">
              <a:buNone/>
            </a:pPr>
            <a:r>
              <a:rPr lang="en-IN" dirty="0"/>
              <a:t>replacement: string for replacement</a:t>
            </a:r>
          </a:p>
          <a:p>
            <a:pPr marL="0" indent="0">
              <a:buNone/>
            </a:pPr>
            <a:r>
              <a:rPr lang="en-IN" dirty="0"/>
              <a:t>string: String or String vector</a:t>
            </a:r>
          </a:p>
          <a:p>
            <a:pPr marL="0" indent="0">
              <a:buNone/>
            </a:pPr>
            <a:r>
              <a:rPr lang="en-IN" dirty="0" err="1"/>
              <a:t>ignore.case</a:t>
            </a:r>
            <a:r>
              <a:rPr lang="en-IN" dirty="0"/>
              <a:t>: Boolean value for case-sensitive replacement</a:t>
            </a:r>
          </a:p>
        </p:txBody>
      </p:sp>
    </p:spTree>
    <p:extLst>
      <p:ext uri="{BB962C8B-B14F-4D97-AF65-F5344CB8AC3E}">
        <p14:creationId xmlns:p14="http://schemas.microsoft.com/office/powerpoint/2010/main" val="13751482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dirty="0" smtClean="0"/>
              <a:t>x</a:t>
            </a:r>
            <a:r>
              <a:rPr lang="en-IN" dirty="0"/>
              <a:t>="Hello world </a:t>
            </a:r>
            <a:r>
              <a:rPr lang="en-IN" dirty="0" smtClean="0"/>
              <a:t>hello“</a:t>
            </a:r>
          </a:p>
          <a:p>
            <a:pPr marL="0" indent="0">
              <a:buNone/>
            </a:pPr>
            <a:r>
              <a:rPr lang="en-IN" dirty="0"/>
              <a:t>&gt; sub("</a:t>
            </a:r>
            <a:r>
              <a:rPr lang="en-IN" dirty="0" err="1"/>
              <a:t>ell","owe",x</a:t>
            </a:r>
            <a:r>
              <a:rPr lang="en-IN" dirty="0"/>
              <a:t>)</a:t>
            </a:r>
          </a:p>
          <a:p>
            <a:pPr marL="0" indent="0">
              <a:buNone/>
            </a:pPr>
            <a:r>
              <a:rPr lang="en-IN" dirty="0"/>
              <a:t>[1] "</a:t>
            </a:r>
            <a:r>
              <a:rPr lang="en-IN" dirty="0" err="1"/>
              <a:t>Howeo</a:t>
            </a:r>
            <a:r>
              <a:rPr lang="en-IN" dirty="0"/>
              <a:t> world </a:t>
            </a:r>
            <a:r>
              <a:rPr lang="en-IN" dirty="0" smtClean="0"/>
              <a:t>hello“</a:t>
            </a:r>
          </a:p>
          <a:p>
            <a:pPr marL="0" indent="0">
              <a:buNone/>
            </a:pPr>
            <a:r>
              <a:rPr lang="en-IN" dirty="0"/>
              <a:t>&gt; sub("</a:t>
            </a:r>
            <a:r>
              <a:rPr lang="en-IN" dirty="0" err="1"/>
              <a:t>hel</a:t>
            </a:r>
            <a:r>
              <a:rPr lang="en-IN" dirty="0"/>
              <a:t>","owe",</a:t>
            </a:r>
            <a:r>
              <a:rPr lang="en-IN" dirty="0" err="1"/>
              <a:t>x,ignore.case</a:t>
            </a:r>
            <a:r>
              <a:rPr lang="en-IN" dirty="0"/>
              <a:t>=FALSE)</a:t>
            </a:r>
          </a:p>
          <a:p>
            <a:pPr marL="0" indent="0">
              <a:buNone/>
            </a:pPr>
            <a:r>
              <a:rPr lang="en-IN" dirty="0"/>
              <a:t>[1] "Hello world </a:t>
            </a:r>
            <a:r>
              <a:rPr lang="en-IN" dirty="0" err="1"/>
              <a:t>owelo</a:t>
            </a:r>
            <a:r>
              <a:rPr lang="en-IN" dirty="0"/>
              <a:t>"</a:t>
            </a:r>
          </a:p>
          <a:p>
            <a:pPr marL="0" indent="0">
              <a:buNone/>
            </a:pPr>
            <a:r>
              <a:rPr lang="en-IN" dirty="0"/>
              <a:t>&gt; sub("</a:t>
            </a:r>
            <a:r>
              <a:rPr lang="en-IN" dirty="0" err="1"/>
              <a:t>hel</a:t>
            </a:r>
            <a:r>
              <a:rPr lang="en-IN" dirty="0"/>
              <a:t>","owe",</a:t>
            </a:r>
            <a:r>
              <a:rPr lang="en-IN" dirty="0" err="1"/>
              <a:t>x,ignore.case</a:t>
            </a:r>
            <a:r>
              <a:rPr lang="en-IN" dirty="0"/>
              <a:t>=TRUE)</a:t>
            </a:r>
          </a:p>
          <a:p>
            <a:pPr marL="0" indent="0">
              <a:buNone/>
            </a:pPr>
            <a:r>
              <a:rPr lang="en-IN" dirty="0"/>
              <a:t>[1] "</a:t>
            </a:r>
            <a:r>
              <a:rPr lang="en-IN" dirty="0" err="1"/>
              <a:t>owelo</a:t>
            </a:r>
            <a:r>
              <a:rPr lang="en-IN" dirty="0"/>
              <a:t> world hello"</a:t>
            </a:r>
          </a:p>
        </p:txBody>
      </p:sp>
    </p:spTree>
    <p:extLst>
      <p:ext uri="{BB962C8B-B14F-4D97-AF65-F5344CB8AC3E}">
        <p14:creationId xmlns:p14="http://schemas.microsoft.com/office/powerpoint/2010/main" val="1656416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err="1"/>
              <a:t>strsplit</a:t>
            </a:r>
            <a:r>
              <a:rPr lang="en-IN" b="1" dirty="0"/>
              <a:t>() Function in R</a:t>
            </a:r>
            <a:br>
              <a:rPr lang="en-IN" b="1" dirty="0"/>
            </a:br>
            <a:endParaRPr lang="en-IN" dirty="0"/>
          </a:p>
        </p:txBody>
      </p:sp>
      <p:sp>
        <p:nvSpPr>
          <p:cNvPr id="3" name="Content Placeholder 2"/>
          <p:cNvSpPr>
            <a:spLocks noGrp="1"/>
          </p:cNvSpPr>
          <p:nvPr>
            <p:ph idx="1"/>
          </p:nvPr>
        </p:nvSpPr>
        <p:spPr/>
        <p:txBody>
          <a:bodyPr>
            <a:normAutofit/>
          </a:bodyPr>
          <a:lstStyle/>
          <a:p>
            <a:pPr marL="0" indent="0" algn="just">
              <a:buNone/>
            </a:pPr>
            <a:r>
              <a:rPr lang="en-IN" dirty="0"/>
              <a:t>The </a:t>
            </a:r>
            <a:r>
              <a:rPr lang="en-IN" dirty="0" err="1"/>
              <a:t>strsplit</a:t>
            </a:r>
            <a:r>
              <a:rPr lang="en-IN" dirty="0"/>
              <a:t>() in R programming language function is used to split the elements of the specified character vector into substrings according to the given substring taken as its parameter</a:t>
            </a:r>
            <a:r>
              <a:rPr lang="en-IN" dirty="0" smtClean="0"/>
              <a:t>.</a:t>
            </a:r>
          </a:p>
          <a:p>
            <a:pPr marL="0" indent="0" algn="just">
              <a:buNone/>
            </a:pPr>
            <a:r>
              <a:rPr lang="pl-PL" dirty="0"/>
              <a:t>&gt; strsplit("xyz","")</a:t>
            </a:r>
          </a:p>
          <a:p>
            <a:pPr marL="0" indent="0" algn="just">
              <a:buNone/>
            </a:pPr>
            <a:r>
              <a:rPr lang="pl-PL" dirty="0"/>
              <a:t>[[1]]</a:t>
            </a:r>
          </a:p>
          <a:p>
            <a:pPr marL="0" indent="0" algn="just">
              <a:buNone/>
            </a:pPr>
            <a:r>
              <a:rPr lang="pl-PL" dirty="0"/>
              <a:t>[1] "x" "y" "z"</a:t>
            </a:r>
          </a:p>
          <a:p>
            <a:pPr marL="0" indent="0" algn="just">
              <a:buNone/>
            </a:pPr>
            <a:endParaRPr lang="en-IN" dirty="0"/>
          </a:p>
          <a:p>
            <a:pPr marL="0" indent="0">
              <a:buNone/>
            </a:pPr>
            <a:endParaRPr lang="en-IN" dirty="0"/>
          </a:p>
        </p:txBody>
      </p:sp>
    </p:spTree>
    <p:extLst>
      <p:ext uri="{BB962C8B-B14F-4D97-AF65-F5344CB8AC3E}">
        <p14:creationId xmlns:p14="http://schemas.microsoft.com/office/powerpoint/2010/main" val="17658543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a:t>
            </a:r>
            <a:r>
              <a:rPr lang="en-US" dirty="0" smtClean="0"/>
              <a:t>aste(…,</a:t>
            </a:r>
            <a:r>
              <a:rPr lang="en-US" dirty="0" err="1" smtClean="0"/>
              <a:t>sep</a:t>
            </a:r>
            <a:r>
              <a:rPr lang="en-US" dirty="0" smtClean="0"/>
              <a:t>=“”)</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US" dirty="0" smtClean="0"/>
              <a:t>Joins strings after using the </a:t>
            </a:r>
            <a:r>
              <a:rPr lang="en-US" dirty="0" err="1" smtClean="0"/>
              <a:t>sep</a:t>
            </a:r>
            <a:r>
              <a:rPr lang="en-US" dirty="0" smtClean="0"/>
              <a:t> string to separate them</a:t>
            </a:r>
            <a:endParaRPr lang="en-IN" dirty="0"/>
          </a:p>
          <a:p>
            <a:pPr marL="0" indent="0">
              <a:buNone/>
            </a:pPr>
            <a:r>
              <a:rPr lang="pl-PL" dirty="0"/>
              <a:t>&gt; strsplit("xyz","")</a:t>
            </a:r>
          </a:p>
          <a:p>
            <a:pPr marL="0" indent="0">
              <a:buNone/>
            </a:pPr>
            <a:r>
              <a:rPr lang="pl-PL" dirty="0"/>
              <a:t>[[1]]</a:t>
            </a:r>
          </a:p>
          <a:p>
            <a:pPr marL="0" indent="0">
              <a:buNone/>
            </a:pPr>
            <a:r>
              <a:rPr lang="pl-PL" dirty="0"/>
              <a:t>[1] "x" "y" "z"</a:t>
            </a:r>
          </a:p>
          <a:p>
            <a:pPr marL="0" indent="0">
              <a:buNone/>
            </a:pPr>
            <a:endParaRPr lang="pl-PL" dirty="0"/>
          </a:p>
          <a:p>
            <a:pPr marL="0" indent="0">
              <a:buNone/>
            </a:pPr>
            <a:r>
              <a:rPr lang="pl-PL" dirty="0"/>
              <a:t>&gt; paste("z",1:3,sep="")</a:t>
            </a:r>
          </a:p>
          <a:p>
            <a:pPr marL="0" indent="0">
              <a:buNone/>
            </a:pPr>
            <a:r>
              <a:rPr lang="pl-PL" dirty="0"/>
              <a:t>[1] "z1" "z2" "z3"</a:t>
            </a:r>
          </a:p>
          <a:p>
            <a:pPr marL="0" indent="0">
              <a:buNone/>
            </a:pPr>
            <a:r>
              <a:rPr lang="pl-PL" dirty="0"/>
              <a:t>&gt; paste("z",1:3,sep="&amp;Y")</a:t>
            </a:r>
          </a:p>
          <a:p>
            <a:pPr marL="0" indent="0">
              <a:buNone/>
            </a:pPr>
            <a:r>
              <a:rPr lang="pl-PL" dirty="0"/>
              <a:t>[1] "z&amp;Y1" "z&amp;Y2" "z&amp;Y3"</a:t>
            </a:r>
            <a:endParaRPr lang="en-IN" dirty="0"/>
          </a:p>
        </p:txBody>
      </p:sp>
    </p:spTree>
    <p:extLst>
      <p:ext uri="{BB962C8B-B14F-4D97-AF65-F5344CB8AC3E}">
        <p14:creationId xmlns:p14="http://schemas.microsoft.com/office/powerpoint/2010/main" val="736109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Str</a:t>
            </a:r>
            <a:r>
              <a:rPr lang="en-US" dirty="0" smtClean="0"/>
              <a:t>()</a:t>
            </a:r>
            <a:endParaRPr lang="en-IN" dirty="0"/>
          </a:p>
        </p:txBody>
      </p:sp>
      <p:sp>
        <p:nvSpPr>
          <p:cNvPr id="3" name="Content Placeholder 2"/>
          <p:cNvSpPr>
            <a:spLocks noGrp="1"/>
          </p:cNvSpPr>
          <p:nvPr>
            <p:ph idx="1"/>
          </p:nvPr>
        </p:nvSpPr>
        <p:spPr/>
        <p:txBody>
          <a:bodyPr>
            <a:normAutofit fontScale="92500"/>
          </a:bodyPr>
          <a:lstStyle/>
          <a:p>
            <a:pPr marL="0" indent="0">
              <a:buNone/>
            </a:pPr>
            <a:r>
              <a:rPr lang="en-US" dirty="0" smtClean="0"/>
              <a:t>It is used to help you examine the structure of data object </a:t>
            </a:r>
            <a:endParaRPr lang="en-IN" dirty="0" smtClean="0"/>
          </a:p>
          <a:p>
            <a:pPr marL="0" indent="0">
              <a:buNone/>
            </a:pPr>
            <a:r>
              <a:rPr lang="en-IN" dirty="0" smtClean="0"/>
              <a:t>x=read.csv(</a:t>
            </a:r>
            <a:r>
              <a:rPr lang="en-IN" dirty="0" err="1" smtClean="0"/>
              <a:t>file.choose</a:t>
            </a:r>
            <a:r>
              <a:rPr lang="en-IN" dirty="0" smtClean="0"/>
              <a:t>())</a:t>
            </a:r>
          </a:p>
          <a:p>
            <a:pPr marL="0" indent="0">
              <a:buNone/>
            </a:pPr>
            <a:r>
              <a:rPr lang="en-IN" dirty="0"/>
              <a:t>&gt; </a:t>
            </a:r>
            <a:r>
              <a:rPr lang="en-IN" dirty="0" err="1"/>
              <a:t>str</a:t>
            </a:r>
            <a:r>
              <a:rPr lang="en-IN" dirty="0"/>
              <a:t>(x)</a:t>
            </a:r>
          </a:p>
          <a:p>
            <a:pPr marL="0" indent="0">
              <a:buNone/>
            </a:pPr>
            <a:r>
              <a:rPr lang="en-IN" dirty="0"/>
              <a:t>'</a:t>
            </a:r>
            <a:r>
              <a:rPr lang="en-IN" dirty="0" err="1"/>
              <a:t>data.frame</a:t>
            </a:r>
            <a:r>
              <a:rPr lang="en-IN" dirty="0"/>
              <a:t>':	8 obs. of  5 variables:</a:t>
            </a:r>
          </a:p>
          <a:p>
            <a:pPr marL="0" indent="0">
              <a:buNone/>
            </a:pPr>
            <a:r>
              <a:rPr lang="en-IN" dirty="0"/>
              <a:t> $ id        : </a:t>
            </a:r>
            <a:r>
              <a:rPr lang="en-IN" dirty="0" err="1"/>
              <a:t>int</a:t>
            </a:r>
            <a:r>
              <a:rPr lang="en-IN" dirty="0"/>
              <a:t>  1 2 3 4 5 6 7 8</a:t>
            </a:r>
          </a:p>
          <a:p>
            <a:pPr marL="0" indent="0">
              <a:buNone/>
            </a:pPr>
            <a:r>
              <a:rPr lang="en-IN" dirty="0"/>
              <a:t> $ name      : </a:t>
            </a:r>
            <a:r>
              <a:rPr lang="en-IN" dirty="0" err="1"/>
              <a:t>chr</a:t>
            </a:r>
            <a:r>
              <a:rPr lang="en-IN" dirty="0"/>
              <a:t>  "Rick" "Dan" "Michelle" "Ryan" ...</a:t>
            </a:r>
          </a:p>
          <a:p>
            <a:pPr marL="0" indent="0">
              <a:buNone/>
            </a:pPr>
            <a:r>
              <a:rPr lang="en-IN" dirty="0"/>
              <a:t> $ salary    : </a:t>
            </a:r>
            <a:r>
              <a:rPr lang="en-IN" dirty="0" err="1"/>
              <a:t>num</a:t>
            </a:r>
            <a:r>
              <a:rPr lang="en-IN" dirty="0"/>
              <a:t>  623 515 611 729 843 ...</a:t>
            </a:r>
          </a:p>
          <a:p>
            <a:pPr marL="0" indent="0">
              <a:buNone/>
            </a:pPr>
            <a:r>
              <a:rPr lang="en-IN" dirty="0"/>
              <a:t> $ </a:t>
            </a:r>
            <a:r>
              <a:rPr lang="en-IN" dirty="0" err="1"/>
              <a:t>start_date</a:t>
            </a:r>
            <a:r>
              <a:rPr lang="en-IN" dirty="0"/>
              <a:t>: </a:t>
            </a:r>
            <a:r>
              <a:rPr lang="en-IN" dirty="0" err="1"/>
              <a:t>chr</a:t>
            </a:r>
            <a:r>
              <a:rPr lang="en-IN" dirty="0"/>
              <a:t>  "2012-01-01" "2013-09-23" "2014-11-15" "2014-05-11" ...</a:t>
            </a:r>
          </a:p>
          <a:p>
            <a:pPr marL="0" indent="0">
              <a:buNone/>
            </a:pPr>
            <a:r>
              <a:rPr lang="en-IN" dirty="0"/>
              <a:t> $ </a:t>
            </a:r>
            <a:r>
              <a:rPr lang="en-IN" dirty="0" err="1"/>
              <a:t>dept</a:t>
            </a:r>
            <a:r>
              <a:rPr lang="en-IN" dirty="0"/>
              <a:t>      : </a:t>
            </a:r>
            <a:r>
              <a:rPr lang="en-IN" dirty="0" err="1"/>
              <a:t>chr</a:t>
            </a:r>
            <a:r>
              <a:rPr lang="en-IN" dirty="0"/>
              <a:t>  "IT" "Operations" "IT" "HR" ...</a:t>
            </a:r>
          </a:p>
        </p:txBody>
      </p:sp>
    </p:spTree>
    <p:extLst>
      <p:ext uri="{BB962C8B-B14F-4D97-AF65-F5344CB8AC3E}">
        <p14:creationId xmlns:p14="http://schemas.microsoft.com/office/powerpoint/2010/main" val="3488864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IN"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It is designed to give a quick statistical summary of data objects</a:t>
            </a:r>
          </a:p>
          <a:p>
            <a:pPr marL="0" indent="0">
              <a:buNone/>
            </a:pPr>
            <a:r>
              <a:rPr lang="en-IN" dirty="0"/>
              <a:t>&gt; summary(x)</a:t>
            </a:r>
          </a:p>
          <a:p>
            <a:pPr marL="0" indent="0">
              <a:buNone/>
            </a:pPr>
            <a:r>
              <a:rPr lang="en-IN" dirty="0"/>
              <a:t>       id           name               salary     </a:t>
            </a:r>
          </a:p>
          <a:p>
            <a:pPr marL="0" indent="0">
              <a:buNone/>
            </a:pPr>
            <a:r>
              <a:rPr lang="en-IN" dirty="0"/>
              <a:t> Min.   :1.00   Length:8           Min.   :515.2  </a:t>
            </a:r>
          </a:p>
          <a:p>
            <a:pPr marL="0" indent="0">
              <a:buNone/>
            </a:pPr>
            <a:r>
              <a:rPr lang="en-IN" dirty="0"/>
              <a:t> 1st Qu.:2.75   Class :character   1st Qu.:602.8  </a:t>
            </a:r>
          </a:p>
          <a:p>
            <a:pPr marL="0" indent="0">
              <a:buNone/>
            </a:pPr>
            <a:r>
              <a:rPr lang="en-IN" dirty="0"/>
              <a:t> Median :4.50   Mode  :character   Median :628.0  </a:t>
            </a:r>
          </a:p>
          <a:p>
            <a:pPr marL="0" indent="0">
              <a:buNone/>
            </a:pPr>
            <a:r>
              <a:rPr lang="en-IN" dirty="0"/>
              <a:t> Mean   :4.50                      Mean   :656.9  </a:t>
            </a:r>
          </a:p>
          <a:p>
            <a:pPr marL="0" indent="0">
              <a:buNone/>
            </a:pPr>
            <a:r>
              <a:rPr lang="en-IN" dirty="0"/>
              <a:t> 3rd Qu.:6.25                      3rd Qu.:724.1  </a:t>
            </a:r>
          </a:p>
          <a:p>
            <a:pPr marL="0" indent="0">
              <a:buNone/>
            </a:pPr>
            <a:r>
              <a:rPr lang="en-IN" dirty="0"/>
              <a:t> Max.   :8.00                      Max.   :843.2  </a:t>
            </a:r>
          </a:p>
          <a:p>
            <a:pPr marL="0" indent="0">
              <a:buNone/>
            </a:pPr>
            <a:r>
              <a:rPr lang="en-IN" dirty="0"/>
              <a:t>  </a:t>
            </a:r>
            <a:r>
              <a:rPr lang="en-IN" dirty="0" err="1"/>
              <a:t>start_date</a:t>
            </a:r>
            <a:r>
              <a:rPr lang="en-IN" dirty="0"/>
              <a:t>            </a:t>
            </a:r>
            <a:r>
              <a:rPr lang="en-IN" dirty="0" err="1"/>
              <a:t>dept</a:t>
            </a:r>
            <a:r>
              <a:rPr lang="en-IN" dirty="0"/>
              <a:t>          </a:t>
            </a:r>
          </a:p>
          <a:p>
            <a:pPr marL="0" indent="0">
              <a:buNone/>
            </a:pPr>
            <a:r>
              <a:rPr lang="en-IN" dirty="0"/>
              <a:t> Length:8           </a:t>
            </a:r>
            <a:r>
              <a:rPr lang="en-IN" dirty="0" err="1"/>
              <a:t>Length:8</a:t>
            </a:r>
            <a:r>
              <a:rPr lang="en-IN" dirty="0"/>
              <a:t>          </a:t>
            </a:r>
          </a:p>
          <a:p>
            <a:pPr marL="0" indent="0">
              <a:buNone/>
            </a:pPr>
            <a:r>
              <a:rPr lang="en-IN" dirty="0"/>
              <a:t> Class :character   Class :character  </a:t>
            </a:r>
          </a:p>
          <a:p>
            <a:pPr marL="0" indent="0">
              <a:buNone/>
            </a:pPr>
            <a:r>
              <a:rPr lang="en-IN"/>
              <a:t> Mode  :character   Mode  :character </a:t>
            </a:r>
            <a:endParaRPr lang="en-IN" dirty="0"/>
          </a:p>
        </p:txBody>
      </p:sp>
    </p:spTree>
    <p:extLst>
      <p:ext uri="{BB962C8B-B14F-4D97-AF65-F5344CB8AC3E}">
        <p14:creationId xmlns:p14="http://schemas.microsoft.com/office/powerpoint/2010/main" val="3983279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marL="0" indent="0">
              <a:buNone/>
            </a:pPr>
            <a:r>
              <a:rPr lang="en-US" dirty="0" err="1"/>
              <a:t>t</a:t>
            </a:r>
            <a:r>
              <a:rPr lang="en-US" dirty="0" err="1" smtClean="0"/>
              <a:t>oupper</a:t>
            </a:r>
            <a:r>
              <a:rPr lang="en-US" dirty="0" smtClean="0"/>
              <a:t>(x)- changes the letter of string to uppercase</a:t>
            </a:r>
          </a:p>
          <a:p>
            <a:pPr marL="0" indent="0">
              <a:buNone/>
            </a:pPr>
            <a:r>
              <a:rPr lang="en-US" dirty="0" err="1" smtClean="0"/>
              <a:t>Tolower</a:t>
            </a:r>
            <a:r>
              <a:rPr lang="en-US" dirty="0" smtClean="0"/>
              <a:t>(x)- changes the letter of string to lowercase</a:t>
            </a:r>
          </a:p>
          <a:p>
            <a:pPr marL="0" indent="0">
              <a:buNone/>
            </a:pPr>
            <a:endParaRPr lang="en-US" dirty="0"/>
          </a:p>
          <a:p>
            <a:pPr marL="0" indent="0">
              <a:buNone/>
            </a:pPr>
            <a:r>
              <a:rPr lang="en-IN" dirty="0"/>
              <a:t>&gt; </a:t>
            </a:r>
            <a:r>
              <a:rPr lang="en-IN" dirty="0" err="1"/>
              <a:t>toupper</a:t>
            </a:r>
            <a:r>
              <a:rPr lang="en-IN" dirty="0"/>
              <a:t>("</a:t>
            </a:r>
            <a:r>
              <a:rPr lang="en-IN" dirty="0" err="1"/>
              <a:t>aashima</a:t>
            </a:r>
            <a:r>
              <a:rPr lang="en-IN" dirty="0"/>
              <a:t>")</a:t>
            </a:r>
          </a:p>
          <a:p>
            <a:pPr marL="0" indent="0">
              <a:buNone/>
            </a:pPr>
            <a:r>
              <a:rPr lang="en-IN" dirty="0"/>
              <a:t>[1] "AASHIMA"</a:t>
            </a:r>
          </a:p>
          <a:p>
            <a:pPr marL="0" indent="0">
              <a:buNone/>
            </a:pPr>
            <a:r>
              <a:rPr lang="en-IN" dirty="0"/>
              <a:t>&gt; </a:t>
            </a:r>
            <a:r>
              <a:rPr lang="en-IN" dirty="0" err="1"/>
              <a:t>tolower</a:t>
            </a:r>
            <a:r>
              <a:rPr lang="en-IN" dirty="0"/>
              <a:t>("AASHIMA")</a:t>
            </a:r>
          </a:p>
          <a:p>
            <a:pPr marL="0" indent="0">
              <a:buNone/>
            </a:pPr>
            <a:r>
              <a:rPr lang="en-IN" dirty="0"/>
              <a:t>[1] "</a:t>
            </a:r>
            <a:r>
              <a:rPr lang="en-IN" dirty="0" err="1"/>
              <a:t>aashima</a:t>
            </a:r>
            <a:r>
              <a:rPr lang="en-IN" dirty="0"/>
              <a:t>"</a:t>
            </a:r>
          </a:p>
          <a:p>
            <a:pPr marL="0" indent="0">
              <a:buNone/>
            </a:pPr>
            <a:r>
              <a:rPr lang="en-IN" dirty="0"/>
              <a:t>&gt; </a:t>
            </a:r>
            <a:r>
              <a:rPr lang="en-IN" dirty="0" err="1"/>
              <a:t>tolower</a:t>
            </a:r>
            <a:r>
              <a:rPr lang="en-IN" dirty="0"/>
              <a:t>("</a:t>
            </a:r>
            <a:r>
              <a:rPr lang="en-IN" dirty="0" err="1"/>
              <a:t>Aashima</a:t>
            </a:r>
            <a:r>
              <a:rPr lang="en-IN" dirty="0"/>
              <a:t>")</a:t>
            </a:r>
          </a:p>
          <a:p>
            <a:pPr marL="0" indent="0">
              <a:buNone/>
            </a:pPr>
            <a:r>
              <a:rPr lang="en-IN" dirty="0"/>
              <a:t>[1] "</a:t>
            </a:r>
            <a:r>
              <a:rPr lang="en-IN" dirty="0" err="1"/>
              <a:t>aashima</a:t>
            </a:r>
            <a:r>
              <a:rPr lang="en-IN" dirty="0"/>
              <a:t>"</a:t>
            </a:r>
          </a:p>
        </p:txBody>
      </p:sp>
    </p:spTree>
    <p:extLst>
      <p:ext uri="{BB962C8B-B14F-4D97-AF65-F5344CB8AC3E}">
        <p14:creationId xmlns:p14="http://schemas.microsoft.com/office/powerpoint/2010/main" val="25453923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4223B-ADE6-42E5-8F19-AFC476816299}"/>
              </a:ext>
            </a:extLst>
          </p:cNvPr>
          <p:cNvSpPr>
            <a:spLocks noGrp="1"/>
          </p:cNvSpPr>
          <p:nvPr>
            <p:ph type="title"/>
          </p:nvPr>
        </p:nvSpPr>
        <p:spPr/>
        <p:txBody>
          <a:bodyPr/>
          <a:lstStyle/>
          <a:p>
            <a:r>
              <a:rPr lang="en-IN" i="0" dirty="0">
                <a:solidFill>
                  <a:srgbClr val="000000"/>
                </a:solidFill>
                <a:effectLst/>
                <a:latin typeface="roboto" panose="02000000000000000000" pitchFamily="2" charset="0"/>
              </a:rPr>
              <a:t>Apply Family of Functions</a:t>
            </a:r>
            <a:endParaRPr lang="en-IN" dirty="0"/>
          </a:p>
        </p:txBody>
      </p:sp>
      <p:sp>
        <p:nvSpPr>
          <p:cNvPr id="3" name="Content Placeholder 2">
            <a:extLst>
              <a:ext uri="{FF2B5EF4-FFF2-40B4-BE49-F238E27FC236}">
                <a16:creationId xmlns:a16="http://schemas.microsoft.com/office/drawing/2014/main" id="{5EC1B7A6-F47B-4F18-8C3B-89D74590F193}"/>
              </a:ext>
            </a:extLst>
          </p:cNvPr>
          <p:cNvSpPr>
            <a:spLocks noGrp="1"/>
          </p:cNvSpPr>
          <p:nvPr>
            <p:ph idx="1"/>
          </p:nvPr>
        </p:nvSpPr>
        <p:spPr/>
        <p:txBody>
          <a:bodyPr>
            <a:normAutofit fontScale="92500" lnSpcReduction="10000"/>
          </a:bodyPr>
          <a:lstStyle/>
          <a:p>
            <a:pPr algn="just" rtl="0"/>
            <a:r>
              <a:rPr lang="en-US" b="0" i="0" dirty="0">
                <a:solidFill>
                  <a:srgbClr val="000000"/>
                </a:solidFill>
                <a:effectLst/>
                <a:latin typeface="roboto" panose="02000000000000000000" pitchFamily="2" charset="0"/>
              </a:rPr>
              <a:t>Functions present in the apply family are the ones that allow us to manipulate data frames, arrays, matrices, vectors. These functions are alternative to the loops. However, are more efficient than loops as functions are faster at the execution level. These functions reduce the need for explicitly creating a loop in R. Following is the list of functions that are a part of the apply family. </a:t>
            </a:r>
          </a:p>
          <a:p>
            <a:pPr algn="just" rtl="0">
              <a:buFont typeface="Arial" panose="020B0604020202020204" pitchFamily="34" charset="0"/>
              <a:buChar char="•"/>
            </a:pPr>
            <a:r>
              <a:rPr lang="en-US" b="0" i="0" dirty="0">
                <a:solidFill>
                  <a:srgbClr val="000000"/>
                </a:solidFill>
                <a:effectLst/>
                <a:latin typeface="roboto" panose="02000000000000000000" pitchFamily="2" charset="0"/>
              </a:rPr>
              <a:t>The apply() function</a:t>
            </a:r>
          </a:p>
          <a:p>
            <a:pPr algn="just" rtl="0">
              <a:buFont typeface="Arial" panose="020B0604020202020204" pitchFamily="34" charset="0"/>
              <a:buChar char="•"/>
            </a:pPr>
            <a:r>
              <a:rPr lang="en-US" b="0" i="0" dirty="0">
                <a:solidFill>
                  <a:srgbClr val="000000"/>
                </a:solidFill>
                <a:effectLst/>
                <a:latin typeface="roboto" panose="02000000000000000000" pitchFamily="2" charset="0"/>
              </a:rPr>
              <a:t>The </a:t>
            </a:r>
            <a:r>
              <a:rPr lang="en-US" b="0" i="0" dirty="0" err="1">
                <a:solidFill>
                  <a:srgbClr val="000000"/>
                </a:solidFill>
                <a:effectLst/>
                <a:latin typeface="roboto" panose="02000000000000000000" pitchFamily="2" charset="0"/>
              </a:rPr>
              <a:t>lapply</a:t>
            </a:r>
            <a:r>
              <a:rPr lang="en-US" b="0" i="0" dirty="0">
                <a:solidFill>
                  <a:srgbClr val="000000"/>
                </a:solidFill>
                <a:effectLst/>
                <a:latin typeface="roboto" panose="02000000000000000000" pitchFamily="2" charset="0"/>
              </a:rPr>
              <a:t>() function</a:t>
            </a:r>
          </a:p>
          <a:p>
            <a:pPr algn="just" rtl="0">
              <a:buFont typeface="Arial" panose="020B0604020202020204" pitchFamily="34" charset="0"/>
              <a:buChar char="•"/>
            </a:pPr>
            <a:r>
              <a:rPr lang="en-US" b="0" i="0" dirty="0">
                <a:solidFill>
                  <a:srgbClr val="000000"/>
                </a:solidFill>
                <a:effectLst/>
                <a:latin typeface="roboto" panose="02000000000000000000" pitchFamily="2" charset="0"/>
              </a:rPr>
              <a:t>The </a:t>
            </a:r>
            <a:r>
              <a:rPr lang="en-US" b="0" i="0" dirty="0" err="1">
                <a:solidFill>
                  <a:srgbClr val="000000"/>
                </a:solidFill>
                <a:effectLst/>
                <a:latin typeface="roboto" panose="02000000000000000000" pitchFamily="2" charset="0"/>
              </a:rPr>
              <a:t>sapply</a:t>
            </a:r>
            <a:r>
              <a:rPr lang="en-US" b="0" i="0" dirty="0">
                <a:solidFill>
                  <a:srgbClr val="000000"/>
                </a:solidFill>
                <a:effectLst/>
                <a:latin typeface="roboto" panose="02000000000000000000" pitchFamily="2" charset="0"/>
              </a:rPr>
              <a:t>() function</a:t>
            </a:r>
          </a:p>
          <a:p>
            <a:pPr algn="just" rtl="0">
              <a:buFont typeface="Arial" panose="020B0604020202020204" pitchFamily="34" charset="0"/>
              <a:buChar char="•"/>
            </a:pPr>
            <a:r>
              <a:rPr lang="en-US" b="0" i="0" dirty="0">
                <a:solidFill>
                  <a:srgbClr val="000000"/>
                </a:solidFill>
                <a:effectLst/>
                <a:latin typeface="roboto" panose="02000000000000000000" pitchFamily="2" charset="0"/>
              </a:rPr>
              <a:t>The </a:t>
            </a:r>
            <a:r>
              <a:rPr lang="en-US" b="0" i="0" dirty="0" err="1">
                <a:solidFill>
                  <a:srgbClr val="000000"/>
                </a:solidFill>
                <a:effectLst/>
                <a:latin typeface="roboto" panose="02000000000000000000" pitchFamily="2" charset="0"/>
              </a:rPr>
              <a:t>tapply</a:t>
            </a:r>
            <a:r>
              <a:rPr lang="en-US" b="0" i="0" dirty="0">
                <a:solidFill>
                  <a:srgbClr val="000000"/>
                </a:solidFill>
                <a:effectLst/>
                <a:latin typeface="roboto" panose="02000000000000000000" pitchFamily="2" charset="0"/>
              </a:rPr>
              <a:t>() function</a:t>
            </a:r>
          </a:p>
          <a:p>
            <a:pPr algn="just" rtl="0">
              <a:buFont typeface="Arial" panose="020B0604020202020204" pitchFamily="34" charset="0"/>
              <a:buChar char="•"/>
            </a:pPr>
            <a:r>
              <a:rPr lang="en-US" b="0" i="0" dirty="0">
                <a:solidFill>
                  <a:srgbClr val="000000"/>
                </a:solidFill>
                <a:effectLst/>
                <a:latin typeface="roboto" panose="02000000000000000000" pitchFamily="2" charset="0"/>
              </a:rPr>
              <a:t>The </a:t>
            </a:r>
            <a:r>
              <a:rPr lang="en-US" b="0" i="0" dirty="0" err="1">
                <a:solidFill>
                  <a:srgbClr val="000000"/>
                </a:solidFill>
                <a:effectLst/>
                <a:latin typeface="roboto" panose="02000000000000000000" pitchFamily="2" charset="0"/>
              </a:rPr>
              <a:t>mapply</a:t>
            </a:r>
            <a:r>
              <a:rPr lang="en-US" b="0" i="0" dirty="0">
                <a:solidFill>
                  <a:srgbClr val="000000"/>
                </a:solidFill>
                <a:effectLst/>
                <a:latin typeface="roboto" panose="02000000000000000000" pitchFamily="2" charset="0"/>
              </a:rPr>
              <a:t>() function</a:t>
            </a:r>
          </a:p>
          <a:p>
            <a:pPr marL="0" indent="0" algn="just">
              <a:buNone/>
            </a:pPr>
            <a:endParaRPr lang="en-IN" dirty="0"/>
          </a:p>
        </p:txBody>
      </p:sp>
    </p:spTree>
    <p:extLst>
      <p:ext uri="{BB962C8B-B14F-4D97-AF65-F5344CB8AC3E}">
        <p14:creationId xmlns:p14="http://schemas.microsoft.com/office/powerpoint/2010/main" val="1227656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E3D2B-ECF3-4532-8F52-754779C658D3}"/>
              </a:ext>
            </a:extLst>
          </p:cNvPr>
          <p:cNvSpPr>
            <a:spLocks noGrp="1"/>
          </p:cNvSpPr>
          <p:nvPr>
            <p:ph type="title"/>
          </p:nvPr>
        </p:nvSpPr>
        <p:spPr/>
        <p:txBody>
          <a:bodyPr/>
          <a:lstStyle/>
          <a:p>
            <a:r>
              <a:rPr lang="en-US" dirty="0"/>
              <a:t>Apply()</a:t>
            </a:r>
            <a:endParaRPr lang="en-IN" dirty="0"/>
          </a:p>
        </p:txBody>
      </p:sp>
      <p:pic>
        <p:nvPicPr>
          <p:cNvPr id="6" name="Content Placeholder 5">
            <a:extLst>
              <a:ext uri="{FF2B5EF4-FFF2-40B4-BE49-F238E27FC236}">
                <a16:creationId xmlns:a16="http://schemas.microsoft.com/office/drawing/2014/main" id="{9CFA823B-3ADA-44C3-BB78-4FD21E7A0984}"/>
              </a:ext>
            </a:extLst>
          </p:cNvPr>
          <p:cNvPicPr>
            <a:picLocks noGrp="1" noChangeAspect="1"/>
          </p:cNvPicPr>
          <p:nvPr>
            <p:ph idx="1"/>
          </p:nvPr>
        </p:nvPicPr>
        <p:blipFill>
          <a:blip r:embed="rId2"/>
          <a:stretch>
            <a:fillRect/>
          </a:stretch>
        </p:blipFill>
        <p:spPr>
          <a:xfrm>
            <a:off x="838200" y="2214881"/>
            <a:ext cx="10515600" cy="3681094"/>
          </a:xfrm>
        </p:spPr>
      </p:pic>
    </p:spTree>
    <p:extLst>
      <p:ext uri="{BB962C8B-B14F-4D97-AF65-F5344CB8AC3E}">
        <p14:creationId xmlns:p14="http://schemas.microsoft.com/office/powerpoint/2010/main" val="27087186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30363-8D02-41CE-BBD8-7AA45EC1C888}"/>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DD4C3851-D91B-40DF-B58A-BDF6B0C87C6B}"/>
              </a:ext>
            </a:extLst>
          </p:cNvPr>
          <p:cNvPicPr>
            <a:picLocks noGrp="1" noChangeAspect="1"/>
          </p:cNvPicPr>
          <p:nvPr>
            <p:ph idx="1"/>
          </p:nvPr>
        </p:nvPicPr>
        <p:blipFill>
          <a:blip r:embed="rId2"/>
          <a:stretch>
            <a:fillRect/>
          </a:stretch>
        </p:blipFill>
        <p:spPr>
          <a:xfrm>
            <a:off x="1313247" y="1825625"/>
            <a:ext cx="9565505" cy="4351338"/>
          </a:xfrm>
        </p:spPr>
      </p:pic>
    </p:spTree>
    <p:extLst>
      <p:ext uri="{BB962C8B-B14F-4D97-AF65-F5344CB8AC3E}">
        <p14:creationId xmlns:p14="http://schemas.microsoft.com/office/powerpoint/2010/main" val="1948265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BB36A-52C5-47B2-B84A-3D576DFFF592}"/>
              </a:ext>
            </a:extLst>
          </p:cNvPr>
          <p:cNvSpPr>
            <a:spLocks noGrp="1"/>
          </p:cNvSpPr>
          <p:nvPr>
            <p:ph type="title"/>
          </p:nvPr>
        </p:nvSpPr>
        <p:spPr/>
        <p:txBody>
          <a:bodyPr/>
          <a:lstStyle/>
          <a:p>
            <a:r>
              <a:rPr lang="en-US" dirty="0"/>
              <a:t>Math Functions</a:t>
            </a:r>
            <a:endParaRPr lang="en-IN" dirty="0"/>
          </a:p>
        </p:txBody>
      </p:sp>
      <p:pic>
        <p:nvPicPr>
          <p:cNvPr id="5" name="Content Placeholder 4">
            <a:extLst>
              <a:ext uri="{FF2B5EF4-FFF2-40B4-BE49-F238E27FC236}">
                <a16:creationId xmlns:a16="http://schemas.microsoft.com/office/drawing/2014/main" id="{FECBAFBF-CFD0-42BA-B6C9-D13A7ABDBA24}"/>
              </a:ext>
            </a:extLst>
          </p:cNvPr>
          <p:cNvPicPr>
            <a:picLocks noGrp="1" noChangeAspect="1"/>
          </p:cNvPicPr>
          <p:nvPr>
            <p:ph idx="1"/>
          </p:nvPr>
        </p:nvPicPr>
        <p:blipFill>
          <a:blip r:embed="rId2"/>
          <a:stretch>
            <a:fillRect/>
          </a:stretch>
        </p:blipFill>
        <p:spPr>
          <a:xfrm>
            <a:off x="2032000" y="1825625"/>
            <a:ext cx="8595360" cy="4351338"/>
          </a:xfrm>
        </p:spPr>
      </p:pic>
    </p:spTree>
    <p:extLst>
      <p:ext uri="{BB962C8B-B14F-4D97-AF65-F5344CB8AC3E}">
        <p14:creationId xmlns:p14="http://schemas.microsoft.com/office/powerpoint/2010/main" val="16348302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321B5-9B0C-44A1-830D-0DB70923306B}"/>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CE858261-8240-4639-B087-085EDC11A995}"/>
              </a:ext>
            </a:extLst>
          </p:cNvPr>
          <p:cNvPicPr>
            <a:picLocks noGrp="1" noChangeAspect="1"/>
          </p:cNvPicPr>
          <p:nvPr>
            <p:ph idx="1"/>
          </p:nvPr>
        </p:nvPicPr>
        <p:blipFill>
          <a:blip r:embed="rId2"/>
          <a:stretch>
            <a:fillRect/>
          </a:stretch>
        </p:blipFill>
        <p:spPr>
          <a:xfrm>
            <a:off x="1652587" y="2015331"/>
            <a:ext cx="8886825" cy="3971925"/>
          </a:xfrm>
        </p:spPr>
      </p:pic>
    </p:spTree>
    <p:extLst>
      <p:ext uri="{BB962C8B-B14F-4D97-AF65-F5344CB8AC3E}">
        <p14:creationId xmlns:p14="http://schemas.microsoft.com/office/powerpoint/2010/main" val="11576209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067CF-1350-4785-9486-D3E1C237E09C}"/>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78162534-7E15-4530-9ECA-77C2CC9C839A}"/>
              </a:ext>
            </a:extLst>
          </p:cNvPr>
          <p:cNvPicPr>
            <a:picLocks noGrp="1" noChangeAspect="1"/>
          </p:cNvPicPr>
          <p:nvPr>
            <p:ph idx="1"/>
          </p:nvPr>
        </p:nvPicPr>
        <p:blipFill>
          <a:blip r:embed="rId2"/>
          <a:stretch>
            <a:fillRect/>
          </a:stretch>
        </p:blipFill>
        <p:spPr>
          <a:xfrm>
            <a:off x="1971675" y="1962944"/>
            <a:ext cx="8248650" cy="4076700"/>
          </a:xfrm>
        </p:spPr>
      </p:pic>
    </p:spTree>
    <p:extLst>
      <p:ext uri="{BB962C8B-B14F-4D97-AF65-F5344CB8AC3E}">
        <p14:creationId xmlns:p14="http://schemas.microsoft.com/office/powerpoint/2010/main" val="3795753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1C1CB-5793-4AC7-826B-F1B5BCE5A593}"/>
              </a:ext>
            </a:extLst>
          </p:cNvPr>
          <p:cNvSpPr>
            <a:spLocks noGrp="1"/>
          </p:cNvSpPr>
          <p:nvPr>
            <p:ph type="title"/>
          </p:nvPr>
        </p:nvSpPr>
        <p:spPr/>
        <p:txBody>
          <a:bodyPr/>
          <a:lstStyle/>
          <a:p>
            <a:r>
              <a:rPr lang="en-US" dirty="0" err="1"/>
              <a:t>Lapply</a:t>
            </a:r>
            <a:r>
              <a:rPr lang="en-US" dirty="0"/>
              <a:t>()</a:t>
            </a:r>
            <a:endParaRPr lang="en-IN" dirty="0"/>
          </a:p>
        </p:txBody>
      </p:sp>
      <p:pic>
        <p:nvPicPr>
          <p:cNvPr id="5" name="Content Placeholder 4">
            <a:extLst>
              <a:ext uri="{FF2B5EF4-FFF2-40B4-BE49-F238E27FC236}">
                <a16:creationId xmlns:a16="http://schemas.microsoft.com/office/drawing/2014/main" id="{0C3C210E-79F5-45D0-A783-9F6E18984725}"/>
              </a:ext>
            </a:extLst>
          </p:cNvPr>
          <p:cNvPicPr>
            <a:picLocks noGrp="1" noChangeAspect="1"/>
          </p:cNvPicPr>
          <p:nvPr>
            <p:ph idx="1"/>
          </p:nvPr>
        </p:nvPicPr>
        <p:blipFill>
          <a:blip r:embed="rId2"/>
          <a:stretch>
            <a:fillRect/>
          </a:stretch>
        </p:blipFill>
        <p:spPr>
          <a:xfrm>
            <a:off x="838200" y="2009776"/>
            <a:ext cx="10515600" cy="3674182"/>
          </a:xfrm>
        </p:spPr>
      </p:pic>
    </p:spTree>
    <p:extLst>
      <p:ext uri="{BB962C8B-B14F-4D97-AF65-F5344CB8AC3E}">
        <p14:creationId xmlns:p14="http://schemas.microsoft.com/office/powerpoint/2010/main" val="11005885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DEB79-2F3A-4A56-B261-37AA37F767BE}"/>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9FECC076-6762-4B97-ABA2-921F20D114A1}"/>
              </a:ext>
            </a:extLst>
          </p:cNvPr>
          <p:cNvPicPr>
            <a:picLocks noGrp="1" noChangeAspect="1"/>
          </p:cNvPicPr>
          <p:nvPr>
            <p:ph idx="1"/>
          </p:nvPr>
        </p:nvPicPr>
        <p:blipFill>
          <a:blip r:embed="rId2"/>
          <a:stretch>
            <a:fillRect/>
          </a:stretch>
        </p:blipFill>
        <p:spPr>
          <a:xfrm>
            <a:off x="1314450" y="1991519"/>
            <a:ext cx="9563100" cy="4019550"/>
          </a:xfrm>
        </p:spPr>
      </p:pic>
    </p:spTree>
    <p:extLst>
      <p:ext uri="{BB962C8B-B14F-4D97-AF65-F5344CB8AC3E}">
        <p14:creationId xmlns:p14="http://schemas.microsoft.com/office/powerpoint/2010/main" val="31543859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9926E-5FB8-4FA8-A134-515B37805A35}"/>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A180E962-4698-42D7-9DC3-5A991F25EA68}"/>
              </a:ext>
            </a:extLst>
          </p:cNvPr>
          <p:cNvPicPr>
            <a:picLocks noGrp="1" noChangeAspect="1"/>
          </p:cNvPicPr>
          <p:nvPr>
            <p:ph idx="1"/>
          </p:nvPr>
        </p:nvPicPr>
        <p:blipFill>
          <a:blip r:embed="rId2"/>
          <a:stretch>
            <a:fillRect/>
          </a:stretch>
        </p:blipFill>
        <p:spPr>
          <a:xfrm>
            <a:off x="1952500" y="1854200"/>
            <a:ext cx="8286999" cy="4351338"/>
          </a:xfrm>
        </p:spPr>
      </p:pic>
    </p:spTree>
    <p:extLst>
      <p:ext uri="{BB962C8B-B14F-4D97-AF65-F5344CB8AC3E}">
        <p14:creationId xmlns:p14="http://schemas.microsoft.com/office/powerpoint/2010/main" val="22861430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47566-3E01-4159-84AD-CDD66793C3A7}"/>
              </a:ext>
            </a:extLst>
          </p:cNvPr>
          <p:cNvSpPr>
            <a:spLocks noGrp="1"/>
          </p:cNvSpPr>
          <p:nvPr>
            <p:ph type="title"/>
          </p:nvPr>
        </p:nvSpPr>
        <p:spPr/>
        <p:txBody>
          <a:bodyPr/>
          <a:lstStyle/>
          <a:p>
            <a:r>
              <a:rPr lang="en-US" dirty="0" err="1"/>
              <a:t>Sapply</a:t>
            </a:r>
            <a:r>
              <a:rPr lang="en-US" dirty="0"/>
              <a:t>()</a:t>
            </a:r>
            <a:endParaRPr lang="en-IN" dirty="0"/>
          </a:p>
        </p:txBody>
      </p:sp>
      <p:pic>
        <p:nvPicPr>
          <p:cNvPr id="5" name="Content Placeholder 4">
            <a:extLst>
              <a:ext uri="{FF2B5EF4-FFF2-40B4-BE49-F238E27FC236}">
                <a16:creationId xmlns:a16="http://schemas.microsoft.com/office/drawing/2014/main" id="{8AC0ACB2-3CE7-4F60-B333-6E48D7AC3272}"/>
              </a:ext>
            </a:extLst>
          </p:cNvPr>
          <p:cNvPicPr>
            <a:picLocks noGrp="1" noChangeAspect="1"/>
          </p:cNvPicPr>
          <p:nvPr>
            <p:ph idx="1"/>
          </p:nvPr>
        </p:nvPicPr>
        <p:blipFill>
          <a:blip r:embed="rId2"/>
          <a:stretch>
            <a:fillRect/>
          </a:stretch>
        </p:blipFill>
        <p:spPr>
          <a:xfrm>
            <a:off x="838200" y="1857375"/>
            <a:ext cx="10515600" cy="3633901"/>
          </a:xfrm>
        </p:spPr>
      </p:pic>
    </p:spTree>
    <p:extLst>
      <p:ext uri="{BB962C8B-B14F-4D97-AF65-F5344CB8AC3E}">
        <p14:creationId xmlns:p14="http://schemas.microsoft.com/office/powerpoint/2010/main" val="40737860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E6AB3-24EA-469B-B1CC-6E51041BE15F}"/>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72EE2AD6-E3B3-45EF-BD44-2D5CCEB657CD}"/>
              </a:ext>
            </a:extLst>
          </p:cNvPr>
          <p:cNvPicPr>
            <a:picLocks noGrp="1" noChangeAspect="1"/>
          </p:cNvPicPr>
          <p:nvPr>
            <p:ph idx="1"/>
          </p:nvPr>
        </p:nvPicPr>
        <p:blipFill>
          <a:blip r:embed="rId2"/>
          <a:stretch>
            <a:fillRect/>
          </a:stretch>
        </p:blipFill>
        <p:spPr>
          <a:xfrm>
            <a:off x="1612674" y="1825625"/>
            <a:ext cx="8966651" cy="4351338"/>
          </a:xfrm>
        </p:spPr>
      </p:pic>
    </p:spTree>
    <p:extLst>
      <p:ext uri="{BB962C8B-B14F-4D97-AF65-F5344CB8AC3E}">
        <p14:creationId xmlns:p14="http://schemas.microsoft.com/office/powerpoint/2010/main" val="39876053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11477-60FF-4DCF-A271-69E4FB0AE2F1}"/>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699D8219-38B4-4684-8F12-41D8A69E76AD}"/>
              </a:ext>
            </a:extLst>
          </p:cNvPr>
          <p:cNvPicPr>
            <a:picLocks noGrp="1" noChangeAspect="1"/>
          </p:cNvPicPr>
          <p:nvPr>
            <p:ph idx="1"/>
          </p:nvPr>
        </p:nvPicPr>
        <p:blipFill>
          <a:blip r:embed="rId2"/>
          <a:stretch>
            <a:fillRect/>
          </a:stretch>
        </p:blipFill>
        <p:spPr>
          <a:xfrm>
            <a:off x="2162175" y="2086769"/>
            <a:ext cx="7867650" cy="3829050"/>
          </a:xfrm>
        </p:spPr>
      </p:pic>
    </p:spTree>
    <p:extLst>
      <p:ext uri="{BB962C8B-B14F-4D97-AF65-F5344CB8AC3E}">
        <p14:creationId xmlns:p14="http://schemas.microsoft.com/office/powerpoint/2010/main" val="12313262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1F9CE-3ACC-40F1-876A-C5BF72B147B2}"/>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950B3122-5140-4025-A8DB-DFC34321C784}"/>
              </a:ext>
            </a:extLst>
          </p:cNvPr>
          <p:cNvPicPr>
            <a:picLocks noGrp="1" noChangeAspect="1"/>
          </p:cNvPicPr>
          <p:nvPr>
            <p:ph idx="1"/>
          </p:nvPr>
        </p:nvPicPr>
        <p:blipFill>
          <a:blip r:embed="rId2"/>
          <a:stretch>
            <a:fillRect/>
          </a:stretch>
        </p:blipFill>
        <p:spPr>
          <a:xfrm>
            <a:off x="2085975" y="2291556"/>
            <a:ext cx="8020050" cy="3419475"/>
          </a:xfrm>
        </p:spPr>
      </p:pic>
    </p:spTree>
    <p:extLst>
      <p:ext uri="{BB962C8B-B14F-4D97-AF65-F5344CB8AC3E}">
        <p14:creationId xmlns:p14="http://schemas.microsoft.com/office/powerpoint/2010/main" val="37174027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F4252-D1CF-4F04-B672-99D0661059E2}"/>
              </a:ext>
            </a:extLst>
          </p:cNvPr>
          <p:cNvSpPr>
            <a:spLocks noGrp="1"/>
          </p:cNvSpPr>
          <p:nvPr>
            <p:ph type="title"/>
          </p:nvPr>
        </p:nvSpPr>
        <p:spPr/>
        <p:txBody>
          <a:bodyPr/>
          <a:lstStyle/>
          <a:p>
            <a:r>
              <a:rPr lang="en-US" dirty="0" err="1"/>
              <a:t>Tapply</a:t>
            </a:r>
            <a:r>
              <a:rPr lang="en-US" dirty="0"/>
              <a:t>()</a:t>
            </a:r>
            <a:endParaRPr lang="en-IN" dirty="0"/>
          </a:p>
        </p:txBody>
      </p:sp>
      <p:pic>
        <p:nvPicPr>
          <p:cNvPr id="5" name="Content Placeholder 4">
            <a:extLst>
              <a:ext uri="{FF2B5EF4-FFF2-40B4-BE49-F238E27FC236}">
                <a16:creationId xmlns:a16="http://schemas.microsoft.com/office/drawing/2014/main" id="{89EE1E91-BF1C-44BF-B7FA-3F52FEF53418}"/>
              </a:ext>
            </a:extLst>
          </p:cNvPr>
          <p:cNvPicPr>
            <a:picLocks noGrp="1" noChangeAspect="1"/>
          </p:cNvPicPr>
          <p:nvPr>
            <p:ph idx="1"/>
          </p:nvPr>
        </p:nvPicPr>
        <p:blipFill>
          <a:blip r:embed="rId2"/>
          <a:stretch>
            <a:fillRect/>
          </a:stretch>
        </p:blipFill>
        <p:spPr>
          <a:xfrm>
            <a:off x="838200" y="1493520"/>
            <a:ext cx="10515600" cy="4103072"/>
          </a:xfrm>
        </p:spPr>
      </p:pic>
    </p:spTree>
    <p:extLst>
      <p:ext uri="{BB962C8B-B14F-4D97-AF65-F5344CB8AC3E}">
        <p14:creationId xmlns:p14="http://schemas.microsoft.com/office/powerpoint/2010/main" val="1301590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5F033-186F-4117-A5C1-586BE36930CB}"/>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C354AB8F-C90F-4112-99A3-2C9DD7C25E1F}"/>
              </a:ext>
            </a:extLst>
          </p:cNvPr>
          <p:cNvPicPr>
            <a:picLocks noGrp="1" noChangeAspect="1"/>
          </p:cNvPicPr>
          <p:nvPr>
            <p:ph idx="1"/>
          </p:nvPr>
        </p:nvPicPr>
        <p:blipFill>
          <a:blip r:embed="rId2"/>
          <a:stretch>
            <a:fillRect/>
          </a:stretch>
        </p:blipFill>
        <p:spPr>
          <a:xfrm>
            <a:off x="2175302" y="1825625"/>
            <a:ext cx="7841395" cy="4351338"/>
          </a:xfrm>
        </p:spPr>
      </p:pic>
    </p:spTree>
    <p:extLst>
      <p:ext uri="{BB962C8B-B14F-4D97-AF65-F5344CB8AC3E}">
        <p14:creationId xmlns:p14="http://schemas.microsoft.com/office/powerpoint/2010/main" val="10712696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86B0F-8482-4A9C-95AE-F6F41DAFDFC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9A6AAB65-9C9B-4E91-95D8-F97EB057F0EC}"/>
              </a:ext>
            </a:extLst>
          </p:cNvPr>
          <p:cNvPicPr>
            <a:picLocks noGrp="1" noChangeAspect="1"/>
          </p:cNvPicPr>
          <p:nvPr>
            <p:ph idx="1"/>
          </p:nvPr>
        </p:nvPicPr>
        <p:blipFill>
          <a:blip r:embed="rId2"/>
          <a:stretch>
            <a:fillRect/>
          </a:stretch>
        </p:blipFill>
        <p:spPr>
          <a:xfrm>
            <a:off x="838200" y="2228851"/>
            <a:ext cx="10515600" cy="3743324"/>
          </a:xfrm>
        </p:spPr>
      </p:pic>
    </p:spTree>
    <p:extLst>
      <p:ext uri="{BB962C8B-B14F-4D97-AF65-F5344CB8AC3E}">
        <p14:creationId xmlns:p14="http://schemas.microsoft.com/office/powerpoint/2010/main" val="15646983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63C29-D12E-4947-A4C4-1D9BCC6D49DF}"/>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1FBEFC06-3E84-4AFC-BC5D-FA44E1BE106A}"/>
              </a:ext>
            </a:extLst>
          </p:cNvPr>
          <p:cNvPicPr>
            <a:picLocks noGrp="1" noChangeAspect="1"/>
          </p:cNvPicPr>
          <p:nvPr>
            <p:ph idx="1"/>
          </p:nvPr>
        </p:nvPicPr>
        <p:blipFill>
          <a:blip r:embed="rId2"/>
          <a:stretch>
            <a:fillRect/>
          </a:stretch>
        </p:blipFill>
        <p:spPr>
          <a:xfrm>
            <a:off x="838200" y="1988067"/>
            <a:ext cx="10515600" cy="4026454"/>
          </a:xfrm>
        </p:spPr>
      </p:pic>
    </p:spTree>
    <p:extLst>
      <p:ext uri="{BB962C8B-B14F-4D97-AF65-F5344CB8AC3E}">
        <p14:creationId xmlns:p14="http://schemas.microsoft.com/office/powerpoint/2010/main" val="21173740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8B927-5237-4AD6-8F6E-A7E2697900F2}"/>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522EFC1F-9695-44D1-90A7-D16BE72DA858}"/>
              </a:ext>
            </a:extLst>
          </p:cNvPr>
          <p:cNvPicPr>
            <a:picLocks noGrp="1" noChangeAspect="1"/>
          </p:cNvPicPr>
          <p:nvPr>
            <p:ph idx="1"/>
          </p:nvPr>
        </p:nvPicPr>
        <p:blipFill>
          <a:blip r:embed="rId2"/>
          <a:stretch>
            <a:fillRect/>
          </a:stretch>
        </p:blipFill>
        <p:spPr>
          <a:xfrm>
            <a:off x="1914525" y="2182019"/>
            <a:ext cx="8362950" cy="3638550"/>
          </a:xfrm>
        </p:spPr>
      </p:pic>
    </p:spTree>
    <p:extLst>
      <p:ext uri="{BB962C8B-B14F-4D97-AF65-F5344CB8AC3E}">
        <p14:creationId xmlns:p14="http://schemas.microsoft.com/office/powerpoint/2010/main" val="25421815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D3E26-EB86-4DDE-A6DF-3FB41A5DA155}"/>
              </a:ext>
            </a:extLst>
          </p:cNvPr>
          <p:cNvSpPr>
            <a:spLocks noGrp="1"/>
          </p:cNvSpPr>
          <p:nvPr>
            <p:ph type="title"/>
          </p:nvPr>
        </p:nvSpPr>
        <p:spPr/>
        <p:txBody>
          <a:bodyPr/>
          <a:lstStyle/>
          <a:p>
            <a:r>
              <a:rPr lang="en-IN" dirty="0" err="1"/>
              <a:t>Mapply</a:t>
            </a:r>
            <a:r>
              <a:rPr lang="en-IN" dirty="0"/>
              <a:t>()</a:t>
            </a:r>
          </a:p>
        </p:txBody>
      </p:sp>
      <p:pic>
        <p:nvPicPr>
          <p:cNvPr id="5" name="Content Placeholder 4">
            <a:extLst>
              <a:ext uri="{FF2B5EF4-FFF2-40B4-BE49-F238E27FC236}">
                <a16:creationId xmlns:a16="http://schemas.microsoft.com/office/drawing/2014/main" id="{4C34F78D-7760-4D27-A5FA-0E46710BE0DF}"/>
              </a:ext>
            </a:extLst>
          </p:cNvPr>
          <p:cNvPicPr>
            <a:picLocks noGrp="1" noChangeAspect="1"/>
          </p:cNvPicPr>
          <p:nvPr>
            <p:ph idx="1"/>
          </p:nvPr>
        </p:nvPicPr>
        <p:blipFill>
          <a:blip r:embed="rId2"/>
          <a:stretch>
            <a:fillRect/>
          </a:stretch>
        </p:blipFill>
        <p:spPr>
          <a:xfrm>
            <a:off x="838200" y="2247901"/>
            <a:ext cx="10515600" cy="3438524"/>
          </a:xfrm>
        </p:spPr>
      </p:pic>
    </p:spTree>
    <p:extLst>
      <p:ext uri="{BB962C8B-B14F-4D97-AF65-F5344CB8AC3E}">
        <p14:creationId xmlns:p14="http://schemas.microsoft.com/office/powerpoint/2010/main" val="6957990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14D2E-E3D4-4B34-A7DE-DE43D05BD0B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163F7CC4-485D-4D94-A21B-12DED7AE35E3}"/>
              </a:ext>
            </a:extLst>
          </p:cNvPr>
          <p:cNvPicPr>
            <a:picLocks noGrp="1" noChangeAspect="1"/>
          </p:cNvPicPr>
          <p:nvPr>
            <p:ph idx="1"/>
          </p:nvPr>
        </p:nvPicPr>
        <p:blipFill>
          <a:blip r:embed="rId2"/>
          <a:stretch>
            <a:fillRect/>
          </a:stretch>
        </p:blipFill>
        <p:spPr>
          <a:xfrm>
            <a:off x="1419225" y="1872456"/>
            <a:ext cx="9353550" cy="4257675"/>
          </a:xfrm>
        </p:spPr>
      </p:pic>
    </p:spTree>
    <p:extLst>
      <p:ext uri="{BB962C8B-B14F-4D97-AF65-F5344CB8AC3E}">
        <p14:creationId xmlns:p14="http://schemas.microsoft.com/office/powerpoint/2010/main" val="3998907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D9C26-5066-49F0-B82B-EE32200A934C}"/>
              </a:ext>
            </a:extLst>
          </p:cNvPr>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dirty="0" err="1"/>
              <a:t>t</a:t>
            </a:r>
            <a:r>
              <a:rPr lang="en-US" dirty="0" err="1" smtClean="0"/>
              <a:t>ruc</a:t>
            </a:r>
            <a:r>
              <a:rPr lang="en-US" dirty="0" smtClean="0"/>
              <a:t>(x): truncate the value to the nearest number less than the number</a:t>
            </a:r>
          </a:p>
          <a:p>
            <a:pPr marL="0" indent="0">
              <a:buNone/>
            </a:pPr>
            <a:r>
              <a:rPr lang="en-IN" dirty="0"/>
              <a:t>&gt; </a:t>
            </a:r>
            <a:r>
              <a:rPr lang="en-IN" dirty="0" err="1"/>
              <a:t>trunc</a:t>
            </a:r>
            <a:r>
              <a:rPr lang="en-IN" dirty="0"/>
              <a:t>(5.19)</a:t>
            </a:r>
          </a:p>
          <a:p>
            <a:pPr marL="0" indent="0">
              <a:buNone/>
            </a:pPr>
            <a:r>
              <a:rPr lang="en-IN" dirty="0"/>
              <a:t>[1] </a:t>
            </a:r>
            <a:r>
              <a:rPr lang="en-IN" dirty="0" smtClean="0"/>
              <a:t>5</a:t>
            </a:r>
          </a:p>
          <a:p>
            <a:pPr marL="0" indent="0">
              <a:buNone/>
            </a:pPr>
            <a:r>
              <a:rPr lang="en-US" dirty="0"/>
              <a:t>r</a:t>
            </a:r>
            <a:r>
              <a:rPr lang="en-US" dirty="0" smtClean="0"/>
              <a:t>ound(x)</a:t>
            </a:r>
            <a:endParaRPr lang="en-IN" dirty="0"/>
          </a:p>
          <a:p>
            <a:pPr marL="0" indent="0">
              <a:buNone/>
            </a:pPr>
            <a:r>
              <a:rPr lang="en-IN" dirty="0"/>
              <a:t>&gt; round(3.475,digit=2)</a:t>
            </a:r>
          </a:p>
          <a:p>
            <a:pPr marL="0" indent="0">
              <a:buNone/>
            </a:pPr>
            <a:r>
              <a:rPr lang="en-IN" dirty="0"/>
              <a:t>[1] 3.48</a:t>
            </a:r>
          </a:p>
        </p:txBody>
      </p:sp>
    </p:spTree>
    <p:extLst>
      <p:ext uri="{BB962C8B-B14F-4D97-AF65-F5344CB8AC3E}">
        <p14:creationId xmlns:p14="http://schemas.microsoft.com/office/powerpoint/2010/main" val="2200458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AB5C7-0E7D-4C90-BE18-04CC62183FB6}"/>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AF02E058-541F-4D10-9A14-B9E51804093D}"/>
              </a:ext>
            </a:extLst>
          </p:cNvPr>
          <p:cNvPicPr>
            <a:picLocks noGrp="1" noChangeAspect="1"/>
          </p:cNvPicPr>
          <p:nvPr>
            <p:ph idx="1"/>
          </p:nvPr>
        </p:nvPicPr>
        <p:blipFill>
          <a:blip r:embed="rId2"/>
          <a:stretch>
            <a:fillRect/>
          </a:stretch>
        </p:blipFill>
        <p:spPr>
          <a:xfrm>
            <a:off x="2209800" y="1825625"/>
            <a:ext cx="7867649" cy="4351338"/>
          </a:xfrm>
        </p:spPr>
      </p:pic>
    </p:spTree>
    <p:extLst>
      <p:ext uri="{BB962C8B-B14F-4D97-AF65-F5344CB8AC3E}">
        <p14:creationId xmlns:p14="http://schemas.microsoft.com/office/powerpoint/2010/main" val="4133787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FA3FA-8FD6-4ACD-843C-8C802E17E72D}"/>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7C61A544-8142-44C0-9E31-B2CE01F5BF32}"/>
              </a:ext>
            </a:extLst>
          </p:cNvPr>
          <p:cNvPicPr>
            <a:picLocks noGrp="1" noChangeAspect="1"/>
          </p:cNvPicPr>
          <p:nvPr>
            <p:ph idx="1"/>
          </p:nvPr>
        </p:nvPicPr>
        <p:blipFill>
          <a:blip r:embed="rId2"/>
          <a:stretch>
            <a:fillRect/>
          </a:stretch>
        </p:blipFill>
        <p:spPr>
          <a:xfrm>
            <a:off x="1762125" y="1825625"/>
            <a:ext cx="8278936" cy="4351338"/>
          </a:xfrm>
        </p:spPr>
      </p:pic>
    </p:spTree>
    <p:extLst>
      <p:ext uri="{BB962C8B-B14F-4D97-AF65-F5344CB8AC3E}">
        <p14:creationId xmlns:p14="http://schemas.microsoft.com/office/powerpoint/2010/main" val="2475875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marL="0" indent="0">
              <a:buNone/>
            </a:pPr>
            <a:r>
              <a:rPr lang="en-US" dirty="0" err="1"/>
              <a:t>s</a:t>
            </a:r>
            <a:r>
              <a:rPr lang="en-US" dirty="0" err="1" smtClean="0"/>
              <a:t>ubstr</a:t>
            </a:r>
            <a:r>
              <a:rPr lang="en-US" dirty="0" smtClean="0"/>
              <a:t>: Extract or replaces substrings in a string</a:t>
            </a:r>
            <a:endParaRPr lang="en-IN" dirty="0" smtClean="0"/>
          </a:p>
          <a:p>
            <a:pPr marL="0" indent="0">
              <a:buNone/>
            </a:pPr>
            <a:endParaRPr lang="en-IN" dirty="0"/>
          </a:p>
          <a:p>
            <a:pPr marL="0" indent="0">
              <a:buNone/>
            </a:pPr>
            <a:r>
              <a:rPr lang="en-IN" dirty="0" smtClean="0"/>
              <a:t>&gt; </a:t>
            </a:r>
            <a:r>
              <a:rPr lang="en-IN" dirty="0" err="1"/>
              <a:t>substr</a:t>
            </a:r>
            <a:r>
              <a:rPr lang="en-IN" dirty="0"/>
              <a:t>("abcdef",2,4)</a:t>
            </a:r>
          </a:p>
          <a:p>
            <a:pPr marL="0" indent="0">
              <a:buNone/>
            </a:pPr>
            <a:r>
              <a:rPr lang="en-IN" dirty="0"/>
              <a:t>[1] "</a:t>
            </a:r>
            <a:r>
              <a:rPr lang="en-IN" dirty="0" err="1" smtClean="0"/>
              <a:t>bcd</a:t>
            </a:r>
            <a:r>
              <a:rPr lang="en-IN" dirty="0" smtClean="0"/>
              <a:t>“</a:t>
            </a:r>
          </a:p>
          <a:p>
            <a:pPr marL="0" indent="0">
              <a:buNone/>
            </a:pPr>
            <a:endParaRPr lang="en-US" dirty="0"/>
          </a:p>
          <a:p>
            <a:pPr marL="0" indent="0">
              <a:buNone/>
            </a:pPr>
            <a:r>
              <a:rPr lang="en-US" dirty="0" err="1"/>
              <a:t>n</a:t>
            </a:r>
            <a:r>
              <a:rPr lang="en-US" dirty="0" err="1" smtClean="0"/>
              <a:t>char</a:t>
            </a:r>
            <a:r>
              <a:rPr lang="en-US" dirty="0" smtClean="0"/>
              <a:t>-no. of character in a string</a:t>
            </a:r>
            <a:endParaRPr lang="en-IN" dirty="0" smtClean="0"/>
          </a:p>
          <a:p>
            <a:pPr marL="0" indent="0">
              <a:buNone/>
            </a:pPr>
            <a:r>
              <a:rPr lang="en-IN" dirty="0" smtClean="0"/>
              <a:t>&gt;  </a:t>
            </a:r>
            <a:r>
              <a:rPr lang="en-IN" dirty="0" err="1"/>
              <a:t>str</a:t>
            </a:r>
            <a:r>
              <a:rPr lang="en-IN" dirty="0"/>
              <a:t> &lt;- "Big Data"</a:t>
            </a:r>
          </a:p>
          <a:p>
            <a:pPr marL="0" indent="0">
              <a:buNone/>
            </a:pPr>
            <a:r>
              <a:rPr lang="en-IN" dirty="0"/>
              <a:t>&gt;  </a:t>
            </a:r>
            <a:r>
              <a:rPr lang="en-IN" dirty="0" err="1"/>
              <a:t>nchar</a:t>
            </a:r>
            <a:r>
              <a:rPr lang="en-IN" dirty="0"/>
              <a:t>(</a:t>
            </a:r>
            <a:r>
              <a:rPr lang="en-IN" dirty="0" err="1"/>
              <a:t>str</a:t>
            </a:r>
            <a:r>
              <a:rPr lang="en-IN" dirty="0"/>
              <a:t>)</a:t>
            </a:r>
          </a:p>
          <a:p>
            <a:pPr marL="0" indent="0">
              <a:buNone/>
            </a:pPr>
            <a:r>
              <a:rPr lang="en-IN" dirty="0"/>
              <a:t>[1] 8</a:t>
            </a:r>
          </a:p>
        </p:txBody>
      </p:sp>
    </p:spTree>
    <p:extLst>
      <p:ext uri="{BB962C8B-B14F-4D97-AF65-F5344CB8AC3E}">
        <p14:creationId xmlns:p14="http://schemas.microsoft.com/office/powerpoint/2010/main" val="2785192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
            </a:r>
            <a:br>
              <a:rPr lang="en-IN" b="1" dirty="0" smtClean="0"/>
            </a:br>
            <a:r>
              <a:rPr lang="en-IN" b="1" dirty="0" smtClean="0"/>
              <a:t>Find </a:t>
            </a:r>
            <a:r>
              <a:rPr lang="en-IN" b="1" dirty="0"/>
              <a:t>position of a Matched Pattern in a String in R Programming – </a:t>
            </a:r>
            <a:r>
              <a:rPr lang="en-IN" b="1" dirty="0" err="1"/>
              <a:t>grep</a:t>
            </a:r>
            <a:r>
              <a:rPr lang="en-IN" b="1" dirty="0"/>
              <a:t>() Function</a:t>
            </a:r>
            <a:br>
              <a:rPr lang="en-IN" b="1" dirty="0"/>
            </a:br>
            <a:endParaRPr lang="en-IN" dirty="0"/>
          </a:p>
        </p:txBody>
      </p:sp>
      <p:sp>
        <p:nvSpPr>
          <p:cNvPr id="3" name="Content Placeholder 2"/>
          <p:cNvSpPr>
            <a:spLocks noGrp="1"/>
          </p:cNvSpPr>
          <p:nvPr>
            <p:ph idx="1"/>
          </p:nvPr>
        </p:nvSpPr>
        <p:spPr/>
        <p:txBody>
          <a:bodyPr>
            <a:noAutofit/>
          </a:bodyPr>
          <a:lstStyle/>
          <a:p>
            <a:pPr marL="0" indent="0">
              <a:buNone/>
            </a:pPr>
            <a:r>
              <a:rPr lang="en-IN" sz="3200" dirty="0" err="1"/>
              <a:t>grep</a:t>
            </a:r>
            <a:r>
              <a:rPr lang="en-IN" sz="3200" dirty="0"/>
              <a:t>() function in R Language is used to search for matches of a pattern within each element of the given string</a:t>
            </a:r>
            <a:r>
              <a:rPr lang="en-IN" sz="3200" dirty="0" smtClean="0"/>
              <a:t>.</a:t>
            </a:r>
          </a:p>
          <a:p>
            <a:pPr marL="0" indent="0">
              <a:buNone/>
            </a:pPr>
            <a:r>
              <a:rPr lang="en-IN" sz="3200" b="1" i="1" dirty="0"/>
              <a:t>Syntax:</a:t>
            </a:r>
            <a:r>
              <a:rPr lang="en-IN" sz="3200" i="1" dirty="0"/>
              <a:t> </a:t>
            </a:r>
            <a:r>
              <a:rPr lang="en-IN" sz="3200" dirty="0"/>
              <a:t/>
            </a:r>
            <a:br>
              <a:rPr lang="en-IN" sz="3200" dirty="0"/>
            </a:br>
            <a:r>
              <a:rPr lang="en-IN" sz="3200" i="1" dirty="0" err="1"/>
              <a:t>grep</a:t>
            </a:r>
            <a:r>
              <a:rPr lang="en-IN" sz="3200" i="1" dirty="0"/>
              <a:t>(pattern, x, </a:t>
            </a:r>
            <a:r>
              <a:rPr lang="en-IN" sz="3200" i="1" dirty="0" err="1"/>
              <a:t>ignore.case</a:t>
            </a:r>
            <a:r>
              <a:rPr lang="en-IN" sz="3200" i="1" dirty="0"/>
              <a:t>=TRUE/FALSE, value=TRUE/FALSE)</a:t>
            </a:r>
            <a:r>
              <a:rPr lang="en-IN" sz="3200" dirty="0"/>
              <a:t/>
            </a:r>
            <a:br>
              <a:rPr lang="en-IN" sz="3200" dirty="0"/>
            </a:br>
            <a:r>
              <a:rPr lang="en-IN" sz="3200" b="1" i="1" dirty="0"/>
              <a:t>Parameters:</a:t>
            </a:r>
            <a:r>
              <a:rPr lang="en-IN" sz="3200" i="1" dirty="0"/>
              <a:t> </a:t>
            </a:r>
            <a:r>
              <a:rPr lang="en-IN" sz="3200" dirty="0"/>
              <a:t/>
            </a:r>
            <a:br>
              <a:rPr lang="en-IN" sz="3200" dirty="0"/>
            </a:br>
            <a:r>
              <a:rPr lang="en-IN" sz="3200" b="1" i="1" dirty="0"/>
              <a:t>pattern:</a:t>
            </a:r>
            <a:r>
              <a:rPr lang="en-IN" sz="3200" i="1" dirty="0"/>
              <a:t> Specified pattern which is going to be matched with given elements of the string. </a:t>
            </a:r>
            <a:r>
              <a:rPr lang="en-IN" sz="3200" dirty="0"/>
              <a:t/>
            </a:r>
            <a:br>
              <a:rPr lang="en-IN" sz="3200" dirty="0"/>
            </a:br>
            <a:r>
              <a:rPr lang="en-IN" sz="3200" b="1" i="1" dirty="0"/>
              <a:t>x:</a:t>
            </a:r>
            <a:r>
              <a:rPr lang="en-IN" sz="3200" i="1" dirty="0"/>
              <a:t> Specified string vector. </a:t>
            </a:r>
            <a:r>
              <a:rPr lang="en-IN" sz="3200" dirty="0"/>
              <a:t/>
            </a:r>
            <a:br>
              <a:rPr lang="en-IN" sz="3200" dirty="0"/>
            </a:br>
            <a:r>
              <a:rPr lang="en-IN" sz="3200" b="1" i="1" dirty="0" err="1"/>
              <a:t>ignore.case</a:t>
            </a:r>
            <a:r>
              <a:rPr lang="en-IN" sz="3200" b="1" i="1" dirty="0"/>
              <a:t>:</a:t>
            </a:r>
            <a:r>
              <a:rPr lang="en-IN" sz="3200" i="1" dirty="0"/>
              <a:t> If its value is TRUE, it ignores case. </a:t>
            </a:r>
            <a:r>
              <a:rPr lang="en-IN" sz="3200" dirty="0"/>
              <a:t/>
            </a:r>
            <a:br>
              <a:rPr lang="en-IN" sz="3200" dirty="0"/>
            </a:br>
            <a:r>
              <a:rPr lang="en-IN" sz="3200" b="1" i="1" dirty="0"/>
              <a:t>value:</a:t>
            </a:r>
            <a:r>
              <a:rPr lang="en-IN" sz="3200" i="1" dirty="0"/>
              <a:t> If its value is TRUE, it return the matching elements vector, else return the indices vector. </a:t>
            </a:r>
            <a:endParaRPr lang="en-IN" sz="3200" dirty="0"/>
          </a:p>
        </p:txBody>
      </p:sp>
    </p:spTree>
    <p:extLst>
      <p:ext uri="{BB962C8B-B14F-4D97-AF65-F5344CB8AC3E}">
        <p14:creationId xmlns:p14="http://schemas.microsoft.com/office/powerpoint/2010/main" val="1490240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62500" lnSpcReduction="20000"/>
          </a:bodyPr>
          <a:lstStyle/>
          <a:p>
            <a:pPr marL="0" indent="0">
              <a:buNone/>
            </a:pPr>
            <a:r>
              <a:rPr lang="en-IN" dirty="0"/>
              <a:t>&gt; x &lt;- c("GFG", "</a:t>
            </a:r>
            <a:r>
              <a:rPr lang="en-IN" dirty="0" err="1"/>
              <a:t>gfg</a:t>
            </a:r>
            <a:r>
              <a:rPr lang="en-IN" dirty="0"/>
              <a:t>", "xyz", "XYZ")</a:t>
            </a:r>
          </a:p>
          <a:p>
            <a:pPr marL="0" indent="0">
              <a:buNone/>
            </a:pPr>
            <a:r>
              <a:rPr lang="en-IN" dirty="0"/>
              <a:t>&gt; # Calling </a:t>
            </a:r>
            <a:r>
              <a:rPr lang="en-IN" dirty="0" err="1"/>
              <a:t>grep</a:t>
            </a:r>
            <a:r>
              <a:rPr lang="en-IN" dirty="0"/>
              <a:t>() function</a:t>
            </a:r>
          </a:p>
          <a:p>
            <a:pPr marL="0" indent="0">
              <a:buNone/>
            </a:pPr>
            <a:r>
              <a:rPr lang="en-IN" dirty="0"/>
              <a:t>&gt; </a:t>
            </a:r>
            <a:r>
              <a:rPr lang="en-IN" dirty="0" err="1"/>
              <a:t>grep</a:t>
            </a:r>
            <a:r>
              <a:rPr lang="en-IN" dirty="0"/>
              <a:t>("</a:t>
            </a:r>
            <a:r>
              <a:rPr lang="en-IN" dirty="0" err="1"/>
              <a:t>gfg</a:t>
            </a:r>
            <a:r>
              <a:rPr lang="en-IN" dirty="0"/>
              <a:t>", x)</a:t>
            </a:r>
          </a:p>
          <a:p>
            <a:pPr marL="0" indent="0">
              <a:buNone/>
            </a:pPr>
            <a:r>
              <a:rPr lang="en-IN" dirty="0"/>
              <a:t>[1] 2</a:t>
            </a:r>
          </a:p>
          <a:p>
            <a:pPr marL="0" indent="0">
              <a:buNone/>
            </a:pPr>
            <a:r>
              <a:rPr lang="en-IN" dirty="0"/>
              <a:t>&gt; </a:t>
            </a:r>
            <a:r>
              <a:rPr lang="en-IN" dirty="0" err="1"/>
              <a:t>grep</a:t>
            </a:r>
            <a:r>
              <a:rPr lang="en-IN" dirty="0"/>
              <a:t>("xyz", x)</a:t>
            </a:r>
          </a:p>
          <a:p>
            <a:pPr marL="0" indent="0">
              <a:buNone/>
            </a:pPr>
            <a:r>
              <a:rPr lang="en-IN" dirty="0"/>
              <a:t>[1] 3</a:t>
            </a:r>
          </a:p>
          <a:p>
            <a:pPr marL="0" indent="0">
              <a:buNone/>
            </a:pPr>
            <a:r>
              <a:rPr lang="en-IN" dirty="0"/>
              <a:t>&gt; </a:t>
            </a:r>
            <a:r>
              <a:rPr lang="en-IN" dirty="0" err="1"/>
              <a:t>grep</a:t>
            </a:r>
            <a:r>
              <a:rPr lang="en-IN" dirty="0"/>
              <a:t>("</a:t>
            </a:r>
            <a:r>
              <a:rPr lang="en-IN" dirty="0" err="1"/>
              <a:t>gfg</a:t>
            </a:r>
            <a:r>
              <a:rPr lang="en-IN" dirty="0"/>
              <a:t>", x, </a:t>
            </a:r>
            <a:r>
              <a:rPr lang="en-IN" dirty="0" err="1"/>
              <a:t>ignore.case</a:t>
            </a:r>
            <a:r>
              <a:rPr lang="en-IN" dirty="0"/>
              <a:t> = FALSE)</a:t>
            </a:r>
          </a:p>
          <a:p>
            <a:pPr marL="0" indent="0">
              <a:buNone/>
            </a:pPr>
            <a:r>
              <a:rPr lang="en-IN" dirty="0"/>
              <a:t>[1] 2</a:t>
            </a:r>
          </a:p>
          <a:p>
            <a:pPr marL="0" indent="0">
              <a:buNone/>
            </a:pPr>
            <a:r>
              <a:rPr lang="en-IN" dirty="0"/>
              <a:t>&gt; </a:t>
            </a:r>
            <a:r>
              <a:rPr lang="en-IN" dirty="0" err="1"/>
              <a:t>grep</a:t>
            </a:r>
            <a:r>
              <a:rPr lang="en-IN" dirty="0"/>
              <a:t>("xyz", x, </a:t>
            </a:r>
            <a:r>
              <a:rPr lang="en-IN" dirty="0" err="1"/>
              <a:t>ignore.case</a:t>
            </a:r>
            <a:r>
              <a:rPr lang="en-IN" dirty="0"/>
              <a:t> = TRUE)</a:t>
            </a:r>
          </a:p>
          <a:p>
            <a:pPr marL="0" indent="0">
              <a:buNone/>
            </a:pPr>
            <a:r>
              <a:rPr lang="en-IN" dirty="0"/>
              <a:t>[1] 3 4</a:t>
            </a:r>
          </a:p>
          <a:p>
            <a:pPr marL="0" indent="0">
              <a:buNone/>
            </a:pPr>
            <a:r>
              <a:rPr lang="en-IN" dirty="0"/>
              <a:t>&gt; x &lt;- c("GFG", "</a:t>
            </a:r>
            <a:r>
              <a:rPr lang="en-IN" dirty="0" err="1"/>
              <a:t>gfg</a:t>
            </a:r>
            <a:r>
              <a:rPr lang="en-IN" dirty="0"/>
              <a:t>", "xyz", "Xyz")</a:t>
            </a:r>
          </a:p>
          <a:p>
            <a:pPr marL="0" indent="0">
              <a:buNone/>
            </a:pPr>
            <a:r>
              <a:rPr lang="en-IN" dirty="0"/>
              <a:t>&gt; </a:t>
            </a:r>
            <a:r>
              <a:rPr lang="en-IN" dirty="0" err="1"/>
              <a:t>grep</a:t>
            </a:r>
            <a:r>
              <a:rPr lang="en-IN" dirty="0"/>
              <a:t>("xyz", x, </a:t>
            </a:r>
            <a:r>
              <a:rPr lang="en-IN" dirty="0" err="1"/>
              <a:t>ignore.case</a:t>
            </a:r>
            <a:r>
              <a:rPr lang="en-IN" dirty="0"/>
              <a:t> = TRUE)</a:t>
            </a:r>
          </a:p>
          <a:p>
            <a:pPr marL="0" indent="0">
              <a:buNone/>
            </a:pPr>
            <a:r>
              <a:rPr lang="en-IN" dirty="0"/>
              <a:t>[1] 3 4</a:t>
            </a:r>
          </a:p>
        </p:txBody>
      </p:sp>
    </p:spTree>
    <p:extLst>
      <p:ext uri="{BB962C8B-B14F-4D97-AF65-F5344CB8AC3E}">
        <p14:creationId xmlns:p14="http://schemas.microsoft.com/office/powerpoint/2010/main" val="16252272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374</TotalTime>
  <Words>961</Words>
  <Application>Microsoft Office PowerPoint</Application>
  <PresentationFormat>Widescreen</PresentationFormat>
  <Paragraphs>111</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Calibri Light</vt:lpstr>
      <vt:lpstr>roboto</vt:lpstr>
      <vt:lpstr>Wingdings</vt:lpstr>
      <vt:lpstr>Office Theme</vt:lpstr>
      <vt:lpstr>Unit-4</vt:lpstr>
      <vt:lpstr>Math Functions</vt:lpstr>
      <vt:lpstr>PowerPoint Presentation</vt:lpstr>
      <vt:lpstr>PowerPoint Presentation</vt:lpstr>
      <vt:lpstr>PowerPoint Presentation</vt:lpstr>
      <vt:lpstr>PowerPoint Presentation</vt:lpstr>
      <vt:lpstr>PowerPoint Presentation</vt:lpstr>
      <vt:lpstr> Find position of a Matched Pattern in a String in R Programming – grep() Function </vt:lpstr>
      <vt:lpstr>PowerPoint Presentation</vt:lpstr>
      <vt:lpstr> Replace the First Match of a Pattern from a String in R Programming – sub() Function </vt:lpstr>
      <vt:lpstr>PowerPoint Presentation</vt:lpstr>
      <vt:lpstr>strsplit() Function in R </vt:lpstr>
      <vt:lpstr>paste(…,sep=“”)</vt:lpstr>
      <vt:lpstr>Str()</vt:lpstr>
      <vt:lpstr>Summary()</vt:lpstr>
      <vt:lpstr>PowerPoint Presentation</vt:lpstr>
      <vt:lpstr>Apply Family of Functions</vt:lpstr>
      <vt:lpstr>Apply()</vt:lpstr>
      <vt:lpstr>PowerPoint Presentation</vt:lpstr>
      <vt:lpstr>PowerPoint Presentation</vt:lpstr>
      <vt:lpstr>PowerPoint Presentation</vt:lpstr>
      <vt:lpstr>Lapply()</vt:lpstr>
      <vt:lpstr>PowerPoint Presentation</vt:lpstr>
      <vt:lpstr>PowerPoint Presentation</vt:lpstr>
      <vt:lpstr>Sapply()</vt:lpstr>
      <vt:lpstr>PowerPoint Presentation</vt:lpstr>
      <vt:lpstr>PowerPoint Presentation</vt:lpstr>
      <vt:lpstr>PowerPoint Presentation</vt:lpstr>
      <vt:lpstr>Tapply()</vt:lpstr>
      <vt:lpstr>PowerPoint Presentation</vt:lpstr>
      <vt:lpstr>PowerPoint Presentation</vt:lpstr>
      <vt:lpstr>PowerPoint Presentation</vt:lpstr>
      <vt:lpstr>Mapply()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Unit-4</dc:title>
  <dc:creator>Tanima Thakur</dc:creator>
  <cp:lastModifiedBy>sameera</cp:lastModifiedBy>
  <cp:revision>27</cp:revision>
  <dcterms:created xsi:type="dcterms:W3CDTF">2022-03-14T05:45:14Z</dcterms:created>
  <dcterms:modified xsi:type="dcterms:W3CDTF">2023-03-30T18:25:22Z</dcterms:modified>
</cp:coreProperties>
</file>