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72" r:id="rId12"/>
    <p:sldId id="273" r:id="rId13"/>
    <p:sldId id="274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11725" y="567055"/>
            <a:ext cx="23685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chemeClr val="tx1"/>
                </a:solidFill>
                <a:latin typeface="Lucida Calligraphy" panose="03010101010101010101"/>
                <a:cs typeface="Lucida Calligraphy" panose="03010101010101010101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25-Mar-21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chemeClr val="tx1"/>
                </a:solidFill>
                <a:latin typeface="Lucida Calligraphy" panose="03010101010101010101"/>
                <a:cs typeface="Lucida Calligraphy" panose="03010101010101010101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1" i="1">
                <a:solidFill>
                  <a:schemeClr val="tx1"/>
                </a:solidFill>
                <a:latin typeface="Lucida Calligraphy" panose="03010101010101010101"/>
                <a:cs typeface="Lucida Calligraphy" panose="03010101010101010101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25-Mar-21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chemeClr val="tx1"/>
                </a:solidFill>
                <a:latin typeface="Lucida Calligraphy" panose="03010101010101010101"/>
                <a:cs typeface="Lucida Calligraphy" panose="03010101010101010101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25-Mar-21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chemeClr val="tx1"/>
                </a:solidFill>
                <a:latin typeface="Lucida Calligraphy" panose="03010101010101010101"/>
                <a:cs typeface="Lucida Calligraphy" panose="03010101010101010101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25-Mar-21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25-Mar-21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06950" y="567055"/>
            <a:ext cx="25781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chemeClr val="tx1"/>
                </a:solidFill>
                <a:latin typeface="Lucida Calligraphy" panose="03010101010101010101"/>
                <a:cs typeface="Lucida Calligraphy" panose="03010101010101010101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326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1">
                <a:solidFill>
                  <a:schemeClr val="tx1"/>
                </a:solidFill>
                <a:latin typeface="Lucida Calligraphy" panose="03010101010101010101"/>
                <a:cs typeface="Lucida Calligraphy" panose="03010101010101010101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25-Mar-21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profsdiscuss.com/q/337698/anna-answer-the-door-is-an-example-of-what-kind-sentenc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8640" y="365125"/>
            <a:ext cx="4263390" cy="51993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065" marR="5080" indent="635" algn="ctr">
              <a:lnSpc>
                <a:spcPct val="93000"/>
              </a:lnSpc>
              <a:spcBef>
                <a:spcPts val="710"/>
              </a:spcBef>
            </a:pPr>
            <a:r>
              <a:rPr sz="7200" b="1" i="1" dirty="0">
                <a:latin typeface="Lucida Calligraphy" panose="03010101010101010101"/>
                <a:cs typeface="Lucida Calligraphy" panose="03010101010101010101"/>
              </a:rPr>
              <a:t>Phrases, </a:t>
            </a:r>
            <a:r>
              <a:rPr sz="7200" b="1" i="1" spc="-238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7200" b="1" i="1" spc="-5" dirty="0">
                <a:latin typeface="Lucida Calligraphy" panose="03010101010101010101"/>
                <a:cs typeface="Lucida Calligraphy" panose="03010101010101010101"/>
              </a:rPr>
              <a:t>Clauses </a:t>
            </a:r>
            <a:r>
              <a:rPr sz="7200" b="1" i="1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7200" b="1" i="1" spc="-5" dirty="0">
                <a:latin typeface="Lucida Calligraphy" panose="03010101010101010101"/>
                <a:cs typeface="Lucida Calligraphy" panose="03010101010101010101"/>
              </a:rPr>
              <a:t>and </a:t>
            </a:r>
            <a:r>
              <a:rPr sz="7200" b="1" i="1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7200" b="1" i="1" spc="-5" dirty="0">
                <a:latin typeface="Lucida Calligraphy" panose="03010101010101010101"/>
                <a:cs typeface="Lucida Calligraphy" panose="03010101010101010101"/>
              </a:rPr>
              <a:t>S</a:t>
            </a:r>
            <a:r>
              <a:rPr sz="7200" b="1" i="1" dirty="0">
                <a:latin typeface="Lucida Calligraphy" panose="03010101010101010101"/>
                <a:cs typeface="Lucida Calligraphy" panose="03010101010101010101"/>
              </a:rPr>
              <a:t>en</a:t>
            </a:r>
            <a:r>
              <a:rPr sz="7200" b="1" i="1" spc="-5" dirty="0">
                <a:latin typeface="Lucida Calligraphy" panose="03010101010101010101"/>
                <a:cs typeface="Lucida Calligraphy" panose="03010101010101010101"/>
              </a:rPr>
              <a:t>t</a:t>
            </a:r>
            <a:r>
              <a:rPr sz="7200" b="1" i="1" dirty="0">
                <a:latin typeface="Lucida Calligraphy" panose="03010101010101010101"/>
                <a:cs typeface="Lucida Calligraphy" panose="03010101010101010101"/>
              </a:rPr>
              <a:t>enc</a:t>
            </a:r>
            <a:r>
              <a:rPr sz="7200" b="1" i="1" spc="-5" dirty="0">
                <a:latin typeface="Lucida Calligraphy" panose="03010101010101010101"/>
                <a:cs typeface="Lucida Calligraphy" panose="03010101010101010101"/>
              </a:rPr>
              <a:t>e  Tutorial</a:t>
            </a:r>
            <a:endParaRPr sz="72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99969"/>
            <a:ext cx="7037705" cy="243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asked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him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when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he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would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go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there.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Noun</a:t>
            </a:r>
            <a:r>
              <a:rPr sz="2800" b="1" i="1" spc="-3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Relative</a:t>
            </a:r>
            <a:r>
              <a:rPr sz="2800" b="1" i="1" spc="-4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lang="en-IN" sz="2800" b="1" i="1" dirty="0">
                <a:latin typeface="Lucida Calligraphy" panose="03010101010101010101"/>
                <a:cs typeface="Lucida Calligraphy" panose="03010101010101010101"/>
              </a:rPr>
              <a:t>Adverb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5785" y="3060064"/>
            <a:ext cx="59797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99969"/>
            <a:ext cx="7037705" cy="303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shall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not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tell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you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where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he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lives.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lang="en-IN" sz="2800" b="1" i="1" spc="-5" dirty="0">
                <a:latin typeface="Lucida Calligraphy" panose="03010101010101010101"/>
                <a:cs typeface="Lucida Calligraphy" panose="03010101010101010101"/>
              </a:rPr>
              <a:t>If clause</a:t>
            </a: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Noun</a:t>
            </a:r>
            <a:r>
              <a:rPr sz="2800" b="1" i="1" spc="-3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lang="en-IN" sz="2800" b="1" i="1" dirty="0">
                <a:latin typeface="Lucida Calligraphy" panose="03010101010101010101"/>
                <a:cs typeface="Lucida Calligraphy" panose="03010101010101010101"/>
              </a:rPr>
              <a:t>Adverb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Adjective</a:t>
            </a:r>
            <a:r>
              <a:rPr sz="2800" b="1" i="1" spc="-4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1354" y="3060064"/>
            <a:ext cx="57492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B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99969"/>
            <a:ext cx="10212705" cy="33877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75"/>
              </a:spcBef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Identify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whether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these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groups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of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words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form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phrase </a:t>
            </a:r>
            <a:r>
              <a:rPr sz="2800" b="1" i="1" spc="-9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2800" b="1" i="1" spc="25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12700">
              <a:lnSpc>
                <a:spcPct val="100000"/>
              </a:lnSpc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through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summer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season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621030" indent="-608330">
              <a:lnSpc>
                <a:spcPct val="100000"/>
              </a:lnSpc>
              <a:buAutoNum type="alphaLcParenBoth"/>
              <a:tabLst>
                <a:tab pos="62103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Phrase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601980" indent="-589280">
              <a:lnSpc>
                <a:spcPct val="100000"/>
              </a:lnSpc>
              <a:spcBef>
                <a:spcPts val="660"/>
              </a:spcBef>
              <a:buAutoNum type="alphaLcParenBoth"/>
              <a:tabLst>
                <a:tab pos="60198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5785" y="3060064"/>
            <a:ext cx="59797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99969"/>
            <a:ext cx="10212705" cy="37712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75"/>
              </a:spcBef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Identify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whether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these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groups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of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words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form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phrase </a:t>
            </a:r>
            <a:r>
              <a:rPr sz="2800" b="1" i="1" spc="-9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2800" b="1" i="1" spc="25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12700">
              <a:lnSpc>
                <a:spcPct val="100000"/>
              </a:lnSpc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Reena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came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into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store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650">
              <a:latin typeface="Lucida Calligraphy" panose="03010101010101010101"/>
              <a:cs typeface="Lucida Calligraphy" panose="03010101010101010101"/>
            </a:endParaRPr>
          </a:p>
          <a:p>
            <a:pPr marL="621030" indent="-608330">
              <a:lnSpc>
                <a:spcPct val="100000"/>
              </a:lnSpc>
              <a:buAutoNum type="alphaLcParenBoth"/>
              <a:tabLst>
                <a:tab pos="62103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Phrase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601980" indent="-589280">
              <a:lnSpc>
                <a:spcPct val="100000"/>
              </a:lnSpc>
              <a:spcBef>
                <a:spcPts val="660"/>
              </a:spcBef>
              <a:buAutoNum type="alphaLcParenBoth"/>
              <a:tabLst>
                <a:tab pos="60198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1354" y="3060064"/>
            <a:ext cx="57492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B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99969"/>
            <a:ext cx="10212705" cy="32607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75"/>
              </a:spcBef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Identify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whether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these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groups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of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words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form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phrase </a:t>
            </a:r>
            <a:r>
              <a:rPr sz="2800" b="1" i="1" spc="-9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2800" b="1" i="1" spc="25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12700">
              <a:lnSpc>
                <a:spcPct val="100000"/>
              </a:lnSpc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at</a:t>
            </a:r>
            <a:r>
              <a:rPr sz="2800" b="1" i="1" spc="-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-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museum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Lucida Calligraphy" panose="03010101010101010101"/>
              <a:cs typeface="Lucida Calligraphy" panose="03010101010101010101"/>
            </a:endParaRPr>
          </a:p>
          <a:p>
            <a:pPr marL="621030" indent="-608330">
              <a:lnSpc>
                <a:spcPct val="100000"/>
              </a:lnSpc>
              <a:buAutoNum type="alphaLcParenBoth"/>
              <a:tabLst>
                <a:tab pos="62103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Phrase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601980" indent="-589280">
              <a:lnSpc>
                <a:spcPct val="100000"/>
              </a:lnSpc>
              <a:spcBef>
                <a:spcPts val="660"/>
              </a:spcBef>
              <a:buAutoNum type="alphaLcParenBoth"/>
              <a:tabLst>
                <a:tab pos="60198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5785" y="3060064"/>
            <a:ext cx="59797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99969"/>
            <a:ext cx="7172959" cy="294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They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told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us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why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they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are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doing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that.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Noun</a:t>
            </a:r>
            <a:r>
              <a:rPr sz="2800" b="1" i="1" spc="-3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lang="en-IN" sz="2800" b="1" i="1" dirty="0">
                <a:latin typeface="Lucida Calligraphy" panose="03010101010101010101"/>
                <a:cs typeface="Lucida Calligraphy" panose="03010101010101010101"/>
              </a:rPr>
              <a:t>Conditional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Adverb</a:t>
            </a:r>
            <a:r>
              <a:rPr sz="2800" b="1" i="1" spc="-4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lang="en-IN" sz="2800" b="1" i="1" dirty="0">
                <a:latin typeface="Lucida Calligraphy" panose="03010101010101010101"/>
                <a:cs typeface="Lucida Calligraphy" panose="03010101010101010101"/>
              </a:rPr>
              <a:t>Relative c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99969"/>
            <a:ext cx="10212705" cy="37712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75"/>
              </a:spcBef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Identify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whether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these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groups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of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words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form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phrase </a:t>
            </a:r>
            <a:r>
              <a:rPr sz="2800" b="1" i="1" spc="-9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2800" b="1" i="1" spc="25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since</a:t>
            </a:r>
            <a:r>
              <a:rPr sz="2800" b="1" i="1" spc="-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university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 needs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classrooms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650">
              <a:latin typeface="Lucida Calligraphy" panose="03010101010101010101"/>
              <a:cs typeface="Lucida Calligraphy" panose="03010101010101010101"/>
            </a:endParaRPr>
          </a:p>
          <a:p>
            <a:pPr marL="621030" indent="-608330">
              <a:lnSpc>
                <a:spcPct val="100000"/>
              </a:lnSpc>
              <a:buAutoNum type="alphaLcParenBoth"/>
              <a:tabLst>
                <a:tab pos="62103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Phrase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601980" indent="-589280">
              <a:lnSpc>
                <a:spcPct val="100000"/>
              </a:lnSpc>
              <a:spcBef>
                <a:spcPts val="660"/>
              </a:spcBef>
              <a:buAutoNum type="alphaLcParenBoth"/>
              <a:tabLst>
                <a:tab pos="60198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1354" y="3060064"/>
            <a:ext cx="57492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B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99969"/>
            <a:ext cx="10212705" cy="37712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75"/>
              </a:spcBef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Identify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whether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these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groups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of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words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form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phrase </a:t>
            </a:r>
            <a:r>
              <a:rPr sz="2800" b="1" i="1" spc="-9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2800" b="1" i="1" spc="25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before</a:t>
            </a:r>
            <a:r>
              <a:rPr sz="2800" b="1" i="1" spc="-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 storm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hits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650">
              <a:latin typeface="Lucida Calligraphy" panose="03010101010101010101"/>
              <a:cs typeface="Lucida Calligraphy" panose="03010101010101010101"/>
            </a:endParaRPr>
          </a:p>
          <a:p>
            <a:pPr marL="621030" indent="-608330">
              <a:lnSpc>
                <a:spcPct val="100000"/>
              </a:lnSpc>
              <a:buAutoNum type="alphaLcParenBoth"/>
              <a:tabLst>
                <a:tab pos="62103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Phrase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601980" indent="-589280">
              <a:lnSpc>
                <a:spcPct val="100000"/>
              </a:lnSpc>
              <a:spcBef>
                <a:spcPts val="660"/>
              </a:spcBef>
              <a:buAutoNum type="alphaLcParenBoth"/>
              <a:tabLst>
                <a:tab pos="60198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1354" y="3060064"/>
            <a:ext cx="57492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B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99969"/>
            <a:ext cx="9142095" cy="351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For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each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sentence,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identify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clause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phrase.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12700">
              <a:lnSpc>
                <a:spcPct val="100000"/>
              </a:lnSpc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doubt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his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success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in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examination.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is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95300" indent="-482600">
              <a:lnSpc>
                <a:spcPct val="100000"/>
              </a:lnSpc>
              <a:spcBef>
                <a:spcPts val="660"/>
              </a:spcBef>
              <a:buAutoNum type="alphaLcParenR"/>
              <a:tabLst>
                <a:tab pos="49530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</a:t>
            </a:r>
            <a:r>
              <a:rPr sz="2800" b="1" i="1" spc="-3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doubt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76250" indent="-463550">
              <a:lnSpc>
                <a:spcPct val="100000"/>
              </a:lnSpc>
              <a:spcBef>
                <a:spcPts val="660"/>
              </a:spcBef>
              <a:buAutoNum type="alphaLcParenR"/>
              <a:tabLst>
                <a:tab pos="47625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His</a:t>
            </a:r>
            <a:r>
              <a:rPr sz="2800" b="1" i="1" spc="-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success</a:t>
            </a:r>
            <a:r>
              <a:rPr sz="2800" b="1" i="1" spc="-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in</a:t>
            </a:r>
            <a:r>
              <a:rPr sz="2800" b="1" i="1" spc="-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examination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52120" indent="-439420">
              <a:lnSpc>
                <a:spcPct val="100000"/>
              </a:lnSpc>
              <a:spcBef>
                <a:spcPts val="660"/>
              </a:spcBef>
              <a:buAutoNum type="alphaLcParenR"/>
              <a:tabLst>
                <a:tab pos="45212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Doubt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95300" indent="-482600">
              <a:lnSpc>
                <a:spcPct val="100000"/>
              </a:lnSpc>
              <a:spcBef>
                <a:spcPts val="660"/>
              </a:spcBef>
              <a:buAutoNum type="alphaLcParenR"/>
              <a:tabLst>
                <a:tab pos="49530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His</a:t>
            </a:r>
            <a:r>
              <a:rPr sz="2800" b="1" i="1" spc="-3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success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5785" y="3060064"/>
            <a:ext cx="59797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68624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009139"/>
            <a:ext cx="9177020" cy="385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For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each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sentence,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identify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phrase.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Lucida Calligraphy" panose="03010101010101010101"/>
              <a:cs typeface="Lucida Calligraphy" panose="03010101010101010101"/>
            </a:endParaRPr>
          </a:p>
          <a:p>
            <a:pPr marL="12700" marR="5080">
              <a:lnSpc>
                <a:spcPts val="3350"/>
              </a:lnSpc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Mr.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Nehru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was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life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and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soul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of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congress.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 </a:t>
            </a:r>
            <a:r>
              <a:rPr sz="2800" b="1" i="1" spc="-9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phrase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is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95300" indent="-482600">
              <a:lnSpc>
                <a:spcPts val="3355"/>
              </a:lnSpc>
              <a:spcBef>
                <a:spcPts val="3230"/>
              </a:spcBef>
              <a:buAutoNum type="alphaLcParenR"/>
              <a:tabLst>
                <a:tab pos="49530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Mr.</a:t>
            </a:r>
            <a:r>
              <a:rPr sz="2800" b="1" i="1" spc="-4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Nehru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76250" indent="-463550">
              <a:lnSpc>
                <a:spcPts val="3350"/>
              </a:lnSpc>
              <a:buAutoNum type="alphaLcParenR"/>
              <a:tabLst>
                <a:tab pos="47625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Mr.</a:t>
            </a:r>
            <a:r>
              <a:rPr sz="2800" b="1" i="1" spc="-2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Nehru</a:t>
            </a:r>
            <a:r>
              <a:rPr sz="2800" b="1" i="1" spc="-2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was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52120" indent="-439420">
              <a:lnSpc>
                <a:spcPts val="3350"/>
              </a:lnSpc>
              <a:buAutoNum type="alphaLcParenR"/>
              <a:tabLst>
                <a:tab pos="45212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life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and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soul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of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congress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95300" indent="-482600">
              <a:lnSpc>
                <a:spcPts val="3355"/>
              </a:lnSpc>
              <a:buAutoNum type="alphaLcParenR"/>
              <a:tabLst>
                <a:tab pos="49530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Congress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2950" y="3060064"/>
            <a:ext cx="56248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C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99969"/>
            <a:ext cx="9142095" cy="1472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For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each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sentence,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identify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clause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phrase.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12700">
              <a:lnSpc>
                <a:spcPct val="100000"/>
              </a:lnSpc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place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book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on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table.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phrase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is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747007"/>
            <a:ext cx="1771650" cy="10464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95300" indent="-482600">
              <a:lnSpc>
                <a:spcPct val="100000"/>
              </a:lnSpc>
              <a:spcBef>
                <a:spcPts val="760"/>
              </a:spcBef>
              <a:buAutoNum type="alphaLcParenR"/>
              <a:tabLst>
                <a:tab pos="49530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</a:t>
            </a:r>
            <a:r>
              <a:rPr sz="2800" b="1" i="1" spc="-6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place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76250" indent="-463550">
              <a:lnSpc>
                <a:spcPct val="100000"/>
              </a:lnSpc>
              <a:spcBef>
                <a:spcPts val="660"/>
              </a:spcBef>
              <a:buAutoNum type="alphaLcParenR"/>
              <a:tabLst>
                <a:tab pos="47625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book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7740" y="3747007"/>
            <a:ext cx="3460750" cy="10464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52120" indent="-439420">
              <a:lnSpc>
                <a:spcPct val="100000"/>
              </a:lnSpc>
              <a:spcBef>
                <a:spcPts val="760"/>
              </a:spcBef>
              <a:buAutoNum type="alphaLcParenR" startAt="3"/>
              <a:tabLst>
                <a:tab pos="45212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On</a:t>
            </a:r>
            <a:r>
              <a:rPr sz="2800" b="1" i="1" spc="-2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-2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table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95300" indent="-482600">
              <a:lnSpc>
                <a:spcPct val="100000"/>
              </a:lnSpc>
              <a:spcBef>
                <a:spcPts val="660"/>
              </a:spcBef>
              <a:buAutoNum type="alphaLcParenR" startAt="3"/>
              <a:tabLst>
                <a:tab pos="49530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 place the book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2950" y="3060064"/>
            <a:ext cx="56248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C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7054" y="3060064"/>
            <a:ext cx="59766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D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143760"/>
            <a:ext cx="9142095" cy="342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For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each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sentence,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identify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clause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phrase.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2700">
              <a:lnSpc>
                <a:spcPct val="100000"/>
              </a:lnSpc>
              <a:spcBef>
                <a:spcPts val="3340"/>
              </a:spcBef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He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promised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to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return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my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book.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is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95300" indent="-482600">
              <a:lnSpc>
                <a:spcPts val="3355"/>
              </a:lnSpc>
              <a:spcBef>
                <a:spcPts val="3340"/>
              </a:spcBef>
              <a:buAutoNum type="alphaLcParenR"/>
              <a:tabLst>
                <a:tab pos="49530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My</a:t>
            </a:r>
            <a:r>
              <a:rPr sz="2800" b="1" i="1" spc="-3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book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76250" indent="-463550">
              <a:lnSpc>
                <a:spcPts val="3350"/>
              </a:lnSpc>
              <a:buAutoNum type="alphaLcParenR"/>
              <a:tabLst>
                <a:tab pos="47625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He</a:t>
            </a:r>
            <a:r>
              <a:rPr sz="2800" b="1" i="1" spc="-4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promised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52120" indent="-439420">
              <a:lnSpc>
                <a:spcPts val="3350"/>
              </a:lnSpc>
              <a:buAutoNum type="alphaLcParenR"/>
              <a:tabLst>
                <a:tab pos="45212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To</a:t>
            </a:r>
            <a:r>
              <a:rPr sz="2800" b="1" i="1" spc="-2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return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95300" indent="-482600">
              <a:lnSpc>
                <a:spcPts val="3355"/>
              </a:lnSpc>
              <a:buAutoNum type="alphaLcParenR"/>
              <a:tabLst>
                <a:tab pos="49530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Book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1354" y="3060064"/>
            <a:ext cx="57492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B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143760"/>
            <a:ext cx="9980295" cy="372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For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each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sentence,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identify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phrase.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150">
              <a:latin typeface="Lucida Calligraphy" panose="03010101010101010101"/>
              <a:cs typeface="Lucida Calligraphy" panose="03010101010101010101"/>
            </a:endParaRPr>
          </a:p>
          <a:p>
            <a:pPr marL="12700" marR="5080">
              <a:lnSpc>
                <a:spcPct val="70000"/>
              </a:lnSpc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left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keys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inside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my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favourite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grocery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store.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 </a:t>
            </a:r>
            <a:r>
              <a:rPr sz="2800" b="1" i="1" spc="-919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phrase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is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95300" indent="-482600">
              <a:lnSpc>
                <a:spcPts val="3355"/>
              </a:lnSpc>
              <a:spcBef>
                <a:spcPts val="3340"/>
              </a:spcBef>
              <a:buAutoNum type="alphaLcParenR"/>
              <a:tabLst>
                <a:tab pos="49530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My</a:t>
            </a:r>
            <a:r>
              <a:rPr sz="2800" b="1" i="1" spc="-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favourite</a:t>
            </a:r>
            <a:r>
              <a:rPr sz="2800" b="1" i="1" spc="-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grocery</a:t>
            </a:r>
            <a:r>
              <a:rPr sz="2800" b="1" i="1" spc="-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store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76250" indent="-463550">
              <a:lnSpc>
                <a:spcPts val="3350"/>
              </a:lnSpc>
              <a:buAutoNum type="alphaLcParenR"/>
              <a:tabLst>
                <a:tab pos="47625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I</a:t>
            </a:r>
            <a:r>
              <a:rPr sz="2800" b="1" i="1" spc="-4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left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52120" indent="-439420">
              <a:lnSpc>
                <a:spcPts val="3350"/>
              </a:lnSpc>
              <a:buAutoNum type="alphaLcParenR"/>
              <a:tabLst>
                <a:tab pos="45212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keys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495300" indent="-482600">
              <a:lnSpc>
                <a:spcPts val="3355"/>
              </a:lnSpc>
              <a:buAutoNum type="alphaLcParenR"/>
              <a:tabLst>
                <a:tab pos="49530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left</a:t>
            </a:r>
            <a:r>
              <a:rPr sz="2800" b="1" i="1" spc="-2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-2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keys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5785" y="3060064"/>
            <a:ext cx="59797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6950" y="394335"/>
            <a:ext cx="2578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3437" y="1339532"/>
            <a:ext cx="10525125" cy="4842510"/>
            <a:chOff x="833437" y="1339532"/>
            <a:chExt cx="10525125" cy="4842510"/>
          </a:xfrm>
        </p:grpSpPr>
        <p:sp>
          <p:nvSpPr>
            <p:cNvPr id="4" name="object 4"/>
            <p:cNvSpPr/>
            <p:nvPr/>
          </p:nvSpPr>
          <p:spPr>
            <a:xfrm>
              <a:off x="833437" y="1339532"/>
              <a:ext cx="10525125" cy="4842510"/>
            </a:xfrm>
            <a:custGeom>
              <a:avLst/>
              <a:gdLst/>
              <a:ahLst/>
              <a:cxnLst/>
              <a:rect l="l" t="t" r="r" b="b"/>
              <a:pathLst>
                <a:path w="10525125" h="4842510">
                  <a:moveTo>
                    <a:pt x="10520362" y="4842509"/>
                  </a:moveTo>
                  <a:lnTo>
                    <a:pt x="4762" y="4842509"/>
                  </a:lnTo>
                  <a:lnTo>
                    <a:pt x="3289" y="4842281"/>
                  </a:lnTo>
                  <a:lnTo>
                    <a:pt x="1968" y="4841595"/>
                  </a:lnTo>
                  <a:lnTo>
                    <a:pt x="914" y="4840541"/>
                  </a:lnTo>
                  <a:lnTo>
                    <a:pt x="228" y="4839220"/>
                  </a:lnTo>
                  <a:lnTo>
                    <a:pt x="0" y="4837747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10520362" y="0"/>
                  </a:lnTo>
                  <a:lnTo>
                    <a:pt x="10525125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4832984"/>
                  </a:lnTo>
                  <a:lnTo>
                    <a:pt x="4762" y="4832984"/>
                  </a:lnTo>
                  <a:lnTo>
                    <a:pt x="9525" y="4837747"/>
                  </a:lnTo>
                  <a:lnTo>
                    <a:pt x="10525125" y="4837747"/>
                  </a:lnTo>
                  <a:lnTo>
                    <a:pt x="10524896" y="4839220"/>
                  </a:lnTo>
                  <a:lnTo>
                    <a:pt x="10524210" y="4840541"/>
                  </a:lnTo>
                  <a:lnTo>
                    <a:pt x="10523156" y="4841595"/>
                  </a:lnTo>
                  <a:lnTo>
                    <a:pt x="10521835" y="4842281"/>
                  </a:lnTo>
                  <a:lnTo>
                    <a:pt x="10520362" y="4842509"/>
                  </a:lnTo>
                  <a:close/>
                </a:path>
                <a:path w="10525125" h="4842510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10525125" h="4842510">
                  <a:moveTo>
                    <a:pt x="10515600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10515600" y="4762"/>
                  </a:lnTo>
                  <a:lnTo>
                    <a:pt x="10515600" y="9524"/>
                  </a:lnTo>
                  <a:close/>
                </a:path>
                <a:path w="10525125" h="4842510">
                  <a:moveTo>
                    <a:pt x="10515600" y="4837747"/>
                  </a:moveTo>
                  <a:lnTo>
                    <a:pt x="10515600" y="4762"/>
                  </a:lnTo>
                  <a:lnTo>
                    <a:pt x="10520362" y="9524"/>
                  </a:lnTo>
                  <a:lnTo>
                    <a:pt x="10525125" y="9524"/>
                  </a:lnTo>
                  <a:lnTo>
                    <a:pt x="10525125" y="4832984"/>
                  </a:lnTo>
                  <a:lnTo>
                    <a:pt x="10520362" y="4832984"/>
                  </a:lnTo>
                  <a:lnTo>
                    <a:pt x="10515600" y="4837747"/>
                  </a:lnTo>
                  <a:close/>
                </a:path>
                <a:path w="10525125" h="4842510">
                  <a:moveTo>
                    <a:pt x="10525125" y="9524"/>
                  </a:moveTo>
                  <a:lnTo>
                    <a:pt x="10520362" y="9524"/>
                  </a:lnTo>
                  <a:lnTo>
                    <a:pt x="10515600" y="4762"/>
                  </a:lnTo>
                  <a:lnTo>
                    <a:pt x="10525125" y="4762"/>
                  </a:lnTo>
                  <a:lnTo>
                    <a:pt x="10525125" y="9524"/>
                  </a:lnTo>
                  <a:close/>
                </a:path>
                <a:path w="10525125" h="4842510">
                  <a:moveTo>
                    <a:pt x="9525" y="4837747"/>
                  </a:moveTo>
                  <a:lnTo>
                    <a:pt x="4762" y="4832984"/>
                  </a:lnTo>
                  <a:lnTo>
                    <a:pt x="9525" y="4832984"/>
                  </a:lnTo>
                  <a:lnTo>
                    <a:pt x="9525" y="4837747"/>
                  </a:lnTo>
                  <a:close/>
                </a:path>
                <a:path w="10525125" h="4842510">
                  <a:moveTo>
                    <a:pt x="10515600" y="4837747"/>
                  </a:moveTo>
                  <a:lnTo>
                    <a:pt x="9525" y="4837747"/>
                  </a:lnTo>
                  <a:lnTo>
                    <a:pt x="9525" y="4832984"/>
                  </a:lnTo>
                  <a:lnTo>
                    <a:pt x="10515600" y="4832984"/>
                  </a:lnTo>
                  <a:lnTo>
                    <a:pt x="10515600" y="4837747"/>
                  </a:lnTo>
                  <a:close/>
                </a:path>
                <a:path w="10525125" h="4842510">
                  <a:moveTo>
                    <a:pt x="10525125" y="4837747"/>
                  </a:moveTo>
                  <a:lnTo>
                    <a:pt x="10515600" y="4837747"/>
                  </a:lnTo>
                  <a:lnTo>
                    <a:pt x="10520362" y="4832984"/>
                  </a:lnTo>
                  <a:lnTo>
                    <a:pt x="10525125" y="4832984"/>
                  </a:lnTo>
                  <a:lnTo>
                    <a:pt x="10525125" y="48377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604" y="2925444"/>
              <a:ext cx="10034905" cy="2880360"/>
            </a:xfrm>
            <a:custGeom>
              <a:avLst/>
              <a:gdLst/>
              <a:ahLst/>
              <a:cxnLst/>
              <a:rect l="l" t="t" r="r" b="b"/>
              <a:pathLst>
                <a:path w="10034905" h="2880360">
                  <a:moveTo>
                    <a:pt x="0" y="0"/>
                  </a:moveTo>
                  <a:lnTo>
                    <a:pt x="2861945" y="0"/>
                  </a:lnTo>
                </a:path>
                <a:path w="10034905" h="2880360">
                  <a:moveTo>
                    <a:pt x="2747010" y="720089"/>
                  </a:moveTo>
                  <a:lnTo>
                    <a:pt x="7424420" y="720089"/>
                  </a:lnTo>
                </a:path>
                <a:path w="10034905" h="2880360">
                  <a:moveTo>
                    <a:pt x="22225" y="1440179"/>
                  </a:moveTo>
                  <a:lnTo>
                    <a:pt x="1725930" y="1440179"/>
                  </a:lnTo>
                </a:path>
                <a:path w="10034905" h="2880360">
                  <a:moveTo>
                    <a:pt x="3221355" y="2160269"/>
                  </a:moveTo>
                  <a:lnTo>
                    <a:pt x="7756525" y="2160269"/>
                  </a:lnTo>
                </a:path>
                <a:path w="10034905" h="2880360">
                  <a:moveTo>
                    <a:pt x="23494" y="2880359"/>
                  </a:moveTo>
                  <a:lnTo>
                    <a:pt x="10034905" y="2880359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6939" y="1694180"/>
            <a:ext cx="10288270" cy="43522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33495" marR="283210" indent="-3544570">
              <a:lnSpc>
                <a:spcPts val="1830"/>
              </a:lnSpc>
              <a:spcBef>
                <a:spcPts val="340"/>
              </a:spcBef>
            </a:pP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Determine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whether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17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underlined</a:t>
            </a:r>
            <a:r>
              <a:rPr sz="17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word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groups</a:t>
            </a:r>
            <a:r>
              <a:rPr sz="17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are</a:t>
            </a:r>
            <a:r>
              <a:rPr sz="17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dependent</a:t>
            </a:r>
            <a:r>
              <a:rPr sz="17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clauses,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independent </a:t>
            </a:r>
            <a:r>
              <a:rPr sz="1700" b="1" i="1" spc="-55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clauses, or not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clause.</a:t>
            </a:r>
            <a:endParaRPr sz="17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</a:pPr>
            <a:endParaRPr sz="2650">
              <a:latin typeface="Lucida Calligraphy" panose="03010101010101010101"/>
              <a:cs typeface="Lucida Calligraphy" panose="03010101010101010101"/>
            </a:endParaRPr>
          </a:p>
          <a:p>
            <a:pPr marL="240665" indent="-227965">
              <a:lnSpc>
                <a:spcPct val="100000"/>
              </a:lnSpc>
              <a:buAutoNum type="arabicPeriod"/>
              <a:tabLst>
                <a:tab pos="240665" algn="l"/>
              </a:tabLst>
            </a:pP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Although it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was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raining,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Maria went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for a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jog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at Civitan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Park.</a:t>
            </a:r>
            <a:endParaRPr sz="17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Lucida Calligraphy" panose="03010101010101010101"/>
              <a:buAutoNum type="arabicPeriod"/>
            </a:pPr>
            <a:endParaRPr sz="2650">
              <a:latin typeface="Lucida Calligraphy" panose="03010101010101010101"/>
              <a:cs typeface="Lucida Calligraphy" panose="03010101010101010101"/>
            </a:endParaRPr>
          </a:p>
          <a:p>
            <a:pPr marL="269875" indent="-257175">
              <a:lnSpc>
                <a:spcPct val="100000"/>
              </a:lnSpc>
              <a:buAutoNum type="arabicPeriod"/>
              <a:tabLst>
                <a:tab pos="269875" algn="l"/>
              </a:tabLst>
            </a:pP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Brianna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eats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chocolate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whenever she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gets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poor grade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in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math.</a:t>
            </a:r>
            <a:endParaRPr sz="17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Lucida Calligraphy" panose="03010101010101010101"/>
              <a:buAutoNum type="arabicPeriod"/>
            </a:pPr>
            <a:endParaRPr sz="2650">
              <a:latin typeface="Lucida Calligraphy" panose="03010101010101010101"/>
              <a:cs typeface="Lucida Calligraphy" panose="03010101010101010101"/>
            </a:endParaRPr>
          </a:p>
          <a:p>
            <a:pPr marL="262890" indent="-25019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After</a:t>
            </a:r>
            <a:r>
              <a:rPr sz="1700" b="1" i="1" spc="-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flood, the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family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moved into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temporary shelter.</a:t>
            </a:r>
            <a:endParaRPr sz="17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Lucida Calligraphy" panose="03010101010101010101"/>
              <a:buAutoNum type="arabicPeriod"/>
            </a:pPr>
            <a:endParaRPr sz="2650">
              <a:latin typeface="Lucida Calligraphy" panose="03010101010101010101"/>
              <a:cs typeface="Lucida Calligraphy" panose="03010101010101010101"/>
            </a:endParaRPr>
          </a:p>
          <a:p>
            <a:pPr marL="288290" indent="-2755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8290" algn="l"/>
              </a:tabLst>
            </a:pP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While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walking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at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park,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John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saw a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raccoon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eating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potato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chips.</a:t>
            </a:r>
            <a:endParaRPr sz="17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Lucida Calligraphy" panose="03010101010101010101"/>
              <a:buAutoNum type="arabicPeriod"/>
            </a:pP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264160" marR="5080" indent="-264160">
              <a:lnSpc>
                <a:spcPts val="1830"/>
              </a:lnSpc>
              <a:spcBef>
                <a:spcPts val="5"/>
              </a:spcBef>
              <a:buAutoNum type="arabicPeriod"/>
              <a:tabLst>
                <a:tab pos="264160" algn="l"/>
                <a:tab pos="7683500" algn="l"/>
              </a:tabLst>
            </a:pP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Students</a:t>
            </a:r>
            <a:r>
              <a:rPr sz="17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enrolled</a:t>
            </a:r>
            <a:r>
              <a:rPr sz="1700" b="1" i="1" spc="2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in</a:t>
            </a:r>
            <a:r>
              <a:rPr sz="1700" b="1" i="1" spc="2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bachelor's</a:t>
            </a:r>
            <a:r>
              <a:rPr sz="1700" b="1" i="1" spc="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and</a:t>
            </a:r>
            <a:r>
              <a:rPr sz="1700" b="1" i="1" spc="2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associate's</a:t>
            </a:r>
            <a:r>
              <a:rPr sz="1700" b="1" i="1" spc="2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degree</a:t>
            </a:r>
            <a:r>
              <a:rPr sz="1700" b="1" i="1" spc="2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programs	must</a:t>
            </a:r>
            <a:r>
              <a:rPr sz="1700" b="1" i="1" spc="-2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pass</a:t>
            </a:r>
            <a:r>
              <a:rPr sz="1700" b="1" i="1" spc="-1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1700" b="1" i="1" spc="-2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Regents' </a:t>
            </a:r>
            <a:r>
              <a:rPr sz="1700" b="1" i="1" spc="-55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Test as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graduation</a:t>
            </a:r>
            <a:r>
              <a:rPr sz="17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1700" b="1" i="1" dirty="0">
                <a:latin typeface="Lucida Calligraphy" panose="03010101010101010101"/>
                <a:cs typeface="Lucida Calligraphy" panose="03010101010101010101"/>
              </a:rPr>
              <a:t>requirement.</a:t>
            </a:r>
            <a:endParaRPr sz="1700">
              <a:latin typeface="Lucida Calligraphy" panose="03010101010101010101"/>
              <a:cs typeface="Lucida Calligraphy" panose="03010101010101010101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8" name="object 8"/>
            <p:cNvSpPr/>
            <p:nvPr/>
          </p:nvSpPr>
          <p:spPr>
            <a:xfrm>
              <a:off x="1844039" y="6038850"/>
              <a:ext cx="3949065" cy="0"/>
            </a:xfrm>
            <a:custGeom>
              <a:avLst/>
              <a:gdLst/>
              <a:ahLst/>
              <a:cxnLst/>
              <a:rect l="l" t="t" r="r" b="b"/>
              <a:pathLst>
                <a:path w="3949065">
                  <a:moveTo>
                    <a:pt x="0" y="0"/>
                  </a:moveTo>
                  <a:lnTo>
                    <a:pt x="3949065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1725" y="567055"/>
            <a:ext cx="2368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089910" indent="-5086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3089910" algn="l"/>
              </a:tabLst>
            </a:pPr>
            <a:r>
              <a:rPr dirty="0"/>
              <a:t>Dependent</a:t>
            </a:r>
            <a:r>
              <a:rPr spc="-50" dirty="0"/>
              <a:t> </a:t>
            </a:r>
            <a:r>
              <a:rPr dirty="0"/>
              <a:t>Clause</a:t>
            </a:r>
          </a:p>
          <a:p>
            <a:pPr marL="3122295" indent="-57277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3122295" algn="l"/>
              </a:tabLst>
            </a:pPr>
            <a:r>
              <a:rPr dirty="0"/>
              <a:t>Dependent</a:t>
            </a:r>
            <a:r>
              <a:rPr spc="-50" dirty="0"/>
              <a:t> </a:t>
            </a:r>
            <a:r>
              <a:rPr dirty="0"/>
              <a:t>Clause</a:t>
            </a:r>
          </a:p>
          <a:p>
            <a:pPr marL="569595" indent="-55689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569595" algn="l"/>
              </a:tabLst>
            </a:pPr>
            <a:r>
              <a:rPr dirty="0"/>
              <a:t>Not</a:t>
            </a:r>
            <a:r>
              <a:rPr spc="-5" dirty="0"/>
              <a:t> </a:t>
            </a:r>
            <a:r>
              <a:rPr dirty="0"/>
              <a:t>a Clause</a:t>
            </a:r>
            <a:r>
              <a:rPr spc="5" dirty="0"/>
              <a:t> </a:t>
            </a:r>
            <a:r>
              <a:rPr sz="2400" dirty="0"/>
              <a:t>(This is</a:t>
            </a:r>
            <a:r>
              <a:rPr sz="2400" spc="5" dirty="0"/>
              <a:t> </a:t>
            </a:r>
            <a:r>
              <a:rPr sz="2400" dirty="0"/>
              <a:t>simply</a:t>
            </a:r>
            <a:r>
              <a:rPr sz="2400" spc="5" dirty="0"/>
              <a:t> </a:t>
            </a:r>
            <a:r>
              <a:rPr sz="2400" spc="-5" dirty="0"/>
              <a:t>a</a:t>
            </a:r>
            <a:r>
              <a:rPr sz="2400" spc="5" dirty="0"/>
              <a:t> </a:t>
            </a:r>
            <a:r>
              <a:rPr sz="2400" dirty="0"/>
              <a:t>prepositional</a:t>
            </a:r>
            <a:r>
              <a:rPr sz="2400" spc="5" dirty="0"/>
              <a:t> </a:t>
            </a:r>
            <a:r>
              <a:rPr sz="2400" dirty="0"/>
              <a:t>phrase.)</a:t>
            </a:r>
            <a:endParaRPr sz="2400"/>
          </a:p>
          <a:p>
            <a:pPr marL="3015615" indent="-77406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3014980" algn="l"/>
                <a:tab pos="3015615" algn="l"/>
              </a:tabLst>
            </a:pPr>
            <a:r>
              <a:rPr spc="-5" dirty="0"/>
              <a:t>Independent</a:t>
            </a:r>
            <a:r>
              <a:rPr spc="-25" dirty="0"/>
              <a:t> </a:t>
            </a:r>
            <a:r>
              <a:rPr dirty="0"/>
              <a:t>Clause</a:t>
            </a:r>
          </a:p>
          <a:p>
            <a:pPr marL="2908300" indent="-56007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908300" algn="l"/>
              </a:tabLst>
            </a:pPr>
            <a:r>
              <a:rPr spc="-5" dirty="0"/>
              <a:t>Independent</a:t>
            </a:r>
            <a:r>
              <a:rPr spc="-25" dirty="0"/>
              <a:t> </a:t>
            </a:r>
            <a:r>
              <a:rPr dirty="0"/>
              <a:t>Clause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0562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39009"/>
            <a:ext cx="10206355" cy="267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Identify these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sentences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on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basis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of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their structure</a:t>
            </a:r>
            <a:endParaRPr sz="24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Lucida Calligraphy" panose="03010101010101010101"/>
              <a:cs typeface="Lucida Calligraphy" panose="03010101010101010101"/>
            </a:endParaRPr>
          </a:p>
          <a:p>
            <a:pPr marL="12700" marR="2001520">
              <a:lnSpc>
                <a:spcPct val="125000"/>
              </a:lnSpc>
              <a:spcBef>
                <a:spcPts val="5"/>
              </a:spcBef>
            </a:pP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 student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wiped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 white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board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that was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filthy </a:t>
            </a:r>
            <a:r>
              <a:rPr sz="2400" b="1" i="1" spc="-78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with last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week’s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notes.</a:t>
            </a:r>
            <a:endParaRPr sz="24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Lucida Calligraphy" panose="03010101010101010101"/>
              <a:cs typeface="Lucida Calligraphy" panose="03010101010101010101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(a) Simple,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spc="-5" dirty="0">
                <a:latin typeface="Lucida Calligraphy" panose="03010101010101010101"/>
                <a:cs typeface="Lucida Calligraphy" panose="03010101010101010101"/>
              </a:rPr>
              <a:t>(b)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Compound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spc="-5" dirty="0">
                <a:latin typeface="Lucida Calligraphy" panose="03010101010101010101"/>
                <a:cs typeface="Lucida Calligraphy" panose="03010101010101010101"/>
              </a:rPr>
              <a:t>(c)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Complex (d)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compound-complex</a:t>
            </a:r>
            <a:endParaRPr sz="24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2950" y="3060064"/>
            <a:ext cx="56248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C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54250"/>
            <a:ext cx="10217150" cy="254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Identify these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sentences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on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basis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of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their structure</a:t>
            </a:r>
            <a:endParaRPr sz="24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350">
              <a:latin typeface="Lucida Calligraphy" panose="03010101010101010101"/>
              <a:cs typeface="Lucida Calligraphy" panose="03010101010101010101"/>
            </a:endParaRPr>
          </a:p>
          <a:p>
            <a:pPr marL="12700" marR="5080">
              <a:lnSpc>
                <a:spcPts val="2590"/>
              </a:lnSpc>
            </a:pP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training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rooms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of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these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college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athletes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smell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of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grease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and </a:t>
            </a:r>
            <a:r>
              <a:rPr sz="2400" b="1" i="1" spc="-78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gasoline.</a:t>
            </a:r>
            <a:endParaRPr sz="24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Lucida Calligraphy" panose="03010101010101010101"/>
              <a:cs typeface="Lucida Calligraphy" panose="03010101010101010101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(a) Simple,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spc="-5" dirty="0">
                <a:latin typeface="Lucida Calligraphy" panose="03010101010101010101"/>
                <a:cs typeface="Lucida Calligraphy" panose="03010101010101010101"/>
              </a:rPr>
              <a:t>(b)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Compound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spc="-5" dirty="0">
                <a:latin typeface="Lucida Calligraphy" panose="03010101010101010101"/>
                <a:cs typeface="Lucida Calligraphy" panose="03010101010101010101"/>
              </a:rPr>
              <a:t>(c)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Complex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(d) compound-complex</a:t>
            </a:r>
            <a:endParaRPr sz="24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5785" y="3060064"/>
            <a:ext cx="59797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99969"/>
            <a:ext cx="5640070" cy="243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time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when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they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left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early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Noun</a:t>
            </a:r>
            <a:r>
              <a:rPr sz="2800" b="1" i="1" spc="-3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Adjective</a:t>
            </a:r>
            <a:r>
              <a:rPr sz="2800" b="1" i="1" spc="-4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Adverb</a:t>
            </a:r>
            <a:r>
              <a:rPr sz="2800" b="1" i="1" spc="-4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54250"/>
            <a:ext cx="10206355" cy="254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Identify these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sentences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on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basis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of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their structure</a:t>
            </a:r>
            <a:endParaRPr sz="24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350">
              <a:latin typeface="Lucida Calligraphy" panose="03010101010101010101"/>
              <a:cs typeface="Lucida Calligraphy" panose="03010101010101010101"/>
            </a:endParaRPr>
          </a:p>
          <a:p>
            <a:pPr marL="12700" marR="505460">
              <a:lnSpc>
                <a:spcPts val="2590"/>
              </a:lnSpc>
            </a:pP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Walking through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wood,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he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saw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fox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that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was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following </a:t>
            </a:r>
            <a:r>
              <a:rPr sz="2400" b="1" i="1" spc="-78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him.</a:t>
            </a:r>
            <a:endParaRPr sz="24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Lucida Calligraphy" panose="03010101010101010101"/>
              <a:cs typeface="Lucida Calligraphy" panose="03010101010101010101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(a) Simple,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spc="-5" dirty="0">
                <a:latin typeface="Lucida Calligraphy" panose="03010101010101010101"/>
                <a:cs typeface="Lucida Calligraphy" panose="03010101010101010101"/>
              </a:rPr>
              <a:t>(b)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Compound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spc="-5" dirty="0">
                <a:latin typeface="Lucida Calligraphy" panose="03010101010101010101"/>
                <a:cs typeface="Lucida Calligraphy" panose="03010101010101010101"/>
              </a:rPr>
              <a:t>(c)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Complex (d)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compound-complex</a:t>
            </a:r>
            <a:endParaRPr sz="24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2950" y="3060064"/>
            <a:ext cx="56248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C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79038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0525125" h="4361180">
                <a:moveTo>
                  <a:pt x="1051560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4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4"/>
                </a:lnTo>
                <a:lnTo>
                  <a:pt x="10525125" y="9524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4"/>
                </a:moveTo>
                <a:lnTo>
                  <a:pt x="10520362" y="9524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4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23770"/>
            <a:ext cx="10206355" cy="267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Identify these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sentences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on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basis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of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their structure</a:t>
            </a:r>
            <a:endParaRPr sz="24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Lucida Calligraphy" panose="03010101010101010101"/>
              <a:cs typeface="Lucida Calligraphy" panose="03010101010101010101"/>
            </a:endParaRPr>
          </a:p>
          <a:p>
            <a:pPr marL="12700" marR="1297940">
              <a:lnSpc>
                <a:spcPct val="125000"/>
              </a:lnSpc>
              <a:spcBef>
                <a:spcPts val="5"/>
              </a:spcBef>
              <a:tabLst>
                <a:tab pos="2711450" algn="l"/>
              </a:tabLst>
            </a:pP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Their tools are screwdrivers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and spanners rather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than </a:t>
            </a:r>
            <a:r>
              <a:rPr sz="2400" b="1" i="1" spc="-78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basketballs</a:t>
            </a:r>
            <a:r>
              <a:rPr sz="24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and	footballs</a:t>
            </a:r>
            <a:endParaRPr sz="24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Lucida Calligraphy" panose="03010101010101010101"/>
              <a:cs typeface="Lucida Calligraphy" panose="03010101010101010101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(a) Simple,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spc="-5" dirty="0">
                <a:latin typeface="Lucida Calligraphy" panose="03010101010101010101"/>
                <a:cs typeface="Lucida Calligraphy" panose="03010101010101010101"/>
              </a:rPr>
              <a:t>(b)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Compound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or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spc="-5" dirty="0">
                <a:latin typeface="Lucida Calligraphy" panose="03010101010101010101"/>
                <a:cs typeface="Lucida Calligraphy" panose="03010101010101010101"/>
              </a:rPr>
              <a:t>(c)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Complex (d)</a:t>
            </a:r>
            <a:r>
              <a:rPr sz="24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400" b="1" i="1" dirty="0">
                <a:latin typeface="Lucida Calligraphy" panose="03010101010101010101"/>
                <a:cs typeface="Lucida Calligraphy" panose="03010101010101010101"/>
              </a:rPr>
              <a:t>compound-complex</a:t>
            </a:r>
            <a:endParaRPr sz="24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5785" y="3060064"/>
            <a:ext cx="59797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14399" y="1143127"/>
            <a:ext cx="10278110" cy="5275580"/>
          </a:xfrm>
        </p:spPr>
        <p:txBody>
          <a:bodyPr wrap="square"/>
          <a:lstStyle/>
          <a:p>
            <a:pPr>
              <a:lnSpc>
                <a:spcPct val="130000"/>
              </a:lnSpc>
            </a:pPr>
            <a:r>
              <a:rPr lang="en-US" sz="2400"/>
              <a:t>Write whether the sentence is declarative, imperative, interrogative, or exclamatory. </a:t>
            </a:r>
          </a:p>
          <a:p>
            <a:pPr>
              <a:lnSpc>
                <a:spcPct val="130000"/>
              </a:lnSpc>
            </a:pPr>
            <a:r>
              <a:rPr lang="en-US" sz="2400"/>
              <a:t>1. _________________ Watch out for the squirrel!</a:t>
            </a:r>
          </a:p>
          <a:p>
            <a:pPr>
              <a:lnSpc>
                <a:spcPct val="130000"/>
              </a:lnSpc>
            </a:pPr>
            <a:r>
              <a:rPr lang="en-US" sz="2400"/>
              <a:t>2. _________________ My great grandmother came to America as an immigrant</a:t>
            </a:r>
            <a:r>
              <a:rPr lang="en-IN" altLang="en-US" sz="2400"/>
              <a:t> f</a:t>
            </a:r>
            <a:r>
              <a:rPr lang="en-US" sz="2400"/>
              <a:t>rom Russia. </a:t>
            </a:r>
          </a:p>
          <a:p>
            <a:pPr>
              <a:lnSpc>
                <a:spcPct val="130000"/>
              </a:lnSpc>
            </a:pPr>
            <a:r>
              <a:rPr lang="en-US" sz="2400"/>
              <a:t>3. _________________ Give the customer his refund for the broken fan. </a:t>
            </a:r>
          </a:p>
          <a:p>
            <a:pPr>
              <a:lnSpc>
                <a:spcPct val="130000"/>
              </a:lnSpc>
            </a:pPr>
            <a:r>
              <a:rPr lang="en-US" sz="2400"/>
              <a:t>4. _________________ You need some deodorant!</a:t>
            </a:r>
          </a:p>
          <a:p>
            <a:pPr>
              <a:lnSpc>
                <a:spcPct val="130000"/>
              </a:lnSpc>
            </a:pPr>
            <a:r>
              <a:rPr lang="en-US" sz="2400"/>
              <a:t>5. _________________ Did Robert exceed his goals?</a:t>
            </a:r>
          </a:p>
          <a:p>
            <a:pPr>
              <a:lnSpc>
                <a:spcPct val="130000"/>
              </a:lnSpc>
            </a:pPr>
            <a:r>
              <a:rPr lang="en-US" sz="2400"/>
              <a:t>6. _________________ How many raisins were in the bag?</a:t>
            </a:r>
          </a:p>
          <a:p>
            <a:pPr>
              <a:lnSpc>
                <a:spcPct val="13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35330" y="762000"/>
            <a:ext cx="10669270" cy="6088380"/>
          </a:xfrm>
        </p:spPr>
        <p:txBody>
          <a:bodyPr wrap="square"/>
          <a:lstStyle/>
          <a:p>
            <a:pPr>
              <a:lnSpc>
                <a:spcPct val="110000"/>
              </a:lnSpc>
            </a:pPr>
            <a:r>
              <a:rPr lang="en-US" sz="2400">
                <a:sym typeface="+mn-ea"/>
              </a:rPr>
              <a:t>7. _________________ Quit being so cautious!</a:t>
            </a:r>
            <a:endParaRPr lang="en-US" sz="2400"/>
          </a:p>
          <a:p>
            <a:pPr>
              <a:lnSpc>
                <a:spcPct val="110000"/>
              </a:lnSpc>
            </a:pPr>
            <a:r>
              <a:rPr lang="en-US" sz="2400">
                <a:sym typeface="+mn-ea"/>
              </a:rPr>
              <a:t>8. _________________ Go get my screwdriver out of the workshop for me. </a:t>
            </a:r>
          </a:p>
          <a:p>
            <a:pPr>
              <a:lnSpc>
                <a:spcPct val="110000"/>
              </a:lnSpc>
            </a:pPr>
            <a:r>
              <a:rPr lang="en-US" sz="2400">
                <a:sym typeface="+mn-ea"/>
              </a:rPr>
              <a:t>9. _________________ Make sure you pay your bills on time. </a:t>
            </a:r>
          </a:p>
          <a:p>
            <a:pPr>
              <a:lnSpc>
                <a:spcPct val="110000"/>
              </a:lnSpc>
            </a:pPr>
            <a:r>
              <a:rPr lang="en-US" sz="2400">
                <a:sym typeface="+mn-ea"/>
              </a:rPr>
              <a:t>10. _________________ He was confident on the line because free-throw</a:t>
            </a:r>
            <a:r>
              <a:rPr lang="en-IN" altLang="en-US" sz="2400">
                <a:sym typeface="+mn-ea"/>
              </a:rPr>
              <a:t> s</a:t>
            </a:r>
            <a:r>
              <a:rPr lang="en-US" sz="2400">
                <a:sym typeface="+mn-ea"/>
              </a:rPr>
              <a:t>hooting is my strong side. </a:t>
            </a:r>
          </a:p>
          <a:p>
            <a:pPr>
              <a:lnSpc>
                <a:spcPct val="110000"/>
              </a:lnSpc>
            </a:pPr>
            <a:r>
              <a:rPr lang="en-US" sz="2400">
                <a:sym typeface="+mn-ea"/>
              </a:rPr>
              <a:t>11. _________________ The tiny sailboat overturned in the gale. </a:t>
            </a:r>
          </a:p>
          <a:p>
            <a:pPr>
              <a:lnSpc>
                <a:spcPct val="110000"/>
              </a:lnSpc>
            </a:pPr>
            <a:r>
              <a:rPr lang="en-US" sz="2400">
                <a:sym typeface="+mn-ea"/>
              </a:rPr>
              <a:t>12. _________________ Do you like coconut milk?</a:t>
            </a:r>
            <a:endParaRPr lang="en-US" sz="2400"/>
          </a:p>
          <a:p>
            <a:pPr>
              <a:lnSpc>
                <a:spcPct val="110000"/>
              </a:lnSpc>
            </a:pPr>
            <a:r>
              <a:rPr lang="en-US" sz="2400">
                <a:sym typeface="+mn-ea"/>
              </a:rPr>
              <a:t>13. _________________ The villagers were afraid the volcano would erupt</a:t>
            </a:r>
            <a:endParaRPr lang="en-US" sz="2400"/>
          </a:p>
          <a:p>
            <a:pPr>
              <a:lnSpc>
                <a:spcPct val="110000"/>
              </a:lnSpc>
            </a:pPr>
            <a:r>
              <a:rPr lang="en-US" sz="2400">
                <a:sym typeface="+mn-ea"/>
              </a:rPr>
              <a:t>soon. </a:t>
            </a:r>
          </a:p>
          <a:p>
            <a:pPr>
              <a:lnSpc>
                <a:spcPct val="110000"/>
              </a:lnSpc>
            </a:pPr>
            <a:r>
              <a:rPr lang="en-US" sz="2400">
                <a:sym typeface="+mn-ea"/>
              </a:rPr>
              <a:t>14. _________________ Your perfume stinks!</a:t>
            </a:r>
            <a:endParaRPr lang="en-US" sz="2400"/>
          </a:p>
          <a:p>
            <a:pPr>
              <a:lnSpc>
                <a:spcPct val="110000"/>
              </a:lnSpc>
            </a:pPr>
            <a:r>
              <a:rPr lang="en-US" sz="2400">
                <a:sym typeface="+mn-ea"/>
              </a:rPr>
              <a:t>15. _________________ Jan read the barometer every 15 minutes before the</a:t>
            </a:r>
            <a:r>
              <a:rPr lang="en-IN" altLang="en-US" sz="2400">
                <a:sym typeface="+mn-ea"/>
              </a:rPr>
              <a:t> </a:t>
            </a:r>
            <a:r>
              <a:rPr lang="en-US" sz="2400">
                <a:sym typeface="+mn-ea"/>
              </a:rPr>
              <a:t>storm</a:t>
            </a:r>
            <a:endParaRPr lang="en-US" sz="2400"/>
          </a:p>
          <a:p>
            <a:pPr>
              <a:lnSpc>
                <a:spcPct val="11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2862322"/>
          </a:xfrm>
        </p:spPr>
        <p:txBody>
          <a:bodyPr/>
          <a:lstStyle/>
          <a:p>
            <a:r>
              <a:rPr lang="en-US" b="0" i="0" dirty="0"/>
              <a:t>"Do you know where my iPod is?" is an example of what kind of sentence?</a:t>
            </a:r>
          </a:p>
          <a:p>
            <a:pPr lvl="1"/>
            <a:r>
              <a:rPr lang="en-US" dirty="0"/>
              <a:t>A. </a:t>
            </a:r>
            <a:r>
              <a:rPr lang="en-US" dirty="0" smtClean="0"/>
              <a:t>Declarative</a:t>
            </a:r>
            <a:endParaRPr lang="en-US" dirty="0"/>
          </a:p>
          <a:p>
            <a:pPr lvl="1"/>
            <a:r>
              <a:rPr lang="en-US" dirty="0"/>
              <a:t>B. </a:t>
            </a:r>
            <a:r>
              <a:rPr lang="en-US" dirty="0" smtClean="0"/>
              <a:t>Imperative</a:t>
            </a:r>
            <a:endParaRPr lang="en-US" dirty="0"/>
          </a:p>
          <a:p>
            <a:pPr lvl="1"/>
            <a:r>
              <a:rPr lang="en-US" dirty="0"/>
              <a:t>C. </a:t>
            </a:r>
            <a:r>
              <a:rPr lang="en-US" dirty="0" smtClean="0"/>
              <a:t>Interrogative</a:t>
            </a:r>
            <a:endParaRPr lang="en-US" dirty="0"/>
          </a:p>
          <a:p>
            <a:pPr lvl="1"/>
            <a:r>
              <a:rPr lang="en-US" dirty="0"/>
              <a:t>D. </a:t>
            </a:r>
            <a:r>
              <a:rPr lang="en-US" dirty="0" smtClean="0"/>
              <a:t>Exclamatory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84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584775"/>
          </a:xfrm>
        </p:spPr>
        <p:txBody>
          <a:bodyPr/>
          <a:lstStyle/>
          <a:p>
            <a:r>
              <a:rPr lang="en-US" dirty="0" smtClean="0"/>
              <a:t>Option     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94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2862322"/>
          </a:xfrm>
        </p:spPr>
        <p:txBody>
          <a:bodyPr/>
          <a:lstStyle/>
          <a:p>
            <a:r>
              <a:rPr lang="en-US" b="0" i="0" dirty="0"/>
              <a:t>"The house is on fire!" is an example of what kind of sentence?</a:t>
            </a:r>
          </a:p>
          <a:p>
            <a:pPr lvl="1"/>
            <a:r>
              <a:rPr lang="en-US" dirty="0"/>
              <a:t>A. </a:t>
            </a:r>
            <a:r>
              <a:rPr lang="en-US" dirty="0" smtClean="0"/>
              <a:t>Declarative</a:t>
            </a:r>
            <a:endParaRPr lang="en-US" dirty="0"/>
          </a:p>
          <a:p>
            <a:pPr lvl="1"/>
            <a:r>
              <a:rPr lang="en-US" dirty="0"/>
              <a:t>B. </a:t>
            </a:r>
            <a:r>
              <a:rPr lang="en-US" dirty="0" smtClean="0"/>
              <a:t>Imperative</a:t>
            </a:r>
            <a:endParaRPr lang="en-US" dirty="0"/>
          </a:p>
          <a:p>
            <a:pPr lvl="1"/>
            <a:r>
              <a:rPr lang="en-US" dirty="0"/>
              <a:t>C. </a:t>
            </a:r>
            <a:r>
              <a:rPr lang="en-US" dirty="0" smtClean="0"/>
              <a:t>Interrogative</a:t>
            </a:r>
            <a:endParaRPr lang="en-US" dirty="0"/>
          </a:p>
          <a:p>
            <a:pPr lvl="1"/>
            <a:r>
              <a:rPr lang="en-US" dirty="0"/>
              <a:t>D. </a:t>
            </a:r>
            <a:r>
              <a:rPr lang="en-US" dirty="0" smtClean="0"/>
              <a:t>Exclamatory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75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584775"/>
          </a:xfrm>
        </p:spPr>
        <p:txBody>
          <a:bodyPr/>
          <a:lstStyle/>
          <a:p>
            <a:r>
              <a:rPr lang="en-US" dirty="0" smtClean="0"/>
              <a:t>Option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3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1354" y="3060064"/>
            <a:ext cx="57492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B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2862322"/>
          </a:xfrm>
        </p:spPr>
        <p:txBody>
          <a:bodyPr/>
          <a:lstStyle/>
          <a:p>
            <a:r>
              <a:rPr lang="en-US" b="0" i="0" dirty="0">
                <a:hlinkClick r:id="rId2"/>
              </a:rPr>
              <a:t>"Anna, answer the door." is an example of what kind of sentence?</a:t>
            </a:r>
            <a:endParaRPr lang="en-US" b="0" i="0" dirty="0"/>
          </a:p>
          <a:p>
            <a:pPr lvl="1"/>
            <a:r>
              <a:rPr lang="en-US" dirty="0" smtClean="0"/>
              <a:t>A</a:t>
            </a:r>
            <a:r>
              <a:rPr lang="en-US" dirty="0"/>
              <a:t>. </a:t>
            </a:r>
            <a:r>
              <a:rPr lang="en-US" dirty="0" smtClean="0"/>
              <a:t>Declarative</a:t>
            </a:r>
            <a:endParaRPr lang="en-US" dirty="0"/>
          </a:p>
          <a:p>
            <a:pPr lvl="1"/>
            <a:r>
              <a:rPr lang="en-US" dirty="0"/>
              <a:t>B. </a:t>
            </a:r>
            <a:r>
              <a:rPr lang="en-US" dirty="0" smtClean="0"/>
              <a:t>Imperative</a:t>
            </a:r>
            <a:endParaRPr lang="en-US" dirty="0"/>
          </a:p>
          <a:p>
            <a:pPr lvl="1"/>
            <a:r>
              <a:rPr lang="en-US" dirty="0"/>
              <a:t>C. </a:t>
            </a:r>
            <a:r>
              <a:rPr lang="en-US" dirty="0" smtClean="0"/>
              <a:t>Interrogative</a:t>
            </a:r>
            <a:endParaRPr lang="en-US" dirty="0"/>
          </a:p>
          <a:p>
            <a:pPr lvl="1"/>
            <a:r>
              <a:rPr lang="en-US" dirty="0"/>
              <a:t>D. </a:t>
            </a:r>
            <a:r>
              <a:rPr lang="en-US" dirty="0" smtClean="0"/>
              <a:t>Exclamatory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5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584775"/>
          </a:xfrm>
        </p:spPr>
        <p:txBody>
          <a:bodyPr/>
          <a:lstStyle/>
          <a:p>
            <a:r>
              <a:rPr lang="en-US" dirty="0" smtClean="0"/>
              <a:t>Option 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2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2862322"/>
          </a:xfrm>
        </p:spPr>
        <p:txBody>
          <a:bodyPr/>
          <a:lstStyle/>
          <a:p>
            <a:r>
              <a:rPr lang="en-US" b="0" i="0" dirty="0"/>
              <a:t>"Pepperoni pizza is my favorite food." is an example of what kind of sentence?</a:t>
            </a:r>
          </a:p>
          <a:p>
            <a:pPr lvl="1"/>
            <a:r>
              <a:rPr lang="en-US" dirty="0"/>
              <a:t>A. </a:t>
            </a:r>
            <a:r>
              <a:rPr lang="en-US" dirty="0" smtClean="0"/>
              <a:t>Declarative</a:t>
            </a:r>
            <a:endParaRPr lang="en-US" dirty="0"/>
          </a:p>
          <a:p>
            <a:pPr lvl="1"/>
            <a:r>
              <a:rPr lang="en-US" dirty="0"/>
              <a:t>B. </a:t>
            </a:r>
            <a:r>
              <a:rPr lang="en-US" dirty="0" smtClean="0"/>
              <a:t>Imperative</a:t>
            </a:r>
            <a:endParaRPr lang="en-US" dirty="0"/>
          </a:p>
          <a:p>
            <a:pPr lvl="1"/>
            <a:r>
              <a:rPr lang="en-US" dirty="0"/>
              <a:t>C. </a:t>
            </a:r>
            <a:r>
              <a:rPr lang="en-US" dirty="0" smtClean="0"/>
              <a:t>Interrogative</a:t>
            </a:r>
            <a:endParaRPr lang="en-US" dirty="0"/>
          </a:p>
          <a:p>
            <a:pPr lvl="1"/>
            <a:r>
              <a:rPr lang="en-US" dirty="0"/>
              <a:t>D. </a:t>
            </a:r>
            <a:r>
              <a:rPr lang="en-US" dirty="0" smtClean="0"/>
              <a:t>Exclamatory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39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584775"/>
          </a:xfrm>
        </p:spPr>
        <p:txBody>
          <a:bodyPr/>
          <a:lstStyle/>
          <a:p>
            <a:r>
              <a:rPr lang="en-US" dirty="0" smtClean="0"/>
              <a:t>Option 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60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4093428"/>
          </a:xfrm>
        </p:spPr>
        <p:txBody>
          <a:bodyPr/>
          <a:lstStyle/>
          <a:p>
            <a:r>
              <a:rPr lang="en-US" b="0" i="0" dirty="0"/>
              <a:t>"Sit down and be quiet!" What type of sentence is this?</a:t>
            </a:r>
          </a:p>
          <a:p>
            <a:pPr marL="742950" indent="-742950">
              <a:buFont typeface="+mj-lt"/>
              <a:buAutoNum type="alphaLcParenR"/>
            </a:pPr>
            <a:r>
              <a:rPr lang="en-US" b="0" i="0" dirty="0"/>
              <a:t> </a:t>
            </a:r>
            <a:r>
              <a:rPr lang="en-US" b="0" i="0" dirty="0" smtClean="0"/>
              <a:t>exclamatory</a:t>
            </a:r>
          </a:p>
          <a:p>
            <a:pPr marL="742950" indent="-742950">
              <a:buFont typeface="+mj-lt"/>
              <a:buAutoNum type="alphaLcParenR"/>
            </a:pPr>
            <a:r>
              <a:rPr lang="en-US" b="0" i="0" dirty="0" smtClean="0"/>
              <a:t>Imperative</a:t>
            </a:r>
            <a:endParaRPr lang="en-US" b="0" i="0" dirty="0"/>
          </a:p>
          <a:p>
            <a:pPr marL="742950" indent="-742950">
              <a:buFont typeface="+mj-lt"/>
              <a:buAutoNum type="alphaLcParenR"/>
            </a:pPr>
            <a:r>
              <a:rPr lang="en-US" b="0" i="0" dirty="0" smtClean="0"/>
              <a:t>Interrogative</a:t>
            </a:r>
            <a:endParaRPr lang="en-US" b="0" i="0" dirty="0"/>
          </a:p>
          <a:p>
            <a:pPr marL="742950" indent="-742950">
              <a:buFont typeface="+mj-lt"/>
              <a:buAutoNum type="alphaLcParenR"/>
            </a:pPr>
            <a:r>
              <a:rPr lang="en-US" b="0" i="0" dirty="0" smtClean="0"/>
              <a:t>Declarative </a:t>
            </a:r>
            <a:endParaRPr lang="en-US" b="0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368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584775"/>
          </a:xfrm>
        </p:spPr>
        <p:txBody>
          <a:bodyPr/>
          <a:lstStyle/>
          <a:p>
            <a:r>
              <a:rPr lang="en-US" dirty="0" smtClean="0"/>
              <a:t>Option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119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3508653"/>
          </a:xfrm>
        </p:spPr>
        <p:txBody>
          <a:bodyPr/>
          <a:lstStyle/>
          <a:p>
            <a:r>
              <a:rPr lang="en-US" b="0" i="0" dirty="0"/>
              <a:t>2. Which of these is not a type of sentence?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/>
              <a:t>a) Assertive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/>
              <a:t>b) Interrogative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/>
              <a:t>c) Complicated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/>
              <a:t>d) Imperative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52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584775"/>
          </a:xfrm>
        </p:spPr>
        <p:txBody>
          <a:bodyPr/>
          <a:lstStyle/>
          <a:p>
            <a:r>
              <a:rPr lang="en-US" dirty="0" smtClean="0"/>
              <a:t>Option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8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3508653"/>
          </a:xfrm>
        </p:spPr>
        <p:txBody>
          <a:bodyPr/>
          <a:lstStyle/>
          <a:p>
            <a:r>
              <a:rPr lang="en-US" dirty="0"/>
              <a:t>Which of these is an example of </a:t>
            </a:r>
            <a:r>
              <a:rPr lang="en-US" dirty="0" smtClean="0"/>
              <a:t>declarative </a:t>
            </a:r>
            <a:r>
              <a:rPr lang="en-US" dirty="0"/>
              <a:t>sentence?</a:t>
            </a:r>
          </a:p>
          <a:p>
            <a:r>
              <a:rPr lang="en-US" dirty="0"/>
              <a:t>a) Can you do this?</a:t>
            </a:r>
          </a:p>
          <a:p>
            <a:r>
              <a:rPr lang="en-US" dirty="0"/>
              <a:t>b) What a pretty girl!</a:t>
            </a:r>
          </a:p>
          <a:p>
            <a:r>
              <a:rPr lang="en-US" dirty="0"/>
              <a:t>c) Everyone accepts his version.</a:t>
            </a:r>
          </a:p>
          <a:p>
            <a:r>
              <a:rPr lang="en-US" dirty="0"/>
              <a:t>d) Please open the door.</a:t>
            </a:r>
          </a:p>
        </p:txBody>
      </p:sp>
    </p:spTree>
    <p:extLst>
      <p:ext uri="{BB962C8B-B14F-4D97-AF65-F5344CB8AC3E}">
        <p14:creationId xmlns:p14="http://schemas.microsoft.com/office/powerpoint/2010/main" val="1782803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584775"/>
          </a:xfrm>
        </p:spPr>
        <p:txBody>
          <a:bodyPr/>
          <a:lstStyle/>
          <a:p>
            <a:r>
              <a:rPr lang="en-US" dirty="0" smtClean="0"/>
              <a:t>Option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5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99969"/>
            <a:ext cx="7037705" cy="2519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claim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that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he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expressed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Relative</a:t>
            </a:r>
            <a:r>
              <a:rPr sz="2800" b="1" i="1" spc="-4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lang="en-IN" sz="2800" b="1" i="1" dirty="0">
                <a:latin typeface="Lucida Calligraphy" panose="03010101010101010101"/>
                <a:cs typeface="Lucida Calligraphy" panose="03010101010101010101"/>
              </a:rPr>
              <a:t>Noun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Adverb</a:t>
            </a:r>
            <a:r>
              <a:rPr sz="2800" b="1" i="1" spc="-4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3508653"/>
          </a:xfrm>
        </p:spPr>
        <p:txBody>
          <a:bodyPr/>
          <a:lstStyle/>
          <a:p>
            <a:r>
              <a:rPr lang="en-US" b="0" i="0" dirty="0"/>
              <a:t>To which type does the sentence belong?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/>
              <a:t>Alas! I have no hope of life.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/>
              <a:t>a) Assertive sentence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/>
              <a:t>b) Interrogative sentence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/>
              <a:t>c) Imperative sentence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/>
              <a:t>d) Exclamatory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730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944" y="2342642"/>
            <a:ext cx="10278110" cy="584775"/>
          </a:xfrm>
        </p:spPr>
        <p:txBody>
          <a:bodyPr/>
          <a:lstStyle/>
          <a:p>
            <a:r>
              <a:rPr lang="en-US" smtClean="0"/>
              <a:t>Option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3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5785" y="3060064"/>
            <a:ext cx="59797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99969"/>
            <a:ext cx="7037705" cy="2519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We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like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the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music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that</a:t>
            </a:r>
            <a:r>
              <a:rPr sz="2800" b="1" i="1" spc="1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spc="-5" dirty="0">
                <a:latin typeface="Lucida Calligraphy" panose="03010101010101010101"/>
                <a:cs typeface="Lucida Calligraphy" panose="03010101010101010101"/>
              </a:rPr>
              <a:t>you</a:t>
            </a:r>
            <a:r>
              <a:rPr sz="2800" b="1" i="1" spc="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brought.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Relative</a:t>
            </a:r>
            <a:r>
              <a:rPr sz="2800" b="1" i="1" spc="-4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Adjective</a:t>
            </a:r>
            <a:r>
              <a:rPr sz="2800" b="1" i="1" spc="-4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  <a:p>
            <a:pPr marL="1045845" indent="-1033145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1045210" algn="l"/>
                <a:tab pos="1045210" algn="l"/>
              </a:tabLst>
            </a:pP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Adverb</a:t>
            </a:r>
            <a:r>
              <a:rPr sz="2800" b="1" i="1" spc="-40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2800" b="1" i="1" dirty="0">
                <a:latin typeface="Lucida Calligraphy" panose="03010101010101010101"/>
                <a:cs typeface="Lucida Calligraphy" panose="03010101010101010101"/>
              </a:rPr>
              <a:t>clause</a:t>
            </a:r>
            <a:endParaRPr sz="28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Ans</a:t>
            </a:r>
            <a:r>
              <a:rPr spc="-5" dirty="0"/>
              <a:t>w</a:t>
            </a:r>
            <a:r>
              <a:rPr dirty="0"/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33437" y="1820862"/>
            <a:ext cx="10525125" cy="4361180"/>
          </a:xfrm>
          <a:custGeom>
            <a:avLst/>
            <a:gdLst/>
            <a:ahLst/>
            <a:cxnLst/>
            <a:rect l="l" t="t" r="r" b="b"/>
            <a:pathLst>
              <a:path w="10525125" h="4361180">
                <a:moveTo>
                  <a:pt x="10520362" y="4360862"/>
                </a:moveTo>
                <a:lnTo>
                  <a:pt x="4762" y="4360862"/>
                </a:lnTo>
                <a:lnTo>
                  <a:pt x="3289" y="4360633"/>
                </a:lnTo>
                <a:lnTo>
                  <a:pt x="1968" y="4359948"/>
                </a:lnTo>
                <a:lnTo>
                  <a:pt x="914" y="4358894"/>
                </a:lnTo>
                <a:lnTo>
                  <a:pt x="228" y="4357573"/>
                </a:lnTo>
                <a:lnTo>
                  <a:pt x="0" y="4356100"/>
                </a:lnTo>
                <a:lnTo>
                  <a:pt x="0" y="4762"/>
                </a:lnTo>
                <a:lnTo>
                  <a:pt x="4762" y="0"/>
                </a:lnTo>
                <a:lnTo>
                  <a:pt x="10520362" y="0"/>
                </a:lnTo>
                <a:lnTo>
                  <a:pt x="1052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51337"/>
                </a:lnTo>
                <a:lnTo>
                  <a:pt x="4762" y="4351337"/>
                </a:lnTo>
                <a:lnTo>
                  <a:pt x="9525" y="4356100"/>
                </a:lnTo>
                <a:lnTo>
                  <a:pt x="10525125" y="4356100"/>
                </a:lnTo>
                <a:lnTo>
                  <a:pt x="10524896" y="4357573"/>
                </a:lnTo>
                <a:lnTo>
                  <a:pt x="10524210" y="4358894"/>
                </a:lnTo>
                <a:lnTo>
                  <a:pt x="10523156" y="4359948"/>
                </a:lnTo>
                <a:lnTo>
                  <a:pt x="10521835" y="4360633"/>
                </a:lnTo>
                <a:lnTo>
                  <a:pt x="10520362" y="4360862"/>
                </a:lnTo>
                <a:close/>
              </a:path>
              <a:path w="10525125" h="43611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525125" h="4361180">
                <a:moveTo>
                  <a:pt x="1051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515600" y="4762"/>
                </a:lnTo>
                <a:lnTo>
                  <a:pt x="10515600" y="9525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10515600" y="4762"/>
                </a:lnTo>
                <a:lnTo>
                  <a:pt x="10520362" y="9525"/>
                </a:lnTo>
                <a:lnTo>
                  <a:pt x="10525125" y="9525"/>
                </a:lnTo>
                <a:lnTo>
                  <a:pt x="10525125" y="4351337"/>
                </a:lnTo>
                <a:lnTo>
                  <a:pt x="10520362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9525"/>
                </a:moveTo>
                <a:lnTo>
                  <a:pt x="10520362" y="9525"/>
                </a:lnTo>
                <a:lnTo>
                  <a:pt x="10515600" y="4762"/>
                </a:lnTo>
                <a:lnTo>
                  <a:pt x="10525125" y="4762"/>
                </a:lnTo>
                <a:lnTo>
                  <a:pt x="10525125" y="9525"/>
                </a:lnTo>
                <a:close/>
              </a:path>
              <a:path w="10525125" h="4361180">
                <a:moveTo>
                  <a:pt x="9525" y="4356100"/>
                </a:moveTo>
                <a:lnTo>
                  <a:pt x="4762" y="4351337"/>
                </a:lnTo>
                <a:lnTo>
                  <a:pt x="9525" y="4351337"/>
                </a:lnTo>
                <a:lnTo>
                  <a:pt x="9525" y="4356100"/>
                </a:lnTo>
                <a:close/>
              </a:path>
              <a:path w="10525125" h="4361180">
                <a:moveTo>
                  <a:pt x="10515600" y="4356100"/>
                </a:moveTo>
                <a:lnTo>
                  <a:pt x="9525" y="4356100"/>
                </a:lnTo>
                <a:lnTo>
                  <a:pt x="9525" y="4351337"/>
                </a:lnTo>
                <a:lnTo>
                  <a:pt x="10515600" y="4351337"/>
                </a:lnTo>
                <a:lnTo>
                  <a:pt x="10515600" y="4356100"/>
                </a:lnTo>
                <a:close/>
              </a:path>
              <a:path w="10525125" h="4361180">
                <a:moveTo>
                  <a:pt x="10525125" y="4356100"/>
                </a:moveTo>
                <a:lnTo>
                  <a:pt x="10515600" y="4356100"/>
                </a:lnTo>
                <a:lnTo>
                  <a:pt x="10520362" y="4351337"/>
                </a:lnTo>
                <a:lnTo>
                  <a:pt x="10525125" y="4351337"/>
                </a:lnTo>
                <a:lnTo>
                  <a:pt x="10525125" y="435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5785" y="3060064"/>
            <a:ext cx="59797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Option</a:t>
            </a:r>
            <a:r>
              <a:rPr sz="9600" b="1" i="1" spc="-75" dirty="0">
                <a:latin typeface="Lucida Calligraphy" panose="03010101010101010101"/>
                <a:cs typeface="Lucida Calligraphy" panose="03010101010101010101"/>
              </a:rPr>
              <a:t> </a:t>
            </a:r>
            <a:r>
              <a:rPr sz="9600" b="1" i="1" spc="-5" dirty="0">
                <a:latin typeface="Lucida Calligraphy" panose="03010101010101010101"/>
                <a:cs typeface="Lucida Calligraphy" panose="03010101010101010101"/>
              </a:rPr>
              <a:t>A</a:t>
            </a:r>
            <a:endParaRPr sz="9600">
              <a:latin typeface="Lucida Calligraphy" panose="03010101010101010101"/>
              <a:cs typeface="Lucida Calligraphy" panose="03010101010101010101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1008</Words>
  <Application>Microsoft Office PowerPoint</Application>
  <PresentationFormat>Custom</PresentationFormat>
  <Paragraphs>252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PowerPoint Presentation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Sony</cp:lastModifiedBy>
  <cp:revision>5</cp:revision>
  <dcterms:created xsi:type="dcterms:W3CDTF">2021-03-23T06:23:00Z</dcterms:created>
  <dcterms:modified xsi:type="dcterms:W3CDTF">2021-03-25T14:25:39Z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2020-12-28T16:30:00Z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2021-03-23T16:30:00Z</vt:filetime>
  </property>
  <property fmtid="{D5CDD505-2E9C-101B-9397-08002B2CF9AE}" pid="5" name="KSOProductBuildVer">
    <vt:lpwstr>1033-11.2.0.9926</vt:lpwstr>
  </property>
</Properties>
</file>