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9" r:id="rId12"/>
    <p:sldId id="267" r:id="rId13"/>
    <p:sldId id="268" r:id="rId14"/>
    <p:sldId id="272" r:id="rId15"/>
    <p:sldId id="275" r:id="rId16"/>
    <p:sldId id="276" r:id="rId17"/>
    <p:sldId id="277" r:id="rId18"/>
    <p:sldId id="278" r:id="rId19"/>
    <p:sldId id="285" r:id="rId20"/>
    <p:sldId id="281" r:id="rId21"/>
    <p:sldId id="282" r:id="rId22"/>
    <p:sldId id="283" r:id="rId23"/>
    <p:sldId id="286" r:id="rId24"/>
    <p:sldId id="284" r:id="rId25"/>
    <p:sldId id="287" r:id="rId26"/>
    <p:sldId id="28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>
      <p:cViewPr varScale="1">
        <p:scale>
          <a:sx n="77" d="100"/>
          <a:sy n="77" d="100"/>
        </p:scale>
        <p:origin x="9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arrived a state where neither of the transactions can ever proceed with normal</a:t>
            </a:r>
            <a:r>
              <a:rPr lang="en-US" baseline="0" dirty="0"/>
              <a:t> execution. This situation is called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younger has done read or write then older comes later and want to do read and write then we don’t allow older to do read or write.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DF8-3BB4-4F6B-AE4E-A3ACE11DBF13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D98D-9D3B-420C-A2AD-F1BDAA7B5CF2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00C-457D-4CA1-AC95-C4D7C2BF606C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D9F-DA13-4707-95C7-DCF1028EEF6F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BDF-35D6-4CBB-A32A-8C42070BAFEE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1348-7483-48FA-851B-E05FE2EA0F1B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A73-9AC9-41A6-B533-9F16514C5591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5AEF-71AB-4F50-AB30-FA32D396C9F1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E24-5DE8-43ED-9C12-82EF0C236EC5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E047-4F77-4AF1-B1BE-BB1DBFD6312E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E77-0CB7-43C4-B8A6-F2DF1E1BD11D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FB2-74EC-4483-AC83-883F6BA98EB3}" type="datetime5">
              <a:rPr lang="en-US" smtClean="0"/>
              <a:t>22-Apr-23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Concurrency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sz="3000" dirty="0"/>
          </a:p>
          <a:p>
            <a:pPr algn="just"/>
            <a:r>
              <a:rPr lang="en-US" sz="3000" b="1" dirty="0"/>
              <a:t>Starvation </a:t>
            </a:r>
            <a:r>
              <a:rPr lang="en-US" sz="3000" dirty="0"/>
              <a:t>is also possible if concurrency control manager is badly designed. For example: A transaction may be waiting for an X-lock on an item, while a sequence of other transactions request and are granted an S-lock on the same item. </a:t>
            </a:r>
          </a:p>
          <a:p>
            <a:pPr algn="just"/>
            <a:r>
              <a:rPr lang="en-US" sz="3000" dirty="0"/>
              <a:t>The same transaction is repeatedly rolled back due to deadlocks. </a:t>
            </a:r>
          </a:p>
          <a:p>
            <a:pPr algn="just"/>
            <a:r>
              <a:rPr lang="en-US" sz="3000" dirty="0"/>
              <a:t>Concurrency control manager can be designed to prevent starvation.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sz="2800" dirty="0"/>
              <a:t>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locking protocol </a:t>
            </a:r>
            <a:r>
              <a:rPr lang="en-US" sz="2800" dirty="0"/>
              <a:t>is a set of rules followed by all transactions while requesting and releasing locks. Locking protocols restrict the set of possible schedules.</a:t>
            </a:r>
          </a:p>
          <a:p>
            <a:pPr algn="just"/>
            <a:r>
              <a:rPr lang="en-US" sz="2800" dirty="0"/>
              <a:t>Two types of lock based protocol is: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Two-phase locking protocol</a:t>
            </a:r>
          </a:p>
          <a:p>
            <a:pPr algn="just"/>
            <a:r>
              <a:rPr lang="en-US" sz="2800" dirty="0"/>
              <a:t>Protocol which is not two phase: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Graph based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6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23091" r="24647" b="29861"/>
          <a:stretch/>
        </p:blipFill>
        <p:spPr bwMode="auto">
          <a:xfrm>
            <a:off x="609600" y="1676400"/>
            <a:ext cx="80771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57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Cascading rollback may occur in Two phase locking so in order to avoid it three variations on two phase locking is used: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Strict two-phase locking 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Here a transaction must hold all its exclusive locks till it commits/aborts.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Rigorous two-phase locking : </a:t>
            </a:r>
            <a:r>
              <a:rPr lang="en-US" dirty="0"/>
              <a:t>is 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commit.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Two phase locking with Lock Conversion:</a:t>
            </a:r>
            <a:r>
              <a:rPr lang="en-US" b="1" dirty="0"/>
              <a:t> </a:t>
            </a:r>
            <a:r>
              <a:rPr lang="en-US" dirty="0"/>
              <a:t>This protocol adds the ability of lock conversion to the basic two phase locking. </a:t>
            </a:r>
            <a:r>
              <a:rPr lang="en-US" dirty="0" err="1"/>
              <a:t>i.e</a:t>
            </a:r>
            <a:r>
              <a:rPr lang="en-US" dirty="0"/>
              <a:t> we can convert a shared lock to an exclusive lock and vice versa. The Upgrade(A) instruction is used to convert a shared lock to an exclusive lock. The Downgrade(A) instruction is used to convert an exclusive lock shared lock.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800" dirty="0"/>
              <a:t>Graph-based protocols are an alternative to two-phase locking </a:t>
            </a:r>
          </a:p>
          <a:p>
            <a:pPr algn="just"/>
            <a:r>
              <a:rPr lang="en-US" sz="2800" dirty="0"/>
              <a:t>This protocol requires prior knowledge about the order in which database items will be accessed</a:t>
            </a:r>
          </a:p>
          <a:p>
            <a:pPr algn="just"/>
            <a:r>
              <a:rPr lang="en-US" sz="2800" dirty="0"/>
              <a:t>To acquire such prior knowledge, we impose a partial ordering→ on the set </a:t>
            </a:r>
            <a:r>
              <a:rPr lang="en-US" sz="2800" b="1" dirty="0"/>
              <a:t>D </a:t>
            </a:r>
            <a:r>
              <a:rPr lang="en-US" sz="2800" dirty="0"/>
              <a:t>= {</a:t>
            </a:r>
            <a:r>
              <a:rPr lang="en-US" sz="2800" i="1" dirty="0"/>
              <a:t>d</a:t>
            </a:r>
            <a:r>
              <a:rPr lang="en-US" sz="2000" i="1" dirty="0"/>
              <a:t>1</a:t>
            </a:r>
            <a:r>
              <a:rPr lang="en-US" sz="2800" i="1" dirty="0"/>
              <a:t>, d</a:t>
            </a:r>
            <a:r>
              <a:rPr lang="en-US" sz="2000" i="1" dirty="0"/>
              <a:t>2</a:t>
            </a:r>
            <a:r>
              <a:rPr lang="en-US" sz="2800" i="1" dirty="0"/>
              <a:t> ,..., d</a:t>
            </a:r>
            <a:r>
              <a:rPr lang="en-US" sz="2000" i="1" dirty="0"/>
              <a:t>h</a:t>
            </a:r>
            <a:r>
              <a:rPr lang="en-US" sz="2800" dirty="0"/>
              <a:t>} of all data items. </a:t>
            </a:r>
          </a:p>
          <a:p>
            <a:pPr lvl="1" algn="just"/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→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then any transaction accessing both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must access d</a:t>
            </a:r>
            <a:r>
              <a:rPr lang="en-US" sz="2000" dirty="0"/>
              <a:t>i </a:t>
            </a:r>
            <a:r>
              <a:rPr lang="en-US" dirty="0"/>
              <a:t>before accessing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tree or a graph protocol only exclusive locks are allowed. Each transaction Ti can lock data item only once, and must observe the following rules:</a:t>
            </a:r>
          </a:p>
          <a:p>
            <a:pPr marL="514350" indent="-514350" algn="just">
              <a:buAutoNum type="arabicPeriod"/>
            </a:pPr>
            <a:r>
              <a:rPr lang="en-US" dirty="0"/>
              <a:t>The first lock by </a:t>
            </a:r>
            <a:r>
              <a:rPr lang="en-US" i="1" dirty="0"/>
              <a:t>Ti </a:t>
            </a:r>
            <a:r>
              <a:rPr lang="en-US" dirty="0"/>
              <a:t>may be on any data item.</a:t>
            </a:r>
          </a:p>
          <a:p>
            <a:pPr marL="514350" indent="-514350" algn="just">
              <a:buAutoNum type="arabicPeriod"/>
            </a:pPr>
            <a:r>
              <a:rPr lang="en-US" dirty="0"/>
              <a:t>Subsequently, a data </a:t>
            </a:r>
            <a:r>
              <a:rPr lang="en-US" i="1" dirty="0"/>
              <a:t>Q </a:t>
            </a:r>
            <a:r>
              <a:rPr lang="en-US" dirty="0"/>
              <a:t>can be locked by </a:t>
            </a:r>
            <a:r>
              <a:rPr lang="en-US" i="1" dirty="0"/>
              <a:t>Ti </a:t>
            </a:r>
            <a:r>
              <a:rPr lang="en-US" dirty="0"/>
              <a:t>only if the parent of </a:t>
            </a:r>
            <a:r>
              <a:rPr lang="en-US" i="1" dirty="0"/>
              <a:t>Q </a:t>
            </a:r>
            <a:r>
              <a:rPr lang="en-US" dirty="0"/>
              <a:t>is currently locked by </a:t>
            </a:r>
            <a:r>
              <a:rPr lang="en-US" i="1" dirty="0"/>
              <a:t>Ti</a:t>
            </a:r>
            <a:r>
              <a:rPr lang="en-US" dirty="0"/>
              <a:t>. 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items may be unlocked at any time. </a:t>
            </a:r>
          </a:p>
          <a:p>
            <a:pPr marL="514350" indent="-514350" algn="just">
              <a:buAutoNum type="arabicPeriod"/>
            </a:pPr>
            <a:r>
              <a:rPr lang="en-US" dirty="0"/>
              <a:t>A data item that has been locked and unlocked by </a:t>
            </a:r>
            <a:r>
              <a:rPr lang="en-US" i="1" dirty="0"/>
              <a:t>Ti </a:t>
            </a:r>
            <a:r>
              <a:rPr lang="en-US" dirty="0"/>
              <a:t>cannot subsequently be relocked by </a:t>
            </a:r>
            <a:r>
              <a:rPr lang="en-US" i="1" dirty="0"/>
              <a:t>Ti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3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Protocol: Example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5" t="23785" r="21425" b="11459"/>
          <a:stretch/>
        </p:blipFill>
        <p:spPr bwMode="auto">
          <a:xfrm>
            <a:off x="914400" y="16002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4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Advantages:</a:t>
            </a:r>
            <a:endParaRPr lang="en-US" dirty="0"/>
          </a:p>
          <a:p>
            <a:pPr lvl="1"/>
            <a:r>
              <a:rPr lang="en-US" dirty="0"/>
              <a:t>The tree protocol ensures conflict </a:t>
            </a:r>
            <a:r>
              <a:rPr lang="en-US" dirty="0" err="1"/>
              <a:t>serializability</a:t>
            </a:r>
            <a:r>
              <a:rPr lang="en-US" dirty="0"/>
              <a:t> as well as freedom from deadlock. </a:t>
            </a:r>
          </a:p>
          <a:p>
            <a:pPr lvl="1"/>
            <a:r>
              <a:rPr lang="en-US" dirty="0"/>
              <a:t>Unlocking may occur earlier in the tree-locking protocol than in the two-phase locking protocol. </a:t>
            </a:r>
          </a:p>
          <a:p>
            <a:pPr lvl="2"/>
            <a:r>
              <a:rPr lang="en-US" dirty="0"/>
              <a:t>shorter waiting times, and increase in concurrency </a:t>
            </a:r>
          </a:p>
          <a:p>
            <a:pPr lvl="2"/>
            <a:r>
              <a:rPr lang="en-US" dirty="0"/>
              <a:t>protocol is deadlock-free, no rollbacks are required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Disadvantages:</a:t>
            </a:r>
            <a:endParaRPr lang="en-US" dirty="0"/>
          </a:p>
          <a:p>
            <a:pPr lvl="1"/>
            <a:r>
              <a:rPr lang="en-US" dirty="0"/>
              <a:t>Transactions may have to lock data items that it does not access. </a:t>
            </a:r>
          </a:p>
          <a:p>
            <a:pPr lvl="2"/>
            <a:r>
              <a:rPr lang="en-US" dirty="0"/>
              <a:t>increased locking overhead, and additional waiting time </a:t>
            </a:r>
          </a:p>
          <a:p>
            <a:pPr lvl="2"/>
            <a:r>
              <a:rPr lang="en-US" dirty="0"/>
              <a:t>potential decrease in concurrency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8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Each transaction is issued a timestamp when it enters the system. If an old transaction </a:t>
            </a:r>
            <a:r>
              <a:rPr lang="en-US" i="1" dirty="0"/>
              <a:t>Ti </a:t>
            </a:r>
            <a:r>
              <a:rPr lang="en-US" dirty="0"/>
              <a:t>has time-stamp TS(</a:t>
            </a:r>
            <a:r>
              <a:rPr lang="en-US" i="1" dirty="0"/>
              <a:t>Ti</a:t>
            </a:r>
            <a:r>
              <a:rPr lang="en-US" dirty="0"/>
              <a:t>), a new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is assigned time-stamp TS(</a:t>
            </a:r>
            <a:r>
              <a:rPr lang="en-US" i="1" dirty="0" err="1"/>
              <a:t>Tj</a:t>
            </a:r>
            <a:r>
              <a:rPr lang="en-US" dirty="0"/>
              <a:t>) such that TS(</a:t>
            </a:r>
            <a:r>
              <a:rPr lang="en-US" i="1" dirty="0"/>
              <a:t>Ti</a:t>
            </a:r>
            <a:r>
              <a:rPr lang="en-US" dirty="0"/>
              <a:t>) &lt;TS(</a:t>
            </a:r>
            <a:r>
              <a:rPr lang="en-US" i="1" dirty="0" err="1"/>
              <a:t>Tj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The protocol manages concurrent execution such that the time-stamps determine the </a:t>
            </a:r>
            <a:r>
              <a:rPr lang="en-US" dirty="0" err="1"/>
              <a:t>serializability</a:t>
            </a:r>
            <a:r>
              <a:rPr lang="en-US" dirty="0"/>
              <a:t> order. </a:t>
            </a:r>
          </a:p>
          <a:p>
            <a:pPr algn="just"/>
            <a:r>
              <a:rPr lang="en-US" dirty="0"/>
              <a:t>In order to assure such behavior, the protocol maintains for each data </a:t>
            </a:r>
            <a:r>
              <a:rPr lang="en-US" i="1" dirty="0"/>
              <a:t>Q </a:t>
            </a:r>
            <a:r>
              <a:rPr lang="en-US" dirty="0"/>
              <a:t>two timestamp values: </a:t>
            </a:r>
          </a:p>
          <a:p>
            <a:pPr lvl="1" algn="just"/>
            <a:r>
              <a:rPr lang="en-US" b="1" dirty="0"/>
              <a:t>W-timestamp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 </a:t>
            </a:r>
          </a:p>
          <a:p>
            <a:pPr lvl="1" algn="just"/>
            <a:r>
              <a:rPr lang="en-US" b="1" dirty="0"/>
              <a:t>R-timestamp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Use the value of the </a:t>
            </a:r>
            <a:r>
              <a:rPr lang="en-US" i="1" dirty="0"/>
              <a:t>system clock</a:t>
            </a:r>
            <a:r>
              <a:rPr lang="en-US" dirty="0"/>
              <a:t> as the timestamp; that is, a transaction’s timestamp is equal to the value of the clock when the transaction enters the system.</a:t>
            </a:r>
          </a:p>
          <a:p>
            <a:pPr lvl="1" algn="just"/>
            <a:r>
              <a:rPr lang="en-US" dirty="0"/>
              <a:t>Use a </a:t>
            </a:r>
            <a:r>
              <a:rPr lang="en-US" i="1" dirty="0"/>
              <a:t>logical counter</a:t>
            </a:r>
            <a:r>
              <a:rPr lang="en-US" dirty="0"/>
              <a:t> that is incremented after a new timestamp has been assigned; that is, a transaction’s timestamp is equal to the value of the counter when the transaction enters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Concurrency control mechanism is responsible for maintaining the database consistency in case of concurrent execution.</a:t>
            </a:r>
          </a:p>
          <a:p>
            <a:pPr algn="just"/>
            <a:r>
              <a:rPr lang="en-US" dirty="0"/>
              <a:t>Following are the most common concurrency control protocols: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Lock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Graph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Time stamp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Validation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329851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The timestamp ordering protocol ensures that any conflicting </a:t>
            </a:r>
            <a:r>
              <a:rPr lang="en-US" b="1" dirty="0"/>
              <a:t>read </a:t>
            </a:r>
            <a:r>
              <a:rPr lang="en-US" dirty="0"/>
              <a:t>and </a:t>
            </a:r>
            <a:r>
              <a:rPr lang="en-US" b="1" dirty="0"/>
              <a:t>write </a:t>
            </a:r>
            <a:r>
              <a:rPr lang="en-US" dirty="0"/>
              <a:t>operations are executed in timestamp order. </a:t>
            </a:r>
          </a:p>
          <a:p>
            <a:pPr algn="just"/>
            <a:r>
              <a:rPr lang="en-US" dirty="0"/>
              <a:t>Suppose a transaction T</a:t>
            </a:r>
            <a:r>
              <a:rPr lang="en-US" sz="1600" dirty="0"/>
              <a:t>i </a:t>
            </a:r>
            <a:r>
              <a:rPr lang="en-US" dirty="0"/>
              <a:t>issues a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≤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needs to read a value of </a:t>
            </a:r>
            <a:r>
              <a:rPr lang="en-US" i="1" dirty="0"/>
              <a:t>Q </a:t>
            </a:r>
            <a:r>
              <a:rPr lang="en-US" dirty="0"/>
              <a:t>that was already overwritten. Hence, the </a:t>
            </a:r>
            <a:r>
              <a:rPr lang="en-US" b="1" dirty="0"/>
              <a:t>read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)≥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the </a:t>
            </a:r>
            <a:r>
              <a:rPr lang="en-US" b="1" dirty="0"/>
              <a:t>read </a:t>
            </a:r>
            <a:r>
              <a:rPr lang="en-US" dirty="0"/>
              <a:t>operation is executed, and R-timestamp(</a:t>
            </a:r>
            <a:r>
              <a:rPr lang="en-US" i="1" dirty="0"/>
              <a:t>Q</a:t>
            </a:r>
            <a:r>
              <a:rPr lang="en-US" dirty="0"/>
              <a:t>) is set to </a:t>
            </a:r>
            <a:r>
              <a:rPr lang="en-US" b="1" dirty="0"/>
              <a:t>max</a:t>
            </a:r>
            <a:r>
              <a:rPr lang="en-US" dirty="0"/>
              <a:t>(R-timestamp(</a:t>
            </a:r>
            <a:r>
              <a:rPr lang="en-US" i="1" dirty="0"/>
              <a:t>Q</a:t>
            </a:r>
            <a:r>
              <a:rPr lang="en-US" dirty="0"/>
              <a:t>),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Suppose that transaction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issues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&lt; R-timestamp(</a:t>
            </a:r>
            <a:r>
              <a:rPr lang="en-US" i="1" dirty="0"/>
              <a:t>Q</a:t>
            </a:r>
            <a:r>
              <a:rPr lang="en-US" dirty="0"/>
              <a:t>), then the value of </a:t>
            </a:r>
            <a:r>
              <a:rPr lang="en-US" i="1" dirty="0"/>
              <a:t>Q </a:t>
            </a:r>
            <a:r>
              <a:rPr lang="en-US" dirty="0"/>
              <a:t>that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producing was needed previously, and the system assumed that that value would never be produced. Hence, the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600" i="1" dirty="0"/>
              <a:t>i</a:t>
            </a:r>
            <a:r>
              <a:rPr lang="en-US" dirty="0"/>
              <a:t>) &lt; 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attempting to write an obsolete value of </a:t>
            </a:r>
            <a:r>
              <a:rPr lang="en-US" i="1" dirty="0"/>
              <a:t>Q</a:t>
            </a:r>
            <a:r>
              <a:rPr lang="en-US" dirty="0"/>
              <a:t>. Hence, this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rolled back. </a:t>
            </a:r>
          </a:p>
          <a:p>
            <a:pPr lvl="1"/>
            <a:endParaRPr lang="en-US" dirty="0"/>
          </a:p>
          <a:p>
            <a:r>
              <a:rPr lang="en-US" dirty="0"/>
              <a:t>Otherwise, the </a:t>
            </a:r>
            <a:r>
              <a:rPr lang="en-US" b="1" dirty="0"/>
              <a:t>write </a:t>
            </a:r>
            <a:r>
              <a:rPr lang="en-US" dirty="0"/>
              <a:t>operation is executed, and W-timestamp(</a:t>
            </a:r>
            <a:r>
              <a:rPr lang="en-US" i="1" dirty="0"/>
              <a:t>Q</a:t>
            </a:r>
            <a:r>
              <a:rPr lang="en-US" dirty="0"/>
              <a:t>) is set to TS(</a:t>
            </a:r>
            <a:r>
              <a:rPr lang="en-US" i="1" dirty="0"/>
              <a:t>T</a:t>
            </a:r>
            <a:r>
              <a:rPr lang="en-US" sz="1800" i="1" dirty="0"/>
              <a:t>i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/>
              <a:t>To illustrate this protocol, we consider transactions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. Transaction T</a:t>
            </a:r>
            <a:r>
              <a:rPr lang="en-US" baseline="-25000" dirty="0"/>
              <a:t>1</a:t>
            </a:r>
            <a:r>
              <a:rPr lang="en-US" dirty="0"/>
              <a:t> displays the contents of accounts A and B:</a:t>
            </a:r>
            <a:endParaRPr lang="en-US" sz="2400" dirty="0"/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1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2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B := B </a:t>
            </a:r>
            <a:r>
              <a:rPr lang="ja-JP" altLang="en-US" b="1" dirty="0">
                <a:ea typeface="ＭＳ Ｐゴシック" charset="-128"/>
              </a:rPr>
              <a:t>−</a:t>
            </a:r>
            <a:r>
              <a:rPr lang="en-US" b="1" dirty="0"/>
              <a:t>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A := A + 50;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endParaRPr lang="en-US" b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74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31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 presenting schedules under the timestamp protocol, we shall assume that a transaction is assigned a timestamp immediately before its first instruction. Thus, in schedule 3,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), and the schedule is possible under the timestamp protocol.</a:t>
            </a:r>
          </a:p>
          <a:p>
            <a:r>
              <a:rPr lang="en-US" sz="2400" dirty="0"/>
              <a:t>Schedule 3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4030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Thomas Write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Modified version of the timestamp-ordering protocol in which obsolete </a:t>
            </a:r>
            <a:r>
              <a:rPr lang="en-US" b="1" dirty="0"/>
              <a:t>write </a:t>
            </a:r>
            <a:r>
              <a:rPr lang="en-US" dirty="0"/>
              <a:t>operations may be ignored under certain circumstances. 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Ti </a:t>
            </a:r>
            <a:r>
              <a:rPr lang="en-US" dirty="0"/>
              <a:t>attempts to write data item </a:t>
            </a:r>
            <a:r>
              <a:rPr lang="en-US" i="1" dirty="0"/>
              <a:t>Q</a:t>
            </a:r>
            <a:r>
              <a:rPr lang="en-US" dirty="0"/>
              <a:t>, if TS(</a:t>
            </a:r>
            <a:r>
              <a:rPr lang="en-US" i="1" dirty="0"/>
              <a:t>Ti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dirty="0"/>
              <a:t>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Ti </a:t>
            </a:r>
            <a:r>
              <a:rPr lang="en-US" dirty="0"/>
              <a:t>is attempting to write an obsolete value of {</a:t>
            </a:r>
            <a:r>
              <a:rPr lang="en-US" i="1" dirty="0"/>
              <a:t>Q</a:t>
            </a:r>
            <a:r>
              <a:rPr lang="en-US" dirty="0"/>
              <a:t>}. </a:t>
            </a:r>
          </a:p>
          <a:p>
            <a:pPr lvl="1" algn="just"/>
            <a:r>
              <a:rPr lang="en-US" dirty="0"/>
              <a:t>Rather than rolling back </a:t>
            </a:r>
            <a:r>
              <a:rPr lang="en-US" i="1" dirty="0"/>
              <a:t>Ti </a:t>
            </a:r>
            <a:r>
              <a:rPr lang="en-US" dirty="0"/>
              <a:t>as the timestamp ordering protocol would have done, this {</a:t>
            </a:r>
            <a:r>
              <a:rPr lang="en-US" b="1" dirty="0"/>
              <a:t>write</a:t>
            </a:r>
            <a:r>
              <a:rPr lang="en-US" dirty="0"/>
              <a:t>} operation can be ignored. </a:t>
            </a:r>
          </a:p>
          <a:p>
            <a:pPr algn="just"/>
            <a:r>
              <a:rPr lang="en-US" dirty="0"/>
              <a:t>Otherwise this protocol is the same as the timestamp ordering protocol. </a:t>
            </a:r>
          </a:p>
          <a:p>
            <a:pPr algn="just"/>
            <a:r>
              <a:rPr lang="en-US" dirty="0"/>
              <a:t>Thomas' Write Rule allows greater potential concurrency. </a:t>
            </a:r>
          </a:p>
          <a:p>
            <a:pPr lvl="1" algn="just"/>
            <a:r>
              <a:rPr lang="en-US" dirty="0"/>
              <a:t>Allows some view-</a:t>
            </a:r>
            <a:r>
              <a:rPr lang="en-US" dirty="0" err="1"/>
              <a:t>serializable</a:t>
            </a:r>
            <a:r>
              <a:rPr lang="en-US" dirty="0"/>
              <a:t> schedules that are not conflict-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9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We assume that each transaction T</a:t>
            </a:r>
            <a:r>
              <a:rPr lang="en-US" baseline="-25000" dirty="0"/>
              <a:t>i</a:t>
            </a:r>
            <a:r>
              <a:rPr lang="en-US" dirty="0"/>
              <a:t> executes in two or three different phases in its lifetime, depending on whether it is a read-only or an update transaction. The phases are, in order, </a:t>
            </a:r>
          </a:p>
          <a:p>
            <a:pPr lvl="1" algn="just">
              <a:defRPr/>
            </a:pPr>
            <a:r>
              <a:rPr lang="en-US" b="1" i="1" dirty="0"/>
              <a:t>Read phase</a:t>
            </a:r>
            <a:r>
              <a:rPr lang="en-US" b="1" dirty="0"/>
              <a:t>. </a:t>
            </a:r>
            <a:r>
              <a:rPr lang="en-US" dirty="0"/>
              <a:t>During this phase, the system executes transaction T</a:t>
            </a:r>
            <a:r>
              <a:rPr lang="en-US" sz="3200" baseline="-25000" dirty="0"/>
              <a:t>i</a:t>
            </a:r>
            <a:r>
              <a:rPr lang="en-US" dirty="0"/>
              <a:t>. It reads the values of the various data items and stores them in variables local to T</a:t>
            </a:r>
            <a:r>
              <a:rPr lang="en-US" sz="3200" baseline="-25000" dirty="0"/>
              <a:t>i</a:t>
            </a:r>
            <a:r>
              <a:rPr lang="en-US" dirty="0"/>
              <a:t>. It performs all write operations on temporary local variables, without updates of the actual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Validation phase</a:t>
            </a:r>
            <a:r>
              <a:rPr lang="en-US" b="1" dirty="0"/>
              <a:t>. </a:t>
            </a:r>
            <a:r>
              <a:rPr lang="en-US" dirty="0"/>
              <a:t>Transaction T</a:t>
            </a:r>
            <a:r>
              <a:rPr lang="en-US" baseline="-25000" dirty="0"/>
              <a:t>i</a:t>
            </a:r>
            <a:r>
              <a:rPr lang="en-US" dirty="0"/>
              <a:t> performs a validation test to determine whether it can copy to the database the temporary local variables that hold the results of write operations without causing a violation of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  <a:p>
            <a:pPr lvl="1" algn="just"/>
            <a:r>
              <a:rPr lang="en-US" b="1" i="1" dirty="0"/>
              <a:t>Write phase</a:t>
            </a:r>
            <a:r>
              <a:rPr lang="en-US" b="1" dirty="0"/>
              <a:t>. </a:t>
            </a:r>
            <a:r>
              <a:rPr lang="en-US" dirty="0"/>
              <a:t>If transaction T</a:t>
            </a:r>
            <a:r>
              <a:rPr lang="en-US" baseline="-25000" dirty="0"/>
              <a:t>i</a:t>
            </a:r>
            <a:r>
              <a:rPr lang="en-US" dirty="0"/>
              <a:t> succeeds in validation (step 2), then the system applies the actual updates to the database. Otherwise, the system rolls back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Each transaction Ti has 3 timestamps </a:t>
            </a:r>
          </a:p>
          <a:p>
            <a:pPr lvl="1"/>
            <a:r>
              <a:rPr lang="en-US" dirty="0"/>
              <a:t>Start(Ti) : the time when Ti started its execution </a:t>
            </a:r>
          </a:p>
          <a:p>
            <a:pPr lvl="1"/>
            <a:r>
              <a:rPr lang="en-US" dirty="0"/>
              <a:t>Validation(Ti): the time when Ti entered its validation phase </a:t>
            </a:r>
          </a:p>
          <a:p>
            <a:pPr lvl="1"/>
            <a:r>
              <a:rPr lang="en-US" dirty="0"/>
              <a:t>Finish(Ti) : the time when Ti finished its write phase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4457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Inconsistency occurs when two transactions attempt to modify the same data item at the same time. </a:t>
            </a:r>
          </a:p>
          <a:p>
            <a:pPr algn="just"/>
            <a:r>
              <a:rPr lang="en-US" dirty="0"/>
              <a:t>A general solution to this problem is that, if one transaction is accessing a data item then, no other transaction should be allowed to modify that data item.</a:t>
            </a:r>
          </a:p>
          <a:p>
            <a:pPr algn="just"/>
            <a:r>
              <a:rPr lang="en-US" dirty="0"/>
              <a:t>Locks are used to implement this general solution.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Lock-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 variable associated with each data item that describes the status of the item with respect to possible operations that can be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16831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are two types of locks: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Binary locks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Shared/Exclusive locks</a:t>
            </a:r>
            <a:endParaRPr lang="en-US" dirty="0"/>
          </a:p>
          <a:p>
            <a:pPr algn="just"/>
            <a:r>
              <a:rPr lang="en-US" dirty="0"/>
              <a:t>A binary lock can have two states</a:t>
            </a:r>
            <a:r>
              <a:rPr lang="en-US" i="1" dirty="0"/>
              <a:t>-locked and unlocked. </a:t>
            </a:r>
          </a:p>
          <a:p>
            <a:pPr algn="just"/>
            <a:r>
              <a:rPr lang="en-US" dirty="0"/>
              <a:t>The function lock(X) tells that whether data item X is locked or not at a given time. </a:t>
            </a:r>
          </a:p>
          <a:p>
            <a:pPr algn="just"/>
            <a:r>
              <a:rPr lang="en-US" dirty="0"/>
              <a:t>If lock(X)=1 then, X is locked and if lock(X)=0 then, X is not locked.</a:t>
            </a:r>
          </a:p>
          <a:p>
            <a:pPr algn="just"/>
            <a:r>
              <a:rPr lang="en-US" dirty="0"/>
              <a:t>A transaction can request and release a lock on data item X by using following two instructions:</a:t>
            </a:r>
          </a:p>
          <a:p>
            <a:pPr lvl="1" algn="just"/>
            <a:r>
              <a:rPr lang="en-US" dirty="0" err="1"/>
              <a:t>Lock_item</a:t>
            </a:r>
            <a:r>
              <a:rPr lang="en-US" dirty="0"/>
              <a:t>(X)</a:t>
            </a:r>
          </a:p>
          <a:p>
            <a:pPr lvl="1" algn="just"/>
            <a:r>
              <a:rPr lang="en-US" dirty="0" err="1"/>
              <a:t>unlock_item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9437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Main drawback of binary lock is that at a given point of time, at most one transaction can hold a lock on data item X. But, in database system it should be allowed that multiple transactions may access a data item only for reading.</a:t>
            </a:r>
          </a:p>
          <a:p>
            <a:pPr algn="just"/>
            <a:r>
              <a:rPr lang="en-US" dirty="0"/>
              <a:t>To overcome this problem, we use shared/exclusive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25383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8646" r="19766" b="42708"/>
          <a:stretch/>
        </p:blipFill>
        <p:spPr bwMode="auto">
          <a:xfrm>
            <a:off x="609601" y="15240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6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7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Compatibility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Compatibility function can be defined as:</a:t>
            </a:r>
          </a:p>
          <a:p>
            <a:pPr lvl="1" algn="just"/>
            <a:r>
              <a:rPr lang="en-US" sz="2600" dirty="0"/>
              <a:t>Let M and N be two lock modes. Now suppose that a transaction Ti requests a lock of mode M on data item A on which transaction </a:t>
            </a:r>
            <a:r>
              <a:rPr lang="en-US" sz="2600" dirty="0" err="1"/>
              <a:t>Tj</a:t>
            </a:r>
            <a:r>
              <a:rPr lang="en-US" sz="2600" dirty="0"/>
              <a:t> currently holds a lock of mode N. If transaction Ti can be granted a lock on A immediately </a:t>
            </a:r>
            <a:r>
              <a:rPr lang="en-US" sz="2600" dirty="0" err="1"/>
              <a:t>inspite</a:t>
            </a:r>
            <a:r>
              <a:rPr lang="en-US" sz="2600" dirty="0"/>
              <a:t> of presence of lock of mode N, then mode M is said to be compatible with mode N.</a:t>
            </a:r>
          </a:p>
          <a:p>
            <a:pPr lvl="1" algn="just"/>
            <a:endParaRPr lang="en-US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3" t="27430" r="34993" b="54688"/>
          <a:stretch/>
        </p:blipFill>
        <p:spPr bwMode="auto">
          <a:xfrm>
            <a:off x="2895600" y="4724400"/>
            <a:ext cx="335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D739C2-930F-7988-9A73-3F8461E9FFB4}"/>
              </a:ext>
            </a:extLst>
          </p:cNvPr>
          <p:cNvSpPr txBox="1"/>
          <p:nvPr/>
        </p:nvSpPr>
        <p:spPr>
          <a:xfrm>
            <a:off x="-2057400" y="51054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Koi data item pr </a:t>
            </a:r>
            <a:r>
              <a:rPr lang="en-IN" dirty="0" err="1"/>
              <a:t>pehle</a:t>
            </a:r>
            <a:r>
              <a:rPr lang="en-IN" dirty="0"/>
              <a:t> se mano m mode ka lock </a:t>
            </a:r>
            <a:r>
              <a:rPr lang="en-IN" dirty="0" err="1"/>
              <a:t>laga</a:t>
            </a:r>
            <a:r>
              <a:rPr lang="en-IN" dirty="0"/>
              <a:t> </a:t>
            </a:r>
            <a:r>
              <a:rPr lang="en-IN" dirty="0" err="1"/>
              <a:t>hua</a:t>
            </a:r>
            <a:r>
              <a:rPr lang="en-IN" dirty="0"/>
              <a:t> </a:t>
            </a:r>
            <a:r>
              <a:rPr lang="en-IN" dirty="0" err="1"/>
              <a:t>kisi</a:t>
            </a:r>
            <a:r>
              <a:rPr lang="en-IN" dirty="0"/>
              <a:t> t1 k </a:t>
            </a:r>
            <a:r>
              <a:rPr lang="en-IN" dirty="0" err="1"/>
              <a:t>dwara</a:t>
            </a:r>
            <a:r>
              <a:rPr lang="en-IN" dirty="0"/>
              <a:t> aur </a:t>
            </a:r>
            <a:r>
              <a:rPr lang="en-IN" dirty="0" err="1"/>
              <a:t>phir</a:t>
            </a:r>
            <a:r>
              <a:rPr lang="en-IN" dirty="0"/>
              <a:t> t2 </a:t>
            </a:r>
            <a:r>
              <a:rPr lang="en-IN" dirty="0" err="1"/>
              <a:t>ussi</a:t>
            </a:r>
            <a:r>
              <a:rPr lang="en-IN" dirty="0"/>
              <a:t> data item pr  mode n lock </a:t>
            </a:r>
            <a:r>
              <a:rPr lang="en-IN" dirty="0" err="1"/>
              <a:t>lagane</a:t>
            </a:r>
            <a:r>
              <a:rPr lang="en-IN" dirty="0"/>
              <a:t> ki request </a:t>
            </a:r>
            <a:r>
              <a:rPr lang="en-IN" dirty="0" err="1"/>
              <a:t>krti</a:t>
            </a:r>
            <a:r>
              <a:rPr lang="en-IN" dirty="0"/>
              <a:t> h aur </a:t>
            </a:r>
            <a:r>
              <a:rPr lang="en-IN" dirty="0" err="1"/>
              <a:t>agr</a:t>
            </a:r>
            <a:r>
              <a:rPr lang="en-IN" dirty="0"/>
              <a:t> wo request accept </a:t>
            </a:r>
            <a:r>
              <a:rPr lang="en-IN" dirty="0" err="1"/>
              <a:t>ho</a:t>
            </a:r>
            <a:r>
              <a:rPr lang="en-IN" dirty="0"/>
              <a:t> </a:t>
            </a:r>
            <a:r>
              <a:rPr lang="en-IN" dirty="0" err="1"/>
              <a:t>jati</a:t>
            </a:r>
            <a:r>
              <a:rPr lang="en-IN" dirty="0"/>
              <a:t> h to hm </a:t>
            </a:r>
            <a:r>
              <a:rPr lang="en-IN" dirty="0" err="1"/>
              <a:t>keh</a:t>
            </a:r>
            <a:r>
              <a:rPr lang="en-IN" dirty="0"/>
              <a:t> </a:t>
            </a:r>
            <a:r>
              <a:rPr lang="en-IN" dirty="0" err="1"/>
              <a:t>sakte</a:t>
            </a:r>
            <a:r>
              <a:rPr lang="en-IN" dirty="0"/>
              <a:t> h  mode m is compatible with mode n.</a:t>
            </a:r>
          </a:p>
        </p:txBody>
      </p:sp>
    </p:spTree>
    <p:extLst>
      <p:ext uri="{BB962C8B-B14F-4D97-AF65-F5344CB8AC3E}">
        <p14:creationId xmlns:p14="http://schemas.microsoft.com/office/powerpoint/2010/main" val="5877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3091" r="21328" b="13714"/>
          <a:stretch/>
        </p:blipFill>
        <p:spPr bwMode="auto">
          <a:xfrm>
            <a:off x="838200" y="15240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4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9915</TotalTime>
  <Words>1863</Words>
  <Application>Microsoft Office PowerPoint</Application>
  <PresentationFormat>On-screen Show (4:3)</PresentationFormat>
  <Paragraphs>152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Concurrency Control</vt:lpstr>
      <vt:lpstr>Concurrency Control</vt:lpstr>
      <vt:lpstr>Lock-Based Protocols </vt:lpstr>
      <vt:lpstr>Locks</vt:lpstr>
      <vt:lpstr>Locks</vt:lpstr>
      <vt:lpstr>Locks</vt:lpstr>
      <vt:lpstr>Locks</vt:lpstr>
      <vt:lpstr>Compatibility Function</vt:lpstr>
      <vt:lpstr>Pitfalls of Lock-Based Protocols </vt:lpstr>
      <vt:lpstr>Pitfalls of Lock-Based Protocols </vt:lpstr>
      <vt:lpstr>Lock-Based Protocols </vt:lpstr>
      <vt:lpstr>The Two-Phase Locking Protocol </vt:lpstr>
      <vt:lpstr>The Two-Phase Locking Protocol </vt:lpstr>
      <vt:lpstr>Graph Based Protocol</vt:lpstr>
      <vt:lpstr>Graph Based Protocol</vt:lpstr>
      <vt:lpstr>Graph Based Protocol: Example</vt:lpstr>
      <vt:lpstr>Graph Based Protocol</vt:lpstr>
      <vt:lpstr>Time Stamp Based Protocol</vt:lpstr>
      <vt:lpstr>Time Stamp Based Protocol</vt:lpstr>
      <vt:lpstr>Time Stamp Based Protocol</vt:lpstr>
      <vt:lpstr>Time Stamp Based Protocol</vt:lpstr>
      <vt:lpstr>Time Stamp Based Protocol: Example</vt:lpstr>
      <vt:lpstr>Time Stamp Based Protocol</vt:lpstr>
      <vt:lpstr>Thomas Write Rule </vt:lpstr>
      <vt:lpstr>Validation Based Protocol</vt:lpstr>
      <vt:lpstr>Validation Based Protocol</vt:lpstr>
      <vt:lpstr>Validation Based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Saurabh chaudhary</cp:lastModifiedBy>
  <cp:revision>1014</cp:revision>
  <dcterms:created xsi:type="dcterms:W3CDTF">2013-08-21T06:36:47Z</dcterms:created>
  <dcterms:modified xsi:type="dcterms:W3CDTF">2023-04-22T07:28:35Z</dcterms:modified>
</cp:coreProperties>
</file>