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jpeg" ContentType="image/jpeg"/>
  <Override PartName="/ppt/media/hdphoto1.wdp" ContentType="image/vnd.ms-photo"/>
  <Override PartName="/ppt/media/image6.png" ContentType="image/png"/>
  <Override PartName="/ppt/media/hdphoto2.wdp" ContentType="image/vnd.ms-photo"/>
  <Override PartName="/ppt/media/image7.png" ContentType="image/png"/>
  <Override PartName="/ppt/media/image3.png" ContentType="image/png"/>
  <Override PartName="/ppt/media/image4.png" ContentType="image/png"/>
  <Override PartName="/ppt/media/image5.png" ContentType="image/png"/>
  <Override PartName="/ppt/media/image8.png" ContentType="image/png"/>
  <Override PartName="/ppt/media/image9.png" ContentType="image/png"/>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3137745-9466-404C-8D29-74737EF11D2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F46192-6410-4FE5-AAB4-53DC9B2AA4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A32F265-59D1-4BCF-9CE7-9775C359D9B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874056-554A-4EEF-AD08-3691583A939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3C5510B-43AB-43FE-8A61-1CA9370D360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2543E34-F40D-4571-9698-3AE69D21A4C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AB749AC-8039-46F1-B197-5D69A2EFE97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87509E1-A020-4BB6-90E3-E0427150DE5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2C496C3-16FD-4D21-9561-EF1E16F2FF5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4704B3E-C4A0-44E1-AA08-DED2528A82A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5C9C8E-A1D3-4211-B589-0CA9C19B929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3FC2886-2787-4539-BE9E-8BA62C42F90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26632F-D268-4E95-81B0-24F43785376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A4EE438-AC9E-42DF-8F45-4033B80D7A1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81F7B0A-E5C2-43A0-B4E2-CFF20EDEF41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EF33115-4CF0-43ED-B8B1-A0B1D2EE03A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B92DE18-8F56-4641-B0E8-25A36276D56B}"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13EB06-1C29-46A0-9A0C-3506B890248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8E84A46-E19F-4897-815B-4F85690DF0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77FF32-09F9-41DB-B44E-6A5802E9DB3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C99E5DF-74BD-4F7E-9890-D36053FE902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AED2B3-FADD-42F0-9158-8226CF202F2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B63DB20-C306-4640-9BA5-655523F4B20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78C3F3E-4601-4CBA-A66B-9D766BE827C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microsoft.com/office/2007/relationships/hdphoto" Target="../media/hdphoto2.wdp"/><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25640" y="136440"/>
            <a:ext cx="1799280" cy="627120"/>
          </a:xfrm>
          <a:prstGeom prst="rect">
            <a:avLst/>
          </a:prstGeom>
          <a:ln w="0">
            <a:noFill/>
          </a:ln>
        </p:spPr>
      </p:pic>
      <p:pic>
        <p:nvPicPr>
          <p:cNvPr id="1" name="Picture 7" descr=""/>
          <p:cNvPicPr/>
          <p:nvPr/>
        </p:nvPicPr>
        <p:blipFill>
          <a:blip r:embed="rId3">
            <a:extLst>
              <a:ext uri="{BEBA8EAE-BF5A-486C-A8C5-ECC9F3942E4B}">
                <a14:imgProps xmlns:a14="http://schemas.microsoft.com/office/drawing/2010/main">
                  <a14:imgLayer r:embed="rId4">
                    <a14:imgEffect>
                      <a14:sharpenSoften amount="-25000" bright="20000" contrast="-40000"/>
                    </a14:imgEffect>
                  </a14:imgLayer>
                </a14:imgProps>
              </a:ext>
            </a:extLst>
          </a:blip>
          <a:srcRect l="8816" t="24036" r="8816" b="24036"/>
          <a:stretch/>
        </p:blipFill>
        <p:spPr>
          <a:xfrm>
            <a:off x="10540800" y="44280"/>
            <a:ext cx="1625040" cy="767880"/>
          </a:xfrm>
          <a:prstGeom prst="rect">
            <a:avLst/>
          </a:prstGeom>
          <a:ln w="0">
            <a:noFill/>
          </a:ln>
        </p:spPr>
      </p:pic>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867B166-0C72-4E34-A1C9-399CE8E75447}"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6"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125640" y="136440"/>
            <a:ext cx="1799280" cy="627120"/>
          </a:xfrm>
          <a:prstGeom prst="rect">
            <a:avLst/>
          </a:prstGeom>
          <a:ln w="0">
            <a:noFill/>
          </a:ln>
        </p:spPr>
      </p:pic>
      <p:pic>
        <p:nvPicPr>
          <p:cNvPr id="44" name="Picture 7" descr=""/>
          <p:cNvPicPr/>
          <p:nvPr/>
        </p:nvPicPr>
        <p:blipFill>
          <a:blip r:embed="rId3">
            <a:extLst>
              <a:ext uri="{BEBA8EAE-BF5A-486C-A8C5-ECC9F3942E4B}">
                <a14:imgProps xmlns:a14="http://schemas.microsoft.com/office/drawing/2010/main">
                  <a14:imgLayer r:embed="rId4">
                    <a14:imgEffect>
                      <a14:sharpenSoften amount="-25000" bright="20000" contrast="-40000"/>
                    </a14:imgEffect>
                  </a14:imgLayer>
                </a14:imgProps>
              </a:ext>
            </a:extLst>
          </a:blip>
          <a:srcRect l="8816" t="24036" r="8816" b="24036"/>
          <a:stretch/>
        </p:blipFill>
        <p:spPr>
          <a:xfrm>
            <a:off x="10540800" y="44280"/>
            <a:ext cx="1625040" cy="767880"/>
          </a:xfrm>
          <a:prstGeom prst="rect">
            <a:avLst/>
          </a:prstGeom>
          <a:ln w="0">
            <a:noFill/>
          </a:ln>
        </p:spPr>
      </p:pic>
      <p:sp>
        <p:nvSpPr>
          <p:cNvPr id="45"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6A275356-9823-438E-8F9A-363030D5979A}"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7"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820320" y="1122840"/>
            <a:ext cx="4236120" cy="1232640"/>
          </a:xfrm>
          <a:prstGeom prst="rect">
            <a:avLst/>
          </a:prstGeom>
          <a:noFill/>
          <a:ln w="0">
            <a:noFill/>
          </a:ln>
        </p:spPr>
        <p:txBody>
          <a:bodyPr lIns="0" rIns="0" tIns="0" bIns="0" anchor="b">
            <a:normAutofit/>
          </a:bodyPr>
          <a:p>
            <a:pPr indent="0" algn="ctr">
              <a:lnSpc>
                <a:spcPct val="90000"/>
              </a:lnSpc>
              <a:buNone/>
              <a:tabLst>
                <a:tab algn="l" pos="0"/>
              </a:tabLst>
            </a:pPr>
            <a:r>
              <a:rPr b="0" lang="en-US" sz="6000" spc="-1" strike="noStrike">
                <a:solidFill>
                  <a:srgbClr val="000000"/>
                </a:solidFill>
                <a:latin typeface="Calibri Light"/>
              </a:rPr>
              <a:t>UNIT - VI</a:t>
            </a:r>
            <a:endParaRPr b="0" lang="en-IN" sz="6000" spc="-1" strike="noStrike">
              <a:solidFill>
                <a:srgbClr val="000000"/>
              </a:solidFill>
              <a:latin typeface="Arial"/>
            </a:endParaRPr>
          </a:p>
        </p:txBody>
      </p:sp>
      <p:sp>
        <p:nvSpPr>
          <p:cNvPr id="87" name="PlaceHolder 2"/>
          <p:cNvSpPr>
            <a:spLocks noGrp="1"/>
          </p:cNvSpPr>
          <p:nvPr>
            <p:ph type="subTitle"/>
          </p:nvPr>
        </p:nvSpPr>
        <p:spPr>
          <a:xfrm>
            <a:off x="1523880" y="2856240"/>
            <a:ext cx="9142920" cy="1316520"/>
          </a:xfrm>
          <a:prstGeom prst="rect">
            <a:avLst/>
          </a:prstGeom>
          <a:noFill/>
          <a:ln w="0">
            <a:noFill/>
          </a:ln>
        </p:spPr>
        <p:txBody>
          <a:bodyPr lIns="0" rIns="0" tIns="0" bIns="0" anchor="t">
            <a:noAutofit/>
          </a:bodyPr>
          <a:p>
            <a:pPr indent="0" algn="ctr">
              <a:lnSpc>
                <a:spcPct val="90000"/>
              </a:lnSpc>
              <a:spcBef>
                <a:spcPts val="1001"/>
              </a:spcBef>
              <a:buNone/>
              <a:tabLst>
                <a:tab algn="l" pos="0"/>
              </a:tabLst>
            </a:pPr>
            <a:r>
              <a:rPr b="0" lang="en-US" sz="3200" spc="-1" strike="noStrike">
                <a:solidFill>
                  <a:srgbClr val="000000"/>
                </a:solidFill>
                <a:latin typeface="Calibri"/>
              </a:rPr>
              <a:t>Introduction to Full Stack Web Development and UI/UX</a:t>
            </a:r>
            <a:endParaRPr b="0" lang="en-IN" sz="3200" spc="-1" strike="noStrike">
              <a:solidFill>
                <a:srgbClr val="000000"/>
              </a:solidFill>
              <a:latin typeface="Arial"/>
            </a:endParaRPr>
          </a:p>
          <a:p>
            <a:pPr indent="0" algn="ctr">
              <a:lnSpc>
                <a:spcPct val="90000"/>
              </a:lnSpc>
              <a:spcBef>
                <a:spcPts val="100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520" cy="672480"/>
          </a:xfrm>
          <a:prstGeom prst="rect">
            <a:avLst/>
          </a:prstGeom>
          <a:noFill/>
          <a:ln w="0">
            <a:noFill/>
          </a:ln>
        </p:spPr>
        <p:txBody>
          <a:bodyPr lIns="90000" rIns="90000" tIns="45000" bIns="45000" anchor="ctr">
            <a:normAutofit/>
          </a:bodyPr>
          <a:p>
            <a:pPr indent="0" algn="ctr">
              <a:lnSpc>
                <a:spcPct val="90000"/>
              </a:lnSpc>
              <a:buNone/>
              <a:tabLst>
                <a:tab algn="l" pos="0"/>
              </a:tabLst>
            </a:pPr>
            <a:r>
              <a:rPr b="0" lang="en-US" sz="4400" spc="-1" strike="noStrike">
                <a:solidFill>
                  <a:srgbClr val="000000"/>
                </a:solidFill>
                <a:latin typeface="Calibri Light"/>
              </a:rPr>
              <a:t>Frontend Development</a:t>
            </a:r>
            <a:endParaRPr b="0" lang="en-IN" sz="4400" spc="-1" strike="noStrike">
              <a:solidFill>
                <a:srgbClr val="000000"/>
              </a:solidFill>
              <a:latin typeface="Arial"/>
            </a:endParaRPr>
          </a:p>
        </p:txBody>
      </p:sp>
      <p:sp>
        <p:nvSpPr>
          <p:cNvPr id="108" name="PlaceHolder 2"/>
          <p:cNvSpPr>
            <a:spLocks noGrp="1"/>
          </p:cNvSpPr>
          <p:nvPr>
            <p:ph/>
          </p:nvPr>
        </p:nvSpPr>
        <p:spPr>
          <a:xfrm>
            <a:off x="838080" y="1435680"/>
            <a:ext cx="10514520" cy="48578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The part of a website where the user interacts directly is termed as front end. </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It is the visible part of website or web application which is responsible for user experience. It is also referred to as the ‘client side’ of the application.</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Front-end developers use HTML, CSS, JavaScript, and their relevant frameworks to ensure that content is presented effectively and that users have an excellent experience.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Popular Frontend Technologies</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HTML: HTML stands for HyperText Markup Language. It is used to design the front end portion of web pages using markup language. It acts as a skeleton for a website since it is used to make the structure of a website.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CSS: Cascading Style Sheets fondly referred to as CSS is a simply designed language intended to simplify the process of making web pages presentable. It is used to style our website.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JavaScript: JavaScript is a scripting language used to provide a dynamic behavior to our website.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520" cy="416160"/>
          </a:xfrm>
          <a:prstGeom prst="rect">
            <a:avLst/>
          </a:prstGeom>
          <a:noFill/>
          <a:ln w="0">
            <a:noFill/>
          </a:ln>
        </p:spPr>
        <p:txBody>
          <a:bodyPr lIns="90000" rIns="90000" tIns="45000" bIns="45000" anchor="ctr">
            <a:normAutofit fontScale="56000"/>
          </a:bodyPr>
          <a:p>
            <a:pPr indent="0" algn="ctr">
              <a:lnSpc>
                <a:spcPct val="90000"/>
              </a:lnSpc>
              <a:buNone/>
              <a:tabLst>
                <a:tab algn="l" pos="0"/>
              </a:tabLst>
            </a:pPr>
            <a:r>
              <a:rPr b="0" lang="en-US" sz="4400" spc="-1" strike="noStrike">
                <a:solidFill>
                  <a:srgbClr val="000000"/>
                </a:solidFill>
                <a:latin typeface="Calibri Light"/>
              </a:rPr>
              <a:t>Front End Development</a:t>
            </a:r>
            <a:endParaRPr b="0" lang="en-IN" sz="4400" spc="-1" strike="noStrike">
              <a:solidFill>
                <a:srgbClr val="000000"/>
              </a:solidFill>
              <a:latin typeface="Arial"/>
            </a:endParaRPr>
          </a:p>
        </p:txBody>
      </p:sp>
      <p:pic>
        <p:nvPicPr>
          <p:cNvPr id="110" name="Picture 4" descr="Screenshot 2024-01-11 at 1.11.21 PM"/>
          <p:cNvPicPr/>
          <p:nvPr/>
        </p:nvPicPr>
        <p:blipFill>
          <a:blip r:embed="rId1"/>
          <a:stretch/>
        </p:blipFill>
        <p:spPr>
          <a:xfrm>
            <a:off x="1035000" y="945000"/>
            <a:ext cx="10003320" cy="5737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520" cy="590760"/>
          </a:xfrm>
          <a:prstGeom prst="rect">
            <a:avLst/>
          </a:prstGeom>
          <a:noFill/>
          <a:ln w="0">
            <a:noFill/>
          </a:ln>
        </p:spPr>
        <p:txBody>
          <a:bodyPr lIns="90000" rIns="90000" tIns="45000" bIns="45000" anchor="ctr">
            <a:normAutofit fontScale="84000"/>
          </a:bodyPr>
          <a:p>
            <a:pPr indent="0" algn="ctr">
              <a:lnSpc>
                <a:spcPct val="90000"/>
              </a:lnSpc>
              <a:buNone/>
              <a:tabLst>
                <a:tab algn="l" pos="0"/>
              </a:tabLst>
            </a:pPr>
            <a:r>
              <a:rPr b="0" lang="en-US" sz="4400" spc="-1" strike="noStrike">
                <a:solidFill>
                  <a:srgbClr val="000000"/>
                </a:solidFill>
                <a:latin typeface="Calibri Light"/>
              </a:rPr>
              <a:t>Back End Development</a:t>
            </a:r>
            <a:endParaRPr b="0" lang="en-IN" sz="4400" spc="-1" strike="noStrike">
              <a:solidFill>
                <a:srgbClr val="000000"/>
              </a:solidFill>
              <a:latin typeface="Arial"/>
            </a:endParaRPr>
          </a:p>
        </p:txBody>
      </p:sp>
      <p:sp>
        <p:nvSpPr>
          <p:cNvPr id="112" name="PlaceHolder 2"/>
          <p:cNvSpPr>
            <a:spLocks noGrp="1"/>
          </p:cNvSpPr>
          <p:nvPr>
            <p:ph/>
          </p:nvPr>
        </p:nvSpPr>
        <p:spPr>
          <a:xfrm>
            <a:off x="838080" y="1289520"/>
            <a:ext cx="10514520" cy="5189400"/>
          </a:xfrm>
          <a:prstGeom prst="rect">
            <a:avLst/>
          </a:prstGeom>
          <a:noFill/>
          <a:ln w="0">
            <a:noFill/>
          </a:ln>
        </p:spPr>
        <p:txBody>
          <a:bodyPr lIns="90000" rIns="90000" tIns="45000" bIns="45000" anchor="t">
            <a:normAutofit fontScale="78000"/>
          </a:bodyPr>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Backend is the server side of a website.</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It refers to the server-side development of web application or website with a primary focus on how the website works. </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It is part of the website that users cannot see and interact with. It is the portion of software that does not come in direct contact with the users. </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It is used to store and arrange data.</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The back end stores and serves program data to ensure that the front end has what it needs. </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This process can become very complicated when a website has millions of users.</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pPr>
            <a:r>
              <a:rPr b="0" lang="en-US" sz="2000" spc="-1" strike="noStrike">
                <a:solidFill>
                  <a:srgbClr val="000000"/>
                </a:solidFill>
                <a:latin typeface="Calibri"/>
              </a:rPr>
              <a:t>Back-end developers use programming languages like Java, Python, Ruby, and JavaScript to work with data.</a:t>
            </a:r>
            <a:endParaRPr b="0" lang="en-IN" sz="2000" spc="-1" strike="noStrike">
              <a:solidFill>
                <a:srgbClr val="000000"/>
              </a:solidFill>
              <a:latin typeface="Arial"/>
            </a:endParaRPr>
          </a:p>
          <a:p>
            <a:pPr indent="0">
              <a:lnSpc>
                <a:spcPct val="90000"/>
              </a:lnSpc>
              <a:spcBef>
                <a:spcPts val="1001"/>
              </a:spcBef>
              <a:buNone/>
              <a:tabLst>
                <a:tab algn="l" pos="0"/>
              </a:tabLst>
            </a:pP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Popular Backend Technologies</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PHP: PHP is a server-side scripting language designed specifically for web development.</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Java: Java is one of the most popular and widely used programming languages. It is highly scalable.</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Python: Python is a programming language that lets you work quickly and integrate systems more efficiently.</a:t>
            </a:r>
            <a:endParaRPr b="0" lang="en-IN" sz="2000" spc="-1" strike="noStrike">
              <a:solidFill>
                <a:srgbClr val="000000"/>
              </a:solidFill>
              <a:latin typeface="Arial"/>
            </a:endParaRPr>
          </a:p>
          <a:p>
            <a:pPr marL="202680" indent="-20268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Node.js: Node.js is an open source and cross-platform runtime environment for executing JavaScript code outside a browser.</a:t>
            </a:r>
            <a:endParaRPr b="0" lang="en-IN" sz="2000" spc="-1" strike="noStrike">
              <a:solidFill>
                <a:srgbClr val="000000"/>
              </a:solidFill>
              <a:latin typeface="Arial"/>
            </a:endParaRPr>
          </a:p>
          <a:p>
            <a:pPr indent="0">
              <a:lnSpc>
                <a:spcPct val="90000"/>
              </a:lnSpc>
              <a:spcBef>
                <a:spcPts val="1001"/>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609480"/>
            <a:ext cx="10514520" cy="673200"/>
          </a:xfrm>
          <a:prstGeom prst="rect">
            <a:avLst/>
          </a:prstGeom>
          <a:noFill/>
          <a:ln w="0">
            <a:noFill/>
          </a:ln>
        </p:spPr>
        <p:txBody>
          <a:bodyPr lIns="90000" rIns="90000" tIns="45000" bIns="45000" anchor="ctr">
            <a:normAutofit fontScale="46000"/>
          </a:bodyPr>
          <a:p>
            <a:pPr indent="0" algn="ctr">
              <a:lnSpc>
                <a:spcPct val="90000"/>
              </a:lnSpc>
              <a:buNone/>
              <a:tabLst>
                <a:tab algn="l" pos="0"/>
              </a:tabLst>
            </a:pPr>
            <a:r>
              <a:rPr b="0" lang="en-US" sz="4400" spc="-1" strike="noStrike">
                <a:solidFill>
                  <a:srgbClr val="000000"/>
                </a:solidFill>
                <a:latin typeface="Calibri Light"/>
              </a:rPr>
              <a:t>BACK End Development</a:t>
            </a:r>
            <a:br>
              <a:rPr sz="4400"/>
            </a:br>
            <a:endParaRPr b="0" lang="en-IN" sz="4400" spc="-1" strike="noStrike">
              <a:solidFill>
                <a:srgbClr val="000000"/>
              </a:solidFill>
              <a:latin typeface="Arial"/>
            </a:endParaRPr>
          </a:p>
        </p:txBody>
      </p:sp>
      <p:pic>
        <p:nvPicPr>
          <p:cNvPr id="114" name="Picture 3" descr="Screenshot 2024-01-11 at 1.11.04 PM"/>
          <p:cNvPicPr/>
          <p:nvPr/>
        </p:nvPicPr>
        <p:blipFill>
          <a:blip r:embed="rId1"/>
          <a:stretch/>
        </p:blipFill>
        <p:spPr>
          <a:xfrm>
            <a:off x="571680" y="1284120"/>
            <a:ext cx="11048040" cy="5226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520" cy="649800"/>
          </a:xfrm>
          <a:prstGeom prst="rect">
            <a:avLst/>
          </a:prstGeom>
          <a:noFill/>
          <a:ln w="0">
            <a:noFill/>
          </a:ln>
        </p:spPr>
        <p:txBody>
          <a:bodyPr lIns="90000" rIns="90000" tIns="45000" bIns="45000" anchor="ctr">
            <a:normAutofit fontScale="96000"/>
          </a:bodyPr>
          <a:p>
            <a:pPr indent="0" algn="ctr">
              <a:lnSpc>
                <a:spcPct val="90000"/>
              </a:lnSpc>
              <a:buNone/>
              <a:tabLst>
                <a:tab algn="l" pos="0"/>
              </a:tabLst>
            </a:pPr>
            <a:r>
              <a:rPr b="0" lang="en-US" sz="4400" spc="-1" strike="noStrike">
                <a:solidFill>
                  <a:srgbClr val="000000"/>
                </a:solidFill>
                <a:latin typeface="Calibri Light"/>
              </a:rPr>
              <a:t>Full Stack Web Development</a:t>
            </a:r>
            <a:endParaRPr b="0" lang="en-IN" sz="4400" spc="-1" strike="noStrike">
              <a:solidFill>
                <a:srgbClr val="000000"/>
              </a:solidFill>
              <a:latin typeface="Arial"/>
            </a:endParaRPr>
          </a:p>
        </p:txBody>
      </p:sp>
      <p:sp>
        <p:nvSpPr>
          <p:cNvPr id="116" name="PlaceHolder 2"/>
          <p:cNvSpPr>
            <a:spLocks noGrp="1"/>
          </p:cNvSpPr>
          <p:nvPr>
            <p:ph/>
          </p:nvPr>
        </p:nvSpPr>
        <p:spPr>
          <a:xfrm>
            <a:off x="838080" y="1162080"/>
            <a:ext cx="10514520" cy="5014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Full Stack Development refers to the development of both front end(client side) and back end(server side) portions of web application.</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Full-stack developers are comfortable working with both the front and back ends.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Full stack web developers have the ability to design complete web application and websites.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They work on the frontend, backend,database and debugging of web application or websites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625680"/>
          </a:xfrm>
          <a:prstGeom prst="rect">
            <a:avLst/>
          </a:prstGeom>
          <a:noFill/>
          <a:ln w="0">
            <a:noFill/>
          </a:ln>
        </p:spPr>
        <p:txBody>
          <a:bodyPr lIns="90000" rIns="90000" tIns="45000" bIns="45000" anchor="ctr">
            <a:normAutofit fontScale="91000"/>
          </a:bodyPr>
          <a:p>
            <a:pPr indent="0" algn="ctr">
              <a:lnSpc>
                <a:spcPct val="90000"/>
              </a:lnSpc>
              <a:buNone/>
              <a:tabLst>
                <a:tab algn="l" pos="0"/>
              </a:tabLst>
            </a:pPr>
            <a:r>
              <a:rPr b="0" lang="en-US" sz="4400" spc="-1" strike="noStrike">
                <a:solidFill>
                  <a:srgbClr val="000000"/>
                </a:solidFill>
                <a:latin typeface="Calibri Light"/>
              </a:rPr>
              <a:t>Database</a:t>
            </a:r>
            <a:endParaRPr b="0" lang="en-IN" sz="4400" spc="-1" strike="noStrike">
              <a:solidFill>
                <a:srgbClr val="000000"/>
              </a:solidFill>
              <a:latin typeface="Arial"/>
            </a:endParaRPr>
          </a:p>
        </p:txBody>
      </p:sp>
      <p:sp>
        <p:nvSpPr>
          <p:cNvPr id="118" name="PlaceHolder 2"/>
          <p:cNvSpPr>
            <a:spLocks noGrp="1"/>
          </p:cNvSpPr>
          <p:nvPr>
            <p:ph/>
          </p:nvPr>
        </p:nvSpPr>
        <p:spPr>
          <a:xfrm>
            <a:off x="838080" y="1149840"/>
            <a:ext cx="10514520" cy="502632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database is an organized collection of structured information, or data, typically stored electronically in a computer system.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database is usually controlled by a database management system (DBMS).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Database is the collection of interrelated data which helps to inserting and deleting the data from database and organizes the data in the form of tables,views,schemas,reports etc.</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EG of database:</a:t>
            </a:r>
            <a:endParaRPr b="0" lang="en-IN" sz="2800" spc="-1" strike="noStrike">
              <a:solidFill>
                <a:srgbClr val="000000"/>
              </a:solidFill>
              <a:latin typeface="Arial"/>
            </a:endParaRPr>
          </a:p>
          <a:p>
            <a:pPr lvl="1" marL="914400" indent="-457200">
              <a:lnSpc>
                <a:spcPct val="90000"/>
              </a:lnSpc>
              <a:spcBef>
                <a:spcPts val="499"/>
              </a:spcBef>
              <a:buClr>
                <a:srgbClr val="000000"/>
              </a:buClr>
              <a:buFont typeface="Wingdings" charset="2"/>
              <a:buChar char=""/>
            </a:pPr>
            <a:r>
              <a:rPr b="0" lang="en-US" sz="2400" spc="-1" strike="noStrike">
                <a:solidFill>
                  <a:srgbClr val="000000"/>
                </a:solidFill>
                <a:latin typeface="Rockwell"/>
              </a:rPr>
              <a:t>Oracle</a:t>
            </a:r>
            <a:endParaRPr b="0" lang="en-IN" sz="2400" spc="-1" strike="noStrike">
              <a:solidFill>
                <a:srgbClr val="000000"/>
              </a:solidFill>
              <a:latin typeface="Arial"/>
            </a:endParaRPr>
          </a:p>
          <a:p>
            <a:pPr lvl="1" marL="914400" indent="-457200">
              <a:lnSpc>
                <a:spcPct val="90000"/>
              </a:lnSpc>
              <a:spcBef>
                <a:spcPts val="499"/>
              </a:spcBef>
              <a:buClr>
                <a:srgbClr val="000000"/>
              </a:buClr>
              <a:buFont typeface="Wingdings" charset="2"/>
              <a:buChar char=""/>
            </a:pPr>
            <a:r>
              <a:rPr b="0" lang="en-US" sz="2400" spc="-1" strike="noStrike">
                <a:solidFill>
                  <a:srgbClr val="000000"/>
                </a:solidFill>
                <a:latin typeface="Rockwell"/>
              </a:rPr>
              <a:t>MogoDB</a:t>
            </a:r>
            <a:endParaRPr b="0" lang="en-IN" sz="2400" spc="-1" strike="noStrike">
              <a:solidFill>
                <a:srgbClr val="000000"/>
              </a:solidFill>
              <a:latin typeface="Arial"/>
            </a:endParaRPr>
          </a:p>
          <a:p>
            <a:pPr lvl="1" marL="914400" indent="-457200">
              <a:lnSpc>
                <a:spcPct val="90000"/>
              </a:lnSpc>
              <a:spcBef>
                <a:spcPts val="499"/>
              </a:spcBef>
              <a:buClr>
                <a:srgbClr val="000000"/>
              </a:buClr>
              <a:buFont typeface="Wingdings" charset="2"/>
              <a:buChar char=""/>
            </a:pPr>
            <a:r>
              <a:rPr b="0" lang="en-US" sz="2400" spc="-1" strike="noStrike">
                <a:solidFill>
                  <a:srgbClr val="000000"/>
                </a:solidFill>
                <a:latin typeface="Rockwell"/>
              </a:rPr>
              <a:t>Sql</a:t>
            </a:r>
            <a:endParaRPr b="0" lang="en-IN" sz="24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508680"/>
          </a:xfrm>
          <a:prstGeom prst="rect">
            <a:avLst/>
          </a:prstGeom>
          <a:noFill/>
          <a:ln w="0">
            <a:noFill/>
          </a:ln>
        </p:spPr>
        <p:txBody>
          <a:bodyPr lIns="90000" rIns="90000" tIns="45000" bIns="45000" anchor="ctr">
            <a:normAutofit fontScale="71000"/>
          </a:bodyPr>
          <a:p>
            <a:pPr indent="0" algn="ctr">
              <a:lnSpc>
                <a:spcPct val="90000"/>
              </a:lnSpc>
              <a:buNone/>
              <a:tabLst>
                <a:tab algn="l" pos="0"/>
              </a:tabLst>
            </a:pPr>
            <a:r>
              <a:rPr b="0" lang="en-US" sz="4400" spc="-1" strike="noStrike">
                <a:solidFill>
                  <a:srgbClr val="000000"/>
                </a:solidFill>
                <a:latin typeface="Calibri Light"/>
              </a:rPr>
              <a:t>Crud Application</a:t>
            </a:r>
            <a:endParaRPr b="0" lang="en-IN" sz="4400" spc="-1" strike="noStrike">
              <a:solidFill>
                <a:srgbClr val="000000"/>
              </a:solidFill>
              <a:latin typeface="Arial"/>
            </a:endParaRPr>
          </a:p>
        </p:txBody>
      </p:sp>
      <p:sp>
        <p:nvSpPr>
          <p:cNvPr id="120" name="PlaceHolder 2"/>
          <p:cNvSpPr>
            <a:spLocks noGrp="1"/>
          </p:cNvSpPr>
          <p:nvPr>
            <p:ph/>
          </p:nvPr>
        </p:nvSpPr>
        <p:spPr>
          <a:xfrm>
            <a:off x="838080" y="1044720"/>
            <a:ext cx="10514520" cy="5131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CRUD is an acronym that comes from the world of computer programming and refers to the four functions that are considered necessary to implement a persistent storage application: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create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read</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update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delete.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520" cy="939240"/>
          </a:xfrm>
          <a:prstGeom prst="rect">
            <a:avLst/>
          </a:prstGeom>
          <a:noFill/>
          <a:ln w="0">
            <a:noFill/>
          </a:ln>
        </p:spPr>
        <p:txBody>
          <a:bodyPr lIns="90000" rIns="90000" tIns="45000" bIns="45000" anchor="ctr">
            <a:normAutofit fontScale="68000"/>
          </a:bodyPr>
          <a:p>
            <a:pPr indent="0" algn="ctr">
              <a:lnSpc>
                <a:spcPct val="90000"/>
              </a:lnSpc>
              <a:buNone/>
              <a:tabLst>
                <a:tab algn="l" pos="0"/>
              </a:tabLst>
            </a:pPr>
            <a:r>
              <a:rPr b="0" lang="en-US" sz="4400" spc="-1" strike="noStrike">
                <a:solidFill>
                  <a:srgbClr val="000000"/>
                </a:solidFill>
                <a:latin typeface="Calibri Light"/>
              </a:rPr>
              <a:t>Crud Application</a:t>
            </a:r>
            <a:br>
              <a:rPr sz="4400"/>
            </a:br>
            <a:endParaRPr b="0" lang="en-IN" sz="4400" spc="-1" strike="noStrike">
              <a:solidFill>
                <a:srgbClr val="000000"/>
              </a:solidFill>
              <a:latin typeface="Arial"/>
            </a:endParaRPr>
          </a:p>
        </p:txBody>
      </p:sp>
      <p:sp>
        <p:nvSpPr>
          <p:cNvPr id="122" name="PlaceHolder 2"/>
          <p:cNvSpPr>
            <a:spLocks noGrp="1"/>
          </p:cNvSpPr>
          <p:nvPr>
            <p:ph/>
          </p:nvPr>
        </p:nvSpPr>
        <p:spPr>
          <a:xfrm>
            <a:off x="838080" y="1522800"/>
            <a:ext cx="10514520" cy="4653360"/>
          </a:xfrm>
          <a:prstGeom prst="rect">
            <a:avLst/>
          </a:prstGeom>
          <a:noFill/>
          <a:ln w="0">
            <a:noFill/>
          </a:ln>
        </p:spPr>
        <p:txBody>
          <a:bodyPr lIns="90000" rIns="90000" tIns="45000" bIns="45000" anchor="t">
            <a:normAutofit fontScale="76000"/>
          </a:bodyPr>
          <a:p>
            <a:pPr marL="203400" indent="-203400">
              <a:lnSpc>
                <a:spcPct val="90000"/>
              </a:lnSpc>
              <a:spcBef>
                <a:spcPts val="1001"/>
              </a:spcBef>
              <a:buClr>
                <a:srgbClr val="000000"/>
              </a:buClr>
              <a:buFont typeface="Arial"/>
              <a:buChar char="•"/>
            </a:pPr>
            <a:r>
              <a:rPr b="0" lang="en-US" sz="2800" spc="-1" strike="noStrike">
                <a:solidFill>
                  <a:srgbClr val="000000"/>
                </a:solidFill>
                <a:latin typeface="Calibri"/>
              </a:rPr>
              <a:t>In such apps, users must be able to create data, have access to the data in the UI by reading the data, update or edit the data, and delete the data.</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03400" indent="-2034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full-fledged applications, CRUD apps consist of 3 parts: an API (or server), a database, and a user interface (UI).</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03400" indent="-2034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API (Application Programming Interface)contains the code and methods, the database stores and helps the user retrieve the information, while the user interface helps users interact with the app.</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03400" indent="-2034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You can make a CRUD app with any of the programming languages out there. And the app doesn’t have to be full stack – you can make a CRUD app with client-side JavaScript.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846160" y="378720"/>
            <a:ext cx="10514520" cy="602640"/>
          </a:xfrm>
          <a:prstGeom prst="rect">
            <a:avLst/>
          </a:prstGeom>
          <a:noFill/>
          <a:ln w="0">
            <a:noFill/>
          </a:ln>
        </p:spPr>
        <p:txBody>
          <a:bodyPr lIns="90000" rIns="90000" tIns="45000" bIns="45000" anchor="ctr">
            <a:normAutofit fontScale="86000"/>
          </a:bodyPr>
          <a:p>
            <a:pPr indent="0" algn="r">
              <a:lnSpc>
                <a:spcPct val="90000"/>
              </a:lnSpc>
              <a:buNone/>
              <a:tabLst>
                <a:tab algn="l" pos="0"/>
              </a:tabLst>
            </a:pPr>
            <a:r>
              <a:rPr b="0" lang="en-US" sz="4400" spc="-1" strike="noStrike">
                <a:solidFill>
                  <a:srgbClr val="000000"/>
                </a:solidFill>
                <a:latin typeface="Calibri Light"/>
              </a:rPr>
              <a:t>Tools Used for Coding</a:t>
            </a:r>
            <a:endParaRPr b="0" lang="en-IN" sz="4400" spc="-1" strike="noStrike">
              <a:solidFill>
                <a:srgbClr val="000000"/>
              </a:solidFill>
              <a:latin typeface="Arial"/>
            </a:endParaRPr>
          </a:p>
        </p:txBody>
      </p:sp>
      <p:sp>
        <p:nvSpPr>
          <p:cNvPr id="124" name="PlaceHolder 2"/>
          <p:cNvSpPr>
            <a:spLocks noGrp="1"/>
          </p:cNvSpPr>
          <p:nvPr>
            <p:ph/>
          </p:nvPr>
        </p:nvSpPr>
        <p:spPr>
          <a:xfrm>
            <a:off x="838080" y="1405800"/>
            <a:ext cx="10514520" cy="4770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Visual Studio</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Notepad++</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Sublime Text.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UltraEdit.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Times New Roman"/>
              </a:rPr>
              <a:t>Atom.</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520" cy="764640"/>
          </a:xfrm>
          <a:prstGeom prst="rect">
            <a:avLst/>
          </a:prstGeom>
          <a:noFill/>
          <a:ln w="0">
            <a:noFill/>
          </a:ln>
        </p:spPr>
        <p:txBody>
          <a:bodyPr lIns="90000" rIns="90000" tIns="45000" bIns="45000" anchor="ctr">
            <a:noAutofit/>
          </a:bodyPr>
          <a:p>
            <a:pPr indent="0" algn="ctr">
              <a:lnSpc>
                <a:spcPct val="90000"/>
              </a:lnSpc>
              <a:buNone/>
              <a:tabLst>
                <a:tab algn="l" pos="0"/>
              </a:tabLst>
            </a:pPr>
            <a:r>
              <a:rPr b="0" lang="en-US" sz="4400" spc="-1" strike="noStrike">
                <a:solidFill>
                  <a:srgbClr val="000000"/>
                </a:solidFill>
                <a:latin typeface="Calibri Light"/>
              </a:rPr>
              <a:t>HTML</a:t>
            </a:r>
            <a:endParaRPr b="0" lang="en-IN" sz="4400" spc="-1" strike="noStrike">
              <a:solidFill>
                <a:srgbClr val="000000"/>
              </a:solidFill>
              <a:latin typeface="Arial"/>
            </a:endParaRPr>
          </a:p>
        </p:txBody>
      </p:sp>
      <p:sp>
        <p:nvSpPr>
          <p:cNvPr id="126" name="PlaceHolder 2"/>
          <p:cNvSpPr>
            <a:spLocks noGrp="1"/>
          </p:cNvSpPr>
          <p:nvPr>
            <p:ph/>
          </p:nvPr>
        </p:nvSpPr>
        <p:spPr>
          <a:xfrm>
            <a:off x="838080" y="1383840"/>
            <a:ext cx="10514520" cy="47926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stands for Hyper Text Markup Language.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is the standard markup language for creating Web pages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describes the structure of a Web page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consists of a series of elements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elements tell the browser how to display the content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elements label pieces of content such as "this is a heading", "this is a paragraph", "this is a link", etc.</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599280" y="427320"/>
            <a:ext cx="10514520" cy="613440"/>
          </a:xfrm>
          <a:prstGeom prst="rect">
            <a:avLst/>
          </a:prstGeom>
          <a:noFill/>
          <a:ln w="0">
            <a:noFill/>
          </a:ln>
        </p:spPr>
        <p:txBody>
          <a:bodyPr lIns="90000" rIns="90000" tIns="45000" bIns="45000" anchor="ctr">
            <a:normAutofit fontScale="89000"/>
          </a:bodyPr>
          <a:p>
            <a:pPr indent="0">
              <a:lnSpc>
                <a:spcPct val="90000"/>
              </a:lnSpc>
              <a:buNone/>
              <a:tabLst>
                <a:tab algn="l" pos="0"/>
              </a:tabLst>
            </a:pPr>
            <a:r>
              <a:rPr b="0" lang="en-US" sz="4400" spc="-1" strike="noStrike">
                <a:solidFill>
                  <a:srgbClr val="000000"/>
                </a:solidFill>
                <a:latin typeface="Calibri Light"/>
              </a:rPr>
              <a:t>Syllabus</a:t>
            </a:r>
            <a:endParaRPr b="0" lang="en-IN" sz="4400" spc="-1" strike="noStrike">
              <a:solidFill>
                <a:srgbClr val="000000"/>
              </a:solidFill>
              <a:latin typeface="Arial"/>
            </a:endParaRPr>
          </a:p>
        </p:txBody>
      </p:sp>
      <p:sp>
        <p:nvSpPr>
          <p:cNvPr id="89" name="PlaceHolder 2"/>
          <p:cNvSpPr>
            <a:spLocks noGrp="1"/>
          </p:cNvSpPr>
          <p:nvPr>
            <p:ph/>
          </p:nvPr>
        </p:nvSpPr>
        <p:spPr>
          <a:xfrm>
            <a:off x="838080" y="1580040"/>
            <a:ext cx="10514520" cy="42350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Introduction to Web Development,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 Interface Design, frontend, backend, databases,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CRUD applications,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Languages such as HTML, CSS, PHP, Java Scripts, and frameworks, by using VS code tool,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Single page applications (SPA),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Responsive web design, mobile-first development,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Job-roles and skillset for full stack and UI/UX</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520" cy="608040"/>
          </a:xfrm>
          <a:prstGeom prst="rect">
            <a:avLst/>
          </a:prstGeom>
          <a:noFill/>
          <a:ln w="0">
            <a:noFill/>
          </a:ln>
        </p:spPr>
        <p:txBody>
          <a:bodyPr lIns="90000" rIns="90000" tIns="45000" bIns="45000" anchor="ctr">
            <a:normAutofit/>
          </a:bodyPr>
          <a:p>
            <a:pPr indent="0" algn="ctr">
              <a:lnSpc>
                <a:spcPct val="90000"/>
              </a:lnSpc>
              <a:buNone/>
              <a:tabLst>
                <a:tab algn="l" pos="0"/>
              </a:tabLst>
            </a:pPr>
            <a:r>
              <a:rPr b="0" lang="en-US" sz="3550" spc="-1" strike="noStrike">
                <a:solidFill>
                  <a:srgbClr val="000000"/>
                </a:solidFill>
                <a:latin typeface="Calibri Light"/>
              </a:rPr>
              <a:t>CSS</a:t>
            </a:r>
            <a:endParaRPr b="0" lang="en-IN" sz="3550" spc="-1" strike="noStrike">
              <a:solidFill>
                <a:srgbClr val="000000"/>
              </a:solidFill>
              <a:latin typeface="Arial"/>
            </a:endParaRPr>
          </a:p>
        </p:txBody>
      </p:sp>
      <p:sp>
        <p:nvSpPr>
          <p:cNvPr id="128" name="PlaceHolder 2"/>
          <p:cNvSpPr>
            <a:spLocks noGrp="1"/>
          </p:cNvSpPr>
          <p:nvPr>
            <p:ph/>
          </p:nvPr>
        </p:nvSpPr>
        <p:spPr>
          <a:xfrm>
            <a:off x="838080" y="1243440"/>
            <a:ext cx="10514520" cy="4932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stands for Cascading Style Sheets.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is the language we use to style an HTML document.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describes how HTML elements should be displayed.</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can be added to HTML documents in 3 ways:</a:t>
            </a:r>
            <a:endParaRPr b="0" lang="en-IN" sz="2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Inline - by using the style attribute inside HTML elements.</a:t>
            </a:r>
            <a:endParaRPr b="0" lang="en-IN"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Internal - by using a &lt;style&gt; element in the &lt;head&gt; section.</a:t>
            </a:r>
            <a:endParaRPr b="0" lang="en-IN"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External - by using a &lt;link&gt; element to link to an external CSS file.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788760"/>
          </a:xfrm>
          <a:prstGeom prst="rect">
            <a:avLst/>
          </a:prstGeom>
          <a:noFill/>
          <a:ln w="0">
            <a:noFill/>
          </a:ln>
        </p:spPr>
        <p:txBody>
          <a:bodyPr lIns="90000" rIns="90000" tIns="45000" bIns="45000" anchor="ctr">
            <a:noAutofit/>
          </a:bodyPr>
          <a:p>
            <a:pPr indent="0" algn="ctr">
              <a:lnSpc>
                <a:spcPct val="90000"/>
              </a:lnSpc>
              <a:buNone/>
              <a:tabLst>
                <a:tab algn="l" pos="0"/>
              </a:tabLst>
            </a:pPr>
            <a:r>
              <a:rPr b="0" lang="en-US" sz="4400" spc="-1" strike="noStrike">
                <a:solidFill>
                  <a:srgbClr val="000000"/>
                </a:solidFill>
                <a:latin typeface="Calibri Light"/>
              </a:rPr>
              <a:t>JavaScript</a:t>
            </a:r>
            <a:endParaRPr b="0" lang="en-IN" sz="4400" spc="-1" strike="noStrike">
              <a:solidFill>
                <a:srgbClr val="000000"/>
              </a:solidFill>
              <a:latin typeface="Arial"/>
            </a:endParaRPr>
          </a:p>
        </p:txBody>
      </p:sp>
      <p:sp>
        <p:nvSpPr>
          <p:cNvPr id="130" name="PlaceHolder 2"/>
          <p:cNvSpPr>
            <a:spLocks noGrp="1"/>
          </p:cNvSpPr>
          <p:nvPr>
            <p:ph/>
          </p:nvPr>
        </p:nvSpPr>
        <p:spPr>
          <a:xfrm>
            <a:off x="838080" y="1383120"/>
            <a:ext cx="10514520" cy="4793040"/>
          </a:xfrm>
          <a:prstGeom prst="rect">
            <a:avLst/>
          </a:prstGeom>
          <a:noFill/>
          <a:ln w="0">
            <a:noFill/>
          </a:ln>
        </p:spPr>
        <p:txBody>
          <a:bodyPr lIns="90000" rIns="90000" tIns="45000" bIns="45000" anchor="t">
            <a:normAutofit fontScale="86000"/>
          </a:bodyPr>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JavaScript was initially created to “make web pages alive”.</a:t>
            </a:r>
            <a:endParaRPr b="0" lang="en-IN" sz="2800" spc="-1" strike="noStrike">
              <a:solidFill>
                <a:srgbClr val="000000"/>
              </a:solidFill>
              <a:latin typeface="Arial"/>
            </a:endParaRPr>
          </a:p>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The programs in this language are called scripts. They can be written right in a web page’s HTML and run automatically as the page loads.</a:t>
            </a:r>
            <a:endParaRPr b="0" lang="en-IN" sz="2800" spc="-1" strike="noStrike">
              <a:solidFill>
                <a:srgbClr val="000000"/>
              </a:solidFill>
              <a:latin typeface="Arial"/>
            </a:endParaRPr>
          </a:p>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Scripts are provided and executed as plain text. They don’t need special preparation or compilation to run.</a:t>
            </a:r>
            <a:endParaRPr b="0" lang="en-IN" sz="2800" spc="-1" strike="noStrike">
              <a:solidFill>
                <a:srgbClr val="000000"/>
              </a:solidFill>
              <a:latin typeface="Arial"/>
            </a:endParaRPr>
          </a:p>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In this aspect, JavaScript is very different from another language called Java.</a:t>
            </a:r>
            <a:endParaRPr b="0" lang="en-IN" sz="2800" spc="-1" strike="noStrike">
              <a:solidFill>
                <a:srgbClr val="000000"/>
              </a:solidFill>
              <a:latin typeface="Arial"/>
            </a:endParaRPr>
          </a:p>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Today, JavaScript can execute not only in the browser, but also on the server, or actually on any device that has a special program called the JavaScript engine.</a:t>
            </a:r>
            <a:endParaRPr b="0" lang="en-IN" sz="2800" spc="-1" strike="noStrike">
              <a:solidFill>
                <a:srgbClr val="000000"/>
              </a:solidFill>
              <a:latin typeface="Arial"/>
            </a:endParaRPr>
          </a:p>
          <a:p>
            <a:pPr marL="211320" indent="-211320">
              <a:lnSpc>
                <a:spcPct val="90000"/>
              </a:lnSpc>
              <a:spcBef>
                <a:spcPts val="1001"/>
              </a:spcBef>
              <a:buClr>
                <a:srgbClr val="000000"/>
              </a:buClr>
              <a:buFont typeface="Arial"/>
              <a:buChar char="•"/>
            </a:pPr>
            <a:r>
              <a:rPr b="0" lang="en-US" sz="2800" spc="-1" strike="noStrike">
                <a:solidFill>
                  <a:srgbClr val="000000"/>
                </a:solidFill>
                <a:latin typeface="Times New Roman Regular"/>
              </a:rPr>
              <a:t>The browser has an embedded engine sometimes called a “JavaScript virtual machine”.</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520" cy="870120"/>
          </a:xfrm>
          <a:prstGeom prst="rect">
            <a:avLst/>
          </a:prstGeom>
          <a:noFill/>
          <a:ln w="0">
            <a:noFill/>
          </a:ln>
        </p:spPr>
        <p:txBody>
          <a:bodyPr lIns="90000" rIns="90000" tIns="45000" bIns="45000" anchor="ctr">
            <a:normAutofit fontScale="63000"/>
          </a:bodyPr>
          <a:p>
            <a:pPr indent="0" algn="ctr">
              <a:lnSpc>
                <a:spcPct val="90000"/>
              </a:lnSpc>
              <a:buNone/>
              <a:tabLst>
                <a:tab algn="l" pos="0"/>
              </a:tabLst>
            </a:pPr>
            <a:r>
              <a:rPr b="0" lang="en-US" sz="4400" spc="-1" strike="noStrike">
                <a:solidFill>
                  <a:srgbClr val="000000"/>
                </a:solidFill>
                <a:latin typeface="Calibri Light"/>
              </a:rPr>
              <a:t>Framework </a:t>
            </a:r>
            <a:br>
              <a:rPr sz="4400"/>
            </a:br>
            <a:endParaRPr b="0" lang="en-IN" sz="4400" spc="-1" strike="noStrike">
              <a:solidFill>
                <a:srgbClr val="000000"/>
              </a:solidFill>
              <a:latin typeface="Arial"/>
            </a:endParaRPr>
          </a:p>
        </p:txBody>
      </p:sp>
      <p:sp>
        <p:nvSpPr>
          <p:cNvPr id="132" name="PlaceHolder 2"/>
          <p:cNvSpPr>
            <a:spLocks noGrp="1"/>
          </p:cNvSpPr>
          <p:nvPr>
            <p:ph/>
          </p:nvPr>
        </p:nvSpPr>
        <p:spPr>
          <a:xfrm>
            <a:off x="838080" y="1090800"/>
            <a:ext cx="10514520" cy="508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framework is like a platform used to develop software applications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framework can have pre defined classes and functions that can be reused to add several functionalities, which otherwise we would have to write on our own. eg http requests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578520"/>
          </a:xfrm>
          <a:prstGeom prst="rect">
            <a:avLst/>
          </a:prstGeom>
          <a:noFill/>
          <a:ln w="0">
            <a:noFill/>
          </a:ln>
        </p:spPr>
        <p:txBody>
          <a:bodyPr lIns="90000" rIns="90000" tIns="45000" bIns="45000" anchor="ctr">
            <a:normAutofit fontScale="83000"/>
          </a:bodyPr>
          <a:p>
            <a:pPr indent="0" algn="ctr">
              <a:lnSpc>
                <a:spcPct val="90000"/>
              </a:lnSpc>
              <a:buNone/>
              <a:tabLst>
                <a:tab algn="l" pos="0"/>
              </a:tabLst>
            </a:pPr>
            <a:r>
              <a:rPr b="0" lang="en-US" sz="4400" spc="-1" strike="noStrike">
                <a:solidFill>
                  <a:srgbClr val="000000"/>
                </a:solidFill>
                <a:latin typeface="Calibri Light"/>
              </a:rPr>
              <a:t>PHP</a:t>
            </a:r>
            <a:endParaRPr b="0" lang="en-IN" sz="4400" spc="-1" strike="noStrike">
              <a:solidFill>
                <a:srgbClr val="000000"/>
              </a:solidFill>
              <a:latin typeface="Arial"/>
            </a:endParaRPr>
          </a:p>
        </p:txBody>
      </p:sp>
      <p:sp>
        <p:nvSpPr>
          <p:cNvPr id="134" name="PlaceHolder 2"/>
          <p:cNvSpPr>
            <a:spLocks noGrp="1"/>
          </p:cNvSpPr>
          <p:nvPr>
            <p:ph/>
          </p:nvPr>
        </p:nvSpPr>
        <p:spPr>
          <a:xfrm>
            <a:off x="838080" y="1173600"/>
            <a:ext cx="10514520" cy="5002560"/>
          </a:xfrm>
          <a:prstGeom prst="rect">
            <a:avLst/>
          </a:prstGeom>
          <a:noFill/>
          <a:ln w="0">
            <a:noFill/>
          </a:ln>
        </p:spPr>
        <p:txBody>
          <a:bodyPr lIns="90000" rIns="90000" tIns="45000" bIns="45000" anchor="t">
            <a:normAutofit fontScale="64000"/>
          </a:bodyPr>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is an acronym for "PHP: Hypertext Preprocessor"</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is a widely-used, open source scripting language</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files can contain text, HTML, CSS, JavaScript, and PHP code</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code is executed on the server, and the result is returned to the browser as plain HTML</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files have extension ".php"</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can generate dynamic page content and  PHP scripts are executed on the server</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can create, open, read, write, delete, and close files on the server and can collect form data</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can send and receive cookies &amp; can add, delete, modify data in your database , control user-access ,encrypt data</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runs on various platforms (Windows, Linux, Unix, Mac OS X, etc.)</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is compatible with almost all servers used today (Apache, IIS, etc.)</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supports a wide range of databases</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is free. Download it from the official PHP resource: www.php.net</a:t>
            </a:r>
            <a:endParaRPr b="0" lang="en-IN" sz="2800" spc="-1" strike="noStrike">
              <a:solidFill>
                <a:srgbClr val="000000"/>
              </a:solidFill>
              <a:latin typeface="Arial"/>
            </a:endParaRPr>
          </a:p>
          <a:p>
            <a:pPr marL="215640" indent="-215640">
              <a:lnSpc>
                <a:spcPct val="90000"/>
              </a:lnSpc>
              <a:spcBef>
                <a:spcPts val="1001"/>
              </a:spcBef>
              <a:buClr>
                <a:srgbClr val="000000"/>
              </a:buClr>
              <a:buFont typeface="Arial"/>
              <a:buChar char="•"/>
            </a:pPr>
            <a:r>
              <a:rPr b="0" lang="en-US" sz="2800" spc="-1" strike="noStrike">
                <a:solidFill>
                  <a:srgbClr val="000000"/>
                </a:solidFill>
                <a:latin typeface="Calibri"/>
              </a:rPr>
              <a:t>PHP is easy to learn and runs efficiently on the server side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520" cy="473760"/>
          </a:xfrm>
          <a:prstGeom prst="rect">
            <a:avLst/>
          </a:prstGeom>
          <a:noFill/>
          <a:ln w="0">
            <a:noFill/>
          </a:ln>
        </p:spPr>
        <p:txBody>
          <a:bodyPr lIns="90000" rIns="90000" tIns="45000" bIns="45000" anchor="ctr">
            <a:normAutofit fontScale="65000"/>
          </a:bodyPr>
          <a:p>
            <a:pPr indent="0" algn="ctr">
              <a:lnSpc>
                <a:spcPct val="90000"/>
              </a:lnSpc>
              <a:buNone/>
              <a:tabLst>
                <a:tab algn="l" pos="0"/>
              </a:tabLst>
            </a:pPr>
            <a:r>
              <a:rPr b="0" lang="en-US" sz="4400" spc="-1" strike="noStrike">
                <a:solidFill>
                  <a:srgbClr val="000000"/>
                </a:solidFill>
                <a:latin typeface="Calibri Light"/>
              </a:rPr>
              <a:t>Single Page Application(SPA)</a:t>
            </a:r>
            <a:endParaRPr b="0" lang="en-IN" sz="4400" spc="-1" strike="noStrike">
              <a:solidFill>
                <a:srgbClr val="000000"/>
              </a:solidFill>
              <a:latin typeface="Arial"/>
            </a:endParaRPr>
          </a:p>
        </p:txBody>
      </p:sp>
      <p:sp>
        <p:nvSpPr>
          <p:cNvPr id="136" name="PlaceHolder 2"/>
          <p:cNvSpPr>
            <a:spLocks noGrp="1"/>
          </p:cNvSpPr>
          <p:nvPr>
            <p:ph/>
          </p:nvPr>
        </p:nvSpPr>
        <p:spPr>
          <a:xfrm>
            <a:off x="838080" y="1313280"/>
            <a:ext cx="10514520" cy="4862880"/>
          </a:xfrm>
          <a:prstGeom prst="rect">
            <a:avLst/>
          </a:prstGeom>
          <a:noFill/>
          <a:ln w="0">
            <a:noFill/>
          </a:ln>
        </p:spPr>
        <p:txBody>
          <a:bodyPr lIns="90000" rIns="90000" tIns="45000" bIns="45000" anchor="t">
            <a:normAutofit fontScale="91000"/>
          </a:bodyPr>
          <a:p>
            <a:pPr marL="207000" indent="-207000">
              <a:lnSpc>
                <a:spcPct val="90000"/>
              </a:lnSpc>
              <a:spcBef>
                <a:spcPts val="1001"/>
              </a:spcBef>
              <a:buClr>
                <a:srgbClr val="000000"/>
              </a:buClr>
              <a:buFont typeface="Arial"/>
              <a:buChar char="•"/>
            </a:pPr>
            <a:r>
              <a:rPr b="0" lang="en-US" sz="2400" spc="-1" strike="noStrike">
                <a:solidFill>
                  <a:srgbClr val="000000"/>
                </a:solidFill>
                <a:latin typeface="Calibri"/>
              </a:rPr>
              <a:t>A single page application is a website or web application that dynamically rewrites a current web page with new data from the web server, instead of the default method of a web browser loading entire new pages.</a:t>
            </a:r>
            <a:endParaRPr b="0" lang="en-IN" sz="2400" spc="-1" strike="noStrike">
              <a:solidFill>
                <a:srgbClr val="000000"/>
              </a:solidFill>
              <a:latin typeface="Arial"/>
            </a:endParaRPr>
          </a:p>
          <a:p>
            <a:pPr marL="207000" indent="-207000">
              <a:lnSpc>
                <a:spcPct val="90000"/>
              </a:lnSpc>
              <a:spcBef>
                <a:spcPts val="1001"/>
              </a:spcBef>
              <a:buClr>
                <a:srgbClr val="000000"/>
              </a:buClr>
              <a:buFont typeface="Arial"/>
              <a:buChar char="•"/>
            </a:pPr>
            <a:r>
              <a:rPr b="0" lang="en-US" sz="2400" spc="-1" strike="noStrike">
                <a:solidFill>
                  <a:srgbClr val="000000"/>
                </a:solidFill>
                <a:latin typeface="Calibri"/>
              </a:rPr>
              <a:t>You'll easily recognize some popular examples of single page applications like Gmail, Google Maps, Airbnb, Netflix, Pinterest, Paypal, and many more. Companies all over the internet are using SPAs to build a fluid, scalable experience.</a:t>
            </a:r>
            <a:endParaRPr b="0" lang="en-IN" sz="2400" spc="-1" strike="noStrike">
              <a:solidFill>
                <a:srgbClr val="000000"/>
              </a:solidFill>
              <a:latin typeface="Arial"/>
            </a:endParaRPr>
          </a:p>
          <a:p>
            <a:pPr marL="207000" indent="-207000">
              <a:lnSpc>
                <a:spcPct val="90000"/>
              </a:lnSpc>
              <a:spcBef>
                <a:spcPts val="1001"/>
              </a:spcBef>
              <a:buClr>
                <a:srgbClr val="000000"/>
              </a:buClr>
              <a:buFont typeface="Arial"/>
              <a:buChar char="•"/>
            </a:pPr>
            <a:r>
              <a:rPr b="0" lang="en-US" sz="2400" spc="-1" strike="noStrike">
                <a:solidFill>
                  <a:srgbClr val="000000"/>
                </a:solidFill>
                <a:latin typeface="Calibri"/>
              </a:rPr>
              <a:t>There is only one html page that is loaded in the browser , when we navigate around the application , the contect changes and not the page .</a:t>
            </a:r>
            <a:endParaRPr b="0" lang="en-IN" sz="2400" spc="-1" strike="noStrike">
              <a:solidFill>
                <a:srgbClr val="000000"/>
              </a:solidFill>
              <a:latin typeface="Arial"/>
            </a:endParaRPr>
          </a:p>
          <a:p>
            <a:pPr marL="207000" indent="-207000">
              <a:lnSpc>
                <a:spcPct val="90000"/>
              </a:lnSpc>
              <a:spcBef>
                <a:spcPts val="1001"/>
              </a:spcBef>
              <a:buClr>
                <a:srgbClr val="000000"/>
              </a:buClr>
              <a:buFont typeface="Arial"/>
              <a:buChar char="•"/>
            </a:pPr>
            <a:r>
              <a:rPr b="0" lang="en-US" sz="2400" spc="-1" strike="noStrike">
                <a:solidFill>
                  <a:srgbClr val="000000"/>
                </a:solidFill>
                <a:latin typeface="Calibri"/>
              </a:rPr>
              <a:t>This therefore allows users to use websites without loading whole new pages from the server, which can result in performance gains and a more dynamic experience</a:t>
            </a:r>
            <a:endParaRPr b="0" lang="en-IN" sz="2400" spc="-1" strike="noStrike">
              <a:solidFill>
                <a:srgbClr val="000000"/>
              </a:solidFill>
              <a:latin typeface="Arial"/>
            </a:endParaRPr>
          </a:p>
          <a:p>
            <a:pPr marL="207000" indent="-207000">
              <a:lnSpc>
                <a:spcPct val="90000"/>
              </a:lnSpc>
              <a:spcBef>
                <a:spcPts val="1001"/>
              </a:spcBef>
              <a:buClr>
                <a:srgbClr val="000000"/>
              </a:buClr>
              <a:buFont typeface="Arial"/>
              <a:buChar char="•"/>
            </a:pPr>
            <a:r>
              <a:rPr b="0" lang="en-US" sz="2400" spc="-1" strike="noStrike">
                <a:solidFill>
                  <a:srgbClr val="000000"/>
                </a:solidFill>
                <a:latin typeface="Calibri"/>
              </a:rPr>
              <a:t>Popular SPA Frameworks: React ,Angular etc.</a:t>
            </a:r>
            <a:endParaRPr b="0" lang="en-IN" sz="2400" spc="-1" strike="noStrike">
              <a:solidFill>
                <a:srgbClr val="000000"/>
              </a:solidFill>
              <a:latin typeface="Arial"/>
            </a:endParaRPr>
          </a:p>
          <a:p>
            <a:pPr indent="0">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4520" cy="579960"/>
          </a:xfrm>
          <a:prstGeom prst="rect">
            <a:avLst/>
          </a:prstGeom>
          <a:noFill/>
          <a:ln w="0">
            <a:noFill/>
          </a:ln>
        </p:spPr>
        <p:txBody>
          <a:bodyPr lIns="90000" rIns="90000" tIns="45000" bIns="45000" anchor="ctr">
            <a:normAutofit fontScale="83000"/>
          </a:bodyPr>
          <a:p>
            <a:pPr indent="0" algn="ctr">
              <a:lnSpc>
                <a:spcPct val="90000"/>
              </a:lnSpc>
              <a:buNone/>
              <a:tabLst>
                <a:tab algn="l" pos="0"/>
              </a:tabLst>
            </a:pPr>
            <a:r>
              <a:rPr b="0" lang="en-US" sz="4400" spc="-1" strike="noStrike">
                <a:solidFill>
                  <a:srgbClr val="000000"/>
                </a:solidFill>
                <a:latin typeface="Calibri Light"/>
              </a:rPr>
              <a:t>Responsive Web Design</a:t>
            </a:r>
            <a:endParaRPr b="0" lang="en-IN" sz="4400" spc="-1" strike="noStrike">
              <a:solidFill>
                <a:srgbClr val="000000"/>
              </a:solidFill>
              <a:latin typeface="Arial"/>
            </a:endParaRPr>
          </a:p>
        </p:txBody>
      </p:sp>
      <p:sp>
        <p:nvSpPr>
          <p:cNvPr id="138" name="PlaceHolder 2"/>
          <p:cNvSpPr>
            <a:spLocks noGrp="1"/>
          </p:cNvSpPr>
          <p:nvPr>
            <p:ph/>
          </p:nvPr>
        </p:nvSpPr>
        <p:spPr>
          <a:xfrm>
            <a:off x="838080" y="1195560"/>
            <a:ext cx="10514520" cy="4980600"/>
          </a:xfrm>
          <a:prstGeom prst="rect">
            <a:avLst/>
          </a:prstGeom>
          <a:noFill/>
          <a:ln w="0">
            <a:noFill/>
          </a:ln>
        </p:spPr>
        <p:txBody>
          <a:bodyPr lIns="90000" rIns="90000" tIns="45000" bIns="45000" anchor="t">
            <a:normAutofit fontScale="68000"/>
          </a:bodyPr>
          <a:p>
            <a:pPr marL="206280" indent="-206280">
              <a:lnSpc>
                <a:spcPct val="90000"/>
              </a:lnSpc>
              <a:spcBef>
                <a:spcPts val="1001"/>
              </a:spcBef>
              <a:buClr>
                <a:srgbClr val="000000"/>
              </a:buClr>
              <a:buFont typeface="Arial"/>
              <a:buChar char="•"/>
            </a:pPr>
            <a:r>
              <a:rPr b="0" lang="en-US" sz="2800" spc="-1" strike="noStrike">
                <a:solidFill>
                  <a:srgbClr val="000000"/>
                </a:solidFill>
                <a:latin typeface="Calibri"/>
              </a:rPr>
              <a:t>Responsive Web design is the approach that suggests that design and development should respond to the user’s behavior and environment based on screen size, platform and orientation.</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Elements of responsive web design:</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Media queries that alter web designs based on a user’s device</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Flexible images are sometimes called adaptive images because they have no fixed display size limitations. This versatility makes it easier to resize images neatly.</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Fluid grids/fluid layouts that automatically rearrange columns of content to fit different screens or browser windows</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Code for flexible layouts that resize page elements to fit different screens or browser windows</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HTML (hypertext markup language) is a programming language that determines the content and structure of a webpage,</a:t>
            </a:r>
            <a:endParaRPr b="0" lang="en-IN" sz="2800" spc="-1" strike="noStrike">
              <a:solidFill>
                <a:srgbClr val="000000"/>
              </a:solidFill>
              <a:latin typeface="Arial"/>
            </a:endParaRPr>
          </a:p>
          <a:p>
            <a:pPr marL="206280" indent="-2062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CSS (cascading style sheets) is a programming language that determines the design and display of HTML elements.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520" cy="555840"/>
          </a:xfrm>
          <a:prstGeom prst="rect">
            <a:avLst/>
          </a:prstGeom>
          <a:noFill/>
          <a:ln w="0">
            <a:noFill/>
          </a:ln>
        </p:spPr>
        <p:txBody>
          <a:bodyPr lIns="90000" rIns="90000" tIns="45000" bIns="45000" anchor="ctr">
            <a:normAutofit fontScale="79000"/>
          </a:bodyPr>
          <a:p>
            <a:pPr indent="0" algn="ctr">
              <a:lnSpc>
                <a:spcPct val="90000"/>
              </a:lnSpc>
              <a:buNone/>
              <a:tabLst>
                <a:tab algn="l" pos="0"/>
              </a:tabLst>
            </a:pPr>
            <a:r>
              <a:rPr b="0" lang="en-US" sz="4400" spc="-1" strike="noStrike">
                <a:solidFill>
                  <a:srgbClr val="000000"/>
                </a:solidFill>
                <a:latin typeface="Calibri Light"/>
              </a:rPr>
              <a:t>Responsive vs. Adaptive design</a:t>
            </a:r>
            <a:endParaRPr b="0" lang="en-IN" sz="4400" spc="-1" strike="noStrike">
              <a:solidFill>
                <a:srgbClr val="000000"/>
              </a:solidFill>
              <a:latin typeface="Arial"/>
            </a:endParaRPr>
          </a:p>
        </p:txBody>
      </p:sp>
      <p:pic>
        <p:nvPicPr>
          <p:cNvPr id="140" name="Picture 3" descr="Screenshot 2024-01-12 at 11.55.31 AM"/>
          <p:cNvPicPr/>
          <p:nvPr/>
        </p:nvPicPr>
        <p:blipFill>
          <a:blip r:embed="rId1"/>
          <a:stretch/>
        </p:blipFill>
        <p:spPr>
          <a:xfrm>
            <a:off x="1426680" y="1595880"/>
            <a:ext cx="8742240" cy="41778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520" cy="614160"/>
          </a:xfrm>
          <a:prstGeom prst="rect">
            <a:avLst/>
          </a:prstGeom>
          <a:noFill/>
          <a:ln w="0">
            <a:noFill/>
          </a:ln>
        </p:spPr>
        <p:txBody>
          <a:bodyPr lIns="90000" rIns="90000" tIns="45000" bIns="45000" anchor="ctr">
            <a:normAutofit fontScale="89000"/>
          </a:bodyPr>
          <a:p>
            <a:pPr indent="0" algn="ctr">
              <a:lnSpc>
                <a:spcPct val="90000"/>
              </a:lnSpc>
              <a:buNone/>
              <a:tabLst>
                <a:tab algn="l" pos="0"/>
              </a:tabLst>
            </a:pPr>
            <a:r>
              <a:rPr b="0" lang="en-US" sz="4400" spc="-1" strike="noStrike">
                <a:solidFill>
                  <a:srgbClr val="000000"/>
                </a:solidFill>
                <a:latin typeface="Calibri Light"/>
              </a:rPr>
              <a:t>Mobile First Development</a:t>
            </a:r>
            <a:endParaRPr b="0" lang="en-IN" sz="4400" spc="-1" strike="noStrike">
              <a:solidFill>
                <a:srgbClr val="000000"/>
              </a:solidFill>
              <a:latin typeface="Arial"/>
            </a:endParaRPr>
          </a:p>
        </p:txBody>
      </p:sp>
      <p:sp>
        <p:nvSpPr>
          <p:cNvPr id="142" name="PlaceHolder 2"/>
          <p:cNvSpPr>
            <a:spLocks noGrp="1"/>
          </p:cNvSpPr>
          <p:nvPr>
            <p:ph/>
          </p:nvPr>
        </p:nvSpPr>
        <p:spPr>
          <a:xfrm>
            <a:off x="838080" y="1382400"/>
            <a:ext cx="10514520" cy="4793760"/>
          </a:xfrm>
          <a:prstGeom prst="rect">
            <a:avLst/>
          </a:prstGeom>
          <a:noFill/>
          <a:ln w="0">
            <a:noFill/>
          </a:ln>
        </p:spPr>
        <p:txBody>
          <a:bodyPr lIns="90000" rIns="90000" tIns="45000" bIns="45000" anchor="t">
            <a:normAutofit fontScale="85000"/>
          </a:bodyPr>
          <a:p>
            <a:pPr marL="214920" indent="-214920">
              <a:lnSpc>
                <a:spcPct val="90000"/>
              </a:lnSpc>
              <a:spcBef>
                <a:spcPts val="1001"/>
              </a:spcBef>
              <a:buClr>
                <a:srgbClr val="000000"/>
              </a:buClr>
              <a:buFont typeface="Arial"/>
              <a:buChar char="•"/>
            </a:pPr>
            <a:r>
              <a:rPr b="0" lang="en-US" sz="2800" spc="-1" strike="noStrike">
                <a:solidFill>
                  <a:srgbClr val="000000"/>
                </a:solidFill>
                <a:latin typeface="Calibri"/>
              </a:rPr>
              <a:t>Mobile-first design or Mobile-first approach enables web designers to start product design for mobile devices first. This can be done by sketching or prototyping the web app’s design for the smallest screen first and gradually working up to larger screen sizes.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14920" indent="-2149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Prioritizing design for mobiles makes sense as there are space limitations in devices with smaller screen sizes, and teams need to ensure that the key elements of the website are prominently displayed for anyone using those screens.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marL="214920" indent="-2149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Designing and developing for small screens compels designers to remove anything that isn’t necessary for seamless website rendering and navigation.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520" cy="753840"/>
          </a:xfrm>
          <a:prstGeom prst="rect">
            <a:avLst/>
          </a:prstGeom>
          <a:noFill/>
          <a:ln w="0">
            <a:noFill/>
          </a:ln>
        </p:spPr>
        <p:txBody>
          <a:bodyPr lIns="90000" rIns="90000" tIns="45000" bIns="45000" anchor="ctr">
            <a:normAutofit fontScale="53000"/>
          </a:bodyPr>
          <a:p>
            <a:pPr indent="0" algn="ctr">
              <a:lnSpc>
                <a:spcPct val="90000"/>
              </a:lnSpc>
              <a:buNone/>
              <a:tabLst>
                <a:tab algn="l" pos="0"/>
              </a:tabLst>
            </a:pPr>
            <a:r>
              <a:rPr b="0" lang="en-US" sz="4400" spc="-1" strike="noStrike">
                <a:solidFill>
                  <a:srgbClr val="000000"/>
                </a:solidFill>
                <a:latin typeface="Calibri Light"/>
              </a:rPr>
              <a:t>Mobile First Development</a:t>
            </a:r>
            <a:br>
              <a:rPr sz="4400"/>
            </a:br>
            <a:endParaRPr b="0" lang="en-IN" sz="4400" spc="-1" strike="noStrike">
              <a:solidFill>
                <a:srgbClr val="000000"/>
              </a:solidFill>
              <a:latin typeface="Arial"/>
            </a:endParaRPr>
          </a:p>
        </p:txBody>
      </p:sp>
      <p:sp>
        <p:nvSpPr>
          <p:cNvPr id="144" name="PlaceHolder 2"/>
          <p:cNvSpPr>
            <a:spLocks noGrp="1"/>
          </p:cNvSpPr>
          <p:nvPr>
            <p:ph/>
          </p:nvPr>
        </p:nvSpPr>
        <p:spPr>
          <a:xfrm>
            <a:off x="838080" y="1120680"/>
            <a:ext cx="10514520" cy="50554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With a well-functioning mobile product, you’ve already prioritized features and capabilities and identified the essential elements of your platform.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Progressively enhancing the mobile platform to fit the requirements for desktop becomes a series of decisions on how to add rather than cut elements of your platform, which gives you another opportunity to be creative about how to engage users.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520" cy="1254960"/>
          </a:xfrm>
          <a:prstGeom prst="rect">
            <a:avLst/>
          </a:prstGeom>
          <a:noFill/>
          <a:ln w="0">
            <a:noFill/>
          </a:ln>
        </p:spPr>
        <p:txBody>
          <a:bodyPr lIns="90000" rIns="90000" tIns="45000" bIns="45000" anchor="ctr">
            <a:normAutofit fontScale="93000"/>
          </a:bodyPr>
          <a:p>
            <a:pPr indent="0" algn="ctr">
              <a:lnSpc>
                <a:spcPct val="90000"/>
              </a:lnSpc>
              <a:buNone/>
              <a:tabLst>
                <a:tab algn="l" pos="0"/>
              </a:tabLst>
            </a:pPr>
            <a:r>
              <a:rPr b="0" lang="en-US" sz="4400" spc="-1" strike="noStrike">
                <a:solidFill>
                  <a:srgbClr val="000000"/>
                </a:solidFill>
                <a:latin typeface="Calibri Light"/>
              </a:rPr>
              <a:t>Job-Roles and Skillset for full stack </a:t>
            </a:r>
            <a:br>
              <a:rPr sz="4400"/>
            </a:br>
            <a:endParaRPr b="0" lang="en-IN" sz="4400" spc="-1" strike="noStrike">
              <a:solidFill>
                <a:srgbClr val="000000"/>
              </a:solidFill>
              <a:latin typeface="Arial"/>
            </a:endParaRPr>
          </a:p>
        </p:txBody>
      </p:sp>
      <p:sp>
        <p:nvSpPr>
          <p:cNvPr id="146" name="PlaceHolder 2"/>
          <p:cNvSpPr>
            <a:spLocks noGrp="1"/>
          </p:cNvSpPr>
          <p:nvPr>
            <p:ph/>
          </p:nvPr>
        </p:nvSpPr>
        <p:spPr>
          <a:xfrm>
            <a:off x="838080" y="2099160"/>
            <a:ext cx="10514520" cy="44262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A Full Stack Developer</a:t>
            </a:r>
            <a:r>
              <a:rPr b="0" lang="en-US" sz="2000" spc="-1" strike="noStrike">
                <a:solidFill>
                  <a:srgbClr val="000000"/>
                </a:solidFill>
                <a:latin typeface="Calibri"/>
              </a:rPr>
              <a:t> is a professional who is capable of working on both the front-end and back-end of web applications.</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Full-stack technology refers to the entire depth of a computer system application, and full stack web developers are those who are capable of developing both the front end and the back end of web development. </a:t>
            </a:r>
            <a:endParaRPr b="0" lang="en-IN" sz="2000" spc="-1" strike="noStrike">
              <a:solidFill>
                <a:srgbClr val="000000"/>
              </a:solidFill>
              <a:latin typeface="Arial"/>
            </a:endParaRPr>
          </a:p>
          <a:p>
            <a:pPr indent="0">
              <a:lnSpc>
                <a:spcPct val="90000"/>
              </a:lnSpc>
              <a:spcBef>
                <a:spcPts val="1001"/>
              </a:spcBef>
              <a:buNone/>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All of the features that are visible to the client, or the viewer of the </a:t>
            </a:r>
            <a:r>
              <a:rPr b="0" lang="en-US" sz="2000" spc="-1" strike="noStrike">
                <a:solidFill>
                  <a:srgbClr val="000000"/>
                </a:solidFill>
                <a:latin typeface="Calibri"/>
              </a:rPr>
              <a:t>	</a:t>
            </a:r>
            <a:r>
              <a:rPr b="0" lang="en-US" sz="2000" spc="-1" strike="noStrike">
                <a:solidFill>
                  <a:srgbClr val="000000"/>
                </a:solidFill>
                <a:latin typeface="Calibri"/>
              </a:rPr>
              <a:t>site, are </a:t>
            </a:r>
            <a:r>
              <a:rPr b="0" lang="en-US" sz="2000" spc="-1" strike="noStrike">
                <a:solidFill>
                  <a:srgbClr val="000000"/>
                </a:solidFill>
                <a:latin typeface="Calibri"/>
              </a:rPr>
              <a:t>	</a:t>
            </a:r>
            <a:r>
              <a:rPr b="0" lang="en-US" sz="2000" spc="-1" strike="noStrike">
                <a:solidFill>
                  <a:srgbClr val="000000"/>
                </a:solidFill>
                <a:latin typeface="Calibri"/>
              </a:rPr>
              <a:t>included in the front end.</a:t>
            </a:r>
            <a:endParaRPr b="0" lang="en-IN"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Programming a browser (By using JavaScript, jQuery, Angular, or Vue)</a:t>
            </a:r>
            <a:endParaRPr b="0" lang="en-IN"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Programming a server (By using PHP, ASP, Python, or Node)</a:t>
            </a:r>
            <a:endParaRPr b="0" lang="en-IN" sz="2000" spc="-1" strike="noStrike">
              <a:solidFill>
                <a:srgbClr val="000000"/>
              </a:solidFill>
              <a:latin typeface="Arial"/>
            </a:endParaRPr>
          </a:p>
          <a:p>
            <a:pPr indent="0">
              <a:lnSpc>
                <a:spcPct val="90000"/>
              </a:lnSpc>
              <a:spcBef>
                <a:spcPts val="1001"/>
              </a:spcBef>
              <a:buNone/>
              <a:tabLst>
                <a:tab algn="l" pos="0"/>
              </a:tabLst>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520" cy="637200"/>
          </a:xfrm>
          <a:prstGeom prst="rect">
            <a:avLst/>
          </a:prstGeom>
          <a:noFill/>
          <a:ln w="0">
            <a:noFill/>
          </a:ln>
        </p:spPr>
        <p:txBody>
          <a:bodyPr lIns="90000" rIns="90000" tIns="45000" bIns="45000" anchor="ctr">
            <a:normAutofit fontScale="92000"/>
          </a:bodyPr>
          <a:p>
            <a:pPr indent="0" algn="ctr">
              <a:lnSpc>
                <a:spcPct val="90000"/>
              </a:lnSpc>
              <a:buNone/>
              <a:tabLst>
                <a:tab algn="l" pos="0"/>
              </a:tabLst>
            </a:pPr>
            <a:r>
              <a:rPr b="0" lang="en-US" sz="4400" spc="-1" strike="noStrike">
                <a:solidFill>
                  <a:srgbClr val="000000"/>
                </a:solidFill>
                <a:latin typeface="Calibri Light"/>
              </a:rPr>
              <a:t>Introduction to Web Development</a:t>
            </a:r>
            <a:endParaRPr b="0" lang="en-IN" sz="4400" spc="-1" strike="noStrike">
              <a:solidFill>
                <a:srgbClr val="000000"/>
              </a:solidFill>
              <a:latin typeface="Arial"/>
            </a:endParaRPr>
          </a:p>
        </p:txBody>
      </p:sp>
      <p:sp>
        <p:nvSpPr>
          <p:cNvPr id="91" name="PlaceHolder 2"/>
          <p:cNvSpPr>
            <a:spLocks noGrp="1"/>
          </p:cNvSpPr>
          <p:nvPr>
            <p:ph/>
          </p:nvPr>
        </p:nvSpPr>
        <p:spPr>
          <a:xfrm>
            <a:off x="838080" y="1370160"/>
            <a:ext cx="10514520" cy="48060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Web development refers to the creating, building, and maintaining of websites. </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It includes aspects such as web design, web publishing, web programming, and database management. </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It is the creation of an application that works over the internet i.e. websites.</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The word Web Development is made up of two words, that is:</a:t>
            </a:r>
            <a:endParaRPr b="0" lang="en-IN" sz="1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1800" spc="-1" strike="noStrike">
                <a:solidFill>
                  <a:srgbClr val="000000"/>
                </a:solidFill>
                <a:latin typeface="Calibri"/>
              </a:rPr>
              <a:t>Web: It refers to websites, web pages or anything that works over the internet.</a:t>
            </a:r>
            <a:endParaRPr b="0" lang="en-IN" sz="1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1800" spc="-1" strike="noStrike">
                <a:solidFill>
                  <a:srgbClr val="000000"/>
                </a:solidFill>
                <a:latin typeface="Calibri"/>
              </a:rPr>
              <a:t>Development: It refers to building the application from scratch.</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alibri"/>
              </a:rPr>
              <a:t>Web Development can be classified into three ways:</a:t>
            </a:r>
            <a:endParaRPr b="0" lang="en-IN" sz="1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1800" spc="-1" strike="noStrike">
                <a:solidFill>
                  <a:srgbClr val="000000"/>
                </a:solidFill>
                <a:latin typeface="Calibri"/>
              </a:rPr>
              <a:t>Frontend Development</a:t>
            </a:r>
            <a:endParaRPr b="0" lang="en-IN" sz="1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1800" spc="-1" strike="noStrike">
                <a:solidFill>
                  <a:srgbClr val="000000"/>
                </a:solidFill>
                <a:latin typeface="Calibri"/>
              </a:rPr>
              <a:t>Backend Development</a:t>
            </a:r>
            <a:endParaRPr b="0" lang="en-IN" sz="18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1800" spc="-1" strike="noStrike">
                <a:solidFill>
                  <a:srgbClr val="000000"/>
                </a:solidFill>
                <a:latin typeface="Calibri"/>
              </a:rPr>
              <a:t>FullStack Development</a:t>
            </a:r>
            <a:endParaRPr b="0" lang="en-IN" sz="1800" spc="-1" strike="noStrike">
              <a:solidFill>
                <a:srgbClr val="000000"/>
              </a:solidFill>
              <a:latin typeface="Arial"/>
            </a:endParaRPr>
          </a:p>
          <a:p>
            <a:pPr indent="0">
              <a:lnSpc>
                <a:spcPct val="90000"/>
              </a:lnSpc>
              <a:spcBef>
                <a:spcPts val="1001"/>
              </a:spcBef>
              <a:buNone/>
              <a:tabLst>
                <a:tab algn="l" pos="0"/>
              </a:tabLst>
            </a:pP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Let us discuss them in detail.</a:t>
            </a:r>
            <a:endParaRPr b="0" lang="en-IN" sz="1800" spc="-1" strike="noStrike">
              <a:solidFill>
                <a:srgbClr val="000000"/>
              </a:solidFill>
              <a:latin typeface="Arial"/>
            </a:endParaRPr>
          </a:p>
          <a:p>
            <a:pPr indent="0">
              <a:lnSpc>
                <a:spcPct val="90000"/>
              </a:lnSpc>
              <a:spcBef>
                <a:spcPts val="1001"/>
              </a:spcBef>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813240"/>
            <a:ext cx="10514520" cy="876240"/>
          </a:xfrm>
          <a:prstGeom prst="rect">
            <a:avLst/>
          </a:prstGeom>
          <a:noFill/>
          <a:ln w="0">
            <a:noFill/>
          </a:ln>
        </p:spPr>
        <p:txBody>
          <a:bodyPr lIns="90000" rIns="90000" tIns="45000" bIns="45000" anchor="ctr">
            <a:normAutofit/>
          </a:bodyPr>
          <a:p>
            <a:pPr indent="0" algn="ctr">
              <a:lnSpc>
                <a:spcPct val="90000"/>
              </a:lnSpc>
              <a:buNone/>
              <a:tabLst>
                <a:tab algn="l" pos="0"/>
              </a:tabLst>
            </a:pPr>
            <a:r>
              <a:rPr b="0" lang="en-US" sz="4400" spc="-1" strike="noStrike">
                <a:solidFill>
                  <a:srgbClr val="000000"/>
                </a:solidFill>
                <a:latin typeface="Calibri Light"/>
              </a:rPr>
              <a:t>Job-Roles and Skillset for UI/UX</a:t>
            </a:r>
            <a:endParaRPr b="0" lang="en-IN" sz="4400" spc="-1" strike="noStrike">
              <a:solidFill>
                <a:srgbClr val="000000"/>
              </a:solidFill>
              <a:latin typeface="Arial"/>
            </a:endParaRPr>
          </a:p>
        </p:txBody>
      </p:sp>
      <p:sp>
        <p:nvSpPr>
          <p:cNvPr id="148" name="PlaceHolder 2"/>
          <p:cNvSpPr>
            <a:spLocks noGrp="1"/>
          </p:cNvSpPr>
          <p:nvPr>
            <p:ph/>
          </p:nvPr>
        </p:nvSpPr>
        <p:spPr>
          <a:xfrm>
            <a:off x="838080" y="1825560"/>
            <a:ext cx="10514520" cy="36982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A UI UX designer </a:t>
            </a:r>
            <a:r>
              <a:rPr b="0" lang="en-US" sz="2000" spc="-1" strike="noStrike">
                <a:solidFill>
                  <a:srgbClr val="000000"/>
                </a:solidFill>
                <a:latin typeface="Calibri"/>
              </a:rPr>
              <a:t>is a professional who identifies new opportunities to create better user experiences. </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Aesthetically pleasing branding strategies help them effectively reach more customers. They also ensure that the end-to-end journey with their products or services meets desired outcomes.</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UI/UX Designer responsibilities include:</a:t>
            </a:r>
            <a:endParaRPr b="0" lang="en-IN" sz="20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Gathering and evaluating user requirements, in collaboration with product managers and engineers</a:t>
            </a:r>
            <a:endParaRPr b="0" lang="en-IN" sz="20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Illustrating design ideas using storyboards, process flows and sitemaps</a:t>
            </a:r>
            <a:endParaRPr b="0" lang="en-IN" sz="20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Designing graphic user interface elements, like menus, tabs and widgets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520" cy="578520"/>
          </a:xfrm>
          <a:prstGeom prst="rect">
            <a:avLst/>
          </a:prstGeom>
          <a:noFill/>
          <a:ln w="0">
            <a:noFill/>
          </a:ln>
        </p:spPr>
        <p:txBody>
          <a:bodyPr lIns="90000" rIns="90000" tIns="45000" bIns="45000" anchor="ctr">
            <a:normAutofit fontScale="83000"/>
          </a:bodyPr>
          <a:p>
            <a:pPr indent="0" algn="ctr">
              <a:lnSpc>
                <a:spcPct val="90000"/>
              </a:lnSpc>
              <a:buNone/>
              <a:tabLst>
                <a:tab algn="l" pos="0"/>
              </a:tabLst>
            </a:pPr>
            <a:r>
              <a:rPr b="0" lang="en-US" sz="4400" spc="-1" strike="noStrike">
                <a:solidFill>
                  <a:srgbClr val="000000"/>
                </a:solidFill>
                <a:latin typeface="Calibri Light"/>
              </a:rPr>
              <a:t>UI Design</a:t>
            </a:r>
            <a:endParaRPr b="0" lang="en-IN" sz="4400" spc="-1" strike="noStrike">
              <a:solidFill>
                <a:srgbClr val="000000"/>
              </a:solidFill>
              <a:latin typeface="Arial"/>
            </a:endParaRPr>
          </a:p>
        </p:txBody>
      </p:sp>
      <p:sp>
        <p:nvSpPr>
          <p:cNvPr id="93" name="PlaceHolder 2"/>
          <p:cNvSpPr>
            <a:spLocks noGrp="1"/>
          </p:cNvSpPr>
          <p:nvPr>
            <p:ph/>
          </p:nvPr>
        </p:nvSpPr>
        <p:spPr>
          <a:xfrm>
            <a:off x="838080" y="1219320"/>
            <a:ext cx="10514520" cy="49568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UI stands for user interface.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 interface (UI) design is likely the first thing you encounter when you use an application or visit a website.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Anything you interact with as a user is part of the user interface.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 interface design is responsible for a product's appearance, interactivity, usability, behaviour, and overall feel.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UI design can determine whether a user has a positive experience with a product, so it's essential for companies and creators to familiarise themselves with UI design best practices.</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577240" y="455760"/>
            <a:ext cx="10514520" cy="521640"/>
          </a:xfrm>
          <a:prstGeom prst="rect">
            <a:avLst/>
          </a:prstGeom>
          <a:noFill/>
          <a:ln w="0">
            <a:noFill/>
          </a:ln>
        </p:spPr>
        <p:txBody>
          <a:bodyPr lIns="90000" rIns="90000" tIns="45000" bIns="45000" anchor="ctr">
            <a:normAutofit fontScale="73000"/>
          </a:bodyPr>
          <a:p>
            <a:pPr indent="0">
              <a:lnSpc>
                <a:spcPct val="90000"/>
              </a:lnSpc>
              <a:buNone/>
              <a:tabLst>
                <a:tab algn="l" pos="0"/>
              </a:tabLst>
            </a:pPr>
            <a:r>
              <a:rPr b="0" lang="en-US" sz="4400" spc="-1" strike="noStrike">
                <a:solidFill>
                  <a:srgbClr val="000000"/>
                </a:solidFill>
                <a:latin typeface="Calibri Light"/>
              </a:rPr>
              <a:t>3 Types of User Interface Design</a:t>
            </a:r>
            <a:endParaRPr b="0" lang="en-IN" sz="4400" spc="-1" strike="noStrike">
              <a:solidFill>
                <a:srgbClr val="000000"/>
              </a:solidFill>
              <a:latin typeface="Arial"/>
            </a:endParaRPr>
          </a:p>
        </p:txBody>
      </p:sp>
      <p:sp>
        <p:nvSpPr>
          <p:cNvPr id="95" name="PlaceHolder 2"/>
          <p:cNvSpPr>
            <a:spLocks noGrp="1"/>
          </p:cNvSpPr>
          <p:nvPr>
            <p:ph/>
          </p:nvPr>
        </p:nvSpPr>
        <p:spPr>
          <a:xfrm>
            <a:off x="838080" y="1207800"/>
            <a:ext cx="10514520" cy="4968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Many different types of UI design exist. The chart below compiles a few of the most popular and well-known. </a:t>
            </a:r>
            <a:endParaRPr b="0" lang="en-IN" sz="2800" spc="-1" strike="noStrike">
              <a:solidFill>
                <a:srgbClr val="000000"/>
              </a:solidFill>
              <a:latin typeface="Arial"/>
            </a:endParaRPr>
          </a:p>
        </p:txBody>
      </p:sp>
      <p:pic>
        <p:nvPicPr>
          <p:cNvPr id="96" name="Picture 3" descr="Screenshot 2024-01-12 at 9.40.02 AM"/>
          <p:cNvPicPr/>
          <p:nvPr/>
        </p:nvPicPr>
        <p:blipFill>
          <a:blip r:embed="rId1"/>
          <a:stretch/>
        </p:blipFill>
        <p:spPr>
          <a:xfrm>
            <a:off x="1456200" y="2399760"/>
            <a:ext cx="9452880" cy="3547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610920"/>
            <a:ext cx="10514520" cy="625680"/>
          </a:xfrm>
          <a:prstGeom prst="rect">
            <a:avLst/>
          </a:prstGeom>
          <a:noFill/>
          <a:ln w="0">
            <a:noFill/>
          </a:ln>
        </p:spPr>
        <p:txBody>
          <a:bodyPr lIns="90000" rIns="90000" tIns="45000" bIns="45000" anchor="ctr">
            <a:normAutofit fontScale="91000"/>
          </a:bodyPr>
          <a:p>
            <a:pPr indent="0" algn="ctr">
              <a:lnSpc>
                <a:spcPct val="90000"/>
              </a:lnSpc>
              <a:buNone/>
              <a:tabLst>
                <a:tab algn="l" pos="0"/>
              </a:tabLst>
            </a:pPr>
            <a:r>
              <a:rPr b="0" lang="en-US" sz="4400" spc="-1" strike="noStrike">
                <a:solidFill>
                  <a:srgbClr val="000000"/>
                </a:solidFill>
                <a:latin typeface="Calibri Light"/>
              </a:rPr>
              <a:t>UI Design</a:t>
            </a:r>
            <a:endParaRPr b="0" lang="en-IN" sz="4400" spc="-1" strike="noStrike">
              <a:solidFill>
                <a:srgbClr val="000000"/>
              </a:solidFill>
              <a:latin typeface="Arial"/>
            </a:endParaRPr>
          </a:p>
        </p:txBody>
      </p:sp>
      <p:sp>
        <p:nvSpPr>
          <p:cNvPr id="98" name="PlaceHolder 2"/>
          <p:cNvSpPr>
            <a:spLocks noGrp="1"/>
          </p:cNvSpPr>
          <p:nvPr>
            <p:ph/>
          </p:nvPr>
        </p:nvSpPr>
        <p:spPr>
          <a:xfrm>
            <a:off x="838080" y="1237680"/>
            <a:ext cx="10514520" cy="528768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Additional types of UI design include touchscreen user interface and form-based user interface. </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Touchscreen user interfaces are GUIs that use touchscreen technology to let you swipe or click rather than needing to use a mouse or stylus.</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Form-based user interfaces use text boxes, checkboxes, and other informational components. </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They enable users to fill out electronic forms. </a:t>
            </a:r>
            <a:endParaRPr b="0" lang="en-IN" sz="2000" spc="-1" strike="noStrike">
              <a:solidFill>
                <a:srgbClr val="000000"/>
              </a:solidFill>
              <a:latin typeface="Arial"/>
            </a:endParaRPr>
          </a:p>
          <a:p>
            <a:pPr indent="0">
              <a:lnSpc>
                <a:spcPct val="90000"/>
              </a:lnSpc>
              <a:spcBef>
                <a:spcPts val="1001"/>
              </a:spcBef>
              <a:buNone/>
              <a:tabLst>
                <a:tab algn="l" pos="0"/>
              </a:tabLst>
            </a:pP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1" lang="en-US" sz="2000" spc="-1" strike="noStrike">
                <a:solidFill>
                  <a:srgbClr val="000000"/>
                </a:solidFill>
                <a:latin typeface="Calibri"/>
              </a:rPr>
              <a:t>Key principles of UI design</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An easy way to recall the fundamental principles of UI design is to learn the four c’s:</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Control: The users should be in control of the interface. </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Consistency: Use common elements to make your UI predictable and easy to navigate, even for novice users.</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Comfortability: Interacting with a product should be an effortless, comfortable experience. </a:t>
            </a:r>
            <a:endParaRPr b="0" lang="en-IN" sz="2000" spc="-1" strike="noStrike">
              <a:solidFill>
                <a:srgbClr val="000000"/>
              </a:solidFill>
              <a:latin typeface="Arial"/>
            </a:endParaRPr>
          </a:p>
          <a:p>
            <a:pPr marL="198360" indent="-19836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Cognitive load: It’s critical to be mindful of bombarding users with content. Be as clear and concise as possible.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718920"/>
          </a:xfrm>
          <a:prstGeom prst="rect">
            <a:avLst/>
          </a:prstGeom>
          <a:noFill/>
          <a:ln w="0">
            <a:noFill/>
          </a:ln>
        </p:spPr>
        <p:txBody>
          <a:bodyPr lIns="90000" rIns="90000" tIns="45000" bIns="45000" anchor="ctr">
            <a:normAutofit fontScale="50000"/>
          </a:bodyPr>
          <a:p>
            <a:pPr indent="0" algn="ctr">
              <a:lnSpc>
                <a:spcPct val="90000"/>
              </a:lnSpc>
              <a:buNone/>
              <a:tabLst>
                <a:tab algn="l" pos="0"/>
              </a:tabLst>
            </a:pPr>
            <a:r>
              <a:rPr b="0" lang="en-US" sz="4400" spc="-1" strike="noStrike">
                <a:solidFill>
                  <a:srgbClr val="000000"/>
                </a:solidFill>
                <a:latin typeface="Calibri Light"/>
              </a:rPr>
              <a:t>UI Design Tools</a:t>
            </a:r>
            <a:br>
              <a:rPr sz="4400"/>
            </a:br>
            <a:endParaRPr b="0" lang="en-IN" sz="4400" spc="-1" strike="noStrike">
              <a:solidFill>
                <a:srgbClr val="000000"/>
              </a:solidFill>
              <a:latin typeface="Arial"/>
            </a:endParaRPr>
          </a:p>
        </p:txBody>
      </p:sp>
      <p:sp>
        <p:nvSpPr>
          <p:cNvPr id="100" name="PlaceHolder 2"/>
          <p:cNvSpPr>
            <a:spLocks noGrp="1"/>
          </p:cNvSpPr>
          <p:nvPr>
            <p:ph/>
          </p:nvPr>
        </p:nvSpPr>
        <p:spPr>
          <a:xfrm>
            <a:off x="838080" y="999000"/>
            <a:ext cx="10514520" cy="51775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is essential to have the right tools and technology to support your UI design efforts.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Various UI design tools and its features are listed below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pic>
        <p:nvPicPr>
          <p:cNvPr id="101" name="Picture 3" descr="Screenshot 2024-01-12 at 9.48.27 AM"/>
          <p:cNvPicPr/>
          <p:nvPr/>
        </p:nvPicPr>
        <p:blipFill>
          <a:blip r:embed="rId1"/>
          <a:stretch/>
        </p:blipFill>
        <p:spPr>
          <a:xfrm>
            <a:off x="3110400" y="2581200"/>
            <a:ext cx="1465200" cy="3422880"/>
          </a:xfrm>
          <a:prstGeom prst="rect">
            <a:avLst/>
          </a:prstGeom>
          <a:ln w="0">
            <a:noFill/>
          </a:ln>
        </p:spPr>
      </p:pic>
      <p:pic>
        <p:nvPicPr>
          <p:cNvPr id="102" name="Picture 4" descr="Screenshot 2024-01-12 at 9.48.36 AM"/>
          <p:cNvPicPr/>
          <p:nvPr/>
        </p:nvPicPr>
        <p:blipFill>
          <a:blip r:embed="rId2"/>
          <a:stretch/>
        </p:blipFill>
        <p:spPr>
          <a:xfrm>
            <a:off x="5351760" y="2581200"/>
            <a:ext cx="4107960" cy="3515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496800"/>
          </a:xfrm>
          <a:prstGeom prst="rect">
            <a:avLst/>
          </a:prstGeom>
          <a:noFill/>
          <a:ln w="0">
            <a:noFill/>
          </a:ln>
        </p:spPr>
        <p:txBody>
          <a:bodyPr lIns="90000" rIns="90000" tIns="45000" bIns="45000" anchor="ctr">
            <a:normAutofit fontScale="69000"/>
          </a:bodyPr>
          <a:p>
            <a:pPr indent="0" algn="ctr">
              <a:lnSpc>
                <a:spcPct val="90000"/>
              </a:lnSpc>
              <a:buNone/>
              <a:tabLst>
                <a:tab algn="l" pos="0"/>
              </a:tabLst>
            </a:pPr>
            <a:r>
              <a:rPr b="0" lang="en-US" sz="4400" spc="-1" strike="noStrike">
                <a:solidFill>
                  <a:srgbClr val="000000"/>
                </a:solidFill>
                <a:latin typeface="Calibri Light"/>
              </a:rPr>
              <a:t>UX Design</a:t>
            </a:r>
            <a:endParaRPr b="0" lang="en-IN" sz="4400" spc="-1" strike="noStrike">
              <a:solidFill>
                <a:srgbClr val="000000"/>
              </a:solidFill>
              <a:latin typeface="Arial"/>
            </a:endParaRPr>
          </a:p>
        </p:txBody>
      </p:sp>
      <p:sp>
        <p:nvSpPr>
          <p:cNvPr id="104" name="PlaceHolder 2"/>
          <p:cNvSpPr>
            <a:spLocks noGrp="1"/>
          </p:cNvSpPr>
          <p:nvPr>
            <p:ph/>
          </p:nvPr>
        </p:nvSpPr>
        <p:spPr>
          <a:xfrm>
            <a:off x="838080" y="1161360"/>
            <a:ext cx="10514520" cy="5311440"/>
          </a:xfrm>
          <a:prstGeom prst="rect">
            <a:avLst/>
          </a:prstGeom>
          <a:noFill/>
          <a:ln w="0">
            <a:noFill/>
          </a:ln>
        </p:spPr>
        <p:txBody>
          <a:bodyPr lIns="90000" rIns="90000" tIns="45000" bIns="45000" anchor="t">
            <a:normAutofit fontScale="83000"/>
          </a:bodyPr>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UX means User Experience</a:t>
            </a:r>
            <a:endParaRPr b="0" lang="en-IN" sz="2800" spc="-1" strike="noStrike">
              <a:solidFill>
                <a:srgbClr val="000000"/>
              </a:solidFill>
              <a:latin typeface="Arial"/>
            </a:endParaRPr>
          </a:p>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User experience (UX) focuses on having a deep understanding of users, what they need, what they value, their abilities, and also their limitations.  </a:t>
            </a:r>
            <a:endParaRPr b="0" lang="en-IN" sz="2800" spc="-1" strike="noStrike">
              <a:solidFill>
                <a:srgbClr val="000000"/>
              </a:solidFill>
              <a:latin typeface="Arial"/>
            </a:endParaRPr>
          </a:p>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It also takes into account the business goals and objectives of the group managing the project. </a:t>
            </a:r>
            <a:endParaRPr b="0" lang="en-IN" sz="2800" spc="-1" strike="noStrike">
              <a:solidFill>
                <a:srgbClr val="000000"/>
              </a:solidFill>
              <a:latin typeface="Arial"/>
            </a:endParaRPr>
          </a:p>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UX best practices promote improving the quality of the user’s interaction with and perceptions of your product and any related services.</a:t>
            </a:r>
            <a:endParaRPr b="0" lang="en-IN" sz="2800" spc="-1" strike="noStrike">
              <a:solidFill>
                <a:srgbClr val="000000"/>
              </a:solidFill>
              <a:latin typeface="Arial"/>
            </a:endParaRPr>
          </a:p>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User experience (UX) design is the process design teams use to create products that provide meaningful and relevant experiences to users. </a:t>
            </a:r>
            <a:endParaRPr b="0" lang="en-IN" sz="2800" spc="-1" strike="noStrike">
              <a:solidFill>
                <a:srgbClr val="000000"/>
              </a:solidFill>
              <a:latin typeface="Arial"/>
            </a:endParaRPr>
          </a:p>
          <a:p>
            <a:pPr marL="209880" indent="-209880">
              <a:lnSpc>
                <a:spcPct val="90000"/>
              </a:lnSpc>
              <a:spcBef>
                <a:spcPts val="1001"/>
              </a:spcBef>
              <a:buClr>
                <a:srgbClr val="000000"/>
              </a:buClr>
              <a:buFont typeface="Arial"/>
              <a:buChar char="•"/>
            </a:pPr>
            <a:r>
              <a:rPr b="0" lang="en-US" sz="2800" spc="-1" strike="noStrike">
                <a:solidFill>
                  <a:srgbClr val="000000"/>
                </a:solidFill>
                <a:latin typeface="Calibri"/>
              </a:rPr>
              <a:t>UX design involves the design of the entire process of acquiring and integrating the product, including aspects of branding, design, usability and function.</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520" cy="591480"/>
          </a:xfrm>
          <a:prstGeom prst="rect">
            <a:avLst/>
          </a:prstGeom>
          <a:noFill/>
          <a:ln w="0">
            <a:noFill/>
          </a:ln>
        </p:spPr>
        <p:txBody>
          <a:bodyPr lIns="90000" rIns="90000" tIns="45000" bIns="45000" anchor="ctr">
            <a:normAutofit fontScale="85000"/>
          </a:bodyPr>
          <a:p>
            <a:pPr indent="0" algn="ctr">
              <a:lnSpc>
                <a:spcPct val="90000"/>
              </a:lnSpc>
              <a:buNone/>
              <a:tabLst>
                <a:tab algn="l" pos="0"/>
              </a:tabLst>
            </a:pPr>
            <a:r>
              <a:rPr b="0" lang="en-US" sz="4400" spc="-1" strike="noStrike">
                <a:solidFill>
                  <a:srgbClr val="000000"/>
                </a:solidFill>
                <a:latin typeface="Calibri Light"/>
              </a:rPr>
              <a:t>UX vs UI: What’s the Difference?</a:t>
            </a:r>
            <a:endParaRPr b="0" lang="en-IN" sz="4400" spc="-1" strike="noStrike">
              <a:solidFill>
                <a:srgbClr val="000000"/>
              </a:solidFill>
              <a:latin typeface="Arial"/>
            </a:endParaRPr>
          </a:p>
        </p:txBody>
      </p:sp>
      <p:pic>
        <p:nvPicPr>
          <p:cNvPr id="106" name="Picture 3" descr="Screenshot 2024-01-12 at 9.56.56 AM"/>
          <p:cNvPicPr/>
          <p:nvPr/>
        </p:nvPicPr>
        <p:blipFill>
          <a:blip r:embed="rId1"/>
          <a:stretch/>
        </p:blipFill>
        <p:spPr>
          <a:xfrm>
            <a:off x="2026800" y="1102320"/>
            <a:ext cx="8556840" cy="5642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HEMESS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HEMESS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THEMESSS</Template>
  <TotalTime>19</TotalTime>
  <Application>LibreOffice/7.5.9.2$Linux_X86_64 LibreOffice_project/50$Build-2</Application>
  <AppVersion>15.0000</AppVersion>
  <Words>2571</Words>
  <Paragraphs>190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2024-01-12T06:45:28Z</dcterms:created>
  <dc:creator>divya</dc:creator>
  <dc:description/>
  <dc:language>en-IN</dc:language>
  <cp:lastModifiedBy/>
  <dcterms:modified xsi:type="dcterms:W3CDTF">2024-05-07T13:43:37Z</dcterms:modified>
  <cp:revision>22</cp:revision>
  <dc:subject/>
  <dc:title>UNIT - VI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y fmtid="{D5CDD505-2E9C-101B-9397-08002B2CF9AE}" pid="3" name="PresentationFormat">
    <vt:lpwstr>Widescreen</vt:lpwstr>
  </property>
  <property fmtid="{D5CDD505-2E9C-101B-9397-08002B2CF9AE}" pid="4" name="Slides">
    <vt:i4>30</vt:i4>
  </property>
</Properties>
</file>