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302" r:id="rId4"/>
    <p:sldId id="292" r:id="rId5"/>
    <p:sldId id="301" r:id="rId6"/>
    <p:sldId id="305" r:id="rId7"/>
    <p:sldId id="260" r:id="rId8"/>
    <p:sldId id="261" r:id="rId9"/>
    <p:sldId id="262" r:id="rId10"/>
    <p:sldId id="263" r:id="rId11"/>
    <p:sldId id="264" r:id="rId12"/>
    <p:sldId id="265" r:id="rId13"/>
    <p:sldId id="303" r:id="rId14"/>
    <p:sldId id="258" r:id="rId15"/>
    <p:sldId id="293" r:id="rId16"/>
    <p:sldId id="276" r:id="rId17"/>
    <p:sldId id="277" r:id="rId18"/>
    <p:sldId id="300" r:id="rId19"/>
    <p:sldId id="294" r:id="rId20"/>
    <p:sldId id="295" r:id="rId21"/>
    <p:sldId id="296" r:id="rId22"/>
    <p:sldId id="297" r:id="rId23"/>
    <p:sldId id="298" r:id="rId24"/>
    <p:sldId id="299" r:id="rId25"/>
    <p:sldId id="304"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preet Singh" initials="GS" lastIdx="1" clrIdx="0">
    <p:extLst>
      <p:ext uri="{19B8F6BF-5375-455C-9EA6-DF929625EA0E}">
        <p15:presenceInfo xmlns="" xmlns:p15="http://schemas.microsoft.com/office/powerpoint/2012/main" userId="63abcecc4dded4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9905" autoAdjust="0"/>
    <p:restoredTop sz="94660"/>
  </p:normalViewPr>
  <p:slideViewPr>
    <p:cSldViewPr snapToGrid="0">
      <p:cViewPr>
        <p:scale>
          <a:sx n="71" d="100"/>
          <a:sy n="71" d="100"/>
        </p:scale>
        <p:origin x="-576"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47670-0909-47BB-8BAD-18FF08A83F20}" type="datetimeFigureOut">
              <a:rPr lang="en-US" smtClean="0"/>
              <a:pPr/>
              <a:t>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3F43-9BCA-497A-9393-77CBA4C4AF29}" type="slidenum">
              <a:rPr lang="en-US" smtClean="0"/>
              <a:pPr/>
              <a:t>‹#›</a:t>
            </a:fld>
            <a:endParaRPr lang="en-US"/>
          </a:p>
        </p:txBody>
      </p:sp>
    </p:spTree>
    <p:extLst>
      <p:ext uri="{BB962C8B-B14F-4D97-AF65-F5344CB8AC3E}">
        <p14:creationId xmlns:p14="http://schemas.microsoft.com/office/powerpoint/2010/main" xmlns="" val="339724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6DAF02-3D5B-437D-8D02-5D3E27BFEA25}" type="slidenum">
              <a:rPr lang="en-IN" smtClean="0"/>
              <a:pPr/>
              <a:t>6</a:t>
            </a:fld>
            <a:endParaRPr lang="en-IN"/>
          </a:p>
        </p:txBody>
      </p:sp>
    </p:spTree>
    <p:extLst>
      <p:ext uri="{BB962C8B-B14F-4D97-AF65-F5344CB8AC3E}">
        <p14:creationId xmlns:p14="http://schemas.microsoft.com/office/powerpoint/2010/main" xmlns="" val="325361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C6ECC-589E-4615-A790-03A9AED48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2512646-DB06-424F-AC2B-BF7129AE4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9828769-269C-4224-BDA0-8339FE5648D1}"/>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1204EAA1-791D-429A-A1B2-F2300E973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62E156-68A9-4B22-B403-C1C3CE753B01}"/>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23340435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2B2A25-EACE-4E16-86DA-331143D273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47BDFD-FBCA-4E13-90D3-F6490A0CB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95E879E-01FF-4BE1-819E-EBE096C14EFD}"/>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CD1980A6-4A3D-4C54-9F30-B794EB40D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2D95B6A-0D1E-4CA1-8544-8C96C58BEEE1}"/>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7485326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C8BF58E-4A67-4C0A-9766-96D7D246EE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11CBC67-F542-4DA1-9D94-56097CF95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DB1312D-0F6F-4E61-AD40-334DEC27B17A}"/>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2B60D91C-01AB-41EB-8572-73741057D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82D2693-9307-427D-881D-E741B2E58DBF}"/>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32682274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1F9AF8-4FB4-481C-A83D-FE262041E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25EC77-D8C6-4DBB-A7D9-32202D1E6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5C18DF-3D41-40AD-B7AC-A01C80D2984D}"/>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93A31CEE-B24B-4B20-84B5-0392A2156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785046-93AF-4508-B03B-A591B112FDF1}"/>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3625466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75B6F4-A6B0-4269-999A-93371155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B709D5C-5E30-41DA-96C7-DD0714951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2BACF9-EC5D-4A09-90B0-22064CF25869}"/>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A7FFDBD2-CCF6-4D2E-B5C8-A4126FF7C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C9BF1D-86A0-4A46-A251-64C20DBC99DD}"/>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407086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3FE2C3-28B7-43A8-A880-90128AC1E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7032E41-C708-42FD-A0C7-B21BE9282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905524B-88C3-4BEF-8A47-D86468832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FA6EC76-8532-49AE-AC4E-AA1315E6D308}"/>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6" name="Footer Placeholder 5">
            <a:extLst>
              <a:ext uri="{FF2B5EF4-FFF2-40B4-BE49-F238E27FC236}">
                <a16:creationId xmlns="" xmlns:a16="http://schemas.microsoft.com/office/drawing/2014/main" id="{23EE5035-D4A0-4954-B459-F5FA97442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97F4C9F-0687-46A4-A484-80FAF28FF359}"/>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12754814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544094-DEC3-470B-9834-13CC39D1C5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ED3C9C7-71FF-4CAC-8A2B-1F911CED0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29C0ACB-7D13-43A0-A861-98B2F8AFE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D6D0E87-33EC-4ABA-A767-28E3574D7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927522B-BF52-4E48-9FC4-35D4EF9D9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6C78F70-EF90-4836-B85E-9C9888346180}"/>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8" name="Footer Placeholder 7">
            <a:extLst>
              <a:ext uri="{FF2B5EF4-FFF2-40B4-BE49-F238E27FC236}">
                <a16:creationId xmlns="" xmlns:a16="http://schemas.microsoft.com/office/drawing/2014/main" id="{0B1C2A68-F6C2-4B3A-9E9E-308A9B7C74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A94214A-E57E-4343-AD8F-78B2C5DAD10C}"/>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40619371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C2C7FE-BEAB-46E8-9C17-24A03DC1E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7669AE0-71A9-4D2D-850B-6EEC0B80F99F}"/>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4" name="Footer Placeholder 3">
            <a:extLst>
              <a:ext uri="{FF2B5EF4-FFF2-40B4-BE49-F238E27FC236}">
                <a16:creationId xmlns="" xmlns:a16="http://schemas.microsoft.com/office/drawing/2014/main" id="{8A8660AE-6E70-4674-AD94-6A5BC0DED8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987E0B4-A477-4E16-A29E-D454A2459689}"/>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37389528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0F118B6-1FD4-4058-B872-3161FF743602}"/>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3" name="Footer Placeholder 2">
            <a:extLst>
              <a:ext uri="{FF2B5EF4-FFF2-40B4-BE49-F238E27FC236}">
                <a16:creationId xmlns="" xmlns:a16="http://schemas.microsoft.com/office/drawing/2014/main" id="{5E9FEA9D-DC3D-4BC5-B800-CE225DE85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24A30EB-D931-4EAC-9F80-D8EAB17D35A8}"/>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94739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23B05-9C52-4E86-9EE7-D61B0ECE4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F357698-BC8E-4934-A6E6-DF3D21086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C809D66-58DC-47D8-B2AB-755B60F12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A151369-7D15-419F-A560-4BCB86B4EFF8}"/>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6" name="Footer Placeholder 5">
            <a:extLst>
              <a:ext uri="{FF2B5EF4-FFF2-40B4-BE49-F238E27FC236}">
                <a16:creationId xmlns="" xmlns:a16="http://schemas.microsoft.com/office/drawing/2014/main" id="{6BB51480-5B88-4834-8999-591F022D0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023C0-C214-49D0-AAC3-B591BBC68A17}"/>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39201777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6D5AB2-DE05-4AE9-ADEC-D7AB0D164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7FC0757-5E59-4AB2-AF16-4A7A67594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427AA61-B652-485A-9EC4-77807D2A4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2810737-6FBE-4108-BD03-B4DE2D01FF4C}"/>
              </a:ext>
            </a:extLst>
          </p:cNvPr>
          <p:cNvSpPr>
            <a:spLocks noGrp="1"/>
          </p:cNvSpPr>
          <p:nvPr>
            <p:ph type="dt" sz="half" idx="10"/>
          </p:nvPr>
        </p:nvSpPr>
        <p:spPr/>
        <p:txBody>
          <a:bodyPr/>
          <a:lstStyle/>
          <a:p>
            <a:fld id="{0BE22C18-1B12-46E3-A4F1-BB1C4CBFD95C}" type="datetimeFigureOut">
              <a:rPr lang="en-IN" smtClean="0"/>
              <a:pPr/>
              <a:t>16-01-2023</a:t>
            </a:fld>
            <a:endParaRPr lang="en-IN"/>
          </a:p>
        </p:txBody>
      </p:sp>
      <p:sp>
        <p:nvSpPr>
          <p:cNvPr id="6" name="Footer Placeholder 5">
            <a:extLst>
              <a:ext uri="{FF2B5EF4-FFF2-40B4-BE49-F238E27FC236}">
                <a16:creationId xmlns="" xmlns:a16="http://schemas.microsoft.com/office/drawing/2014/main" id="{0783530D-0E86-443C-A3D6-D3BFD6D2E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783AD98-966C-49F2-9BD4-E26693779E6A}"/>
              </a:ext>
            </a:extLst>
          </p:cNvPr>
          <p:cNvSpPr>
            <a:spLocks noGrp="1"/>
          </p:cNvSpPr>
          <p:nvPr>
            <p:ph type="sldNum" sz="quarter" idx="12"/>
          </p:nvPr>
        </p:nvSpPr>
        <p:spPr/>
        <p:txBody>
          <a:body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10178377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340F1A2-BD0F-4B9E-AFE2-3B252630B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9B1880-5073-49D8-AC91-7CFADA6BE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D89DEC6-78F5-4F1A-81FD-7137BC355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22C18-1B12-46E3-A4F1-BB1C4CBFD95C}" type="datetimeFigureOut">
              <a:rPr lang="en-IN" smtClean="0"/>
              <a:pPr/>
              <a:t>16-01-2023</a:t>
            </a:fld>
            <a:endParaRPr lang="en-IN"/>
          </a:p>
        </p:txBody>
      </p:sp>
      <p:sp>
        <p:nvSpPr>
          <p:cNvPr id="5" name="Footer Placeholder 4">
            <a:extLst>
              <a:ext uri="{FF2B5EF4-FFF2-40B4-BE49-F238E27FC236}">
                <a16:creationId xmlns="" xmlns:a16="http://schemas.microsoft.com/office/drawing/2014/main" id="{39FCDF34-7F77-47FA-96FB-169C58B64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CBE4F29-F6B0-4BA6-9A2D-5D09A39FD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B2F3A-AE8F-4FB2-BCD8-D11C697268A2}" type="slidenum">
              <a:rPr lang="en-IN" smtClean="0"/>
              <a:pPr/>
              <a:t>‹#›</a:t>
            </a:fld>
            <a:endParaRPr lang="en-IN"/>
          </a:p>
        </p:txBody>
      </p:sp>
    </p:spTree>
    <p:extLst>
      <p:ext uri="{BB962C8B-B14F-4D97-AF65-F5344CB8AC3E}">
        <p14:creationId xmlns:p14="http://schemas.microsoft.com/office/powerpoint/2010/main" xmlns="" val="327017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hyperlink" Target="https://pixabay.com/en/thank-you-label-card-sign-wedding-97164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courses.nptel.ac.in/noc23_cs22/preview"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04929-4F4E-4C6F-8332-C11BAB07E460}"/>
              </a:ext>
            </a:extLst>
          </p:cNvPr>
          <p:cNvSpPr>
            <a:spLocks noGrp="1"/>
          </p:cNvSpPr>
          <p:nvPr>
            <p:ph type="ctrTitle"/>
          </p:nvPr>
        </p:nvSpPr>
        <p:spPr>
          <a:xfrm>
            <a:off x="1524000" y="1122363"/>
            <a:ext cx="9144000" cy="1417637"/>
          </a:xfrm>
        </p:spPr>
        <p:txBody>
          <a:bodyPr>
            <a:normAutofit/>
          </a:bodyPr>
          <a:lstStyle/>
          <a:p>
            <a:r>
              <a:rPr lang="en-IN" sz="5400" dirty="0">
                <a:latin typeface="Times New Roman" panose="02020603050405020304" pitchFamily="18" charset="0"/>
                <a:cs typeface="Times New Roman" panose="02020603050405020304" pitchFamily="18" charset="0"/>
              </a:rPr>
              <a:t>MTH401 </a:t>
            </a:r>
          </a:p>
        </p:txBody>
      </p:sp>
      <p:sp>
        <p:nvSpPr>
          <p:cNvPr id="3" name="Subtitle 2">
            <a:extLst>
              <a:ext uri="{FF2B5EF4-FFF2-40B4-BE49-F238E27FC236}">
                <a16:creationId xmlns="" xmlns:a16="http://schemas.microsoft.com/office/drawing/2014/main" id="{8D599324-5B6B-41AA-A7FC-FD451EE88609}"/>
              </a:ext>
            </a:extLst>
          </p:cNvPr>
          <p:cNvSpPr>
            <a:spLocks noGrp="1"/>
          </p:cNvSpPr>
          <p:nvPr>
            <p:ph type="subTitle" idx="1"/>
          </p:nvPr>
        </p:nvSpPr>
        <p:spPr>
          <a:xfrm>
            <a:off x="1524000" y="2662239"/>
            <a:ext cx="9828628" cy="3392332"/>
          </a:xfrm>
        </p:spPr>
        <p:txBody>
          <a:bodyPr>
            <a:noAutofit/>
          </a:bodyPr>
          <a:lstStyle/>
          <a:p>
            <a:r>
              <a:rPr lang="en-US" sz="4800" b="1" dirty="0">
                <a:latin typeface="Times New Roman" panose="02020603050405020304" pitchFamily="18" charset="0"/>
                <a:cs typeface="Times New Roman" panose="02020603050405020304" pitchFamily="18" charset="0"/>
              </a:rPr>
              <a:t>DISCRETE MATHEMATICS </a:t>
            </a:r>
          </a:p>
          <a:p>
            <a:r>
              <a:rPr lang="en-IN" sz="5400" dirty="0">
                <a:latin typeface="Times New Roman" panose="02020603050405020304" pitchFamily="18" charset="0"/>
                <a:cs typeface="Times New Roman" panose="02020603050405020304" pitchFamily="18" charset="0"/>
              </a:rPr>
              <a:t>#Zero Lecture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p>
          <a:p>
            <a:endParaRPr lang="en-IN" sz="60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 xmlns:a16="http://schemas.microsoft.com/office/drawing/2014/main" id="{69654C2B-9F41-4BC7-A315-CC25E7023D7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3662" y="473491"/>
            <a:ext cx="2278966" cy="1297744"/>
          </a:xfrm>
          <a:prstGeom prst="rect">
            <a:avLst/>
          </a:prstGeom>
        </p:spPr>
      </p:pic>
    </p:spTree>
    <p:custDataLst>
      <p:tags r:id="rId1"/>
    </p:custDataLst>
    <p:extLst>
      <p:ext uri="{BB962C8B-B14F-4D97-AF65-F5344CB8AC3E}">
        <p14:creationId xmlns:p14="http://schemas.microsoft.com/office/powerpoint/2010/main" xmlns="" val="5102926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Unit-4</a:t>
            </a: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idx="1"/>
          </p:nvPr>
        </p:nvSpPr>
        <p:spPr>
          <a:xfrm>
            <a:off x="838200" y="1514541"/>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Graph Theory-I</a:t>
            </a:r>
          </a:p>
          <a:p>
            <a:pPr marL="0" lvl="0" indent="0" algn="ctr">
              <a:lnSpc>
                <a:spcPct val="100000"/>
              </a:lnSpc>
              <a:spcBef>
                <a:spcPts val="0"/>
              </a:spcBef>
              <a:buNone/>
            </a:pPr>
            <a:endParaRPr lang="en-US" b="1" dirty="0">
              <a:solidFill>
                <a:srgbClr val="FF0000"/>
              </a:solidFill>
              <a:effectLst>
                <a:outerShdw blurRad="38100" dist="38100" dir="2700000" algn="tl">
                  <a:srgbClr val="000000">
                    <a:alpha val="43137"/>
                  </a:srgbClr>
                </a:outerShdw>
              </a:effectLst>
              <a:latin typeface="Verdana,Bold"/>
            </a:endParaRPr>
          </a:p>
          <a:p>
            <a:pPr algn="just">
              <a:lnSpc>
                <a:spcPct val="100000"/>
              </a:lnSpc>
              <a:spcBef>
                <a:spcPts val="0"/>
              </a:spcBef>
            </a:pPr>
            <a:r>
              <a:rPr lang="en-IN" dirty="0">
                <a:latin typeface="Times New Roman" panose="02020603050405020304" pitchFamily="18" charset="0"/>
                <a:cs typeface="Times New Roman" panose="02020603050405020304" pitchFamily="18" charset="0"/>
              </a:rPr>
              <a:t> Graph terminologies</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Special types of graphs(complete, cycle, regular, wheel, </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Cube, bipartite and complete bipartite)</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Representing graphs</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Adjacency and incidence </a:t>
            </a:r>
            <a:r>
              <a:rPr lang="en-IN" dirty="0" smtClean="0">
                <a:latin typeface="Times New Roman" panose="02020603050405020304" pitchFamily="18" charset="0"/>
                <a:cs typeface="Times New Roman" panose="02020603050405020304" pitchFamily="18" charset="0"/>
              </a:rPr>
              <a:t>matrix </a:t>
            </a:r>
            <a:endParaRPr lang="en-IN" dirty="0">
              <a:latin typeface="Times New Roman" panose="02020603050405020304" pitchFamily="18" charset="0"/>
              <a:cs typeface="Times New Roman" panose="02020603050405020304" pitchFamily="18" charset="0"/>
            </a:endParaRPr>
          </a:p>
          <a:p>
            <a:pPr algn="just">
              <a:lnSpc>
                <a:spcPct val="100000"/>
              </a:lnSpc>
              <a:spcBef>
                <a:spcPts val="0"/>
              </a:spcBef>
            </a:pPr>
            <a:r>
              <a:rPr lang="en-IN" dirty="0">
                <a:latin typeface="Times New Roman" panose="02020603050405020304" pitchFamily="18" charset="0"/>
                <a:cs typeface="Times New Roman" panose="02020603050405020304" pitchFamily="18" charset="0"/>
              </a:rPr>
              <a:t>Graph isomorphism, </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Path and connectivity for undirected and digraphs</a:t>
            </a:r>
          </a:p>
          <a:p>
            <a:pPr algn="just">
              <a:lnSpc>
                <a:spcPct val="100000"/>
              </a:lnSpc>
              <a:spcBef>
                <a:spcPts val="0"/>
              </a:spcBef>
            </a:pPr>
            <a:r>
              <a:rPr lang="en-IN" dirty="0">
                <a:latin typeface="Times New Roman" panose="02020603050405020304" pitchFamily="18" charset="0"/>
                <a:cs typeface="Times New Roman" panose="02020603050405020304" pitchFamily="18" charset="0"/>
              </a:rPr>
              <a:t>Dijkstra’s algorithm for the shortest path problem</a:t>
            </a: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21352545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Unit-5</a:t>
            </a: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Graph Theory-II</a:t>
            </a:r>
            <a:endParaRPr lang="en-IN" sz="3200" b="1" u="sng"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dirty="0">
                <a:latin typeface="Times New Roman" panose="02020603050405020304" pitchFamily="18" charset="0"/>
                <a:cs typeface="Times New Roman" panose="02020603050405020304" pitchFamily="18" charset="0"/>
              </a:rPr>
              <a:t>Planner graphs</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Euler formula, </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Coloring of a graph and chromatic number</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Tree graph and its properties</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Rooted tree</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Spanning and minimum spanning tree</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Decision tree, infix, prefix, and postfix notation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34103406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Unit-6</a:t>
            </a: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idx="1"/>
          </p:nvPr>
        </p:nvSpPr>
        <p:spPr>
          <a:xfrm>
            <a:off x="838200" y="1825625"/>
            <a:ext cx="10515600" cy="4520584"/>
          </a:xfrm>
        </p:spPr>
        <p:txBody>
          <a:bodyPr>
            <a:normAutofit/>
          </a:bodyPr>
          <a:lstStyle/>
          <a:p>
            <a:pPr marL="0" lvl="0" indent="0" algn="ctr">
              <a:lnSpc>
                <a:spcPct val="100000"/>
              </a:lnSpc>
              <a:spcBef>
                <a:spcPts val="0"/>
              </a:spcBef>
              <a:buNone/>
            </a:pPr>
            <a:r>
              <a:rPr lang="en-US" sz="3200" b="1" u="sng" dirty="0">
                <a:latin typeface="Times New Roman" panose="02020603050405020304" pitchFamily="18" charset="0"/>
                <a:cs typeface="Times New Roman" panose="02020603050405020304" pitchFamily="18" charset="0"/>
              </a:rPr>
              <a:t>Number theory and its application in cryptography </a:t>
            </a:r>
          </a:p>
          <a:p>
            <a:pPr marL="0" lvl="0" indent="0" algn="ctr">
              <a:lnSpc>
                <a:spcPct val="100000"/>
              </a:lnSpc>
              <a:spcBef>
                <a:spcPts val="0"/>
              </a:spcBef>
              <a:buNone/>
            </a:pPr>
            <a:endParaRPr lang="en-US" sz="3200" b="1" u="sng"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Divisibility and modular arithmetic</a:t>
            </a:r>
          </a:p>
          <a:p>
            <a:pPr>
              <a:lnSpc>
                <a:spcPct val="100000"/>
              </a:lnSpc>
              <a:spcBef>
                <a:spcPts val="0"/>
              </a:spcBef>
            </a:pPr>
            <a:r>
              <a:rPr lang="en-US" dirty="0">
                <a:latin typeface="Times New Roman" panose="02020603050405020304" pitchFamily="18" charset="0"/>
                <a:cs typeface="Times New Roman" panose="02020603050405020304" pitchFamily="18" charset="0"/>
              </a:rPr>
              <a:t>Primes, greatest common divisors and least common multiples, </a:t>
            </a:r>
          </a:p>
          <a:p>
            <a:pPr>
              <a:lnSpc>
                <a:spcPct val="100000"/>
              </a:lnSpc>
              <a:spcBef>
                <a:spcPts val="0"/>
              </a:spcBef>
            </a:pPr>
            <a:r>
              <a:rPr lang="en-US" dirty="0">
                <a:latin typeface="Times New Roman" panose="02020603050405020304" pitchFamily="18" charset="0"/>
                <a:cs typeface="Times New Roman" panose="02020603050405020304" pitchFamily="18" charset="0"/>
              </a:rPr>
              <a:t>Euclidean algorithm, Bezout's lemma, </a:t>
            </a:r>
          </a:p>
          <a:p>
            <a:pPr>
              <a:lnSpc>
                <a:spcPct val="100000"/>
              </a:lnSpc>
              <a:spcBef>
                <a:spcPts val="0"/>
              </a:spcBef>
            </a:pPr>
            <a:r>
              <a:rPr lang="en-US" dirty="0">
                <a:latin typeface="Times New Roman" panose="02020603050405020304" pitchFamily="18" charset="0"/>
                <a:cs typeface="Times New Roman" panose="02020603050405020304" pitchFamily="18" charset="0"/>
              </a:rPr>
              <a:t>Linear congruence, inverse of (a modulo m), </a:t>
            </a:r>
          </a:p>
          <a:p>
            <a:pPr>
              <a:lnSpc>
                <a:spcPct val="100000"/>
              </a:lnSpc>
              <a:spcBef>
                <a:spcPts val="0"/>
              </a:spcBef>
            </a:pPr>
            <a:r>
              <a:rPr lang="en-US" dirty="0">
                <a:latin typeface="Times New Roman" panose="02020603050405020304" pitchFamily="18" charset="0"/>
                <a:cs typeface="Times New Roman" panose="02020603050405020304" pitchFamily="18" charset="0"/>
              </a:rPr>
              <a:t>Chinese remainder theorem, </a:t>
            </a:r>
          </a:p>
          <a:p>
            <a:pPr>
              <a:lnSpc>
                <a:spcPct val="100000"/>
              </a:lnSpc>
              <a:spcBef>
                <a:spcPts val="0"/>
              </a:spcBef>
            </a:pPr>
            <a:r>
              <a:rPr lang="en-US" dirty="0">
                <a:latin typeface="Times New Roman" panose="02020603050405020304" pitchFamily="18" charset="0"/>
                <a:cs typeface="Times New Roman" panose="02020603050405020304" pitchFamily="18" charset="0"/>
              </a:rPr>
              <a:t>Encryption and decryption by Ceasar cipher and affine transformation, </a:t>
            </a:r>
          </a:p>
          <a:p>
            <a:pPr>
              <a:lnSpc>
                <a:spcPct val="100000"/>
              </a:lnSpc>
              <a:spcBef>
                <a:spcPts val="0"/>
              </a:spcBef>
            </a:pPr>
            <a:r>
              <a:rPr lang="en-US" dirty="0">
                <a:latin typeface="Times New Roman" panose="02020603050405020304" pitchFamily="18" charset="0"/>
                <a:cs typeface="Times New Roman" panose="02020603050405020304" pitchFamily="18" charset="0"/>
              </a:rPr>
              <a:t>Fermat’s little theorem</a:t>
            </a:r>
            <a:endParaRPr lang="en-US" b="1" u="sng" dirty="0">
              <a:latin typeface="Times New Roman" panose="02020603050405020304" pitchFamily="18" charset="0"/>
              <a:cs typeface="Times New Roman" panose="02020603050405020304" pitchFamily="18" charset="0"/>
            </a:endParaRP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28755499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CA4831-B6C3-4655-8B92-2435398A4B37}"/>
              </a:ext>
            </a:extLst>
          </p:cNvPr>
          <p:cNvSpPr>
            <a:spLocks noGrp="1"/>
          </p:cNvSpPr>
          <p:nvPr>
            <p:ph type="title"/>
          </p:nvPr>
        </p:nvSpPr>
        <p:spPr>
          <a:xfrm>
            <a:off x="838200" y="365126"/>
            <a:ext cx="10515600" cy="1238388"/>
          </a:xfrm>
        </p:spPr>
        <p:txBody>
          <a:bodyPr>
            <a:normAutofit/>
          </a:bodyPr>
          <a:lstStyle/>
          <a:p>
            <a:r>
              <a:rPr lang="en-US" b="1" dirty="0"/>
              <a:t>Evaluation Criteria</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865E16C-CD60-45FF-8036-F47807E8E450}"/>
              </a:ext>
            </a:extLst>
          </p:cNvPr>
          <p:cNvSpPr>
            <a:spLocks noGrp="1"/>
          </p:cNvSpPr>
          <p:nvPr>
            <p:ph idx="1"/>
          </p:nvPr>
        </p:nvSpPr>
        <p:spPr>
          <a:xfrm>
            <a:off x="838200" y="1603514"/>
            <a:ext cx="10515600" cy="4889360"/>
          </a:xfrm>
        </p:spPr>
        <p:txBody>
          <a:bodyPr>
            <a:normAutofit/>
          </a:bodyPr>
          <a:lstStyle/>
          <a:p>
            <a:pPr marL="0" marR="0" lvl="0" indent="0" algn="l" defTabSz="914400" rtl="0" eaLnBrk="1" fontAlgn="auto" latinLnBrk="0" hangingPunct="1">
              <a:lnSpc>
                <a:spcPct val="150000"/>
              </a:lnSpc>
              <a:spcBef>
                <a:spcPts val="0"/>
              </a:spcBef>
              <a:spcAft>
                <a:spcPts val="0"/>
              </a:spcAft>
              <a:buClrTx/>
              <a:buSzTx/>
              <a:buNone/>
              <a:tabLst/>
              <a:defRPr/>
            </a:pPr>
            <a:r>
              <a:rPr kumimoji="0" lang="en-US" sz="2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Marks </a:t>
            </a:r>
            <a:r>
              <a:rPr lang="en-US" sz="2600" b="1" u="sng" dirty="0">
                <a:latin typeface="Times New Roman" panose="02020603050405020304" pitchFamily="18" charset="0"/>
                <a:cs typeface="Times New Roman" panose="02020603050405020304" pitchFamily="18" charset="0"/>
              </a:rPr>
              <a:t>B</a:t>
            </a:r>
            <a:r>
              <a:rPr kumimoji="0" lang="en-US" sz="2600" b="1" i="0" u="sng"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reakup</a:t>
            </a:r>
            <a:r>
              <a:rPr kumimoji="0" lang="en-US" sz="2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Attendance						          	</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05</a:t>
            </a:r>
            <a:endPar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CA (2 best out of 3 </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Tests</a:t>
            </a: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dirty="0" smtClean="0">
                <a:ln>
                  <a:noFill/>
                </a:ln>
                <a:effectLst/>
                <a:uLnTx/>
                <a:uFillTx/>
                <a:latin typeface="Times New Roman" panose="02020603050405020304" pitchFamily="18" charset="0"/>
                <a:cs typeface="Times New Roman" panose="02020603050405020304" pitchFamily="18" charset="0"/>
              </a:rPr>
              <a:t>25</a:t>
            </a:r>
            <a:endPar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MTE   (MCQ)	       			                	20</a:t>
            </a: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ETE    </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(Mix </a:t>
            </a:r>
            <a:r>
              <a:rPr lang="en-US" sz="2600" dirty="0" smtClean="0">
                <a:latin typeface="Times New Roman" panose="02020603050405020304" pitchFamily="18" charset="0"/>
                <a:cs typeface="Times New Roman" panose="02020603050405020304" pitchFamily="18" charset="0"/>
              </a:rPr>
              <a:t>Category</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a:t>
            </a:r>
            <a:r>
              <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50</a:t>
            </a:r>
            <a:endParaRPr kumimoji="0" 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None/>
              <a:tabLst/>
              <a:defRPr/>
            </a:pPr>
            <a:r>
              <a:rPr kumimoji="0" lang="en-US" sz="2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Total							      	100</a:t>
            </a:r>
          </a:p>
          <a:p>
            <a:pPr marL="0" marR="0" lvl="0" indent="0" algn="l" defTabSz="914400" rtl="0" eaLnBrk="1" fontAlgn="auto" latinLnBrk="0" hangingPunct="1">
              <a:lnSpc>
                <a:spcPct val="150000"/>
              </a:lnSpc>
              <a:spcBef>
                <a:spcPts val="0"/>
              </a:spcBef>
              <a:spcAft>
                <a:spcPts val="0"/>
              </a:spcAft>
              <a:buClrTx/>
              <a:buSzTx/>
              <a:buNone/>
              <a:tabLst/>
              <a:defRPr/>
            </a:pPr>
            <a:endParaRPr kumimoji="0" lang="en-IN"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A2F28A5-FB22-4F6A-B8E3-57596059B18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42287160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47AB9-ADA0-4A42-BC90-87CB861C4D2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Books Required</a:t>
            </a:r>
          </a:p>
        </p:txBody>
      </p:sp>
      <p:sp>
        <p:nvSpPr>
          <p:cNvPr id="3" name="Content Placeholder 2">
            <a:extLst>
              <a:ext uri="{FF2B5EF4-FFF2-40B4-BE49-F238E27FC236}">
                <a16:creationId xmlns="" xmlns:a16="http://schemas.microsoft.com/office/drawing/2014/main" id="{A6BFA826-EB02-437D-A8B7-2DDBCCD15831}"/>
              </a:ext>
            </a:extLst>
          </p:cNvPr>
          <p:cNvSpPr>
            <a:spLocks noGrp="1"/>
          </p:cNvSpPr>
          <p:nvPr>
            <p:ph idx="1"/>
          </p:nvPr>
        </p:nvSpPr>
        <p:spPr>
          <a:xfrm>
            <a:off x="838200" y="1455314"/>
            <a:ext cx="10907332" cy="5223782"/>
          </a:xfrm>
        </p:spPr>
        <p:txBody>
          <a:bodyPr/>
          <a:lstStyle/>
          <a:p>
            <a:pPr marL="0" indent="0">
              <a:buNone/>
            </a:pPr>
            <a:r>
              <a:rPr lang="en-IN" b="1" u="sng" dirty="0">
                <a:latin typeface="Times New Roman" panose="02020603050405020304" pitchFamily="18" charset="0"/>
                <a:cs typeface="Times New Roman" panose="02020603050405020304" pitchFamily="18" charset="0"/>
              </a:rPr>
              <a:t>Text Book: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MATHEMATICS &amp; ITS APPLICATIONS by KENNETH H ROSEN, MCGRAW HILL EDUCATION</a:t>
            </a:r>
          </a:p>
          <a:p>
            <a:pPr marL="0" marR="0" lvl="0" indent="0" algn="l" defTabSz="914400" rtl="0" eaLnBrk="1" fontAlgn="auto" latinLnBrk="0" hangingPunct="1">
              <a:lnSpc>
                <a:spcPct val="90000"/>
              </a:lnSpc>
              <a:spcBef>
                <a:spcPts val="1000"/>
              </a:spcBef>
              <a:spcAft>
                <a:spcPts val="0"/>
              </a:spcAft>
              <a:buClrTx/>
              <a:buSzTx/>
              <a:buNone/>
              <a:tabLst/>
              <a:defRPr/>
            </a:pPr>
            <a:r>
              <a:rPr lang="en-US" b="1" u="sng" dirty="0">
                <a:solidFill>
                  <a:prstClr val="black"/>
                </a:solidFill>
                <a:latin typeface="Times New Roman" panose="02020603050405020304" pitchFamily="18" charset="0"/>
                <a:cs typeface="Times New Roman" panose="02020603050405020304" pitchFamily="18" charset="0"/>
              </a:rPr>
              <a:t>References Books:</a:t>
            </a:r>
            <a:r>
              <a:rPr lang="en-US" dirty="0">
                <a:solidFill>
                  <a:prstClr val="black"/>
                </a:solidFill>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MATHEMATICS (SCHAUM'S OUTLINES) (SIE) by SEYMOUR LIPSCHUTZ, MARC LIPSON, VARSHA H. PATIL, MCGRAW HILL EDUCATION</a:t>
            </a:r>
            <a:endParaRPr kumimoji="0" lang="en-US" sz="2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lvl="0" indent="0">
              <a:buNone/>
              <a:defRPr/>
            </a:pPr>
            <a:endParaRPr lang="en-US" sz="2200"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0C0EF9E-BAC1-4207-9A0D-791FE69148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3662" y="433734"/>
            <a:ext cx="2278966" cy="1297744"/>
          </a:xfrm>
          <a:prstGeom prst="rect">
            <a:avLst/>
          </a:prstGeom>
        </p:spPr>
      </p:pic>
      <p:pic>
        <p:nvPicPr>
          <p:cNvPr id="1026" name="Picture 2" descr="https://images-na.ssl-images-amazon.com/images/I/513g7tfe5lL._SX367_BO1,204,203,200_.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49826" y="4067205"/>
            <a:ext cx="1391753" cy="188207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5"/>
          <a:stretch>
            <a:fillRect/>
          </a:stretch>
        </p:blipFill>
        <p:spPr>
          <a:xfrm>
            <a:off x="3542190" y="4067205"/>
            <a:ext cx="1420433" cy="1882074"/>
          </a:xfrm>
          <a:prstGeom prst="rect">
            <a:avLst/>
          </a:prstGeom>
        </p:spPr>
      </p:pic>
    </p:spTree>
    <p:custDataLst>
      <p:tags r:id="rId1"/>
    </p:custDataLst>
    <p:extLst>
      <p:ext uri="{BB962C8B-B14F-4D97-AF65-F5344CB8AC3E}">
        <p14:creationId xmlns:p14="http://schemas.microsoft.com/office/powerpoint/2010/main" xmlns="" val="3904040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43786" y="268733"/>
            <a:ext cx="10931289" cy="4638118"/>
          </a:xfrm>
          <a:prstGeom prst="rect">
            <a:avLst/>
          </a:prstGeom>
        </p:spPr>
      </p:pic>
      <p:sp>
        <p:nvSpPr>
          <p:cNvPr id="6" name="Rectangle 5"/>
          <p:cNvSpPr/>
          <p:nvPr/>
        </p:nvSpPr>
        <p:spPr>
          <a:xfrm>
            <a:off x="1111689" y="268733"/>
            <a:ext cx="7504278" cy="769441"/>
          </a:xfrm>
          <a:prstGeom prst="rect">
            <a:avLst/>
          </a:prstGeom>
        </p:spPr>
        <p:txBody>
          <a:bodyPr wrap="square">
            <a:spAutoFit/>
          </a:bodyPr>
          <a:lstStyle/>
          <a:p>
            <a:r>
              <a:rPr lang="en-US" sz="4400" dirty="0"/>
              <a:t>Why  to study logics and Proof ? </a:t>
            </a:r>
          </a:p>
        </p:txBody>
      </p:sp>
      <p:sp>
        <p:nvSpPr>
          <p:cNvPr id="8" name="Rectangle 7"/>
          <p:cNvSpPr/>
          <p:nvPr/>
        </p:nvSpPr>
        <p:spPr>
          <a:xfrm>
            <a:off x="669702" y="5075727"/>
            <a:ext cx="10805374" cy="1569660"/>
          </a:xfrm>
          <a:prstGeom prst="rect">
            <a:avLst/>
          </a:prstGeom>
        </p:spPr>
        <p:txBody>
          <a:bodyPr wrap="square">
            <a:spAutoFit/>
          </a:bodyPr>
          <a:lstStyle/>
          <a:p>
            <a:r>
              <a:rPr lang="en-US" sz="2400" dirty="0">
                <a:solidFill>
                  <a:srgbClr val="0070C0"/>
                </a:solidFill>
              </a:rPr>
              <a:t>Computer programs are written in special, symbolic languages, e.g., Fortran, C++, Lisp, Prolog. These languages contain features of logical symbolism, and Lisp and Prolog are derived from formal languages for logic. Through such connections, the study of logic can help one in the design of programs</a:t>
            </a:r>
            <a:r>
              <a:rPr lang="en-US" dirty="0"/>
              <a:t>. </a:t>
            </a:r>
          </a:p>
        </p:txBody>
      </p:sp>
    </p:spTree>
    <p:extLst>
      <p:ext uri="{BB962C8B-B14F-4D97-AF65-F5344CB8AC3E}">
        <p14:creationId xmlns:p14="http://schemas.microsoft.com/office/powerpoint/2010/main" xmlns="" val="22150480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lated imag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4" descr="Related image"/>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8500" y="571500"/>
            <a:ext cx="5715000"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136775" y="2137212"/>
            <a:ext cx="8728522" cy="584775"/>
          </a:xfrm>
          <a:prstGeom prst="rect">
            <a:avLst/>
          </a:prstGeom>
          <a:noFill/>
        </p:spPr>
        <p:txBody>
          <a:bodyPr wrap="square" rtlCol="0">
            <a:spAutoFit/>
          </a:bodyPr>
          <a:lstStyle/>
          <a:p>
            <a:r>
              <a:rPr lang="en-US" sz="3200" b="1" dirty="0"/>
              <a:t>Solution of tower of Hanoi game for n disk? </a:t>
            </a:r>
            <a:endParaRPr lang="en-IN" sz="3200" b="1" dirty="0"/>
          </a:p>
        </p:txBody>
      </p:sp>
    </p:spTree>
    <p:extLst>
      <p:ext uri="{BB962C8B-B14F-4D97-AF65-F5344CB8AC3E}">
        <p14:creationId xmlns:p14="http://schemas.microsoft.com/office/powerpoint/2010/main" xmlns="" val="1521735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ower of hanoi game solut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15681" y="260649"/>
            <a:ext cx="4733925" cy="4505325"/>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2" name="TextBox 1"/>
              <p:cNvSpPr txBox="1"/>
              <p:nvPr/>
            </p:nvSpPr>
            <p:spPr>
              <a:xfrm>
                <a:off x="2423593" y="4796938"/>
                <a:ext cx="7560839" cy="923330"/>
              </a:xfrm>
              <a:prstGeom prst="rect">
                <a:avLst/>
              </a:prstGeom>
              <a:noFill/>
            </p:spPr>
            <p:txBody>
              <a:bodyPr wrap="square" rtlCol="0">
                <a:spAutoFit/>
              </a:bodyPr>
              <a:lstStyle/>
              <a:p>
                <a:r>
                  <a:rPr lang="en-IN" b="1" dirty="0"/>
                  <a:t>Solution of Tower of Hanoi game can be obtained by first order linear  recurrence relation  </a:t>
                </a:r>
                <a14:m>
                  <m:oMath xmlns:m="http://schemas.openxmlformats.org/officeDocument/2006/math">
                    <m:sSub>
                      <m:sSubPr>
                        <m:ctrlPr>
                          <a:rPr lang="en-IN" b="1" i="1">
                            <a:latin typeface="Cambria Math"/>
                          </a:rPr>
                        </m:ctrlPr>
                      </m:sSubPr>
                      <m:e>
                        <m:r>
                          <a:rPr lang="en-US" b="1" i="1">
                            <a:latin typeface="Cambria Math"/>
                          </a:rPr>
                          <m:t>𝒚</m:t>
                        </m:r>
                      </m:e>
                      <m:sub>
                        <m:r>
                          <a:rPr lang="en-US" b="1" i="1">
                            <a:latin typeface="Cambria Math"/>
                          </a:rPr>
                          <m:t>𝒌</m:t>
                        </m:r>
                        <m:r>
                          <a:rPr lang="en-US" b="1" i="1">
                            <a:latin typeface="Cambria Math"/>
                          </a:rPr>
                          <m:t>+</m:t>
                        </m:r>
                        <m:r>
                          <a:rPr lang="en-US" b="1" i="1">
                            <a:latin typeface="Cambria Math"/>
                          </a:rPr>
                          <m:t>𝟏</m:t>
                        </m:r>
                      </m:sub>
                    </m:sSub>
                  </m:oMath>
                </a14:m>
                <a:r>
                  <a:rPr lang="en-IN" b="1" dirty="0"/>
                  <a:t>-2</a:t>
                </a:r>
                <a14:m>
                  <m:oMath xmlns:m="http://schemas.openxmlformats.org/officeDocument/2006/math">
                    <m:sSub>
                      <m:sSubPr>
                        <m:ctrlPr>
                          <a:rPr lang="en-IN" b="1" i="1" dirty="0">
                            <a:latin typeface="Cambria Math"/>
                          </a:rPr>
                        </m:ctrlPr>
                      </m:sSubPr>
                      <m:e>
                        <m:r>
                          <a:rPr lang="en-US" b="1" i="1" dirty="0">
                            <a:latin typeface="Cambria Math"/>
                          </a:rPr>
                          <m:t>𝒚</m:t>
                        </m:r>
                      </m:e>
                      <m:sub>
                        <m:r>
                          <a:rPr lang="en-US" b="1" i="1" dirty="0">
                            <a:latin typeface="Cambria Math"/>
                          </a:rPr>
                          <m:t>𝒌</m:t>
                        </m:r>
                      </m:sub>
                    </m:sSub>
                    <m:r>
                      <a:rPr lang="en-US" b="1" i="1" dirty="0">
                        <a:latin typeface="Cambria Math"/>
                      </a:rPr>
                      <m:t>=</m:t>
                    </m:r>
                    <m:r>
                      <a:rPr lang="en-US" b="1" i="1" dirty="0">
                        <a:latin typeface="Cambria Math"/>
                      </a:rPr>
                      <m:t>𝟏</m:t>
                    </m:r>
                  </m:oMath>
                </a14:m>
                <a:r>
                  <a:rPr lang="en-IN" b="1" dirty="0"/>
                  <a:t> under Y(0)=0]. For more details please visit https://www.mathsisfun.com/games/towerofhanoi.html</a:t>
                </a:r>
                <a:endParaRPr lang="en-IN" dirty="0"/>
              </a:p>
            </p:txBody>
          </p:sp>
        </mc:Choice>
        <mc:Fallback>
          <p:sp>
            <p:nvSpPr>
              <p:cNvPr id="2" name="TextBox 1"/>
              <p:cNvSpPr txBox="1">
                <a:spLocks noRot="1" noChangeAspect="1" noMove="1" noResize="1" noEditPoints="1" noAdjustHandles="1" noChangeArrowheads="1" noChangeShapeType="1" noTextEdit="1"/>
              </p:cNvSpPr>
              <p:nvPr/>
            </p:nvSpPr>
            <p:spPr>
              <a:xfrm>
                <a:off x="2423593" y="4796938"/>
                <a:ext cx="7560839" cy="923330"/>
              </a:xfrm>
              <a:prstGeom prst="rect">
                <a:avLst/>
              </a:prstGeom>
              <a:blipFill>
                <a:blip r:embed="rId3"/>
                <a:stretch>
                  <a:fillRect l="-726" t="-3974" r="-1048" b="-9934"/>
                </a:stretch>
              </a:blipFill>
            </p:spPr>
            <p:txBody>
              <a:bodyPr/>
              <a:lstStyle/>
              <a:p>
                <a:r>
                  <a:rPr lang="en-US">
                    <a:noFill/>
                  </a:rPr>
                  <a:t> </a:t>
                </a:r>
              </a:p>
            </p:txBody>
          </p:sp>
        </mc:Fallback>
      </mc:AlternateContent>
    </p:spTree>
    <p:extLst>
      <p:ext uri="{BB962C8B-B14F-4D97-AF65-F5344CB8AC3E}">
        <p14:creationId xmlns:p14="http://schemas.microsoft.com/office/powerpoint/2010/main" xmlns="" val="8738716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9FE84FA-52C4-41B3-97A8-0D3012808B57}"/>
              </a:ext>
            </a:extLst>
          </p:cNvPr>
          <p:cNvSpPr txBox="1"/>
          <p:nvPr/>
        </p:nvSpPr>
        <p:spPr>
          <a:xfrm>
            <a:off x="2416943" y="334677"/>
            <a:ext cx="7810131" cy="677108"/>
          </a:xfrm>
          <a:prstGeom prst="rect">
            <a:avLst/>
          </a:prstGeom>
          <a:noFill/>
        </p:spPr>
        <p:txBody>
          <a:bodyPr wrap="square">
            <a:spAutoFit/>
          </a:bodyPr>
          <a:lstStyle/>
          <a:p>
            <a:r>
              <a:rPr lang="en-US" sz="3800" dirty="0">
                <a:solidFill>
                  <a:srgbClr val="FF0000"/>
                </a:solidFill>
                <a:latin typeface="Arial" panose="020B0604020202020204" pitchFamily="34" charset="0"/>
                <a:cs typeface="Arial" panose="020B0604020202020204" pitchFamily="34" charset="0"/>
              </a:rPr>
              <a:t>The Seven Bridges of Königsberg</a:t>
            </a:r>
            <a:endParaRPr lang="en-IN" sz="3800" dirty="0">
              <a:solidFill>
                <a:srgbClr val="FF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9F0135F7-8FA5-4882-9B00-4631C4F85114}"/>
              </a:ext>
            </a:extLst>
          </p:cNvPr>
          <p:cNvPicPr>
            <a:picLocks noChangeAspect="1"/>
          </p:cNvPicPr>
          <p:nvPr/>
        </p:nvPicPr>
        <p:blipFill>
          <a:blip r:embed="rId2"/>
          <a:stretch>
            <a:fillRect/>
          </a:stretch>
        </p:blipFill>
        <p:spPr>
          <a:xfrm>
            <a:off x="1657695" y="1118318"/>
            <a:ext cx="8669107" cy="3435927"/>
          </a:xfrm>
          <a:prstGeom prst="rect">
            <a:avLst/>
          </a:prstGeom>
        </p:spPr>
      </p:pic>
      <p:sp>
        <p:nvSpPr>
          <p:cNvPr id="9" name="TextBox 8">
            <a:extLst>
              <a:ext uri="{FF2B5EF4-FFF2-40B4-BE49-F238E27FC236}">
                <a16:creationId xmlns="" xmlns:a16="http://schemas.microsoft.com/office/drawing/2014/main" id="{EEDEA6FE-54AE-460F-9A9B-958EEBBB56CD}"/>
              </a:ext>
            </a:extLst>
          </p:cNvPr>
          <p:cNvSpPr txBox="1"/>
          <p:nvPr/>
        </p:nvSpPr>
        <p:spPr>
          <a:xfrm>
            <a:off x="585926" y="4554245"/>
            <a:ext cx="11301274" cy="1569660"/>
          </a:xfrm>
          <a:prstGeom prst="rect">
            <a:avLst/>
          </a:prstGeom>
          <a:noFill/>
        </p:spPr>
        <p:txBody>
          <a:bodyPr wrap="square">
            <a:spAutoFit/>
          </a:bodyPr>
          <a:lstStyle/>
          <a:p>
            <a:r>
              <a:rPr lang="en-US" sz="3200" dirty="0"/>
              <a:t>Is it possible to start at some location in the town, travel across all the bridges once without crossing any bridge twice, and return to the starting point.</a:t>
            </a:r>
            <a:endParaRPr lang="en-IN" sz="3200" dirty="0"/>
          </a:p>
        </p:txBody>
      </p:sp>
    </p:spTree>
    <p:extLst>
      <p:ext uri="{BB962C8B-B14F-4D97-AF65-F5344CB8AC3E}">
        <p14:creationId xmlns:p14="http://schemas.microsoft.com/office/powerpoint/2010/main" xmlns="" val="1777710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489" y="1815920"/>
            <a:ext cx="4508753" cy="3335629"/>
          </a:xfrm>
          <a:prstGeom prst="rect">
            <a:avLst/>
          </a:prstGeom>
        </p:spPr>
      </p:pic>
      <p:sp>
        <p:nvSpPr>
          <p:cNvPr id="5" name="Rectangle 4"/>
          <p:cNvSpPr/>
          <p:nvPr/>
        </p:nvSpPr>
        <p:spPr>
          <a:xfrm>
            <a:off x="2987900" y="204920"/>
            <a:ext cx="5589432" cy="646331"/>
          </a:xfrm>
          <a:prstGeom prst="rect">
            <a:avLst/>
          </a:prstGeom>
        </p:spPr>
        <p:txBody>
          <a:bodyPr wrap="square">
            <a:spAutoFit/>
          </a:bodyPr>
          <a:lstStyle/>
          <a:p>
            <a:r>
              <a:rPr lang="en-US" sz="3600" dirty="0">
                <a:solidFill>
                  <a:srgbClr val="FF0000"/>
                </a:solidFill>
              </a:rPr>
              <a:t>Application of graph theory </a:t>
            </a:r>
          </a:p>
        </p:txBody>
      </p:sp>
      <p:sp>
        <p:nvSpPr>
          <p:cNvPr id="6" name="Rectangle 5"/>
          <p:cNvSpPr/>
          <p:nvPr/>
        </p:nvSpPr>
        <p:spPr>
          <a:xfrm>
            <a:off x="4765183" y="1068946"/>
            <a:ext cx="6954592" cy="5632311"/>
          </a:xfrm>
          <a:prstGeom prst="rect">
            <a:avLst/>
          </a:prstGeom>
        </p:spPr>
        <p:txBody>
          <a:bodyPr wrap="square">
            <a:spAutoFit/>
          </a:bodyPr>
          <a:lstStyle/>
          <a:p>
            <a:r>
              <a:rPr lang="en-US" sz="3000" dirty="0"/>
              <a:t>Consider the problem of joining three houses to each of three separate utilities, as shown in Figure . </a:t>
            </a:r>
          </a:p>
          <a:p>
            <a:r>
              <a:rPr lang="en-US" sz="3000" dirty="0"/>
              <a:t>Is it possible to join these houses and utilities so that none of the connections cross?</a:t>
            </a:r>
          </a:p>
          <a:p>
            <a:endParaRPr lang="en-US" sz="3000" dirty="0"/>
          </a:p>
          <a:p>
            <a:r>
              <a:rPr lang="en-US" sz="3000" dirty="0"/>
              <a:t>In this section we will study the question of whether a graph can be drawn in the plane</a:t>
            </a:r>
          </a:p>
          <a:p>
            <a:r>
              <a:rPr lang="en-US" sz="3000" dirty="0"/>
              <a:t>without edges crossing. In particular, we will answer the houses-and-utilities problem.</a:t>
            </a:r>
          </a:p>
        </p:txBody>
      </p:sp>
    </p:spTree>
    <p:extLst>
      <p:ext uri="{BB962C8B-B14F-4D97-AF65-F5344CB8AC3E}">
        <p14:creationId xmlns:p14="http://schemas.microsoft.com/office/powerpoint/2010/main" xmlns="" val="31102328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CA4831-B6C3-4655-8B92-2435398A4B37}"/>
              </a:ext>
            </a:extLst>
          </p:cNvPr>
          <p:cNvSpPr>
            <a:spLocks noGrp="1"/>
          </p:cNvSpPr>
          <p:nvPr>
            <p:ph type="title"/>
          </p:nvPr>
        </p:nvSpPr>
        <p:spPr>
          <a:xfrm>
            <a:off x="838200" y="365126"/>
            <a:ext cx="10515600" cy="1238388"/>
          </a:xfrm>
        </p:spPr>
        <p:txBody>
          <a:bodyPr>
            <a:normAutofit/>
          </a:bodyPr>
          <a:lstStyle/>
          <a:p>
            <a:pPr lvl="0"/>
            <a:r>
              <a:rPr lang="en-US" b="1" dirty="0"/>
              <a:t>LTP and credit details</a:t>
            </a:r>
          </a:p>
        </p:txBody>
      </p:sp>
      <p:sp>
        <p:nvSpPr>
          <p:cNvPr id="3" name="Content Placeholder 2">
            <a:extLst>
              <a:ext uri="{FF2B5EF4-FFF2-40B4-BE49-F238E27FC236}">
                <a16:creationId xmlns="" xmlns:a16="http://schemas.microsoft.com/office/drawing/2014/main" id="{6865E16C-CD60-45FF-8036-F47807E8E450}"/>
              </a:ext>
            </a:extLst>
          </p:cNvPr>
          <p:cNvSpPr>
            <a:spLocks noGrp="1"/>
          </p:cNvSpPr>
          <p:nvPr>
            <p:ph idx="1"/>
          </p:nvPr>
        </p:nvSpPr>
        <p:spPr>
          <a:xfrm>
            <a:off x="838200" y="1603514"/>
            <a:ext cx="10515600" cy="4889360"/>
          </a:xfrm>
        </p:spPr>
        <p:txBody>
          <a:bodyPr>
            <a:normAutofit/>
          </a:bodyPr>
          <a:lstStyle/>
          <a:p>
            <a:pPr marL="0" indent="0">
              <a:lnSpc>
                <a:spcPct val="150000"/>
              </a:lnSpc>
              <a:spcBef>
                <a:spcPts val="0"/>
              </a:spcBef>
              <a:buNone/>
            </a:pPr>
            <a:endParaRPr lang="en-IN" b="1" u="sng"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en-IN" sz="32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L – T – P : 3 – 0 - 0 </a:t>
            </a:r>
          </a:p>
          <a:p>
            <a:pPr marL="0" indent="0" algn="ctr">
              <a:lnSpc>
                <a:spcPct val="150000"/>
              </a:lnSpc>
              <a:spcBef>
                <a:spcPts val="0"/>
              </a:spcBef>
              <a:buNone/>
            </a:pPr>
            <a:r>
              <a:rPr lang="en-IN" sz="3600" dirty="0">
                <a:latin typeface="Times New Roman" panose="02020603050405020304" pitchFamily="18" charset="0"/>
                <a:cs typeface="Times New Roman" panose="02020603050405020304" pitchFamily="18" charset="0"/>
              </a:rPr>
              <a:t>	(3 Lectures, 0 Tutorial, 0 Practical)</a:t>
            </a:r>
            <a:endParaRPr kumimoji="0" lang="en-US" sz="3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None/>
              <a:tabLst/>
              <a:defRPr/>
            </a:pPr>
            <a:endParaRPr kumimoji="0" lang="en-IN" sz="3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indent="0" algn="ctr">
              <a:buNone/>
            </a:pPr>
            <a:r>
              <a:rPr lang="en-IN" sz="3600" dirty="0">
                <a:latin typeface="Times New Roman" panose="02020603050405020304" pitchFamily="18" charset="0"/>
                <a:cs typeface="Times New Roman" panose="02020603050405020304" pitchFamily="18" charset="0"/>
              </a:rPr>
              <a:t>  Credit:- </a:t>
            </a:r>
            <a:r>
              <a:rPr lang="en-IN" sz="3600" dirty="0" smtClean="0">
                <a:latin typeface="Times New Roman" panose="02020603050405020304" pitchFamily="18" charset="0"/>
                <a:cs typeface="Times New Roman" panose="02020603050405020304" pitchFamily="18" charset="0"/>
              </a:rPr>
              <a:t>3</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A2F28A5-FB22-4F6A-B8E3-57596059B18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29880916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6675" y="238167"/>
            <a:ext cx="7972023" cy="6099493"/>
          </a:xfrm>
          <a:prstGeom prst="rect">
            <a:avLst/>
          </a:prstGeom>
        </p:spPr>
      </p:pic>
    </p:spTree>
    <p:extLst>
      <p:ext uri="{BB962C8B-B14F-4D97-AF65-F5344CB8AC3E}">
        <p14:creationId xmlns:p14="http://schemas.microsoft.com/office/powerpoint/2010/main" xmlns="" val="1654567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72483"/>
            <a:ext cx="10148552" cy="523220"/>
          </a:xfrm>
          <a:prstGeom prst="rect">
            <a:avLst/>
          </a:prstGeom>
        </p:spPr>
        <p:txBody>
          <a:bodyPr wrap="square">
            <a:spAutoFit/>
          </a:bodyPr>
          <a:lstStyle/>
          <a:p>
            <a:r>
              <a:rPr lang="en-US" sz="2800" dirty="0">
                <a:solidFill>
                  <a:srgbClr val="FF0000"/>
                </a:solidFill>
              </a:rPr>
              <a:t>Determining if two compounds with the same formula are identical.</a:t>
            </a:r>
          </a:p>
        </p:txBody>
      </p:sp>
      <p:pic>
        <p:nvPicPr>
          <p:cNvPr id="5" name="Picture 4"/>
          <p:cNvPicPr>
            <a:picLocks noChangeAspect="1"/>
          </p:cNvPicPr>
          <p:nvPr/>
        </p:nvPicPr>
        <p:blipFill>
          <a:blip r:embed="rId2"/>
          <a:stretch>
            <a:fillRect/>
          </a:stretch>
        </p:blipFill>
        <p:spPr>
          <a:xfrm>
            <a:off x="554343" y="1504173"/>
            <a:ext cx="4102964" cy="3798137"/>
          </a:xfrm>
          <a:prstGeom prst="rect">
            <a:avLst/>
          </a:prstGeom>
        </p:spPr>
      </p:pic>
      <p:pic>
        <p:nvPicPr>
          <p:cNvPr id="6" name="Picture 5"/>
          <p:cNvPicPr>
            <a:picLocks noChangeAspect="1"/>
          </p:cNvPicPr>
          <p:nvPr/>
        </p:nvPicPr>
        <p:blipFill>
          <a:blip r:embed="rId3"/>
          <a:stretch>
            <a:fillRect/>
          </a:stretch>
        </p:blipFill>
        <p:spPr>
          <a:xfrm>
            <a:off x="7062443" y="1423558"/>
            <a:ext cx="3682303" cy="3811702"/>
          </a:xfrm>
          <a:prstGeom prst="rect">
            <a:avLst/>
          </a:prstGeom>
        </p:spPr>
      </p:pic>
      <p:pic>
        <p:nvPicPr>
          <p:cNvPr id="7" name="Picture 6"/>
          <p:cNvPicPr>
            <a:picLocks noChangeAspect="1"/>
          </p:cNvPicPr>
          <p:nvPr/>
        </p:nvPicPr>
        <p:blipFill>
          <a:blip r:embed="rId4"/>
          <a:stretch>
            <a:fillRect/>
          </a:stretch>
        </p:blipFill>
        <p:spPr>
          <a:xfrm>
            <a:off x="5169327" y="3160753"/>
            <a:ext cx="1853345" cy="536494"/>
          </a:xfrm>
          <a:prstGeom prst="rect">
            <a:avLst/>
          </a:prstGeom>
        </p:spPr>
      </p:pic>
      <p:pic>
        <p:nvPicPr>
          <p:cNvPr id="8" name="Picture 7"/>
          <p:cNvPicPr>
            <a:picLocks noChangeAspect="1"/>
          </p:cNvPicPr>
          <p:nvPr/>
        </p:nvPicPr>
        <p:blipFill>
          <a:blip r:embed="rId5"/>
          <a:stretch>
            <a:fillRect/>
          </a:stretch>
        </p:blipFill>
        <p:spPr>
          <a:xfrm>
            <a:off x="3236183" y="5151211"/>
            <a:ext cx="5127180" cy="755970"/>
          </a:xfrm>
          <a:prstGeom prst="rect">
            <a:avLst/>
          </a:prstGeom>
        </p:spPr>
      </p:pic>
    </p:spTree>
    <p:extLst>
      <p:ext uri="{BB962C8B-B14F-4D97-AF65-F5344CB8AC3E}">
        <p14:creationId xmlns:p14="http://schemas.microsoft.com/office/powerpoint/2010/main" xmlns="" val="26641615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3417" y="1455594"/>
            <a:ext cx="7392473" cy="5048235"/>
          </a:xfrm>
          <a:prstGeom prst="rect">
            <a:avLst/>
          </a:prstGeom>
        </p:spPr>
      </p:pic>
      <p:sp>
        <p:nvSpPr>
          <p:cNvPr id="5" name="Rectangle 4"/>
          <p:cNvSpPr/>
          <p:nvPr/>
        </p:nvSpPr>
        <p:spPr>
          <a:xfrm>
            <a:off x="2890216" y="179162"/>
            <a:ext cx="6675674" cy="584775"/>
          </a:xfrm>
          <a:prstGeom prst="rect">
            <a:avLst/>
          </a:prstGeom>
        </p:spPr>
        <p:txBody>
          <a:bodyPr wrap="none">
            <a:spAutoFit/>
          </a:bodyPr>
          <a:lstStyle/>
          <a:p>
            <a:r>
              <a:rPr lang="en-US" sz="3200" dirty="0">
                <a:solidFill>
                  <a:srgbClr val="FF0000"/>
                </a:solidFill>
              </a:rPr>
              <a:t>Application of Minimum Spanning Tree</a:t>
            </a:r>
          </a:p>
        </p:txBody>
      </p:sp>
      <p:sp>
        <p:nvSpPr>
          <p:cNvPr id="6" name="Rectangle 5"/>
          <p:cNvSpPr/>
          <p:nvPr/>
        </p:nvSpPr>
        <p:spPr>
          <a:xfrm>
            <a:off x="4411881" y="763937"/>
            <a:ext cx="4079578" cy="461665"/>
          </a:xfrm>
          <a:prstGeom prst="rect">
            <a:avLst/>
          </a:prstGeom>
        </p:spPr>
        <p:txBody>
          <a:bodyPr wrap="none">
            <a:spAutoFit/>
          </a:bodyPr>
          <a:lstStyle/>
          <a:p>
            <a:r>
              <a:rPr lang="en-US" sz="2400" dirty="0">
                <a:solidFill>
                  <a:srgbClr val="00B0F0"/>
                </a:solidFill>
              </a:rPr>
              <a:t>Problem laying Telephone Wire</a:t>
            </a:r>
          </a:p>
        </p:txBody>
      </p:sp>
    </p:spTree>
    <p:extLst>
      <p:ext uri="{BB962C8B-B14F-4D97-AF65-F5344CB8AC3E}">
        <p14:creationId xmlns:p14="http://schemas.microsoft.com/office/powerpoint/2010/main" xmlns="" val="8322267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5466" y="342855"/>
            <a:ext cx="8827760" cy="6326937"/>
          </a:xfrm>
          <a:prstGeom prst="rect">
            <a:avLst/>
          </a:prstGeom>
        </p:spPr>
      </p:pic>
    </p:spTree>
    <p:extLst>
      <p:ext uri="{BB962C8B-B14F-4D97-AF65-F5344CB8AC3E}">
        <p14:creationId xmlns:p14="http://schemas.microsoft.com/office/powerpoint/2010/main" xmlns="" val="14181887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2" y="333709"/>
            <a:ext cx="4056845" cy="646331"/>
          </a:xfrm>
          <a:prstGeom prst="rect">
            <a:avLst/>
          </a:prstGeom>
        </p:spPr>
        <p:txBody>
          <a:bodyPr wrap="square">
            <a:spAutoFit/>
          </a:bodyPr>
          <a:lstStyle/>
          <a:p>
            <a:r>
              <a:rPr lang="en-US" sz="3600" dirty="0">
                <a:solidFill>
                  <a:srgbClr val="FF0000"/>
                </a:solidFill>
              </a:rPr>
              <a:t>Assignment problem</a:t>
            </a:r>
          </a:p>
        </p:txBody>
      </p:sp>
      <p:pic>
        <p:nvPicPr>
          <p:cNvPr id="5" name="Picture 4"/>
          <p:cNvPicPr>
            <a:picLocks noChangeAspect="1"/>
          </p:cNvPicPr>
          <p:nvPr/>
        </p:nvPicPr>
        <p:blipFill>
          <a:blip r:embed="rId2"/>
          <a:stretch>
            <a:fillRect/>
          </a:stretch>
        </p:blipFill>
        <p:spPr>
          <a:xfrm>
            <a:off x="290059" y="1333091"/>
            <a:ext cx="4490682" cy="4230581"/>
          </a:xfrm>
          <a:prstGeom prst="rect">
            <a:avLst/>
          </a:prstGeom>
        </p:spPr>
      </p:pic>
      <p:sp>
        <p:nvSpPr>
          <p:cNvPr id="6" name="Rectangle 5"/>
          <p:cNvSpPr/>
          <p:nvPr/>
        </p:nvSpPr>
        <p:spPr>
          <a:xfrm>
            <a:off x="4855334" y="1333091"/>
            <a:ext cx="7147776" cy="4524317"/>
          </a:xfrm>
          <a:prstGeom prst="rect">
            <a:avLst/>
          </a:prstGeom>
        </p:spPr>
        <p:txBody>
          <a:bodyPr wrap="square">
            <a:spAutoFit/>
          </a:bodyPr>
          <a:lstStyle/>
          <a:p>
            <a:r>
              <a:rPr lang="en-US" sz="3200" dirty="0">
                <a:solidFill>
                  <a:srgbClr val="0070C0"/>
                </a:solidFill>
              </a:rPr>
              <a:t>There are  50 students in the class and teacher needs to prepare minimum number of class test for them in a way such that no two consecutive students get the same assignment.</a:t>
            </a:r>
          </a:p>
          <a:p>
            <a:endParaRPr lang="en-US" sz="3200" dirty="0">
              <a:solidFill>
                <a:srgbClr val="0070C0"/>
              </a:solidFill>
            </a:endParaRPr>
          </a:p>
          <a:p>
            <a:r>
              <a:rPr lang="en-US" sz="3200" dirty="0">
                <a:solidFill>
                  <a:srgbClr val="0070C0"/>
                </a:solidFill>
              </a:rPr>
              <a:t>It can be done via </a:t>
            </a:r>
            <a:r>
              <a:rPr lang="en-US" sz="3200" dirty="0">
                <a:solidFill>
                  <a:srgbClr val="00B050"/>
                </a:solidFill>
              </a:rPr>
              <a:t>graph coloring </a:t>
            </a:r>
            <a:r>
              <a:rPr lang="en-US" sz="3200" dirty="0">
                <a:solidFill>
                  <a:srgbClr val="0070C0"/>
                </a:solidFill>
              </a:rPr>
              <a:t>, teacher can find chromatic no. of graphical representation of students</a:t>
            </a:r>
          </a:p>
        </p:txBody>
      </p:sp>
    </p:spTree>
    <p:extLst>
      <p:ext uri="{BB962C8B-B14F-4D97-AF65-F5344CB8AC3E}">
        <p14:creationId xmlns:p14="http://schemas.microsoft.com/office/powerpoint/2010/main" xmlns="" val="23890186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ANIMATED ppt on cryptography and network security"/>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ANIMATED ppt on cryptography and network security"/>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Image result for ANIMATED ppt on cryptography and network securit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99589" y="1302172"/>
            <a:ext cx="7139947" cy="26389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Image result for ANIMATED ppt on cryptography and network security"/>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59502" y="4077072"/>
            <a:ext cx="7220061" cy="245482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022619" y="620689"/>
            <a:ext cx="2573653" cy="584775"/>
          </a:xfrm>
          <a:prstGeom prst="rect">
            <a:avLst/>
          </a:prstGeom>
          <a:noFill/>
        </p:spPr>
        <p:txBody>
          <a:bodyPr wrap="none" rtlCol="0">
            <a:spAutoFit/>
          </a:bodyPr>
          <a:lstStyle/>
          <a:p>
            <a:r>
              <a:rPr lang="en-US" sz="3200" b="1" dirty="0"/>
              <a:t>Cryptography </a:t>
            </a:r>
            <a:endParaRPr lang="en-IN" sz="3200" b="1" dirty="0"/>
          </a:p>
        </p:txBody>
      </p:sp>
    </p:spTree>
    <p:extLst>
      <p:ext uri="{BB962C8B-B14F-4D97-AF65-F5344CB8AC3E}">
        <p14:creationId xmlns:p14="http://schemas.microsoft.com/office/powerpoint/2010/main" xmlns="" val="1769837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3789040"/>
            <a:ext cx="7155254" cy="1143000"/>
          </a:xfrm>
        </p:spPr>
        <p:txBody>
          <a:bodyPr>
            <a:noAutofit/>
          </a:bodyPr>
          <a:lstStyle/>
          <a:p>
            <a:pPr algn="r"/>
            <a:r>
              <a:rPr lang="en-US" sz="3600" dirty="0">
                <a:latin typeface="Times New Roman" panose="02020603050405020304" pitchFamily="18" charset="0"/>
                <a:cs typeface="Times New Roman" panose="02020603050405020304" pitchFamily="18" charset="0"/>
              </a:rPr>
              <a:t>Next Class: Logic  </a:t>
            </a:r>
            <a:endParaRPr lang="en-IN" sz="14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279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79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3" name="Picture 2">
            <a:extLst>
              <a:ext uri="{FF2B5EF4-FFF2-40B4-BE49-F238E27FC236}">
                <a16:creationId xmlns="" xmlns:a16="http://schemas.microsoft.com/office/drawing/2014/main" id="{F0FE947B-EA45-41CC-A141-C493CE23EBC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719993" y="460413"/>
            <a:ext cx="2512114" cy="1297744"/>
          </a:xfrm>
          <a:prstGeom prst="rect">
            <a:avLst/>
          </a:prstGeom>
        </p:spPr>
      </p:pic>
    </p:spTree>
    <p:custDataLst>
      <p:tags r:id="rId1"/>
    </p:custDataLst>
    <p:extLst>
      <p:ext uri="{BB962C8B-B14F-4D97-AF65-F5344CB8AC3E}">
        <p14:creationId xmlns:p14="http://schemas.microsoft.com/office/powerpoint/2010/main" xmlns="" val="10655807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8D07C044-453E-4DEC-B214-6D9111741566}"/>
              </a:ext>
            </a:extLst>
          </p:cNvPr>
          <p:cNvPicPr>
            <a:picLocks noGrp="1" noChangeAspect="1"/>
          </p:cNvPicPr>
          <p:nvPr>
            <p:ph idx="1"/>
          </p:nvPr>
        </p:nvPicPr>
        <p:blipFill>
          <a:blip r:embed="rId3">
            <a:extLst>
              <a:ext uri="{28A0092B-C50C-407E-A947-70E740481C1C}">
                <a14:useLocalDpi xmlns:a14="http://schemas.microsoft.com/office/drawing/2010/main" xmlns="" val="0"/>
              </a:ext>
              <a:ext uri="{837473B0-CC2E-450A-ABE3-18F120FF3D39}">
                <a1611:picAttrSrcUrl xmlns="" xmlns:a1611="http://schemas.microsoft.com/office/drawing/2016/11/main" r:id="rId4"/>
              </a:ext>
            </a:extLst>
          </a:blip>
          <a:stretch>
            <a:fillRect/>
          </a:stretch>
        </p:blipFill>
        <p:spPr>
          <a:xfrm>
            <a:off x="1418232" y="1480343"/>
            <a:ext cx="9580727" cy="4746285"/>
          </a:xfrm>
        </p:spPr>
      </p:pic>
      <p:pic>
        <p:nvPicPr>
          <p:cNvPr id="5" name="Picture 4">
            <a:extLst>
              <a:ext uri="{FF2B5EF4-FFF2-40B4-BE49-F238E27FC236}">
                <a16:creationId xmlns="" xmlns:a16="http://schemas.microsoft.com/office/drawing/2014/main" id="{210D63EA-AD7C-45DE-8EF6-A9485D46F02E}"/>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719993" y="460413"/>
            <a:ext cx="2278966" cy="1297744"/>
          </a:xfrm>
          <a:prstGeom prst="rect">
            <a:avLst/>
          </a:prstGeom>
        </p:spPr>
      </p:pic>
    </p:spTree>
    <p:custDataLst>
      <p:tags r:id="rId1"/>
    </p:custDataLst>
    <p:extLst>
      <p:ext uri="{BB962C8B-B14F-4D97-AF65-F5344CB8AC3E}">
        <p14:creationId xmlns:p14="http://schemas.microsoft.com/office/powerpoint/2010/main" xmlns="" val="150825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CA4831-B6C3-4655-8B92-2435398A4B37}"/>
              </a:ext>
            </a:extLst>
          </p:cNvPr>
          <p:cNvSpPr>
            <a:spLocks noGrp="1"/>
          </p:cNvSpPr>
          <p:nvPr>
            <p:ph type="title"/>
          </p:nvPr>
        </p:nvSpPr>
        <p:spPr>
          <a:xfrm>
            <a:off x="838200" y="365126"/>
            <a:ext cx="10515600" cy="1238388"/>
          </a:xfrm>
        </p:spPr>
        <p:txBody>
          <a:bodyPr>
            <a:normAutofit/>
          </a:bodyPr>
          <a:lstStyle/>
          <a:p>
            <a:pPr algn="ctr"/>
            <a:r>
              <a:rPr lang="en-IN" dirty="0">
                <a:latin typeface="Tw Cen MT Condensed Extra Bold" panose="020B0803020202020204" pitchFamily="34" charset="0"/>
              </a:rPr>
              <a:t>Bloom’s Taxonomy</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865E16C-CD60-45FF-8036-F47807E8E450}"/>
              </a:ext>
            </a:extLst>
          </p:cNvPr>
          <p:cNvSpPr>
            <a:spLocks noGrp="1"/>
          </p:cNvSpPr>
          <p:nvPr>
            <p:ph idx="1"/>
          </p:nvPr>
        </p:nvSpPr>
        <p:spPr>
          <a:xfrm>
            <a:off x="838200" y="1603514"/>
            <a:ext cx="10515600" cy="4889360"/>
          </a:xfrm>
        </p:spPr>
        <p:txBody>
          <a:bodyPr>
            <a:normAutofit/>
          </a:bodyPr>
          <a:lstStyle/>
          <a:p>
            <a:pPr marL="0" marR="0" lvl="0" indent="0" algn="l" defTabSz="914400" rtl="0" eaLnBrk="1" fontAlgn="auto" latinLnBrk="0" hangingPunct="1">
              <a:lnSpc>
                <a:spcPct val="150000"/>
              </a:lnSpc>
              <a:spcBef>
                <a:spcPts val="0"/>
              </a:spcBef>
              <a:spcAft>
                <a:spcPts val="0"/>
              </a:spcAft>
              <a:buClrTx/>
              <a:buSzTx/>
              <a:buNone/>
              <a:tabLst/>
              <a:defRPr/>
            </a:pPr>
            <a:endParaRPr kumimoji="0" lang="en-IN"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A2F28A5-FB22-4F6A-B8E3-57596059B18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pic>
        <p:nvPicPr>
          <p:cNvPr id="6" name="Picture 2" descr="revised Bloom's Taxonomy">
            <a:extLst>
              <a:ext uri="{FF2B5EF4-FFF2-40B4-BE49-F238E27FC236}">
                <a16:creationId xmlns="" xmlns:a16="http://schemas.microsoft.com/office/drawing/2014/main" id="{2A7AEA28-07CC-FE41-A56D-79BFE3384503}"/>
              </a:ext>
            </a:extLst>
          </p:cNvP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t="12808"/>
          <a:stretch/>
        </p:blipFill>
        <p:spPr bwMode="auto">
          <a:xfrm>
            <a:off x="1188672" y="1920471"/>
            <a:ext cx="8803082" cy="472147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8587713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47AB9-ADA0-4A42-BC90-87CB861C4D26}"/>
              </a:ext>
            </a:extLst>
          </p:cNvPr>
          <p:cNvSpPr>
            <a:spLocks noGrp="1"/>
          </p:cNvSpPr>
          <p:nvPr>
            <p:ph type="title"/>
          </p:nvPr>
        </p:nvSpPr>
        <p:spPr>
          <a:xfrm>
            <a:off x="838200" y="396592"/>
            <a:ext cx="10515600" cy="1325563"/>
          </a:xfrm>
        </p:spPr>
        <p:txBody>
          <a:bodyPr/>
          <a:lstStyle/>
          <a:p>
            <a:r>
              <a:rPr lang="en-IN" b="1" u="sng" dirty="0">
                <a:latin typeface="Times New Roman" panose="02020603050405020304" pitchFamily="18" charset="0"/>
                <a:cs typeface="Times New Roman" panose="02020603050405020304" pitchFamily="18" charset="0"/>
              </a:rPr>
              <a:t>Course Outcomes </a:t>
            </a:r>
          </a:p>
        </p:txBody>
      </p:sp>
      <p:sp>
        <p:nvSpPr>
          <p:cNvPr id="3" name="Content Placeholder 2">
            <a:extLst>
              <a:ext uri="{FF2B5EF4-FFF2-40B4-BE49-F238E27FC236}">
                <a16:creationId xmlns="" xmlns:a16="http://schemas.microsoft.com/office/drawing/2014/main" id="{A6BFA826-EB02-437D-A8B7-2DDBCCD15831}"/>
              </a:ext>
            </a:extLst>
          </p:cNvPr>
          <p:cNvSpPr>
            <a:spLocks noGrp="1"/>
          </p:cNvSpPr>
          <p:nvPr>
            <p:ph idx="1"/>
          </p:nvPr>
        </p:nvSpPr>
        <p:spPr>
          <a:xfrm>
            <a:off x="838200" y="1722156"/>
            <a:ext cx="10205621" cy="4296904"/>
          </a:xfrm>
        </p:spPr>
        <p:txBody>
          <a:bodyPr>
            <a:noAutofit/>
          </a:bodyPr>
          <a:lstStyle/>
          <a:p>
            <a:pPr marL="0" indent="0">
              <a:lnSpc>
                <a:spcPct val="100000"/>
              </a:lnSpc>
              <a:buNone/>
            </a:pPr>
            <a:r>
              <a:rPr lang="en-US" sz="2200" b="1" u="sng" dirty="0">
                <a:latin typeface="Times New Roman" panose="02020603050405020304" pitchFamily="18" charset="0"/>
                <a:cs typeface="Times New Roman" panose="02020603050405020304" pitchFamily="18" charset="0"/>
              </a:rPr>
              <a:t>Through this course students should be able </a:t>
            </a:r>
            <a:r>
              <a:rPr lang="en-US" sz="2200" b="1" u="sng" dirty="0" smtClean="0">
                <a:latin typeface="Times New Roman" panose="02020603050405020304" pitchFamily="18" charset="0"/>
                <a:cs typeface="Times New Roman" panose="02020603050405020304" pitchFamily="18" charset="0"/>
              </a:rPr>
              <a:t>to</a:t>
            </a:r>
          </a:p>
          <a:p>
            <a:pPr>
              <a:lnSpc>
                <a:spcPct val="100000"/>
              </a:lnSpc>
            </a:pPr>
            <a:r>
              <a:rPr lang="en-US" sz="2200" dirty="0" smtClean="0">
                <a:latin typeface="Times New Roman" panose="02020603050405020304" pitchFamily="18" charset="0"/>
                <a:cs typeface="Times New Roman" panose="02020603050405020304" pitchFamily="18" charset="0"/>
              </a:rPr>
              <a:t>understand </a:t>
            </a:r>
            <a:r>
              <a:rPr lang="en-US" sz="2200" dirty="0">
                <a:latin typeface="Times New Roman" panose="02020603050405020304" pitchFamily="18" charset="0"/>
                <a:cs typeface="Times New Roman" panose="02020603050405020304" pitchFamily="18" charset="0"/>
              </a:rPr>
              <a:t>several methods for proving or disproving particular logical propositions. </a:t>
            </a:r>
            <a:endParaRPr lang="en-US" sz="2200" dirty="0" smtClean="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describe the recursive processes that can be used for solving counting problems</a:t>
            </a:r>
            <a:r>
              <a:rPr lang="en-US" sz="2200" dirty="0" smtClean="0">
                <a:latin typeface="Times New Roman" panose="02020603050405020304" pitchFamily="18" charset="0"/>
                <a:cs typeface="Times New Roman" panose="02020603050405020304" pitchFamily="18" charset="0"/>
              </a:rPr>
              <a:t>.</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apply the equivalence and partial order relation properties on graph. </a:t>
            </a:r>
            <a:endParaRPr lang="en-US" sz="2200" dirty="0" smtClean="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interpret various graph theoretic concepts and familiarize with their applications. </a:t>
            </a:r>
            <a:endParaRPr lang="en-US" sz="2200" dirty="0" smtClean="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learn about the chromatic number of a graph and the properties of tree graphs. </a:t>
            </a:r>
            <a:endParaRPr lang="en-US" sz="2200" dirty="0" smtClean="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smtClean="0">
                <a:latin typeface="Times New Roman" panose="02020603050405020304" pitchFamily="18" charset="0"/>
                <a:cs typeface="Times New Roman" panose="02020603050405020304" pitchFamily="18" charset="0"/>
              </a:rPr>
              <a:t>compute </a:t>
            </a:r>
            <a:r>
              <a:rPr lang="en-US" sz="2200" dirty="0">
                <a:latin typeface="Times New Roman" panose="02020603050405020304" pitchFamily="18" charset="0"/>
                <a:cs typeface="Times New Roman" panose="02020603050405020304" pitchFamily="18" charset="0"/>
              </a:rPr>
              <a:t>the solution of linear congruences using the Euclidean algorithm.</a:t>
            </a:r>
            <a:endParaRPr lang="en-GB"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0C0EF9E-BAC1-4207-9A0D-791FE69148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3662" y="433734"/>
            <a:ext cx="2278966" cy="1297744"/>
          </a:xfrm>
          <a:prstGeom prst="rect">
            <a:avLst/>
          </a:prstGeom>
        </p:spPr>
      </p:pic>
    </p:spTree>
    <p:custDataLst>
      <p:tags r:id="rId1"/>
    </p:custDataLst>
    <p:extLst>
      <p:ext uri="{BB962C8B-B14F-4D97-AF65-F5344CB8AC3E}">
        <p14:creationId xmlns:p14="http://schemas.microsoft.com/office/powerpoint/2010/main" xmlns="" val="40662758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47AB9-ADA0-4A42-BC90-87CB861C4D26}"/>
              </a:ext>
            </a:extLst>
          </p:cNvPr>
          <p:cNvSpPr>
            <a:spLocks noGrp="1"/>
          </p:cNvSpPr>
          <p:nvPr>
            <p:ph type="title"/>
          </p:nvPr>
        </p:nvSpPr>
        <p:spPr>
          <a:xfrm>
            <a:off x="838200" y="396592"/>
            <a:ext cx="10515600" cy="1325563"/>
          </a:xfrm>
        </p:spPr>
        <p:txBody>
          <a:bodyPr/>
          <a:lstStyle/>
          <a:p>
            <a:r>
              <a:rPr lang="en-IN" b="1" u="sng" dirty="0">
                <a:latin typeface="Times New Roman" panose="02020603050405020304" pitchFamily="18" charset="0"/>
                <a:cs typeface="Times New Roman" panose="02020603050405020304" pitchFamily="18" charset="0"/>
              </a:rPr>
              <a:t>Programme Outcomes </a:t>
            </a:r>
          </a:p>
        </p:txBody>
      </p:sp>
      <p:sp>
        <p:nvSpPr>
          <p:cNvPr id="3" name="Content Placeholder 2">
            <a:extLst>
              <a:ext uri="{FF2B5EF4-FFF2-40B4-BE49-F238E27FC236}">
                <a16:creationId xmlns="" xmlns:a16="http://schemas.microsoft.com/office/drawing/2014/main" id="{A6BFA826-EB02-437D-A8B7-2DDBCCD15831}"/>
              </a:ext>
            </a:extLst>
          </p:cNvPr>
          <p:cNvSpPr>
            <a:spLocks noGrp="1"/>
          </p:cNvSpPr>
          <p:nvPr>
            <p:ph idx="1"/>
          </p:nvPr>
        </p:nvSpPr>
        <p:spPr>
          <a:xfrm>
            <a:off x="838200" y="1508289"/>
            <a:ext cx="10205621" cy="5197311"/>
          </a:xfrm>
        </p:spPr>
        <p:txBody>
          <a:bodyPr>
            <a:normAutofit fontScale="70000" lnSpcReduction="20000"/>
          </a:bodyPr>
          <a:lstStyle/>
          <a:p>
            <a:pPr lvl="0" algn="just">
              <a:lnSpc>
                <a:spcPct val="120000"/>
              </a:lnSpc>
            </a:pPr>
            <a:r>
              <a:rPr lang="en-US" sz="3200" dirty="0">
                <a:latin typeface="Times New Roman" panose="02020603050405020304" pitchFamily="18" charset="0"/>
                <a:cs typeface="Times New Roman" panose="02020603050405020304" pitchFamily="18" charset="0"/>
              </a:rPr>
              <a:t>PO1 </a:t>
            </a:r>
            <a:r>
              <a:rPr lang="en-US" sz="3200" b="1" dirty="0">
                <a:latin typeface="Times New Roman" panose="02020603050405020304" pitchFamily="18" charset="0"/>
                <a:cs typeface="Times New Roman" panose="02020603050405020304" pitchFamily="18" charset="0"/>
              </a:rPr>
              <a:t>Engineering knowledge::</a:t>
            </a:r>
            <a:r>
              <a:rPr lang="en-US" sz="3200" dirty="0">
                <a:latin typeface="Times New Roman" panose="02020603050405020304" pitchFamily="18" charset="0"/>
                <a:cs typeface="Times New Roman" panose="02020603050405020304" pitchFamily="18" charset="0"/>
              </a:rPr>
              <a:t>Apply the knowledge of mathematics, science, engineering fundamentals, and an engineering specialization to the solution of complex engineering problems. </a:t>
            </a:r>
          </a:p>
          <a:p>
            <a:pPr lvl="0" algn="just">
              <a:lnSpc>
                <a:spcPct val="120000"/>
              </a:lnSpc>
            </a:pPr>
            <a:r>
              <a:rPr lang="en-US" sz="3200" b="1" dirty="0">
                <a:latin typeface="Times New Roman" panose="02020603050405020304" pitchFamily="18" charset="0"/>
                <a:cs typeface="Times New Roman" panose="02020603050405020304" pitchFamily="18" charset="0"/>
              </a:rPr>
              <a:t>PO2 Problem analysis::</a:t>
            </a:r>
            <a:r>
              <a:rPr lang="en-US" sz="3200" dirty="0">
                <a:latin typeface="Times New Roman" panose="02020603050405020304" pitchFamily="18" charset="0"/>
                <a:cs typeface="Times New Roman" panose="02020603050405020304" pitchFamily="18" charset="0"/>
              </a:rPr>
              <a:t>Identify, formulate, research literature, and analyze complex engineering problems reaching substantiated conclusions using first principles of mathematics, natural sciences, and engineering sciences.</a:t>
            </a:r>
          </a:p>
          <a:p>
            <a:pPr lvl="0" algn="just">
              <a:lnSpc>
                <a:spcPct val="120000"/>
              </a:lnSpc>
            </a:pPr>
            <a:r>
              <a:rPr lang="en-US" sz="3200" b="1" dirty="0">
                <a:latin typeface="Times New Roman" panose="02020603050405020304" pitchFamily="18" charset="0"/>
                <a:cs typeface="Times New Roman" panose="02020603050405020304" pitchFamily="18" charset="0"/>
              </a:rPr>
              <a:t>PO5 Modern tool usage::</a:t>
            </a:r>
            <a:r>
              <a:rPr lang="en-US" sz="3200" dirty="0">
                <a:latin typeface="Times New Roman" panose="02020603050405020304" pitchFamily="18" charset="0"/>
                <a:cs typeface="Times New Roman" panose="02020603050405020304" pitchFamily="18" charset="0"/>
              </a:rPr>
              <a:t>Create, select, and apply appropriate techniques, resources, and modern engineering and IT tools including prediction and modeling to complex engineering activities with an understanding of the limitations. </a:t>
            </a:r>
          </a:p>
          <a:p>
            <a:pPr lvl="0" algn="just">
              <a:lnSpc>
                <a:spcPct val="120000"/>
              </a:lnSpc>
            </a:pPr>
            <a:r>
              <a:rPr lang="en-US" sz="3200" b="1" dirty="0">
                <a:latin typeface="Times New Roman" panose="02020603050405020304" pitchFamily="18" charset="0"/>
                <a:cs typeface="Times New Roman" panose="02020603050405020304" pitchFamily="18" charset="0"/>
              </a:rPr>
              <a:t>PSO 1::</a:t>
            </a:r>
            <a:r>
              <a:rPr lang="en-US" sz="3200" dirty="0">
                <a:latin typeface="Times New Roman" panose="02020603050405020304" pitchFamily="18" charset="0"/>
                <a:cs typeface="Times New Roman" panose="02020603050405020304" pitchFamily="18" charset="0"/>
              </a:rPr>
              <a:t>Demonstrate understanding of the principles and working of the hardware and software aspects of computer systems by applying knowledge in the areas such as Algorithms, Software Engineering, Networking &amp; Security, Database Management Systems, Intelligent Systems, Operating Systems and System Architecture. </a:t>
            </a: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0C0EF9E-BAC1-4207-9A0D-791FE69148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3662" y="433734"/>
            <a:ext cx="2278966" cy="1297744"/>
          </a:xfrm>
          <a:prstGeom prst="rect">
            <a:avLst/>
          </a:prstGeom>
        </p:spPr>
      </p:pic>
      <p:sp>
        <p:nvSpPr>
          <p:cNvPr id="4" name="Rectangle 2">
            <a:extLst>
              <a:ext uri="{FF2B5EF4-FFF2-40B4-BE49-F238E27FC236}">
                <a16:creationId xmlns="" xmlns:a16="http://schemas.microsoft.com/office/drawing/2014/main" id="{CC6A4241-6EAD-5544-AF9E-DC82660A4B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 xmlns:a16="http://schemas.microsoft.com/office/drawing/2014/main" id="{AAE28741-A766-7143-9000-6C25D495B59B}"/>
              </a:ext>
            </a:extLst>
          </p:cNvPr>
          <p:cNvSpPr>
            <a:spLocks noChangeArrowheads="1"/>
          </p:cNvSpPr>
          <p:nvPr/>
        </p:nvSpPr>
        <p:spPr bwMode="auto">
          <a:xfrm>
            <a:off x="0" y="272535"/>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 xmlns:a16="http://schemas.microsoft.com/office/drawing/2014/main" id="{8303488C-D4DA-E54B-BD8D-D1D61A9944F7}"/>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xmlns="" val="1228237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80" y="568170"/>
            <a:ext cx="11856640" cy="1138773"/>
          </a:xfrm>
          <a:prstGeom prst="rect">
            <a:avLst/>
          </a:prstGeom>
        </p:spPr>
        <p:txBody>
          <a:bodyPr wrap="square">
            <a:spAutoFit/>
          </a:bodyPr>
          <a:lstStyle/>
          <a:p>
            <a:pPr algn="ctr"/>
            <a:r>
              <a:rPr lang="en-IN" sz="3200" b="1" dirty="0">
                <a:solidFill>
                  <a:schemeClr val="tx2">
                    <a:lumMod val="60000"/>
                    <a:lumOff val="40000"/>
                  </a:schemeClr>
                </a:solidFill>
              </a:rPr>
              <a:t>MOOCs details </a:t>
            </a:r>
          </a:p>
          <a:p>
            <a:endParaRPr lang="en-IN" b="1" dirty="0"/>
          </a:p>
          <a:p>
            <a:r>
              <a:rPr lang="en-IN" b="1" dirty="0"/>
              <a:t>This course is mapped with MOOCs "</a:t>
            </a:r>
            <a:r>
              <a:rPr lang="en-IN" b="1" dirty="0" smtClean="0"/>
              <a:t>noc23_cs22 </a:t>
            </a:r>
            <a:r>
              <a:rPr lang="en-IN" b="1" dirty="0"/>
              <a:t>Discrete Mathematics by NPTEL)</a:t>
            </a:r>
          </a:p>
        </p:txBody>
      </p:sp>
      <p:graphicFrame>
        <p:nvGraphicFramePr>
          <p:cNvPr id="4" name="Table 3"/>
          <p:cNvGraphicFramePr>
            <a:graphicFrameLocks noGrp="1"/>
          </p:cNvGraphicFramePr>
          <p:nvPr>
            <p:extLst>
              <p:ext uri="{D42A27DB-BD31-4B8C-83A1-F6EECF244321}">
                <p14:modId xmlns:p14="http://schemas.microsoft.com/office/powerpoint/2010/main" xmlns="" val="374883649"/>
              </p:ext>
            </p:extLst>
          </p:nvPr>
        </p:nvGraphicFramePr>
        <p:xfrm>
          <a:off x="335361" y="1916832"/>
          <a:ext cx="11688965" cy="2160240"/>
        </p:xfrm>
        <a:graphic>
          <a:graphicData uri="http://schemas.openxmlformats.org/drawingml/2006/table">
            <a:tbl>
              <a:tblPr>
                <a:tableStyleId>{5C22544A-7EE6-4342-B048-85BDC9FD1C3A}</a:tableStyleId>
              </a:tblPr>
              <a:tblGrid>
                <a:gridCol w="1804005">
                  <a:extLst>
                    <a:ext uri="{9D8B030D-6E8A-4147-A177-3AD203B41FA5}">
                      <a16:colId xmlns="" xmlns:a16="http://schemas.microsoft.com/office/drawing/2014/main" val="20000"/>
                    </a:ext>
                  </a:extLst>
                </a:gridCol>
                <a:gridCol w="1581595">
                  <a:extLst>
                    <a:ext uri="{9D8B030D-6E8A-4147-A177-3AD203B41FA5}">
                      <a16:colId xmlns="" xmlns:a16="http://schemas.microsoft.com/office/drawing/2014/main" val="20001"/>
                    </a:ext>
                  </a:extLst>
                </a:gridCol>
                <a:gridCol w="1186195">
                  <a:extLst>
                    <a:ext uri="{9D8B030D-6E8A-4147-A177-3AD203B41FA5}">
                      <a16:colId xmlns="" xmlns:a16="http://schemas.microsoft.com/office/drawing/2014/main" val="20002"/>
                    </a:ext>
                  </a:extLst>
                </a:gridCol>
                <a:gridCol w="1186195">
                  <a:extLst>
                    <a:ext uri="{9D8B030D-6E8A-4147-A177-3AD203B41FA5}">
                      <a16:colId xmlns="" xmlns:a16="http://schemas.microsoft.com/office/drawing/2014/main" val="20003"/>
                    </a:ext>
                  </a:extLst>
                </a:gridCol>
                <a:gridCol w="1186195">
                  <a:extLst>
                    <a:ext uri="{9D8B030D-6E8A-4147-A177-3AD203B41FA5}">
                      <a16:colId xmlns="" xmlns:a16="http://schemas.microsoft.com/office/drawing/2014/main" val="20004"/>
                    </a:ext>
                  </a:extLst>
                </a:gridCol>
                <a:gridCol w="1216723">
                  <a:extLst>
                    <a:ext uri="{9D8B030D-6E8A-4147-A177-3AD203B41FA5}">
                      <a16:colId xmlns="" xmlns:a16="http://schemas.microsoft.com/office/drawing/2014/main" val="20005"/>
                    </a:ext>
                  </a:extLst>
                </a:gridCol>
                <a:gridCol w="1248139">
                  <a:extLst>
                    <a:ext uri="{9D8B030D-6E8A-4147-A177-3AD203B41FA5}">
                      <a16:colId xmlns="" xmlns:a16="http://schemas.microsoft.com/office/drawing/2014/main" val="20006"/>
                    </a:ext>
                  </a:extLst>
                </a:gridCol>
                <a:gridCol w="1093723">
                  <a:extLst>
                    <a:ext uri="{9D8B030D-6E8A-4147-A177-3AD203B41FA5}">
                      <a16:colId xmlns="" xmlns:a16="http://schemas.microsoft.com/office/drawing/2014/main" val="20007"/>
                    </a:ext>
                  </a:extLst>
                </a:gridCol>
                <a:gridCol w="1186195">
                  <a:extLst>
                    <a:ext uri="{9D8B030D-6E8A-4147-A177-3AD203B41FA5}">
                      <a16:colId xmlns="" xmlns:a16="http://schemas.microsoft.com/office/drawing/2014/main" val="20008"/>
                    </a:ext>
                  </a:extLst>
                </a:gridCol>
              </a:tblGrid>
              <a:tr h="663688">
                <a:tc>
                  <a:txBody>
                    <a:bodyPr/>
                    <a:lstStyle/>
                    <a:p>
                      <a:pPr algn="ctr" rtl="0" fontAlgn="t"/>
                      <a:r>
                        <a:rPr lang="en-IN" sz="1400" b="1" u="none" strike="noStrike" dirty="0">
                          <a:effectLst/>
                        </a:rPr>
                        <a:t>Course Id</a:t>
                      </a:r>
                      <a:endParaRPr lang="en-IN" sz="1400" b="1" i="0" u="none" strike="noStrike" dirty="0">
                        <a:solidFill>
                          <a:srgbClr val="000000"/>
                        </a:solidFill>
                        <a:effectLst/>
                        <a:latin typeface="Arial"/>
                      </a:endParaRPr>
                    </a:p>
                  </a:txBody>
                  <a:tcPr marL="12700" marR="12700" marT="9525" marB="0"/>
                </a:tc>
                <a:tc>
                  <a:txBody>
                    <a:bodyPr/>
                    <a:lstStyle/>
                    <a:p>
                      <a:pPr algn="ctr" rtl="0" fontAlgn="t"/>
                      <a:r>
                        <a:rPr lang="en-IN" sz="1400" b="1" u="none" strike="noStrike" dirty="0">
                          <a:effectLst/>
                        </a:rPr>
                        <a:t>Discipline</a:t>
                      </a:r>
                      <a:endParaRPr lang="en-IN" sz="1400" b="1" i="0" u="none" strike="noStrike" dirty="0">
                        <a:solidFill>
                          <a:srgbClr val="000000"/>
                        </a:solidFill>
                        <a:effectLst/>
                        <a:latin typeface="Arial"/>
                      </a:endParaRPr>
                    </a:p>
                  </a:txBody>
                  <a:tcPr marL="12700" marR="12700" marT="9525" marB="0"/>
                </a:tc>
                <a:tc>
                  <a:txBody>
                    <a:bodyPr/>
                    <a:lstStyle/>
                    <a:p>
                      <a:pPr algn="ctr" rtl="0" fontAlgn="t"/>
                      <a:r>
                        <a:rPr lang="en-IN" sz="1400" b="1" u="none" strike="noStrike" dirty="0">
                          <a:effectLst/>
                        </a:rPr>
                        <a:t>Course Name</a:t>
                      </a:r>
                      <a:endParaRPr lang="en-IN" sz="1400" b="1" i="0" u="none" strike="noStrike" dirty="0">
                        <a:solidFill>
                          <a:srgbClr val="000000"/>
                        </a:solidFill>
                        <a:effectLst/>
                        <a:latin typeface="Arial"/>
                      </a:endParaRPr>
                    </a:p>
                  </a:txBody>
                  <a:tcPr marL="12700" marR="12700" marT="9525" marB="0"/>
                </a:tc>
                <a:tc>
                  <a:txBody>
                    <a:bodyPr/>
                    <a:lstStyle/>
                    <a:p>
                      <a:pPr algn="ctr" rtl="0" fontAlgn="t"/>
                      <a:r>
                        <a:rPr lang="en-IN" sz="1400" b="1" u="none" strike="noStrike" dirty="0">
                          <a:effectLst/>
                        </a:rPr>
                        <a:t>Duration</a:t>
                      </a:r>
                      <a:endParaRPr lang="en-IN" sz="1400" b="1" i="0" u="none" strike="noStrike" dirty="0">
                        <a:solidFill>
                          <a:srgbClr val="000000"/>
                        </a:solidFill>
                        <a:effectLst/>
                        <a:latin typeface="Arial"/>
                      </a:endParaRPr>
                    </a:p>
                  </a:txBody>
                  <a:tcPr marL="12700" marR="12700" marT="9525" marB="0"/>
                </a:tc>
                <a:tc>
                  <a:txBody>
                    <a:bodyPr/>
                    <a:lstStyle/>
                    <a:p>
                      <a:pPr algn="l" rtl="0" fontAlgn="t"/>
                      <a:r>
                        <a:rPr lang="en-IN" sz="1400" b="1" u="none" strike="noStrike" dirty="0">
                          <a:effectLst/>
                        </a:rPr>
                        <a:t>Course Start Date</a:t>
                      </a:r>
                      <a:endParaRPr lang="en-IN" sz="1400" b="1" i="0" u="none" strike="noStrike" dirty="0">
                        <a:solidFill>
                          <a:srgbClr val="000000"/>
                        </a:solidFill>
                        <a:effectLst/>
                        <a:latin typeface="Arial"/>
                      </a:endParaRPr>
                    </a:p>
                  </a:txBody>
                  <a:tcPr marL="12700" marR="12700" marT="9525" marB="0"/>
                </a:tc>
                <a:tc>
                  <a:txBody>
                    <a:bodyPr/>
                    <a:lstStyle/>
                    <a:p>
                      <a:pPr algn="l" rtl="0" fontAlgn="t"/>
                      <a:r>
                        <a:rPr lang="en-IN" sz="1400" b="1" u="none" strike="noStrike" dirty="0">
                          <a:effectLst/>
                        </a:rPr>
                        <a:t>Course End Date</a:t>
                      </a:r>
                      <a:endParaRPr lang="en-IN" sz="1400" b="1" i="0" u="none" strike="noStrike" dirty="0">
                        <a:solidFill>
                          <a:srgbClr val="000000"/>
                        </a:solidFill>
                        <a:effectLst/>
                        <a:latin typeface="Arial"/>
                      </a:endParaRPr>
                    </a:p>
                  </a:txBody>
                  <a:tcPr marL="12700" marR="12700" marT="9525" marB="0"/>
                </a:tc>
                <a:tc>
                  <a:txBody>
                    <a:bodyPr/>
                    <a:lstStyle/>
                    <a:p>
                      <a:pPr algn="l" rtl="0" fontAlgn="t"/>
                      <a:r>
                        <a:rPr lang="en-IN" sz="1400" b="1" u="none" strike="noStrike" dirty="0">
                          <a:effectLst/>
                        </a:rPr>
                        <a:t>Exam date</a:t>
                      </a:r>
                      <a:endParaRPr lang="en-IN" sz="1400" b="1" i="0" u="none" strike="noStrike" dirty="0">
                        <a:solidFill>
                          <a:srgbClr val="000000"/>
                        </a:solidFill>
                        <a:effectLst/>
                        <a:latin typeface="Arial"/>
                      </a:endParaRPr>
                    </a:p>
                  </a:txBody>
                  <a:tcPr marL="12700" marR="12700" marT="9525" marB="0"/>
                </a:tc>
                <a:tc>
                  <a:txBody>
                    <a:bodyPr/>
                    <a:lstStyle/>
                    <a:p>
                      <a:pPr algn="ctr" rtl="0" fontAlgn="t"/>
                      <a:r>
                        <a:rPr lang="en-IN" sz="1400" b="1" u="none" strike="noStrike" dirty="0">
                          <a:effectLst/>
                        </a:rPr>
                        <a:t>Link to join</a:t>
                      </a:r>
                      <a:endParaRPr lang="en-IN" sz="1400" b="1" i="0" u="none" strike="noStrike" dirty="0">
                        <a:solidFill>
                          <a:srgbClr val="000000"/>
                        </a:solidFill>
                        <a:effectLst/>
                        <a:latin typeface="Arial"/>
                      </a:endParaRPr>
                    </a:p>
                  </a:txBody>
                  <a:tcPr marL="12700" marR="12700" marT="9525" marB="0"/>
                </a:tc>
                <a:tc>
                  <a:txBody>
                    <a:bodyPr/>
                    <a:lstStyle/>
                    <a:p>
                      <a:pPr algn="l" rtl="0" fontAlgn="t"/>
                      <a:r>
                        <a:rPr lang="en-IN" sz="1400" b="1" u="none" strike="noStrike" dirty="0">
                          <a:effectLst/>
                        </a:rPr>
                        <a:t>Fee</a:t>
                      </a:r>
                      <a:endParaRPr lang="en-IN" sz="1400" b="1" i="0" u="none" strike="noStrike" dirty="0">
                        <a:solidFill>
                          <a:srgbClr val="000000"/>
                        </a:solidFill>
                        <a:effectLst/>
                        <a:latin typeface="Arial"/>
                      </a:endParaRPr>
                    </a:p>
                  </a:txBody>
                  <a:tcPr marL="12700" marR="12700" marT="9525" marB="0"/>
                </a:tc>
                <a:extLst>
                  <a:ext uri="{0D108BD9-81ED-4DB2-BD59-A6C34878D82A}">
                    <a16:rowId xmlns="" xmlns:a16="http://schemas.microsoft.com/office/drawing/2014/main" val="10000"/>
                  </a:ext>
                </a:extLst>
              </a:tr>
              <a:tr h="1496552">
                <a:tc>
                  <a:txBody>
                    <a:bodyPr/>
                    <a:lstStyle/>
                    <a:p>
                      <a:pPr algn="l" rtl="0" fontAlgn="t"/>
                      <a:r>
                        <a:rPr lang="en-IN" sz="1400" b="1" u="none" strike="noStrike" dirty="0" smtClean="0">
                          <a:effectLst/>
                        </a:rPr>
                        <a:t>noc23_cs22</a:t>
                      </a:r>
                      <a:endParaRPr lang="en-IN" sz="1400" b="1" i="0" u="none" strike="noStrike" dirty="0">
                        <a:solidFill>
                          <a:srgbClr val="000000"/>
                        </a:solidFill>
                        <a:effectLst/>
                        <a:latin typeface="Arial"/>
                      </a:endParaRPr>
                    </a:p>
                  </a:txBody>
                  <a:tcPr marL="12700" marR="12700" marT="9525" marB="0"/>
                </a:tc>
                <a:tc>
                  <a:txBody>
                    <a:bodyPr/>
                    <a:lstStyle/>
                    <a:p>
                      <a:pPr algn="l" rtl="0" fontAlgn="t"/>
                      <a:r>
                        <a:rPr lang="en-IN" sz="1400" b="1" u="none" strike="noStrike" dirty="0">
                          <a:effectLst/>
                        </a:rPr>
                        <a:t>Computer Science and Engineering</a:t>
                      </a:r>
                      <a:endParaRPr lang="en-IN" sz="1400" b="1" i="0" u="none" strike="noStrike" dirty="0">
                        <a:solidFill>
                          <a:srgbClr val="000000"/>
                        </a:solidFill>
                        <a:effectLst/>
                        <a:latin typeface="Arial"/>
                      </a:endParaRPr>
                    </a:p>
                  </a:txBody>
                  <a:tcPr marL="12700" marR="12700" marT="9525" marB="0"/>
                </a:tc>
                <a:tc>
                  <a:txBody>
                    <a:bodyPr/>
                    <a:lstStyle/>
                    <a:p>
                      <a:r>
                        <a:rPr kumimoji="0" lang="en-US" sz="1400" b="1" i="0" kern="1200" dirty="0" smtClean="0">
                          <a:solidFill>
                            <a:schemeClr val="dk1"/>
                          </a:solidFill>
                          <a:effectLst/>
                          <a:latin typeface="+mn-lt"/>
                          <a:ea typeface="+mn-ea"/>
                          <a:cs typeface="+mn-cs"/>
                        </a:rPr>
                        <a:t>Discrete Mathematics, IIT </a:t>
                      </a:r>
                      <a:r>
                        <a:rPr kumimoji="0" lang="en-US" sz="1400" b="1" i="0" kern="1200" dirty="0" err="1" smtClean="0">
                          <a:solidFill>
                            <a:schemeClr val="dk1"/>
                          </a:solidFill>
                          <a:effectLst/>
                          <a:latin typeface="+mn-lt"/>
                          <a:ea typeface="+mn-ea"/>
                          <a:cs typeface="+mn-cs"/>
                        </a:rPr>
                        <a:t>Ropar</a:t>
                      </a:r>
                      <a:endParaRPr kumimoji="0" lang="en-US" sz="1400" b="1" i="0" kern="1200" dirty="0">
                        <a:solidFill>
                          <a:schemeClr val="dk1"/>
                        </a:solidFill>
                        <a:effectLst/>
                        <a:latin typeface="+mn-lt"/>
                        <a:ea typeface="+mn-ea"/>
                        <a:cs typeface="+mn-cs"/>
                      </a:endParaRPr>
                    </a:p>
                  </a:txBody>
                  <a:tcPr marL="12700" marR="12700" marT="9525" marB="0"/>
                </a:tc>
                <a:tc>
                  <a:txBody>
                    <a:bodyPr/>
                    <a:lstStyle/>
                    <a:p>
                      <a:pPr algn="l" rtl="0" fontAlgn="t"/>
                      <a:r>
                        <a:rPr lang="en-IN" sz="1400" b="1" u="none" strike="noStrike" dirty="0">
                          <a:effectLst/>
                        </a:rPr>
                        <a:t>12 Weeks</a:t>
                      </a:r>
                      <a:endParaRPr lang="en-IN" sz="1400" b="1" i="0" u="none" strike="noStrike" dirty="0">
                        <a:solidFill>
                          <a:srgbClr val="000000"/>
                        </a:solidFill>
                        <a:effectLst/>
                        <a:latin typeface="Arial"/>
                      </a:endParaRPr>
                    </a:p>
                  </a:txBody>
                  <a:tcPr marL="12700" marR="12700" marT="9525" marB="0"/>
                </a:tc>
                <a:tc>
                  <a:txBody>
                    <a:bodyPr/>
                    <a:lstStyle/>
                    <a:p>
                      <a:pPr algn="r" rtl="0" fontAlgn="t"/>
                      <a:r>
                        <a:rPr kumimoji="0" lang="en-US" sz="1400" b="0" i="0" kern="1200" dirty="0" smtClean="0">
                          <a:solidFill>
                            <a:schemeClr val="dk1"/>
                          </a:solidFill>
                          <a:effectLst/>
                          <a:latin typeface="+mn-lt"/>
                          <a:ea typeface="+mn-ea"/>
                          <a:cs typeface="+mn-cs"/>
                        </a:rPr>
                        <a:t>23 Jan 2023</a:t>
                      </a:r>
                      <a:endParaRPr lang="en-IN" sz="1400" b="1" i="0" u="none" strike="noStrike" dirty="0">
                        <a:solidFill>
                          <a:srgbClr val="000000"/>
                        </a:solidFill>
                        <a:effectLst/>
                        <a:latin typeface="Arial"/>
                      </a:endParaRPr>
                    </a:p>
                  </a:txBody>
                  <a:tcPr marL="12700" marR="12700" marT="9525" marB="0"/>
                </a:tc>
                <a:tc>
                  <a:txBody>
                    <a:bodyPr/>
                    <a:lstStyle/>
                    <a:p>
                      <a:pPr algn="r" rtl="0" fontAlgn="t"/>
                      <a:r>
                        <a:rPr kumimoji="0" lang="en-US" sz="1400" b="0" i="0" kern="1200" dirty="0" smtClean="0">
                          <a:solidFill>
                            <a:schemeClr val="dk1"/>
                          </a:solidFill>
                          <a:effectLst/>
                          <a:latin typeface="+mn-lt"/>
                          <a:ea typeface="+mn-ea"/>
                          <a:cs typeface="+mn-cs"/>
                        </a:rPr>
                        <a:t>14 Apr 2023</a:t>
                      </a:r>
                      <a:endParaRPr lang="en-IN" sz="1400" b="1" i="0" u="none" strike="noStrike" dirty="0">
                        <a:solidFill>
                          <a:srgbClr val="000000"/>
                        </a:solidFill>
                        <a:effectLst/>
                        <a:latin typeface="Arial"/>
                      </a:endParaRPr>
                    </a:p>
                  </a:txBody>
                  <a:tcPr marL="12700" marR="12700" marT="9525" marB="0"/>
                </a:tc>
                <a:tc>
                  <a:txBody>
                    <a:bodyPr/>
                    <a:lstStyle/>
                    <a:p>
                      <a:pPr algn="r" fontAlgn="t"/>
                      <a:r>
                        <a:rPr kumimoji="0" lang="en-US" sz="1400" b="0" i="0" kern="1200" dirty="0" smtClean="0">
                          <a:solidFill>
                            <a:schemeClr val="dk1"/>
                          </a:solidFill>
                          <a:effectLst/>
                          <a:latin typeface="+mn-lt"/>
                          <a:ea typeface="+mn-ea"/>
                          <a:cs typeface="+mn-cs"/>
                        </a:rPr>
                        <a:t>29 Apr 2023</a:t>
                      </a:r>
                      <a:endParaRPr lang="en-IN" sz="1400" b="1" i="0" u="none" strike="noStrike" dirty="0">
                        <a:solidFill>
                          <a:srgbClr val="000000"/>
                        </a:solidFill>
                        <a:effectLst/>
                        <a:latin typeface="Arial"/>
                      </a:endParaRPr>
                    </a:p>
                  </a:txBody>
                  <a:tcPr marL="12700" marR="12700" marT="9525" marB="0"/>
                </a:tc>
                <a:tc>
                  <a:txBody>
                    <a:bodyPr/>
                    <a:lstStyle/>
                    <a:p>
                      <a:pPr algn="l" fontAlgn="t"/>
                      <a:r>
                        <a:rPr lang="en-US" sz="1400" dirty="0" smtClean="0">
                          <a:hlinkClick r:id="rId3"/>
                        </a:rPr>
                        <a:t>Discrete Mathematics - Course (nptel.ac.in)</a:t>
                      </a:r>
                      <a:endParaRPr lang="en-IN" sz="1400" b="1" i="0" u="sng" strike="noStrike" dirty="0">
                        <a:solidFill>
                          <a:schemeClr val="tx1"/>
                        </a:solidFill>
                        <a:effectLst/>
                        <a:latin typeface="Calibri"/>
                      </a:endParaRPr>
                    </a:p>
                  </a:txBody>
                  <a:tcPr marL="12700" marR="12700" marT="9525" marB="0"/>
                </a:tc>
                <a:tc>
                  <a:txBody>
                    <a:bodyPr/>
                    <a:lstStyle/>
                    <a:p>
                      <a:pPr algn="l" fontAlgn="t"/>
                      <a:r>
                        <a:rPr lang="en-IN" sz="1400" b="1" u="none" strike="noStrike" dirty="0">
                          <a:effectLst/>
                        </a:rPr>
                        <a:t> </a:t>
                      </a:r>
                      <a:r>
                        <a:rPr lang="en-IN" sz="1400" b="1" u="none" strike="noStrike" dirty="0" err="1">
                          <a:effectLst/>
                        </a:rPr>
                        <a:t>Rs</a:t>
                      </a:r>
                      <a:r>
                        <a:rPr lang="en-IN" sz="1400" b="1" u="none" strike="noStrike" dirty="0">
                          <a:effectLst/>
                        </a:rPr>
                        <a:t> 1000/</a:t>
                      </a:r>
                      <a:endParaRPr lang="en-IN" sz="1400" b="1" i="0" u="none" strike="noStrike" dirty="0">
                        <a:solidFill>
                          <a:srgbClr val="666666"/>
                        </a:solidFill>
                        <a:effectLst/>
                        <a:latin typeface="Roboto-Regular"/>
                      </a:endParaRPr>
                    </a:p>
                  </a:txBody>
                  <a:tcPr marL="12700" marR="12700" marT="9525" marB="0"/>
                </a:tc>
                <a:extLst>
                  <a:ext uri="{0D108BD9-81ED-4DB2-BD59-A6C34878D82A}">
                    <a16:rowId xmlns="" xmlns:a16="http://schemas.microsoft.com/office/drawing/2014/main" val="10001"/>
                  </a:ext>
                </a:extLst>
              </a:tr>
            </a:tbl>
          </a:graphicData>
        </a:graphic>
      </p:graphicFrame>
      <p:sp>
        <p:nvSpPr>
          <p:cNvPr id="5" name="Rectangle 4"/>
          <p:cNvSpPr/>
          <p:nvPr/>
        </p:nvSpPr>
        <p:spPr>
          <a:xfrm>
            <a:off x="335360" y="4293096"/>
            <a:ext cx="11521280" cy="1477328"/>
          </a:xfrm>
          <a:prstGeom prst="rect">
            <a:avLst/>
          </a:prstGeom>
        </p:spPr>
        <p:txBody>
          <a:bodyPr wrap="square">
            <a:spAutoFit/>
          </a:bodyPr>
          <a:lstStyle/>
          <a:p>
            <a:r>
              <a:rPr lang="en-IN" dirty="0"/>
              <a:t>If a student registers for this course and clear it then one academic task can be waived off depending upon the result.</a:t>
            </a:r>
          </a:p>
          <a:p>
            <a:endParaRPr lang="en-IN" dirty="0"/>
          </a:p>
          <a:p>
            <a:r>
              <a:rPr lang="en-US" dirty="0"/>
              <a:t>Example : if a student get 50% marks in MOOCs exam then he will be awarded 50% marks for </a:t>
            </a:r>
            <a:r>
              <a:rPr lang="en-IN" dirty="0"/>
              <a:t>one academic task </a:t>
            </a:r>
          </a:p>
          <a:p>
            <a:endParaRPr lang="en-IN" dirty="0"/>
          </a:p>
          <a:p>
            <a:r>
              <a:rPr lang="en-IN" dirty="0"/>
              <a:t>If the student appears in both academic task and MOOC then best of the two will be considered</a:t>
            </a:r>
          </a:p>
        </p:txBody>
      </p:sp>
    </p:spTree>
    <p:extLst>
      <p:ext uri="{BB962C8B-B14F-4D97-AF65-F5344CB8AC3E}">
        <p14:creationId xmlns:p14="http://schemas.microsoft.com/office/powerpoint/2010/main" xmlns="" val="35751766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Syllabus Distribution: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Unit-1</a:t>
            </a: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idx="1"/>
          </p:nvPr>
        </p:nvSpPr>
        <p:spPr>
          <a:xfrm>
            <a:off x="838200" y="1603514"/>
            <a:ext cx="10515600" cy="4520584"/>
          </a:xfrm>
        </p:spPr>
        <p:txBody>
          <a:bodyPr>
            <a:normAutofit fontScale="92500" lnSpcReduction="10000"/>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900" b="1" u="sng" dirty="0">
                <a:latin typeface="Times New Roman" panose="02020603050405020304" pitchFamily="18" charset="0"/>
                <a:cs typeface="Times New Roman" panose="02020603050405020304" pitchFamily="18" charset="0"/>
              </a:rPr>
              <a:t>Logic and Proofs :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u="sng" dirty="0">
              <a:latin typeface="Times New Roman" panose="02020603050405020304" pitchFamily="18" charset="0"/>
              <a:cs typeface="Times New Roman" panose="02020603050405020304" pitchFamily="18" charset="0"/>
            </a:endParaRP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Propositional logic</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Propositional equivalences</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Quantifiers</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Introduction to proof</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Direct proof</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Proof by contraposition</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Vacuous and trivial proof</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Proof strategy</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Proof by contradiction</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Proof of equivalence and counterexamples</a:t>
            </a:r>
          </a:p>
          <a:p>
            <a:pPr algn="just">
              <a:lnSpc>
                <a:spcPct val="100000"/>
              </a:lnSpc>
              <a:spcBef>
                <a:spcPts val="0"/>
              </a:spcBef>
              <a:defRPr/>
            </a:pPr>
            <a:r>
              <a:rPr lang="en-US" sz="2400" dirty="0">
                <a:latin typeface="Times New Roman" panose="02020603050405020304" pitchFamily="18" charset="0"/>
                <a:cs typeface="Times New Roman" panose="02020603050405020304" pitchFamily="18" charset="0"/>
              </a:rPr>
              <a:t>Mistakes in proof</a:t>
            </a:r>
            <a:endParaRPr kumimoji="0" lang="en-US" sz="35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22662247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a:xfrm>
            <a:off x="838200" y="106533"/>
            <a:ext cx="10353541" cy="941032"/>
          </a:xfrm>
        </p:spPr>
        <p:txBody>
          <a:bodyPr>
            <a:normAutofit fontScale="90000"/>
          </a:bodyPr>
          <a:lstStyle/>
          <a:p>
            <a:pPr algn="ctr"/>
            <a:r>
              <a:rPr lang="en-IN" b="1" u="sng" dirty="0">
                <a:latin typeface="Times New Roman" panose="02020603050405020304" pitchFamily="18" charset="0"/>
                <a:cs typeface="Times New Roman" panose="02020603050405020304" pitchFamily="18" charset="0"/>
              </a:rPr>
              <a:t/>
            </a:r>
            <a:br>
              <a:rPr lang="en-IN" b="1"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Unit-2</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sz="half" idx="1"/>
          </p:nvPr>
        </p:nvSpPr>
        <p:spPr>
          <a:xfrm>
            <a:off x="838200" y="1246802"/>
            <a:ext cx="10515600" cy="5047466"/>
          </a:xfrm>
        </p:spPr>
        <p:txBody>
          <a:bodyPr>
            <a:normAutofit fontScale="85000" lnSpcReduction="10000"/>
          </a:bodyPr>
          <a:lstStyle/>
          <a:p>
            <a:pPr marL="0" lvl="0" indent="0">
              <a:lnSpc>
                <a:spcPct val="150000"/>
              </a:lnSpc>
              <a:spcBef>
                <a:spcPts val="0"/>
              </a:spcBef>
              <a:buNone/>
            </a:pPr>
            <a:r>
              <a:rPr lang="en-US" sz="2800" b="1" i="0" u="none" strike="noStrike" baseline="0" dirty="0">
                <a:latin typeface="Verdana,Bold"/>
              </a:rPr>
              <a:t> </a:t>
            </a:r>
            <a:r>
              <a:rPr lang="en-US" sz="3900" b="1" u="sng" dirty="0">
                <a:latin typeface="Times New Roman" panose="02020603050405020304" pitchFamily="18" charset="0"/>
                <a:cs typeface="Times New Roman" panose="02020603050405020304" pitchFamily="18" charset="0"/>
              </a:rPr>
              <a:t>Recurrence relations:</a:t>
            </a:r>
          </a:p>
          <a:p>
            <a:pPr algn="just">
              <a:lnSpc>
                <a:spcPct val="150000"/>
              </a:lnSpc>
              <a:spcBef>
                <a:spcPts val="0"/>
              </a:spcBef>
            </a:pPr>
            <a:r>
              <a:rPr lang="en-US" sz="36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ecurrence relation</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Modelling with recurrence relations</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Homogeneous linear recurrence relations with constant </a:t>
            </a:r>
            <a:r>
              <a:rPr lang="en-US" dirty="0" smtClean="0">
                <a:latin typeface="Times New Roman" panose="02020603050405020304" pitchFamily="18" charset="0"/>
                <a:cs typeface="Times New Roman" panose="02020603050405020304" pitchFamily="18" charset="0"/>
              </a:rPr>
              <a:t>coefficients </a:t>
            </a: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a:latin typeface="Times New Roman" panose="02020603050405020304" pitchFamily="18" charset="0"/>
                <a:cs typeface="Times New Roman" panose="02020603050405020304" pitchFamily="18" charset="0"/>
              </a:rPr>
              <a:t>Method of the inverse operator to solve the nonhomogeneous recurrence relation with constant coefficient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Generating functions</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Solution of recurrence relation using generating functions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36704568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15A0F-2CAB-4EF5-99C1-4CC1E969BFF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Unit-3</a:t>
            </a:r>
          </a:p>
        </p:txBody>
      </p:sp>
      <p:sp>
        <p:nvSpPr>
          <p:cNvPr id="3" name="Content Placeholder 2">
            <a:extLst>
              <a:ext uri="{FF2B5EF4-FFF2-40B4-BE49-F238E27FC236}">
                <a16:creationId xmlns="" xmlns:a16="http://schemas.microsoft.com/office/drawing/2014/main" id="{1EE43395-0DAD-4FB8-84A6-DEE8BC0F030D}"/>
              </a:ext>
            </a:extLst>
          </p:cNvPr>
          <p:cNvSpPr>
            <a:spLocks noGrp="1"/>
          </p:cNvSpPr>
          <p:nvPr>
            <p:ph idx="1"/>
          </p:nvPr>
        </p:nvSpPr>
        <p:spPr>
          <a:xfrm>
            <a:off x="838200" y="1603514"/>
            <a:ext cx="10515600" cy="4742695"/>
          </a:xfrm>
        </p:spPr>
        <p:txBody>
          <a:bodyPr>
            <a:normAutofit fontScale="92500" lnSpcReduction="10000"/>
          </a:bodyPr>
          <a:lstStyle/>
          <a:p>
            <a:pPr marL="0" indent="0" algn="just">
              <a:buNone/>
            </a:pPr>
            <a:r>
              <a:rPr lang="en-IN" sz="3200" b="1" u="sng" dirty="0">
                <a:latin typeface="Times New Roman" panose="02020603050405020304" pitchFamily="18" charset="0"/>
                <a:cs typeface="Times New Roman" panose="02020603050405020304" pitchFamily="18" charset="0"/>
              </a:rPr>
              <a:t>Counting principles and relations</a:t>
            </a:r>
          </a:p>
          <a:p>
            <a:pPr marL="0" indent="0" algn="ctr">
              <a:buNone/>
            </a:pPr>
            <a:endParaRPr lang="en-IN" sz="32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Principle of inclusion-exclusion, </a:t>
            </a:r>
          </a:p>
          <a:p>
            <a:r>
              <a:rPr lang="en-US" dirty="0">
                <a:latin typeface="Times New Roman" panose="02020603050405020304" pitchFamily="18" charset="0"/>
                <a:cs typeface="Times New Roman" panose="02020603050405020304" pitchFamily="18" charset="0"/>
              </a:rPr>
              <a:t>Pigeonhole, generalized pigeonhole principle, </a:t>
            </a:r>
          </a:p>
          <a:p>
            <a:r>
              <a:rPr lang="en-US" dirty="0">
                <a:latin typeface="Times New Roman" panose="02020603050405020304" pitchFamily="18" charset="0"/>
                <a:cs typeface="Times New Roman" panose="02020603050405020304" pitchFamily="18" charset="0"/>
              </a:rPr>
              <a:t>Relations and their properties</a:t>
            </a:r>
          </a:p>
          <a:p>
            <a:r>
              <a:rPr lang="en-US" dirty="0">
                <a:latin typeface="Times New Roman" panose="02020603050405020304" pitchFamily="18" charset="0"/>
                <a:cs typeface="Times New Roman" panose="02020603050405020304" pitchFamily="18" charset="0"/>
              </a:rPr>
              <a:t>Combining relation and composition</a:t>
            </a:r>
          </a:p>
          <a:p>
            <a:r>
              <a:rPr lang="en-US" dirty="0">
                <a:latin typeface="Times New Roman" panose="02020603050405020304" pitchFamily="18" charset="0"/>
                <a:cs typeface="Times New Roman" panose="02020603050405020304" pitchFamily="18" charset="0"/>
              </a:rPr>
              <a:t>Representing relation using matrices and graph </a:t>
            </a:r>
          </a:p>
          <a:p>
            <a:r>
              <a:rPr lang="en-US" dirty="0">
                <a:latin typeface="Times New Roman" panose="02020603050405020304" pitchFamily="18" charset="0"/>
                <a:cs typeface="Times New Roman" panose="02020603050405020304" pitchFamily="18" charset="0"/>
              </a:rPr>
              <a:t>Equivalence relations, partial and total ordering relations, </a:t>
            </a:r>
          </a:p>
          <a:p>
            <a:r>
              <a:rPr lang="en-US" dirty="0">
                <a:latin typeface="Times New Roman" panose="02020603050405020304" pitchFamily="18" charset="0"/>
                <a:cs typeface="Times New Roman" panose="02020603050405020304" pitchFamily="18" charset="0"/>
              </a:rPr>
              <a:t>Lattice, Sub lattice, Hasse diagram, and its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gn="just">
              <a:buNone/>
            </a:pPr>
            <a:endParaRPr lang="en-US" sz="3200" b="1" u="sng" dirty="0">
              <a:latin typeface="Times New Roman" panose="02020603050405020304" pitchFamily="18" charset="0"/>
              <a:cs typeface="Times New Roman" panose="02020603050405020304" pitchFamily="18" charset="0"/>
            </a:endParaRPr>
          </a:p>
          <a:p>
            <a:pPr marL="0" lvl="0" indent="0" algn="ctr">
              <a:lnSpc>
                <a:spcPct val="10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961E55-2552-4078-AF45-BF8DD7CACC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834" y="305770"/>
            <a:ext cx="2278966" cy="1297744"/>
          </a:xfrm>
          <a:prstGeom prst="rect">
            <a:avLst/>
          </a:prstGeom>
        </p:spPr>
      </p:pic>
    </p:spTree>
    <p:custDataLst>
      <p:tags r:id="rId1"/>
    </p:custDataLst>
    <p:extLst>
      <p:ext uri="{BB962C8B-B14F-4D97-AF65-F5344CB8AC3E}">
        <p14:creationId xmlns:p14="http://schemas.microsoft.com/office/powerpoint/2010/main" xmlns="" val="36360404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9|6.4|4.5|4.3|2.5"/>
</p:tagLst>
</file>

<file path=ppt/tags/tag10.xml><?xml version="1.0" encoding="utf-8"?>
<p:tagLst xmlns:a="http://schemas.openxmlformats.org/drawingml/2006/main" xmlns:r="http://schemas.openxmlformats.org/officeDocument/2006/relationships" xmlns:p="http://schemas.openxmlformats.org/presentationml/2006/main">
  <p:tag name="TIMING" val="|1.5|3|2.9|2.1|1.9|2.4|5"/>
</p:tagLst>
</file>

<file path=ppt/tags/tag11.xml><?xml version="1.0" encoding="utf-8"?>
<p:tagLst xmlns:a="http://schemas.openxmlformats.org/drawingml/2006/main" xmlns:r="http://schemas.openxmlformats.org/officeDocument/2006/relationships" xmlns:p="http://schemas.openxmlformats.org/presentationml/2006/main">
  <p:tag name="TIMING" val="|2.2|3.4|3.4|2|2.8|2.4|2.3"/>
</p:tagLst>
</file>

<file path=ppt/tags/tag12.xml><?xml version="1.0" encoding="utf-8"?>
<p:tagLst xmlns:a="http://schemas.openxmlformats.org/drawingml/2006/main" xmlns:r="http://schemas.openxmlformats.org/officeDocument/2006/relationships" xmlns:p="http://schemas.openxmlformats.org/presentationml/2006/main">
  <p:tag name="TIMING" val="|4.7|5.8|8|4.3|8.8|14.2|6.9|7.9|3.5"/>
</p:tagLst>
</file>

<file path=ppt/tags/tag13.xml><?xml version="1.0" encoding="utf-8"?>
<p:tagLst xmlns:a="http://schemas.openxmlformats.org/drawingml/2006/main" xmlns:r="http://schemas.openxmlformats.org/officeDocument/2006/relationships" xmlns:p="http://schemas.openxmlformats.org/presentationml/2006/main">
  <p:tag name="TIMING" val="|7.3|6.8|9|3.9|6.6|5.5"/>
</p:tagLst>
</file>

<file path=ppt/tags/tag14.xml><?xml version="1.0" encoding="utf-8"?>
<p:tagLst xmlns:a="http://schemas.openxmlformats.org/drawingml/2006/main" xmlns:r="http://schemas.openxmlformats.org/officeDocument/2006/relationships" xmlns:p="http://schemas.openxmlformats.org/presentationml/2006/main">
  <p:tag name="TIMING" val="|1.4|2.2"/>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4.7|5.8|8|4.3|8.8|14.2|6.9|7.9|3.5"/>
</p:tagLst>
</file>

<file path=ppt/tags/tag3.xml><?xml version="1.0" encoding="utf-8"?>
<p:tagLst xmlns:a="http://schemas.openxmlformats.org/drawingml/2006/main" xmlns:r="http://schemas.openxmlformats.org/officeDocument/2006/relationships" xmlns:p="http://schemas.openxmlformats.org/presentationml/2006/main">
  <p:tag name="TIMING" val="|4.7|5.8|8|4.3|8.8|14.2|6.9|7.9|3.5"/>
</p:tagLst>
</file>

<file path=ppt/tags/tag4.xml><?xml version="1.0" encoding="utf-8"?>
<p:tagLst xmlns:a="http://schemas.openxmlformats.org/drawingml/2006/main" xmlns:r="http://schemas.openxmlformats.org/officeDocument/2006/relationships" xmlns:p="http://schemas.openxmlformats.org/presentationml/2006/main">
  <p:tag name="TIMING" val="|7.3|6.8|9|3.9|6.6|5.5"/>
</p:tagLst>
</file>

<file path=ppt/tags/tag5.xml><?xml version="1.0" encoding="utf-8"?>
<p:tagLst xmlns:a="http://schemas.openxmlformats.org/drawingml/2006/main" xmlns:r="http://schemas.openxmlformats.org/officeDocument/2006/relationships" xmlns:p="http://schemas.openxmlformats.org/presentationml/2006/main">
  <p:tag name="TIMING" val="|7.3|6.8|9|3.9|6.6|5.5"/>
</p:tagLst>
</file>

<file path=ppt/tags/tag6.xml><?xml version="1.0" encoding="utf-8"?>
<p:tagLst xmlns:a="http://schemas.openxmlformats.org/drawingml/2006/main" xmlns:r="http://schemas.openxmlformats.org/officeDocument/2006/relationships" xmlns:p="http://schemas.openxmlformats.org/presentationml/2006/main">
  <p:tag name="TIMING" val="|9.5|0.1|6.2|4.1|1.9|3|2.9|3.3|2.8|2.9"/>
</p:tagLst>
</file>

<file path=ppt/tags/tag7.xml><?xml version="1.0" encoding="utf-8"?>
<p:tagLst xmlns:a="http://schemas.openxmlformats.org/drawingml/2006/main" xmlns:r="http://schemas.openxmlformats.org/officeDocument/2006/relationships" xmlns:p="http://schemas.openxmlformats.org/presentationml/2006/main">
  <p:tag name="TIMING" val="|2.2|3.5|2.4|2.2|3|3.9|4.3|3.3|5.3|2.7|3|3.2|6.5"/>
</p:tagLst>
</file>

<file path=ppt/tags/tag8.xml><?xml version="1.0" encoding="utf-8"?>
<p:tagLst xmlns:a="http://schemas.openxmlformats.org/drawingml/2006/main" xmlns:r="http://schemas.openxmlformats.org/officeDocument/2006/relationships" xmlns:p="http://schemas.openxmlformats.org/presentationml/2006/main">
  <p:tag name="TIMING" val="|2.6|2.7|1.8|2.1|2.2|2.7|2.1|1.9"/>
</p:tagLst>
</file>

<file path=ppt/tags/tag9.xml><?xml version="1.0" encoding="utf-8"?>
<p:tagLst xmlns:a="http://schemas.openxmlformats.org/drawingml/2006/main" xmlns:r="http://schemas.openxmlformats.org/officeDocument/2006/relationships" xmlns:p="http://schemas.openxmlformats.org/presentationml/2006/main">
  <p:tag name="TIMING" val="|2.9|3.5|4.8|3.3|2.1|2.4|1.9|2.6|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2672</TotalTime>
  <Words>915</Words>
  <Application>Microsoft Office PowerPoint</Application>
  <PresentationFormat>Custom</PresentationFormat>
  <Paragraphs>160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MTH401 </vt:lpstr>
      <vt:lpstr>LTP and credit details</vt:lpstr>
      <vt:lpstr>Bloom’s Taxonomy</vt:lpstr>
      <vt:lpstr>Course Outcomes </vt:lpstr>
      <vt:lpstr>Programme Outcomes </vt:lpstr>
      <vt:lpstr>Slide 6</vt:lpstr>
      <vt:lpstr>Syllabus Distribution: Unit-1</vt:lpstr>
      <vt:lpstr> Unit-2 </vt:lpstr>
      <vt:lpstr>Unit-3</vt:lpstr>
      <vt:lpstr>Unit-4</vt:lpstr>
      <vt:lpstr>Unit-5</vt:lpstr>
      <vt:lpstr>Unit-6</vt:lpstr>
      <vt:lpstr>Evaluation Criteria</vt:lpstr>
      <vt:lpstr>Books Required</vt:lpstr>
      <vt:lpstr>Slide 15</vt:lpstr>
      <vt:lpstr>Slide 16</vt:lpstr>
      <vt:lpstr>Slide 17</vt:lpstr>
      <vt:lpstr>Slide 18</vt:lpstr>
      <vt:lpstr>Slide 19</vt:lpstr>
      <vt:lpstr>Slide 20</vt:lpstr>
      <vt:lpstr>Slide 21</vt:lpstr>
      <vt:lpstr>Slide 22</vt:lpstr>
      <vt:lpstr>Slide 23</vt:lpstr>
      <vt:lpstr>Slide 24</vt:lpstr>
      <vt:lpstr>Slide 25</vt:lpstr>
      <vt:lpstr>Next Class: Logic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MTH165</dc:title>
  <dc:creator>754 AKSHAY SHARMA</dc:creator>
  <cp:lastModifiedBy>Dr Riyaz</cp:lastModifiedBy>
  <cp:revision>88</cp:revision>
  <dcterms:created xsi:type="dcterms:W3CDTF">2020-07-09T05:08:07Z</dcterms:created>
  <dcterms:modified xsi:type="dcterms:W3CDTF">2023-01-16T10:40:59Z</dcterms:modified>
</cp:coreProperties>
</file>