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00293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2CCF9-F625-4C83-9457-745C49173F4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422998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91412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244608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43053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76962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20797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613024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33369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36977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CCF9-F625-4C83-9457-745C49173F4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235797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2CCF9-F625-4C83-9457-745C49173F4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47735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2CCF9-F625-4C83-9457-745C49173F4F}"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66701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2CCF9-F625-4C83-9457-745C49173F4F}"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418740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2CCF9-F625-4C83-9457-745C49173F4F}"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398160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2CCF9-F625-4C83-9457-745C49173F4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296135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2CCF9-F625-4C83-9457-745C49173F4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06D4-3E51-4398-B1A4-B19850D9C86B}" type="slidenum">
              <a:rPr lang="en-US" smtClean="0"/>
              <a:t>‹#›</a:t>
            </a:fld>
            <a:endParaRPr lang="en-US"/>
          </a:p>
        </p:txBody>
      </p:sp>
    </p:spTree>
    <p:extLst>
      <p:ext uri="{BB962C8B-B14F-4D97-AF65-F5344CB8AC3E}">
        <p14:creationId xmlns:p14="http://schemas.microsoft.com/office/powerpoint/2010/main" val="84761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F2CCF9-F625-4C83-9457-745C49173F4F}" type="datetimeFigureOut">
              <a:rPr lang="en-US" smtClean="0"/>
              <a:t>5/8/2023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5506D4-3E51-4398-B1A4-B19850D9C86B}" type="slidenum">
              <a:rPr lang="en-US" smtClean="0"/>
              <a:t>‹#›</a:t>
            </a:fld>
            <a:endParaRPr lang="en-US"/>
          </a:p>
        </p:txBody>
      </p:sp>
    </p:spTree>
    <p:extLst>
      <p:ext uri="{BB962C8B-B14F-4D97-AF65-F5344CB8AC3E}">
        <p14:creationId xmlns:p14="http://schemas.microsoft.com/office/powerpoint/2010/main" val="2332409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85AA-01BC-E2CA-F97C-E97D515CDA65}"/>
              </a:ext>
            </a:extLst>
          </p:cNvPr>
          <p:cNvSpPr>
            <a:spLocks noGrp="1"/>
          </p:cNvSpPr>
          <p:nvPr>
            <p:ph type="ctrTitle"/>
          </p:nvPr>
        </p:nvSpPr>
        <p:spPr/>
        <p:txBody>
          <a:bodyPr/>
          <a:lstStyle/>
          <a:p>
            <a:r>
              <a:rPr lang="en-US" dirty="0"/>
              <a:t>UNIT 6</a:t>
            </a:r>
          </a:p>
        </p:txBody>
      </p:sp>
      <p:sp>
        <p:nvSpPr>
          <p:cNvPr id="3" name="Subtitle 2">
            <a:extLst>
              <a:ext uri="{FF2B5EF4-FFF2-40B4-BE49-F238E27FC236}">
                <a16:creationId xmlns:a16="http://schemas.microsoft.com/office/drawing/2014/main" id="{53F335F8-D505-25CC-3615-7DC0EAADAEB6}"/>
              </a:ext>
            </a:extLst>
          </p:cNvPr>
          <p:cNvSpPr>
            <a:spLocks noGrp="1"/>
          </p:cNvSpPr>
          <p:nvPr>
            <p:ph type="subTitle" idx="1"/>
          </p:nvPr>
        </p:nvSpPr>
        <p:spPr/>
        <p:txBody>
          <a:bodyPr>
            <a:normAutofit/>
          </a:bodyPr>
          <a:lstStyle/>
          <a:p>
            <a:pPr lvl="1"/>
            <a:r>
              <a:rPr lang="en-US" sz="3200" b="0" i="0" dirty="0">
                <a:solidFill>
                  <a:srgbClr val="610B38"/>
                </a:solidFill>
                <a:effectLst/>
                <a:latin typeface="erdana"/>
              </a:rPr>
              <a:t>File Organization</a:t>
            </a:r>
          </a:p>
        </p:txBody>
      </p:sp>
    </p:spTree>
    <p:extLst>
      <p:ext uri="{BB962C8B-B14F-4D97-AF65-F5344CB8AC3E}">
        <p14:creationId xmlns:p14="http://schemas.microsoft.com/office/powerpoint/2010/main" val="40004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656E-E1D2-9805-F399-5F5080E4AA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803EF5-E2E1-4D0F-FE08-8747EB2BF8FD}"/>
              </a:ext>
            </a:extLst>
          </p:cNvPr>
          <p:cNvSpPr>
            <a:spLocks noGrp="1"/>
          </p:cNvSpPr>
          <p:nvPr>
            <p:ph idx="1"/>
          </p:nvPr>
        </p:nvSpPr>
        <p:spPr/>
        <p:txBody>
          <a:bodyPr>
            <a:normAutofit fontScale="85000" lnSpcReduction="20000"/>
          </a:bodyPr>
          <a:lstStyle/>
          <a:p>
            <a:r>
              <a:rPr lang="en-US" b="0" i="0" dirty="0">
                <a:solidFill>
                  <a:srgbClr val="610B4B"/>
                </a:solidFill>
                <a:effectLst/>
                <a:latin typeface="erdana"/>
              </a:rPr>
              <a:t>Pros of sequential file organization</a:t>
            </a:r>
          </a:p>
          <a:p>
            <a:pPr lvl="1" algn="just">
              <a:buFont typeface="Courier New" panose="02070309020205020404" pitchFamily="49" charset="0"/>
              <a:buChar char="o"/>
            </a:pPr>
            <a:r>
              <a:rPr lang="en-US" b="0" i="0" dirty="0">
                <a:solidFill>
                  <a:srgbClr val="000000"/>
                </a:solidFill>
                <a:effectLst/>
                <a:latin typeface="inter-regular"/>
              </a:rPr>
              <a:t>It contains a fast and efficient method for the huge amount of data.</a:t>
            </a:r>
          </a:p>
          <a:p>
            <a:pPr lvl="1" algn="just">
              <a:buFont typeface="Courier New" panose="02070309020205020404" pitchFamily="49" charset="0"/>
              <a:buChar char="o"/>
            </a:pPr>
            <a:r>
              <a:rPr lang="en-US" b="0" i="0" dirty="0">
                <a:solidFill>
                  <a:srgbClr val="000000"/>
                </a:solidFill>
                <a:effectLst/>
                <a:latin typeface="inter-regular"/>
              </a:rPr>
              <a:t>In this method, files can be easily stored in cheaper storage mechanism like magnetic tapes.</a:t>
            </a:r>
          </a:p>
          <a:p>
            <a:pPr lvl="1" algn="just">
              <a:buFont typeface="Courier New" panose="02070309020205020404" pitchFamily="49" charset="0"/>
              <a:buChar char="o"/>
            </a:pPr>
            <a:r>
              <a:rPr lang="en-US" b="0" i="0" dirty="0">
                <a:solidFill>
                  <a:srgbClr val="000000"/>
                </a:solidFill>
                <a:effectLst/>
                <a:latin typeface="inter-regular"/>
              </a:rPr>
              <a:t>It is simple in design. It requires no much effort to store the data.</a:t>
            </a:r>
          </a:p>
          <a:p>
            <a:pPr lvl="1" algn="just">
              <a:buFont typeface="Courier New" panose="02070309020205020404" pitchFamily="49" charset="0"/>
              <a:buChar char="o"/>
            </a:pPr>
            <a:endParaRPr lang="en-US" dirty="0">
              <a:solidFill>
                <a:srgbClr val="000000"/>
              </a:solidFill>
              <a:latin typeface="inter-regular"/>
            </a:endParaRPr>
          </a:p>
          <a:p>
            <a:pPr algn="just"/>
            <a:r>
              <a:rPr lang="en-US" b="0" i="0" dirty="0">
                <a:solidFill>
                  <a:srgbClr val="610B4B"/>
                </a:solidFill>
                <a:effectLst/>
                <a:latin typeface="erdana"/>
              </a:rPr>
              <a:t>Cons of sequential file organization</a:t>
            </a:r>
          </a:p>
          <a:p>
            <a:pPr lvl="1" algn="just">
              <a:buFont typeface="Courier New" panose="02070309020205020404" pitchFamily="49" charset="0"/>
              <a:buChar char="o"/>
            </a:pPr>
            <a:r>
              <a:rPr lang="en-US" b="0" i="0" dirty="0">
                <a:solidFill>
                  <a:srgbClr val="000000"/>
                </a:solidFill>
                <a:effectLst/>
                <a:latin typeface="inter-regular"/>
              </a:rPr>
              <a:t>It will waste time as we cannot jump on a particular record that is required but we have to move sequentially which takes our time.</a:t>
            </a:r>
          </a:p>
          <a:p>
            <a:pPr lvl="1" algn="just">
              <a:buFont typeface="Courier New" panose="02070309020205020404" pitchFamily="49" charset="0"/>
              <a:buChar char="o"/>
            </a:pPr>
            <a:r>
              <a:rPr lang="en-US" b="0" i="0" dirty="0">
                <a:solidFill>
                  <a:srgbClr val="000000"/>
                </a:solidFill>
                <a:effectLst/>
                <a:latin typeface="inter-regular"/>
              </a:rPr>
              <a:t>Sorted file method takes more time and space for sorting the records.</a:t>
            </a: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02260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6BC4-7969-777D-ACA5-B3DCDFFF1C4B}"/>
              </a:ext>
            </a:extLst>
          </p:cNvPr>
          <p:cNvSpPr>
            <a:spLocks noGrp="1"/>
          </p:cNvSpPr>
          <p:nvPr>
            <p:ph type="title"/>
          </p:nvPr>
        </p:nvSpPr>
        <p:spPr/>
        <p:txBody>
          <a:bodyPr/>
          <a:lstStyle/>
          <a:p>
            <a:r>
              <a:rPr lang="en-US" b="0" i="0" dirty="0">
                <a:solidFill>
                  <a:srgbClr val="610B38"/>
                </a:solidFill>
                <a:effectLst/>
                <a:latin typeface="erdana"/>
              </a:rPr>
              <a:t>2. Heap file organization</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4EF81F88-033F-EF70-8723-1D9FFC4B2CD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In heap file organization, the records are inserted at the file's end. When the records are inserted, it doesn't require the sorting and ordering of records.</a:t>
            </a:r>
          </a:p>
          <a:p>
            <a:pPr algn="just">
              <a:buFont typeface="Arial" panose="020B0604020202020204" pitchFamily="34" charset="0"/>
              <a:buChar char="•"/>
            </a:pPr>
            <a:r>
              <a:rPr lang="en-US" b="0" i="0" dirty="0">
                <a:solidFill>
                  <a:srgbClr val="000000"/>
                </a:solidFill>
                <a:effectLst/>
                <a:latin typeface="inter-regular"/>
              </a:rPr>
              <a:t>When the data block is full, the new record is stored in some other block. This new data block need not to be the very next data block, but it can select any data block in the memory to store new records. The heap file is also known as an unordered file.</a:t>
            </a:r>
          </a:p>
          <a:p>
            <a:pPr algn="just">
              <a:buFont typeface="Arial" panose="020B0604020202020204" pitchFamily="34" charset="0"/>
              <a:buChar char="•"/>
            </a:pPr>
            <a:r>
              <a:rPr lang="en-US" b="0" i="0" dirty="0">
                <a:solidFill>
                  <a:srgbClr val="000000"/>
                </a:solidFill>
                <a:effectLst/>
                <a:latin typeface="inter-regular"/>
              </a:rPr>
              <a:t>In the file, every record has a unique id, and every page in a file is of the same size. It is the DBMS responsibility to store and manage the new records.</a:t>
            </a:r>
          </a:p>
          <a:p>
            <a:endParaRPr lang="en-US" dirty="0"/>
          </a:p>
        </p:txBody>
      </p:sp>
    </p:spTree>
    <p:extLst>
      <p:ext uri="{BB962C8B-B14F-4D97-AF65-F5344CB8AC3E}">
        <p14:creationId xmlns:p14="http://schemas.microsoft.com/office/powerpoint/2010/main" val="98558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A037-13DC-A563-3F6D-24499151F818}"/>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B9A7863B-D325-4DE1-EDFE-1501379B267E}"/>
              </a:ext>
            </a:extLst>
          </p:cNvPr>
          <p:cNvPicPr>
            <a:picLocks noGrp="1" noChangeAspect="1"/>
          </p:cNvPicPr>
          <p:nvPr>
            <p:ph idx="1"/>
          </p:nvPr>
        </p:nvPicPr>
        <p:blipFill>
          <a:blip r:embed="rId2"/>
          <a:stretch>
            <a:fillRect/>
          </a:stretch>
        </p:blipFill>
        <p:spPr>
          <a:xfrm>
            <a:off x="4004609" y="2667000"/>
            <a:ext cx="4978120" cy="3124200"/>
          </a:xfrm>
        </p:spPr>
      </p:pic>
    </p:spTree>
    <p:extLst>
      <p:ext uri="{BB962C8B-B14F-4D97-AF65-F5344CB8AC3E}">
        <p14:creationId xmlns:p14="http://schemas.microsoft.com/office/powerpoint/2010/main" val="180834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6C55-5D71-243F-415E-350714C93EE3}"/>
              </a:ext>
            </a:extLst>
          </p:cNvPr>
          <p:cNvSpPr>
            <a:spLocks noGrp="1"/>
          </p:cNvSpPr>
          <p:nvPr>
            <p:ph type="title"/>
          </p:nvPr>
        </p:nvSpPr>
        <p:spPr/>
        <p:txBody>
          <a:bodyPr/>
          <a:lstStyle/>
          <a:p>
            <a:r>
              <a:rPr lang="en-US" b="0" i="0" dirty="0">
                <a:solidFill>
                  <a:srgbClr val="610B38"/>
                </a:solidFill>
                <a:effectLst/>
                <a:latin typeface="erdana"/>
              </a:rPr>
              <a:t>Insertion of a new record</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ABA91CEA-FF1D-10D3-029A-2D756C8B2A77}"/>
              </a:ext>
            </a:extLst>
          </p:cNvPr>
          <p:cNvSpPr>
            <a:spLocks noGrp="1"/>
          </p:cNvSpPr>
          <p:nvPr>
            <p:ph idx="1"/>
          </p:nvPr>
        </p:nvSpPr>
        <p:spPr>
          <a:xfrm>
            <a:off x="838200" y="1825625"/>
            <a:ext cx="10515600" cy="4919732"/>
          </a:xfrm>
        </p:spPr>
        <p:txBody>
          <a:bodyPr/>
          <a:lstStyle/>
          <a:p>
            <a:r>
              <a:rPr lang="en-US" b="0" i="0" dirty="0">
                <a:solidFill>
                  <a:srgbClr val="333333"/>
                </a:solidFill>
                <a:effectLst/>
                <a:latin typeface="inter-regular"/>
              </a:rPr>
              <a:t>Suppose we have five records R1, R3, R6, R4 and R5 in a heap and suppose we want to insert a new record R2 in a heap. If the data block 3 is full then it will be inserted in any of the database selected by the DBMS, let's say data block 1.</a:t>
            </a:r>
            <a:endParaRPr lang="en-US" dirty="0"/>
          </a:p>
        </p:txBody>
      </p:sp>
      <p:pic>
        <p:nvPicPr>
          <p:cNvPr id="5" name="Picture 4">
            <a:extLst>
              <a:ext uri="{FF2B5EF4-FFF2-40B4-BE49-F238E27FC236}">
                <a16:creationId xmlns:a16="http://schemas.microsoft.com/office/drawing/2014/main" id="{BE16940E-27AD-8FA8-10F8-475C9A3BADB8}"/>
              </a:ext>
            </a:extLst>
          </p:cNvPr>
          <p:cNvPicPr>
            <a:picLocks noChangeAspect="1"/>
          </p:cNvPicPr>
          <p:nvPr/>
        </p:nvPicPr>
        <p:blipFill>
          <a:blip r:embed="rId2"/>
          <a:stretch>
            <a:fillRect/>
          </a:stretch>
        </p:blipFill>
        <p:spPr>
          <a:xfrm>
            <a:off x="2411703" y="3429000"/>
            <a:ext cx="5725324" cy="3200847"/>
          </a:xfrm>
          <a:prstGeom prst="rect">
            <a:avLst/>
          </a:prstGeom>
        </p:spPr>
      </p:pic>
    </p:spTree>
    <p:extLst>
      <p:ext uri="{BB962C8B-B14F-4D97-AF65-F5344CB8AC3E}">
        <p14:creationId xmlns:p14="http://schemas.microsoft.com/office/powerpoint/2010/main" val="237963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2E36-5D84-E9E8-8342-FA28223873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0E0EE6-9726-4E7B-3179-690E5BB57A22}"/>
              </a:ext>
            </a:extLst>
          </p:cNvPr>
          <p:cNvSpPr>
            <a:spLocks noGrp="1"/>
          </p:cNvSpPr>
          <p:nvPr>
            <p:ph idx="1"/>
          </p:nvPr>
        </p:nvSpPr>
        <p:spPr/>
        <p:txBody>
          <a:bodyPr/>
          <a:lstStyle/>
          <a:p>
            <a:pPr algn="just"/>
            <a:r>
              <a:rPr lang="en-US" b="0" i="0" dirty="0">
                <a:solidFill>
                  <a:srgbClr val="333333"/>
                </a:solidFill>
                <a:effectLst/>
                <a:latin typeface="inter-regular"/>
              </a:rPr>
              <a:t>If we want to search, update or delete the data in heap file organization, then we need to traverse the data from staring of the file till we get the requested record.</a:t>
            </a:r>
          </a:p>
          <a:p>
            <a:pPr algn="just"/>
            <a:r>
              <a:rPr lang="en-US" b="0" i="0" dirty="0">
                <a:solidFill>
                  <a:srgbClr val="333333"/>
                </a:solidFill>
                <a:effectLst/>
                <a:latin typeface="inter-regular"/>
              </a:rPr>
              <a:t>If the database is very large then searching, updating or deleting of record will be time-consuming because there is no sorting or ordering of records. </a:t>
            </a:r>
          </a:p>
          <a:p>
            <a:pPr algn="just"/>
            <a:r>
              <a:rPr lang="en-US" b="0" i="0" dirty="0">
                <a:solidFill>
                  <a:srgbClr val="333333"/>
                </a:solidFill>
                <a:effectLst/>
                <a:latin typeface="inter-regular"/>
              </a:rPr>
              <a:t>In the heap file organization, we need to check all the data until we get the requested record.</a:t>
            </a:r>
          </a:p>
          <a:p>
            <a:endParaRPr lang="en-US" dirty="0"/>
          </a:p>
        </p:txBody>
      </p:sp>
    </p:spTree>
    <p:extLst>
      <p:ext uri="{BB962C8B-B14F-4D97-AF65-F5344CB8AC3E}">
        <p14:creationId xmlns:p14="http://schemas.microsoft.com/office/powerpoint/2010/main" val="353224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3761-ABE8-6A51-309C-A8B30A1DFE5E}"/>
              </a:ext>
            </a:extLst>
          </p:cNvPr>
          <p:cNvSpPr>
            <a:spLocks noGrp="1"/>
          </p:cNvSpPr>
          <p:nvPr>
            <p:ph type="title"/>
          </p:nvPr>
        </p:nvSpPr>
        <p:spPr/>
        <p:txBody>
          <a:bodyPr/>
          <a:lstStyle/>
          <a:p>
            <a:r>
              <a:rPr lang="en-US" b="0" i="0" dirty="0">
                <a:solidFill>
                  <a:srgbClr val="610B38"/>
                </a:solidFill>
                <a:effectLst/>
                <a:latin typeface="erdana"/>
              </a:rPr>
              <a:t>3. Hash File Organization</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A24D431A-E2BA-8103-7A94-F8BF71B20C6D}"/>
              </a:ext>
            </a:extLst>
          </p:cNvPr>
          <p:cNvSpPr>
            <a:spLocks noGrp="1"/>
          </p:cNvSpPr>
          <p:nvPr>
            <p:ph idx="1"/>
          </p:nvPr>
        </p:nvSpPr>
        <p:spPr>
          <a:xfrm>
            <a:off x="1484311" y="1050234"/>
            <a:ext cx="10018713" cy="3124201"/>
          </a:xfrm>
        </p:spPr>
        <p:txBody>
          <a:bodyPr/>
          <a:lstStyle/>
          <a:p>
            <a:pPr algn="just"/>
            <a:r>
              <a:rPr lang="en-US" b="0" i="0" dirty="0">
                <a:solidFill>
                  <a:srgbClr val="333333"/>
                </a:solidFill>
                <a:effectLst/>
                <a:latin typeface="inter-regular"/>
              </a:rPr>
              <a:t>Hash File Organization uses the computation of hash function on some fields of the records. The hash function's output determines the location of disk block where the records are to be placed.</a:t>
            </a:r>
          </a:p>
          <a:p>
            <a:br>
              <a:rPr lang="en-US" dirty="0"/>
            </a:br>
            <a:endParaRPr lang="en-US" dirty="0"/>
          </a:p>
        </p:txBody>
      </p:sp>
      <p:pic>
        <p:nvPicPr>
          <p:cNvPr id="5" name="Picture 4">
            <a:extLst>
              <a:ext uri="{FF2B5EF4-FFF2-40B4-BE49-F238E27FC236}">
                <a16:creationId xmlns:a16="http://schemas.microsoft.com/office/drawing/2014/main" id="{5E4BF841-5B3E-4F40-7AA4-EB14C09BAA25}"/>
              </a:ext>
            </a:extLst>
          </p:cNvPr>
          <p:cNvPicPr>
            <a:picLocks noChangeAspect="1"/>
          </p:cNvPicPr>
          <p:nvPr/>
        </p:nvPicPr>
        <p:blipFill>
          <a:blip r:embed="rId2"/>
          <a:stretch>
            <a:fillRect/>
          </a:stretch>
        </p:blipFill>
        <p:spPr>
          <a:xfrm>
            <a:off x="3299792" y="3026188"/>
            <a:ext cx="6082746" cy="3025361"/>
          </a:xfrm>
          <a:prstGeom prst="rect">
            <a:avLst/>
          </a:prstGeom>
        </p:spPr>
      </p:pic>
    </p:spTree>
    <p:extLst>
      <p:ext uri="{BB962C8B-B14F-4D97-AF65-F5344CB8AC3E}">
        <p14:creationId xmlns:p14="http://schemas.microsoft.com/office/powerpoint/2010/main" val="273415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7D5D-D49B-425F-4E43-D9738AB5F4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34BBB1-9EEE-E43B-83B3-612CAEB9E6D7}"/>
              </a:ext>
            </a:extLst>
          </p:cNvPr>
          <p:cNvSpPr>
            <a:spLocks noGrp="1"/>
          </p:cNvSpPr>
          <p:nvPr>
            <p:ph idx="1"/>
          </p:nvPr>
        </p:nvSpPr>
        <p:spPr/>
        <p:txBody>
          <a:bodyPr/>
          <a:lstStyle/>
          <a:p>
            <a:pPr algn="just"/>
            <a:r>
              <a:rPr lang="en-US" b="0" i="0" dirty="0">
                <a:solidFill>
                  <a:srgbClr val="333333"/>
                </a:solidFill>
                <a:effectLst/>
                <a:latin typeface="inter-regular"/>
              </a:rPr>
              <a:t>When a record has to be received using the hash key columns, then the address is generated, and the whole record is retrieved using that address. In the same way, when a new record has to be inserted, then the address is generated using the hash key and record is directly inserted. The same process is applied in the case of delete and update.</a:t>
            </a:r>
          </a:p>
          <a:p>
            <a:pPr algn="just"/>
            <a:r>
              <a:rPr lang="en-US" b="0" i="0" dirty="0">
                <a:solidFill>
                  <a:srgbClr val="333333"/>
                </a:solidFill>
                <a:effectLst/>
                <a:latin typeface="inter-regular"/>
              </a:rPr>
              <a:t>In this method, there is no effort for searching and sorting the entire file. In this method, each record will be stored randomly in the memory.</a:t>
            </a:r>
          </a:p>
          <a:p>
            <a:endParaRPr lang="en-US" dirty="0"/>
          </a:p>
        </p:txBody>
      </p:sp>
    </p:spTree>
    <p:extLst>
      <p:ext uri="{BB962C8B-B14F-4D97-AF65-F5344CB8AC3E}">
        <p14:creationId xmlns:p14="http://schemas.microsoft.com/office/powerpoint/2010/main" val="199190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F650-1C0C-03F6-3FF1-58494E44540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14EC629-8606-67DA-9789-C866A80E2AE7}"/>
              </a:ext>
            </a:extLst>
          </p:cNvPr>
          <p:cNvPicPr>
            <a:picLocks noGrp="1" noChangeAspect="1"/>
          </p:cNvPicPr>
          <p:nvPr>
            <p:ph idx="1"/>
          </p:nvPr>
        </p:nvPicPr>
        <p:blipFill>
          <a:blip r:embed="rId2"/>
          <a:stretch>
            <a:fillRect/>
          </a:stretch>
        </p:blipFill>
        <p:spPr>
          <a:xfrm>
            <a:off x="3984842" y="2667000"/>
            <a:ext cx="5017653" cy="3124200"/>
          </a:xfrm>
        </p:spPr>
      </p:pic>
    </p:spTree>
    <p:extLst>
      <p:ext uri="{BB962C8B-B14F-4D97-AF65-F5344CB8AC3E}">
        <p14:creationId xmlns:p14="http://schemas.microsoft.com/office/powerpoint/2010/main" val="73213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31D5-C7B4-4D2F-D8B9-5346BCA7FD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47DEDB-E7D5-D656-4B9F-6AB7D93D5C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835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E5D9-E3CD-87A1-5EAC-3C96B45239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6BEBE-82FD-B177-971D-ED689B081A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27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38B-42FC-D943-0451-23395F44B2D6}"/>
              </a:ext>
            </a:extLst>
          </p:cNvPr>
          <p:cNvSpPr>
            <a:spLocks noGrp="1"/>
          </p:cNvSpPr>
          <p:nvPr>
            <p:ph type="title"/>
          </p:nvPr>
        </p:nvSpPr>
        <p:spPr/>
        <p:txBody>
          <a:bodyPr/>
          <a:lstStyle/>
          <a:p>
            <a:r>
              <a:rPr lang="en-US" b="0" i="0" dirty="0">
                <a:solidFill>
                  <a:srgbClr val="610B38"/>
                </a:solidFill>
                <a:effectLst/>
                <a:latin typeface="erdana"/>
              </a:rPr>
              <a:t>File Organization</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50E270B-2326-59D4-0787-44DEC0CEF71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a:t>
            </a:r>
            <a:r>
              <a:rPr lang="en-US" b="1" i="0" dirty="0">
                <a:solidFill>
                  <a:srgbClr val="000000"/>
                </a:solidFill>
                <a:effectLst/>
                <a:latin typeface="inter-bold"/>
              </a:rPr>
              <a:t>File</a:t>
            </a:r>
            <a:r>
              <a:rPr lang="en-US" b="0" i="0" dirty="0">
                <a:solidFill>
                  <a:srgbClr val="000000"/>
                </a:solidFill>
                <a:effectLst/>
                <a:latin typeface="inter-regular"/>
              </a:rPr>
              <a:t> is a collection of records. Using the primary key, we can access the records. The type and frequency of access can be determined by the type of file organization which was used for a given set of records.</a:t>
            </a:r>
          </a:p>
          <a:p>
            <a:pPr algn="just">
              <a:buFont typeface="Arial" panose="020B0604020202020204" pitchFamily="34" charset="0"/>
              <a:buChar char="•"/>
            </a:pPr>
            <a:r>
              <a:rPr lang="en-US" b="0" i="0" dirty="0">
                <a:solidFill>
                  <a:srgbClr val="000000"/>
                </a:solidFill>
                <a:effectLst/>
                <a:latin typeface="inter-regular"/>
              </a:rPr>
              <a:t>File organization is a logical relationship among various records. This method defines how file records are mapped onto disk blocks.</a:t>
            </a:r>
          </a:p>
          <a:p>
            <a:pPr algn="just">
              <a:buFont typeface="Arial" panose="020B0604020202020204" pitchFamily="34" charset="0"/>
              <a:buChar char="•"/>
            </a:pPr>
            <a:r>
              <a:rPr lang="en-US" b="0" i="0" dirty="0">
                <a:solidFill>
                  <a:srgbClr val="000000"/>
                </a:solidFill>
                <a:effectLst/>
                <a:latin typeface="inter-regular"/>
              </a:rPr>
              <a:t>File organization is used to describe the way in which the records are stored in terms of blocks, and the blocks are placed on the storage medium.</a:t>
            </a:r>
          </a:p>
          <a:p>
            <a:pPr marL="0" indent="0">
              <a:buNone/>
            </a:pPr>
            <a:endParaRPr lang="en-US" dirty="0"/>
          </a:p>
        </p:txBody>
      </p:sp>
    </p:spTree>
    <p:extLst>
      <p:ext uri="{BB962C8B-B14F-4D97-AF65-F5344CB8AC3E}">
        <p14:creationId xmlns:p14="http://schemas.microsoft.com/office/powerpoint/2010/main" val="2972257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66A4-8D36-7AB5-0ADE-8B35B70B0E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CFB97F-D1CE-6B9F-197A-480DDBFD2E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406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E0AA-365A-713B-D855-24E427A8A4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6F7672-9BCD-1B08-CDC7-DA5F0803D9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56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D326-306F-180C-B22F-50DD036086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D633AF-7919-9839-343A-C631FC029B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8346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1E13-1942-F529-135F-216240DE00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3470BC-A408-84A4-0DAF-85A3E9D1C4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188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23F1-6E6B-F87A-8C47-9FD3E6258F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3B0EE4-9091-1C00-D85B-9E8D4122C5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9538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D94A-F38B-9113-B6F0-45C7ED896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E233D6-9E09-DF62-AFB0-1CA00FBB8E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5569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5B32-F35E-1D12-30A3-0C23D66A5D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522AC-4070-4C49-8DAB-904036602F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010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5718-F3AA-08BF-FC46-87CDA7D18A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AC7C08-4A1B-1794-66D3-8A9A9A1255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337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817B-E8C6-83CD-A63A-B9A6A6E99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A11EB9-87B7-4951-50B4-42F0E46657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203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3F84-4023-9AFB-B677-C2F9CCC7E6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A8DF95-8067-0AD4-CCAB-F00D42AA99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30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305-B516-70DC-1F4C-007E153B1F75}"/>
              </a:ext>
            </a:extLst>
          </p:cNvPr>
          <p:cNvSpPr>
            <a:spLocks noGrp="1"/>
          </p:cNvSpPr>
          <p:nvPr>
            <p:ph type="title"/>
          </p:nvPr>
        </p:nvSpPr>
        <p:spPr/>
        <p:txBody>
          <a:bodyPr/>
          <a:lstStyle/>
          <a:p>
            <a:r>
              <a:rPr lang="en-US" b="0" i="0" dirty="0">
                <a:solidFill>
                  <a:srgbClr val="610B38"/>
                </a:solidFill>
                <a:effectLst/>
                <a:latin typeface="erdana"/>
              </a:rPr>
              <a:t>Objective of file organization</a:t>
            </a:r>
            <a:endParaRPr lang="en-US" dirty="0"/>
          </a:p>
        </p:txBody>
      </p:sp>
      <p:sp>
        <p:nvSpPr>
          <p:cNvPr id="3" name="Content Placeholder 2">
            <a:extLst>
              <a:ext uri="{FF2B5EF4-FFF2-40B4-BE49-F238E27FC236}">
                <a16:creationId xmlns:a16="http://schemas.microsoft.com/office/drawing/2014/main" id="{1B6A3C5E-D41E-9FC8-D28B-759487AAF9DB}"/>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It contains an optimal selection of records, i.e., records can be selected as fast as possible.</a:t>
            </a:r>
          </a:p>
          <a:p>
            <a:pPr algn="just">
              <a:buFont typeface="Arial" panose="020B0604020202020204" pitchFamily="34" charset="0"/>
              <a:buChar char="•"/>
            </a:pPr>
            <a:r>
              <a:rPr lang="en-US" b="0" i="0" dirty="0">
                <a:solidFill>
                  <a:srgbClr val="000000"/>
                </a:solidFill>
                <a:effectLst/>
                <a:latin typeface="inter-regular"/>
              </a:rPr>
              <a:t>To perform insert, delete or update transaction on the records should be quick and easy.</a:t>
            </a:r>
          </a:p>
          <a:p>
            <a:pPr algn="just">
              <a:buFont typeface="Arial" panose="020B0604020202020204" pitchFamily="34" charset="0"/>
              <a:buChar char="•"/>
            </a:pPr>
            <a:r>
              <a:rPr lang="en-US" b="0" i="0" dirty="0">
                <a:solidFill>
                  <a:srgbClr val="000000"/>
                </a:solidFill>
                <a:effectLst/>
                <a:latin typeface="inter-regular"/>
              </a:rPr>
              <a:t>The duplicate records cannot be induced as a result of insert, update or delete.</a:t>
            </a:r>
          </a:p>
          <a:p>
            <a:pPr algn="just">
              <a:buFont typeface="Arial" panose="020B0604020202020204" pitchFamily="34" charset="0"/>
              <a:buChar char="•"/>
            </a:pPr>
            <a:r>
              <a:rPr lang="en-US" b="0" i="0" dirty="0">
                <a:solidFill>
                  <a:srgbClr val="000000"/>
                </a:solidFill>
                <a:effectLst/>
                <a:latin typeface="inter-regular"/>
              </a:rPr>
              <a:t>For the minimal cost of storage, records should be stored efficiently.</a:t>
            </a:r>
          </a:p>
          <a:p>
            <a:pPr marL="0" indent="0">
              <a:buNone/>
            </a:pPr>
            <a:endParaRPr lang="en-US" dirty="0"/>
          </a:p>
        </p:txBody>
      </p:sp>
    </p:spTree>
    <p:extLst>
      <p:ext uri="{BB962C8B-B14F-4D97-AF65-F5344CB8AC3E}">
        <p14:creationId xmlns:p14="http://schemas.microsoft.com/office/powerpoint/2010/main" val="3475499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3C27-D58E-1616-3CA7-1C6846074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EF0E2E-049F-7A7F-CA03-DFFAF064CF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70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8D97-A929-ADCC-7281-06775001DA62}"/>
              </a:ext>
            </a:extLst>
          </p:cNvPr>
          <p:cNvSpPr>
            <a:spLocks noGrp="1"/>
          </p:cNvSpPr>
          <p:nvPr>
            <p:ph type="title"/>
          </p:nvPr>
        </p:nvSpPr>
        <p:spPr/>
        <p:txBody>
          <a:bodyPr/>
          <a:lstStyle/>
          <a:p>
            <a:r>
              <a:rPr lang="en-US" b="0" i="0" dirty="0">
                <a:solidFill>
                  <a:srgbClr val="610B38"/>
                </a:solidFill>
                <a:effectLst/>
                <a:latin typeface="erdana"/>
              </a:rPr>
              <a:t>Types of file organization</a:t>
            </a:r>
            <a:endParaRPr lang="en-US" dirty="0"/>
          </a:p>
        </p:txBody>
      </p:sp>
      <p:pic>
        <p:nvPicPr>
          <p:cNvPr id="5" name="Content Placeholder 4">
            <a:extLst>
              <a:ext uri="{FF2B5EF4-FFF2-40B4-BE49-F238E27FC236}">
                <a16:creationId xmlns:a16="http://schemas.microsoft.com/office/drawing/2014/main" id="{A06F4AAB-80C5-8B6E-F601-D7DC500D50A0}"/>
              </a:ext>
            </a:extLst>
          </p:cNvPr>
          <p:cNvPicPr>
            <a:picLocks noGrp="1" noChangeAspect="1"/>
          </p:cNvPicPr>
          <p:nvPr>
            <p:ph idx="1"/>
          </p:nvPr>
        </p:nvPicPr>
        <p:blipFill>
          <a:blip r:embed="rId2"/>
          <a:stretch>
            <a:fillRect/>
          </a:stretch>
        </p:blipFill>
        <p:spPr>
          <a:xfrm>
            <a:off x="2080591" y="2018679"/>
            <a:ext cx="8242852" cy="4153521"/>
          </a:xfrm>
        </p:spPr>
      </p:pic>
    </p:spTree>
    <p:extLst>
      <p:ext uri="{BB962C8B-B14F-4D97-AF65-F5344CB8AC3E}">
        <p14:creationId xmlns:p14="http://schemas.microsoft.com/office/powerpoint/2010/main" val="406345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5F61-FCE2-8B5F-F975-FDEAD7EC56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a:t>
            </a:r>
            <a:r>
              <a:rPr lang="en-US" b="0" i="0" dirty="0">
                <a:effectLst/>
                <a:latin typeface="Times New Roman" panose="02020603050405020304" pitchFamily="18" charset="0"/>
                <a:cs typeface="Times New Roman" panose="02020603050405020304" pitchFamily="18" charset="0"/>
              </a:rPr>
              <a:t>Sequential File Organization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E1F041-78CF-3D85-65DD-C9208CFA01C7}"/>
              </a:ext>
            </a:extLst>
          </p:cNvPr>
          <p:cNvSpPr>
            <a:spLocks noGrp="1"/>
          </p:cNvSpPr>
          <p:nvPr>
            <p:ph idx="1"/>
          </p:nvPr>
        </p:nvSpPr>
        <p:spPr/>
        <p:txBody>
          <a:bodyPr/>
          <a:lstStyle/>
          <a:p>
            <a:r>
              <a:rPr lang="en-US" b="0" i="0" dirty="0">
                <a:solidFill>
                  <a:srgbClr val="333333"/>
                </a:solidFill>
                <a:effectLst/>
                <a:latin typeface="inter-regular"/>
              </a:rPr>
              <a:t>This method is the easiest method for file organization. In this method, files are stored sequentially. </a:t>
            </a:r>
          </a:p>
          <a:p>
            <a:r>
              <a:rPr lang="en-US" b="0" i="0" dirty="0">
                <a:solidFill>
                  <a:srgbClr val="333333"/>
                </a:solidFill>
                <a:effectLst/>
                <a:latin typeface="inter-regular"/>
              </a:rPr>
              <a:t>This method can be implemented in two ways:</a:t>
            </a:r>
          </a:p>
          <a:p>
            <a:pPr marL="914400" lvl="1" indent="-457200">
              <a:buFont typeface="+mj-lt"/>
              <a:buAutoNum type="alphaUcPeriod"/>
            </a:pPr>
            <a:r>
              <a:rPr lang="en-US" dirty="0">
                <a:solidFill>
                  <a:srgbClr val="333333"/>
                </a:solidFill>
                <a:latin typeface="inter-regular"/>
              </a:rPr>
              <a:t>Pile file method</a:t>
            </a:r>
          </a:p>
          <a:p>
            <a:pPr marL="914400" lvl="1" indent="-457200">
              <a:buFont typeface="+mj-lt"/>
              <a:buAutoNum type="alphaUcPeriod"/>
            </a:pPr>
            <a:r>
              <a:rPr lang="en-US" dirty="0">
                <a:solidFill>
                  <a:srgbClr val="333333"/>
                </a:solidFill>
                <a:latin typeface="inter-regular"/>
              </a:rPr>
              <a:t>Sorted file method</a:t>
            </a:r>
            <a:endParaRPr lang="en-US" dirty="0"/>
          </a:p>
        </p:txBody>
      </p:sp>
    </p:spTree>
    <p:extLst>
      <p:ext uri="{BB962C8B-B14F-4D97-AF65-F5344CB8AC3E}">
        <p14:creationId xmlns:p14="http://schemas.microsoft.com/office/powerpoint/2010/main" val="95450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A994-4D10-7E5B-1152-190829EBB4BD}"/>
              </a:ext>
            </a:extLst>
          </p:cNvPr>
          <p:cNvSpPr>
            <a:spLocks noGrp="1"/>
          </p:cNvSpPr>
          <p:nvPr>
            <p:ph type="title"/>
          </p:nvPr>
        </p:nvSpPr>
        <p:spPr/>
        <p:txBody>
          <a:bodyPr/>
          <a:lstStyle/>
          <a:p>
            <a:r>
              <a:rPr lang="en-US" b="0" i="0" dirty="0">
                <a:solidFill>
                  <a:srgbClr val="610B38"/>
                </a:solidFill>
                <a:effectLst/>
                <a:latin typeface="erdana"/>
              </a:rPr>
              <a:t>Pile File Method</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A19A5CE2-9430-4C0F-EB5C-92CFF2617747}"/>
              </a:ext>
            </a:extLst>
          </p:cNvPr>
          <p:cNvSpPr>
            <a:spLocks noGrp="1"/>
          </p:cNvSpPr>
          <p:nvPr>
            <p:ph idx="1"/>
          </p:nvPr>
        </p:nvSpPr>
        <p:spPr>
          <a:xfrm>
            <a:off x="1484311" y="2070651"/>
            <a:ext cx="10018713" cy="3124201"/>
          </a:xfrm>
        </p:spPr>
        <p:txBody>
          <a:bodyPr/>
          <a:lstStyle/>
          <a:p>
            <a:pPr algn="just">
              <a:buFont typeface="Arial" panose="020B0604020202020204" pitchFamily="34" charset="0"/>
              <a:buChar char="•"/>
            </a:pPr>
            <a:r>
              <a:rPr lang="en-US" b="0" i="0" dirty="0">
                <a:solidFill>
                  <a:srgbClr val="000000"/>
                </a:solidFill>
                <a:effectLst/>
                <a:latin typeface="inter-regular"/>
              </a:rPr>
              <a:t>It is a quite simple method. In this method, we store the record in a sequence, i.e., one after another. Here, the record will be inserted in the order in which they are inserted into tables.</a:t>
            </a:r>
          </a:p>
          <a:p>
            <a:pPr algn="just">
              <a:buFont typeface="Arial" panose="020B0604020202020204" pitchFamily="34" charset="0"/>
              <a:buChar char="•"/>
            </a:pPr>
            <a:r>
              <a:rPr lang="en-US" b="0" i="0" dirty="0">
                <a:solidFill>
                  <a:srgbClr val="000000"/>
                </a:solidFill>
                <a:effectLst/>
                <a:latin typeface="inter-regular"/>
              </a:rPr>
              <a:t>In case of updating or deleting of any record, the record will be searched in the memory blocks. When it is found, then it will be marked for deleting, and the new record is inserted.</a:t>
            </a:r>
          </a:p>
          <a:p>
            <a:pPr marL="0" indent="0">
              <a:buNone/>
            </a:pPr>
            <a:endParaRPr lang="en-US" dirty="0"/>
          </a:p>
        </p:txBody>
      </p:sp>
      <p:pic>
        <p:nvPicPr>
          <p:cNvPr id="5" name="Picture 4">
            <a:extLst>
              <a:ext uri="{FF2B5EF4-FFF2-40B4-BE49-F238E27FC236}">
                <a16:creationId xmlns:a16="http://schemas.microsoft.com/office/drawing/2014/main" id="{2CBB9716-5234-E6DB-A2BD-360A3F0A16E7}"/>
              </a:ext>
            </a:extLst>
          </p:cNvPr>
          <p:cNvPicPr>
            <a:picLocks noChangeAspect="1"/>
          </p:cNvPicPr>
          <p:nvPr/>
        </p:nvPicPr>
        <p:blipFill>
          <a:blip r:embed="rId2"/>
          <a:stretch>
            <a:fillRect/>
          </a:stretch>
        </p:blipFill>
        <p:spPr>
          <a:xfrm>
            <a:off x="2637183" y="4887056"/>
            <a:ext cx="7474227" cy="1390844"/>
          </a:xfrm>
          <a:prstGeom prst="rect">
            <a:avLst/>
          </a:prstGeom>
        </p:spPr>
      </p:pic>
    </p:spTree>
    <p:extLst>
      <p:ext uri="{BB962C8B-B14F-4D97-AF65-F5344CB8AC3E}">
        <p14:creationId xmlns:p14="http://schemas.microsoft.com/office/powerpoint/2010/main" val="381360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9ED8-D61E-C1DA-8A87-FEE95CCCC8D4}"/>
              </a:ext>
            </a:extLst>
          </p:cNvPr>
          <p:cNvSpPr>
            <a:spLocks noGrp="1"/>
          </p:cNvSpPr>
          <p:nvPr>
            <p:ph type="title"/>
          </p:nvPr>
        </p:nvSpPr>
        <p:spPr>
          <a:xfrm>
            <a:off x="1484311" y="685801"/>
            <a:ext cx="10018713" cy="1010478"/>
          </a:xfrm>
        </p:spPr>
        <p:txBody>
          <a:bodyPr/>
          <a:lstStyle/>
          <a:p>
            <a:endParaRPr lang="en-US" dirty="0"/>
          </a:p>
        </p:txBody>
      </p:sp>
      <p:sp>
        <p:nvSpPr>
          <p:cNvPr id="3" name="Content Placeholder 2">
            <a:extLst>
              <a:ext uri="{FF2B5EF4-FFF2-40B4-BE49-F238E27FC236}">
                <a16:creationId xmlns:a16="http://schemas.microsoft.com/office/drawing/2014/main" id="{A37EA045-1464-13AA-3CC7-FBF26C63EC75}"/>
              </a:ext>
            </a:extLst>
          </p:cNvPr>
          <p:cNvSpPr>
            <a:spLocks noGrp="1"/>
          </p:cNvSpPr>
          <p:nvPr>
            <p:ph idx="1"/>
          </p:nvPr>
        </p:nvSpPr>
        <p:spPr>
          <a:xfrm>
            <a:off x="1484311" y="1573437"/>
            <a:ext cx="10018713" cy="3604591"/>
          </a:xfrm>
        </p:spPr>
        <p:txBody>
          <a:bodyPr/>
          <a:lstStyle/>
          <a:p>
            <a:r>
              <a:rPr lang="en-US" b="0" i="0" dirty="0">
                <a:solidFill>
                  <a:srgbClr val="610B4B"/>
                </a:solidFill>
                <a:effectLst/>
                <a:latin typeface="erdana"/>
              </a:rPr>
              <a:t>Insertion of the new record</a:t>
            </a:r>
          </a:p>
          <a:p>
            <a:pPr marL="0" indent="0">
              <a:buNone/>
            </a:pPr>
            <a:r>
              <a:rPr lang="en-US" sz="2400" b="0" i="0" dirty="0">
                <a:solidFill>
                  <a:srgbClr val="333333"/>
                </a:solidFill>
                <a:effectLst/>
                <a:latin typeface="inter-regular"/>
              </a:rPr>
              <a:t>Suppose we have four records R1, R3 and so on </a:t>
            </a:r>
            <a:r>
              <a:rPr lang="en-US" sz="2400" b="0" i="0" dirty="0" err="1">
                <a:solidFill>
                  <a:srgbClr val="333333"/>
                </a:solidFill>
                <a:effectLst/>
                <a:latin typeface="inter-regular"/>
              </a:rPr>
              <a:t>upto</a:t>
            </a:r>
            <a:r>
              <a:rPr lang="en-US" sz="2400" b="0" i="0" dirty="0">
                <a:solidFill>
                  <a:srgbClr val="333333"/>
                </a:solidFill>
                <a:effectLst/>
                <a:latin typeface="inter-regular"/>
              </a:rPr>
              <a:t> R9 and R8 in a sequence. Hence, records are nothing but a row in the table. Suppose we want to insert a new record R2 in the sequence, then it will be placed at the end of the file. Here, records are nothing but a row in any table.</a:t>
            </a:r>
          </a:p>
          <a:p>
            <a:pPr marL="0" indent="0">
              <a:buNone/>
            </a:pPr>
            <a:endParaRPr lang="en-US" sz="2400" dirty="0"/>
          </a:p>
        </p:txBody>
      </p:sp>
      <p:pic>
        <p:nvPicPr>
          <p:cNvPr id="5" name="Picture 4">
            <a:extLst>
              <a:ext uri="{FF2B5EF4-FFF2-40B4-BE49-F238E27FC236}">
                <a16:creationId xmlns:a16="http://schemas.microsoft.com/office/drawing/2014/main" id="{F0B23504-A48D-480D-4E08-555012F7111E}"/>
              </a:ext>
            </a:extLst>
          </p:cNvPr>
          <p:cNvPicPr>
            <a:picLocks noChangeAspect="1"/>
          </p:cNvPicPr>
          <p:nvPr/>
        </p:nvPicPr>
        <p:blipFill>
          <a:blip r:embed="rId2"/>
          <a:stretch>
            <a:fillRect/>
          </a:stretch>
        </p:blipFill>
        <p:spPr>
          <a:xfrm>
            <a:off x="2862571" y="4293705"/>
            <a:ext cx="7262191" cy="2299252"/>
          </a:xfrm>
          <a:prstGeom prst="rect">
            <a:avLst/>
          </a:prstGeom>
        </p:spPr>
      </p:pic>
    </p:spTree>
    <p:extLst>
      <p:ext uri="{BB962C8B-B14F-4D97-AF65-F5344CB8AC3E}">
        <p14:creationId xmlns:p14="http://schemas.microsoft.com/office/powerpoint/2010/main" val="25258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A5A0-FB6C-98E1-EB88-1DA67260E4C9}"/>
              </a:ext>
            </a:extLst>
          </p:cNvPr>
          <p:cNvSpPr>
            <a:spLocks noGrp="1"/>
          </p:cNvSpPr>
          <p:nvPr>
            <p:ph type="title"/>
          </p:nvPr>
        </p:nvSpPr>
        <p:spPr/>
        <p:txBody>
          <a:bodyPr/>
          <a:lstStyle/>
          <a:p>
            <a:r>
              <a:rPr lang="en-US" b="0" i="0" dirty="0">
                <a:solidFill>
                  <a:srgbClr val="610B38"/>
                </a:solidFill>
                <a:effectLst/>
                <a:latin typeface="erdana"/>
              </a:rPr>
              <a:t>Sorted File Method</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B1C0295B-95BF-C36C-7610-351604E4B762}"/>
              </a:ext>
            </a:extLst>
          </p:cNvPr>
          <p:cNvSpPr>
            <a:spLocks noGrp="1"/>
          </p:cNvSpPr>
          <p:nvPr>
            <p:ph idx="1"/>
          </p:nvPr>
        </p:nvSpPr>
        <p:spPr>
          <a:xfrm>
            <a:off x="1484310" y="1699590"/>
            <a:ext cx="10018713" cy="3124201"/>
          </a:xfrm>
        </p:spPr>
        <p:txBody>
          <a:bodyPr/>
          <a:lstStyle/>
          <a:p>
            <a:pPr algn="just">
              <a:buFont typeface="Arial" panose="020B0604020202020204" pitchFamily="34" charset="0"/>
              <a:buChar char="•"/>
            </a:pPr>
            <a:r>
              <a:rPr lang="en-US" b="0" i="0" dirty="0">
                <a:solidFill>
                  <a:srgbClr val="000000"/>
                </a:solidFill>
                <a:effectLst/>
                <a:latin typeface="inter-regular"/>
              </a:rPr>
              <a:t>In this method, the new record is always inserted at the file's end, and then it will sort the sequence in ascending or descending order. Sorting of records is based on any primary key or any other key.</a:t>
            </a:r>
          </a:p>
          <a:p>
            <a:pPr algn="just">
              <a:buFont typeface="Arial" panose="020B0604020202020204" pitchFamily="34" charset="0"/>
              <a:buChar char="•"/>
            </a:pPr>
            <a:r>
              <a:rPr lang="en-US" b="0" i="0" dirty="0">
                <a:solidFill>
                  <a:srgbClr val="000000"/>
                </a:solidFill>
                <a:effectLst/>
                <a:latin typeface="inter-regular"/>
              </a:rPr>
              <a:t>In the case of modification of any record, it will update the record and then sort the file, and lastly, the updated record is placed in the right place.</a:t>
            </a:r>
          </a:p>
          <a:p>
            <a:endParaRPr lang="en-US" dirty="0"/>
          </a:p>
        </p:txBody>
      </p:sp>
      <p:pic>
        <p:nvPicPr>
          <p:cNvPr id="5" name="Picture 4">
            <a:extLst>
              <a:ext uri="{FF2B5EF4-FFF2-40B4-BE49-F238E27FC236}">
                <a16:creationId xmlns:a16="http://schemas.microsoft.com/office/drawing/2014/main" id="{11986C4A-692D-66D2-6039-AB170E442775}"/>
              </a:ext>
            </a:extLst>
          </p:cNvPr>
          <p:cNvPicPr>
            <a:picLocks noChangeAspect="1"/>
          </p:cNvPicPr>
          <p:nvPr/>
        </p:nvPicPr>
        <p:blipFill>
          <a:blip r:embed="rId2"/>
          <a:stretch>
            <a:fillRect/>
          </a:stretch>
        </p:blipFill>
        <p:spPr>
          <a:xfrm>
            <a:off x="2199861" y="4399722"/>
            <a:ext cx="6877878" cy="1777241"/>
          </a:xfrm>
          <a:prstGeom prst="rect">
            <a:avLst/>
          </a:prstGeom>
        </p:spPr>
      </p:pic>
    </p:spTree>
    <p:extLst>
      <p:ext uri="{BB962C8B-B14F-4D97-AF65-F5344CB8AC3E}">
        <p14:creationId xmlns:p14="http://schemas.microsoft.com/office/powerpoint/2010/main" val="340266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4323B-0E9E-3CDE-1CE3-421D941A2C8A}"/>
              </a:ext>
            </a:extLst>
          </p:cNvPr>
          <p:cNvSpPr>
            <a:spLocks noGrp="1"/>
          </p:cNvSpPr>
          <p:nvPr>
            <p:ph idx="1"/>
          </p:nvPr>
        </p:nvSpPr>
        <p:spPr>
          <a:xfrm>
            <a:off x="1023731" y="895557"/>
            <a:ext cx="10515600" cy="2006669"/>
          </a:xfrm>
        </p:spPr>
        <p:txBody>
          <a:bodyPr/>
          <a:lstStyle/>
          <a:p>
            <a:r>
              <a:rPr lang="en-US" b="0" i="0" dirty="0">
                <a:solidFill>
                  <a:srgbClr val="610B4B"/>
                </a:solidFill>
                <a:effectLst/>
                <a:latin typeface="erdana"/>
              </a:rPr>
              <a:t>Insertion of the new record</a:t>
            </a:r>
          </a:p>
          <a:p>
            <a:r>
              <a:rPr lang="en-US" sz="2000" b="0" i="0" dirty="0">
                <a:solidFill>
                  <a:srgbClr val="333333"/>
                </a:solidFill>
                <a:effectLst/>
                <a:latin typeface="inter-regular"/>
              </a:rPr>
              <a:t>Suppose there is a preexisting sorted sequence of four records R1, R3 and so on </a:t>
            </a:r>
            <a:r>
              <a:rPr lang="en-US" sz="2000" b="0" i="0" dirty="0" err="1">
                <a:solidFill>
                  <a:srgbClr val="333333"/>
                </a:solidFill>
                <a:effectLst/>
                <a:latin typeface="inter-regular"/>
              </a:rPr>
              <a:t>upto</a:t>
            </a:r>
            <a:r>
              <a:rPr lang="en-US" sz="2000" b="0" i="0" dirty="0">
                <a:solidFill>
                  <a:srgbClr val="333333"/>
                </a:solidFill>
                <a:effectLst/>
                <a:latin typeface="inter-regular"/>
              </a:rPr>
              <a:t> R6 and R7. Suppose a new record R2 has to be inserted in the sequence, then it will be inserted at the end of the file, and then it will sort the sequence.</a:t>
            </a:r>
            <a:endParaRPr lang="en-US" sz="2000" dirty="0"/>
          </a:p>
        </p:txBody>
      </p:sp>
      <p:pic>
        <p:nvPicPr>
          <p:cNvPr id="5" name="Picture 4">
            <a:extLst>
              <a:ext uri="{FF2B5EF4-FFF2-40B4-BE49-F238E27FC236}">
                <a16:creationId xmlns:a16="http://schemas.microsoft.com/office/drawing/2014/main" id="{05F3055E-F162-A0D1-045A-744E5504064B}"/>
              </a:ext>
            </a:extLst>
          </p:cNvPr>
          <p:cNvPicPr>
            <a:picLocks noChangeAspect="1"/>
          </p:cNvPicPr>
          <p:nvPr/>
        </p:nvPicPr>
        <p:blipFill>
          <a:blip r:embed="rId2"/>
          <a:stretch>
            <a:fillRect/>
          </a:stretch>
        </p:blipFill>
        <p:spPr>
          <a:xfrm>
            <a:off x="2179983" y="2902226"/>
            <a:ext cx="7832033" cy="3057868"/>
          </a:xfrm>
          <a:prstGeom prst="rect">
            <a:avLst/>
          </a:prstGeom>
        </p:spPr>
      </p:pic>
    </p:spTree>
    <p:extLst>
      <p:ext uri="{BB962C8B-B14F-4D97-AF65-F5344CB8AC3E}">
        <p14:creationId xmlns:p14="http://schemas.microsoft.com/office/powerpoint/2010/main" val="864037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TotalTime>
  <Words>1031</Words>
  <Application>Microsoft Office PowerPoint</Application>
  <PresentationFormat>Widescreen</PresentationFormat>
  <Paragraphs>50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Corbel</vt:lpstr>
      <vt:lpstr>Courier New</vt:lpstr>
      <vt:lpstr>erdana</vt:lpstr>
      <vt:lpstr>inter-bold</vt:lpstr>
      <vt:lpstr>inter-regular</vt:lpstr>
      <vt:lpstr>Times New Roman</vt:lpstr>
      <vt:lpstr>Parallax</vt:lpstr>
      <vt:lpstr>UNIT 6</vt:lpstr>
      <vt:lpstr>File Organization </vt:lpstr>
      <vt:lpstr>Objective of file organization</vt:lpstr>
      <vt:lpstr>Types of file organization</vt:lpstr>
      <vt:lpstr>1. Sequential File Organization</vt:lpstr>
      <vt:lpstr>Pile File Method </vt:lpstr>
      <vt:lpstr>PowerPoint Presentation</vt:lpstr>
      <vt:lpstr>Sorted File Method </vt:lpstr>
      <vt:lpstr>PowerPoint Presentation</vt:lpstr>
      <vt:lpstr>PowerPoint Presentation</vt:lpstr>
      <vt:lpstr>2. Heap file organization </vt:lpstr>
      <vt:lpstr>Example</vt:lpstr>
      <vt:lpstr>Insertion of a new record </vt:lpstr>
      <vt:lpstr>PowerPoint Presentation</vt:lpstr>
      <vt:lpstr>3. Hash File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Dell</dc:creator>
  <cp:lastModifiedBy>Dell</cp:lastModifiedBy>
  <cp:revision>1</cp:revision>
  <dcterms:created xsi:type="dcterms:W3CDTF">2023-05-08T07:40:10Z</dcterms:created>
  <dcterms:modified xsi:type="dcterms:W3CDTF">2023-05-08T07:42:06Z</dcterms:modified>
</cp:coreProperties>
</file>