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1" d="100"/>
          <a:sy n="81" d="100"/>
        </p:scale>
        <p:origin x="-276" y="1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541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rrowheads="1"/>
          </p:cNvSpPr>
          <p:nvPr/>
        </p:nvSpPr>
        <p:spPr bwMode="auto">
          <a:xfrm>
            <a:off x="3557588" y="630238"/>
            <a:ext cx="5235575" cy="5229225"/>
          </a:xfrm>
          <a:custGeom>
            <a:avLst/>
            <a:gdLst>
              <a:gd name="T0" fmla="*/ 0 w 3298"/>
              <a:gd name="T1" fmla="*/ 0 h 3294"/>
              <a:gd name="T2" fmla="*/ 3298 w 3298"/>
              <a:gd name="T3" fmla="*/ 3294 h 3294"/>
            </a:gdLst>
            <a:ahLst/>
            <a:cxnLst/>
            <a:rect l="T0" t="T1" r="T2" b="T3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77913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988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75400"/>
            <a:ext cx="232886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dirty="0">
                <a:solidFill>
                  <a:srgbClr val="27606D"/>
                </a:solidFill>
                <a:latin typeface="Gill Sans MT" panose="020B0502020104020203" pitchFamily="34" charset="0"/>
              </a:rPr>
              <a:t>‹#›</a:t>
            </a:fld>
            <a:endParaRPr lang="en-US" dirty="0">
              <a:solidFill>
                <a:srgbClr val="27606D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8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0" y="0"/>
              <a:ext cx="2814638" cy="6858000"/>
            </a:xfrm>
            <a:custGeom>
              <a:avLst/>
              <a:gdLst>
                <a:gd name="T0" fmla="*/ 0 w 1773"/>
                <a:gd name="T1" fmla="*/ 0 h 4320"/>
                <a:gd name="T2" fmla="*/ 1773 w 1773"/>
                <a:gd name="T3" fmla="*/ 4320 h 4320"/>
              </a:gdLst>
              <a:ahLst/>
              <a:cxnLst/>
              <a:rect l="T0" t="T1" r="T2" b="T3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>
              <a:off x="874713" y="0"/>
              <a:ext cx="1646237" cy="6858000"/>
            </a:xfrm>
            <a:custGeom>
              <a:avLst/>
              <a:gdLst>
                <a:gd name="T0" fmla="*/ 0 w 1037"/>
                <a:gd name="T1" fmla="*/ 0 h 4320"/>
                <a:gd name="T2" fmla="*/ 1037 w 1037"/>
                <a:gd name="T3" fmla="*/ 4320 h 4320"/>
              </a:gdLst>
              <a:ahLst/>
              <a:cxnLst/>
              <a:rect l="T0" t="T1" r="T2" b="T3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/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236913" y="6375400"/>
            <a:ext cx="149383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843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2513" y="6375400"/>
            <a:ext cx="1487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‹#›</a:t>
            </a:fld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7389813" y="0"/>
            <a:ext cx="4802188" cy="6858000"/>
          </a:xfrm>
          <a:custGeom>
            <a:avLst/>
            <a:gdLst>
              <a:gd name="T0" fmla="*/ 0 w 3025"/>
              <a:gd name="T1" fmla="*/ 0 h 4320"/>
              <a:gd name="T2" fmla="*/ 3025 w 3025"/>
              <a:gd name="T3" fmla="*/ 4320 h 4320"/>
            </a:gdLst>
            <a:ahLst/>
            <a:cxnLst/>
            <a:rect l="T0" t="T1" r="T2" b="T3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/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691188" y="6375400"/>
            <a:ext cx="12319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dirty="0">
                <a:latin typeface="Gill Sans MT" panose="020B0502020104020203" pitchFamily="34" charset="0"/>
              </a:rPr>
              <a:t>‹#›</a:t>
            </a:fld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7389813" y="0"/>
            <a:ext cx="4802188" cy="6858000"/>
          </a:xfrm>
          <a:custGeom>
            <a:avLst/>
            <a:gdLst>
              <a:gd name="T0" fmla="*/ 0 w 3025"/>
              <a:gd name="T1" fmla="*/ 0 h 4320"/>
              <a:gd name="T2" fmla="*/ 3025 w 3025"/>
              <a:gd name="T3" fmla="*/ 4320 h 4320"/>
            </a:gdLst>
            <a:ahLst/>
            <a:cxnLst/>
            <a:rect l="T0" t="T1" r="T2" b="T3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/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688013" y="6375400"/>
            <a:ext cx="1233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dirty="0">
                <a:latin typeface="Gill Sans MT" panose="020B0502020104020203" pitchFamily="34" charset="0"/>
              </a:rPr>
              <a:t>‹#›</a:t>
            </a:fld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1250950" y="2286000"/>
            <a:ext cx="10179050" cy="35941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0950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5400"/>
            <a:ext cx="28194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0" y="0"/>
            <a:ext cx="885825" cy="6858000"/>
          </a:xfrm>
          <a:custGeom>
            <a:avLst/>
            <a:gdLst>
              <a:gd name="T0" fmla="*/ 0 w 558"/>
              <a:gd name="T1" fmla="*/ 0 h 4320"/>
              <a:gd name="T2" fmla="*/ 558 w 558"/>
              <a:gd name="T3" fmla="*/ 4320 h 4320"/>
            </a:gdLst>
            <a:ahLst/>
            <a:cxnLst/>
            <a:rect l="T0" t="T1" r="T2" b="T3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 kern="1200" cap="all" spc="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</a:defRPr>
      </a:lvl9pPr>
    </p:titleStyle>
    <p:bodyStyle>
      <a:lvl1pPr marL="2286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Gill Sans MT" panose="020B0502020104020203" pitchFamily="34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913" y="1098550"/>
            <a:ext cx="10318750" cy="4394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0" b="0" i="0" u="none" strike="noStrike" kern="1200" cap="all" spc="8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Unified Process</a:t>
            </a:r>
            <a:endParaRPr kumimoji="0" lang="en-US" sz="10000" b="0" i="0" u="none" strike="noStrike" kern="1200" cap="all" spc="8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63" y="5978525"/>
            <a:ext cx="8045450" cy="74295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2000" b="1" i="0" u="none" strike="noStrike" kern="1200" cap="all" spc="4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UP Phases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66813" y="1428750"/>
            <a:ext cx="10515600" cy="4738688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buNone/>
            </a:pPr>
            <a:r>
              <a:rPr dirty="0"/>
              <a:t>A UP project organizes the work and iterations across four major phases:</a:t>
            </a:r>
          </a:p>
          <a:p>
            <a:pPr marL="0" indent="0" algn="just" eaLnBrk="1" hangingPunct="1">
              <a:buNone/>
            </a:pPr>
            <a:endParaRPr dirty="0"/>
          </a:p>
          <a:p>
            <a:pPr marL="0" indent="0" algn="just" eaLnBrk="1" hangingPunct="1">
              <a:buNone/>
            </a:pPr>
            <a:r>
              <a:rPr b="1" dirty="0"/>
              <a:t>1.Inception</a:t>
            </a:r>
            <a:r>
              <a:rPr dirty="0"/>
              <a:t>—By the end of this phase a business case should have been made; feasibility of the project assessed; and the scope of the design should be known. </a:t>
            </a:r>
          </a:p>
          <a:p>
            <a:pPr marL="0" indent="0" algn="just" eaLnBrk="1" hangingPunct="1">
              <a:buNone/>
            </a:pPr>
            <a:endParaRPr dirty="0"/>
          </a:p>
          <a:p>
            <a:pPr marL="0" indent="0" algn="just" eaLnBrk="1" hangingPunct="1">
              <a:buNone/>
            </a:pPr>
            <a:r>
              <a:rPr b="1" dirty="0"/>
              <a:t>2.Elaboration</a:t>
            </a:r>
            <a:r>
              <a:rPr dirty="0"/>
              <a:t>—takes us to a working specification of the system. By the end of this phase a basic architecture should have been produced; a plan of construction agreed; all significant risks identified; and those risks considered to be major should have been addressed.</a:t>
            </a:r>
          </a:p>
          <a:p>
            <a:pPr marL="0" indent="0" algn="just" eaLnBrk="1" hangingPunct="1">
              <a:buNone/>
            </a:pPr>
            <a:endParaRPr b="1" dirty="0"/>
          </a:p>
          <a:p>
            <a:pPr marL="0" indent="0" algn="just" eaLnBrk="1" hangingPunct="1">
              <a:buNone/>
            </a:pPr>
            <a:r>
              <a:rPr b="1" dirty="0"/>
              <a:t>3.Construction-</a:t>
            </a:r>
            <a:r>
              <a:rPr dirty="0"/>
              <a:t> By the end of this phase a working system should be available, sufficient for preliminary testing under realistic conditions.</a:t>
            </a:r>
            <a:endParaRPr b="1" dirty="0"/>
          </a:p>
          <a:p>
            <a:pPr marL="0" indent="0" algn="just" eaLnBrk="1" hangingPunct="1">
              <a:buNone/>
            </a:pPr>
            <a:r>
              <a:rPr b="1" dirty="0"/>
              <a:t>4.Transition</a:t>
            </a:r>
            <a:r>
              <a:rPr dirty="0"/>
              <a:t>—</a:t>
            </a:r>
            <a:r>
              <a:rPr dirty="0">
                <a:sym typeface="+mn-ea"/>
              </a:rPr>
              <a:t>produces beta-release system</a:t>
            </a:r>
            <a:r>
              <a:rPr lang="en-IN" dirty="0">
                <a:sym typeface="+mn-ea"/>
              </a:rPr>
              <a:t>.</a:t>
            </a:r>
            <a:r>
              <a:rPr dirty="0"/>
              <a:t>During this phase the product is installed in the user’s environment and maintained.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 point about phases.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50950" y="1562100"/>
            <a:ext cx="10179050" cy="3594100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dirty="0"/>
              <a:t>This is </a:t>
            </a:r>
            <a:r>
              <a:rPr i="1" dirty="0"/>
              <a:t>not </a:t>
            </a:r>
            <a:r>
              <a:rPr dirty="0"/>
              <a:t>the old "waterfall" or sequential lifecycle of first defining all the requirements, and then doing all or most of the design.</a:t>
            </a:r>
          </a:p>
          <a:p>
            <a:pPr algn="just" eaLnBrk="1" hangingPunct="1"/>
            <a:endParaRPr dirty="0"/>
          </a:p>
          <a:p>
            <a:pPr algn="just" eaLnBrk="1" hangingPunct="1"/>
            <a:r>
              <a:rPr dirty="0"/>
              <a:t>Inception is not a requirements phase; rather, it is a kind of feasibility phase, where just enough investigation is done to support a decision to continue or stop.</a:t>
            </a:r>
          </a:p>
          <a:p>
            <a:pPr algn="just" eaLnBrk="1" hangingPunct="1"/>
            <a:endParaRPr dirty="0"/>
          </a:p>
          <a:p>
            <a:pPr algn="just" eaLnBrk="1" hangingPunct="1"/>
            <a:r>
              <a:rPr dirty="0"/>
              <a:t>Similarly, elaboration is not the requirements or design phase; rather, it is a phase where the core architecture is iteratively implemented, and high risk issues are mitigated.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Schedule-oriented terms in the UP.</a:t>
            </a:r>
          </a:p>
        </p:txBody>
      </p:sp>
      <p:pic>
        <p:nvPicPr>
          <p:cNvPr id="17411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0950" y="1874838"/>
            <a:ext cx="10179050" cy="475138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the Unified Process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65325" y="1676400"/>
            <a:ext cx="8351838" cy="4583113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1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popular iterative modern process model (</a:t>
            </a:r>
            <a:r>
              <a:rPr kumimoji="0" lang="en-US" sz="28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framework) derived </a:t>
            </a:r>
            <a:r>
              <a:rPr kumimoji="0" lang="en-US" sz="281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work on the UML and associated process.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81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1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leading object-oriented methodology for the development of large-scale software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81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1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Maps out when and how to use the various UML techniques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defRPr/>
            </a:pPr>
            <a:endParaRPr kumimoji="0" lang="en-US" sz="281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Most Important UP Idea: 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UP promotes several best practices, but one stands above the others: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 development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approach, development is organized into a series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fixed-length (for example, four week) mini-projects called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outcome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each is a tested, integrated, and executable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iteration includes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its own requirements analysis, design, implementation, and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 activities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and incremental </a:t>
            </a: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development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/>
            <a:r>
              <a:rPr dirty="0"/>
              <a:t>The system grows incrementally over time, iteration by iteration, and thus this approach is also known as </a:t>
            </a:r>
            <a:r>
              <a:rPr b="1" dirty="0"/>
              <a:t>iterative and incremental development.</a:t>
            </a:r>
            <a:endParaRPr dirty="0"/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1975"/>
            <a:ext cx="10515600" cy="375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Iteration result..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The result of each iteration is an executable but incomplete system.</a:t>
            </a:r>
          </a:p>
          <a:p>
            <a:pPr eaLnBrk="1" hangingPunct="1"/>
            <a:endParaRPr dirty="0"/>
          </a:p>
          <a:p>
            <a:pPr algn="just" eaLnBrk="1" hangingPunct="1"/>
            <a:r>
              <a:rPr dirty="0"/>
              <a:t>The output of an iteration is </a:t>
            </a:r>
            <a:r>
              <a:rPr i="1" dirty="0"/>
              <a:t>not </a:t>
            </a:r>
            <a:r>
              <a:rPr dirty="0"/>
              <a:t>an experimental or throw-away prototype, and iterative development is not prototyping. Rather, the output is a production-grade subset of the final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feedback and adaptation leads towards the desired system.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0950" y="2101850"/>
            <a:ext cx="9961563" cy="4394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404475" cy="1187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of </a:t>
            </a: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Development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950" y="1570038"/>
            <a:ext cx="10179050" cy="442118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includes: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rather than late mitigation of high risks (technical,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requirements, objectives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usability, and so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forth)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progress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feedback, user engagement, and adaptation, leading to a refined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more closely meets the real needs of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stakeholders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complexity; the team is not overwhelmed by "analysis paralysis"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very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 and complex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learning within an iteration can be methodically used to improve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development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itself, iteration by iteration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Iteration </a:t>
            </a: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Length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950" y="1522413"/>
            <a:ext cx="10179050" cy="4727575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UP (and experienced iterative developers) recommends an iteration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 between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and six weeks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 than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weeks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it is difficult to complete sufficient work to get meaningful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throughput 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feedback;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than six or eight weeks, and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complexity becomes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rather overwhelming, and feedback is delayed.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long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 misses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point of iterative development.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good.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100" b="0" i="0" u="none" strike="noStrike" kern="1200" cap="all" spc="2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Time-boxed</a:t>
            </a:r>
            <a:endParaRPr kumimoji="0" lang="en-US" sz="5100" b="0" i="0" u="none" strike="noStrike" kern="1200" cap="all" spc="2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250950" y="1454150"/>
            <a:ext cx="10179050" cy="4919663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dirty="0"/>
              <a:t>A key idea is that iterations are </a:t>
            </a:r>
            <a:r>
              <a:rPr b="1" dirty="0"/>
              <a:t>time boxed, </a:t>
            </a:r>
            <a:r>
              <a:rPr dirty="0"/>
              <a:t>or fixed in length.</a:t>
            </a:r>
          </a:p>
          <a:p>
            <a:pPr algn="just" eaLnBrk="1" hangingPunct="1"/>
            <a:endParaRPr dirty="0"/>
          </a:p>
          <a:p>
            <a:pPr algn="just" eaLnBrk="1" hangingPunct="1"/>
            <a:r>
              <a:rPr dirty="0"/>
              <a:t>For example, if the next iteration is chosen to be four weeks long, then the partial system should be integrated, tested, and stabilized by the scheduled date—date slippage is discouraged.</a:t>
            </a:r>
          </a:p>
          <a:p>
            <a:pPr algn="just" eaLnBrk="1" hangingPunct="1"/>
            <a:endParaRPr dirty="0"/>
          </a:p>
          <a:p>
            <a:pPr algn="just" eaLnBrk="1" hangingPunct="1"/>
            <a:r>
              <a:rPr dirty="0"/>
              <a:t>If it seems that it will be difficult to meet the deadline, the recommended response is to remove tasks or requirements from the iteration, and include them in a future iteration, rather than slip the completion date.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144</TotalTime>
  <Words>711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Badge</vt:lpstr>
      <vt:lpstr>Unified Process</vt:lpstr>
      <vt:lpstr>What is the Unified Process</vt:lpstr>
      <vt:lpstr>The Most Important UP Idea: Iterative Development</vt:lpstr>
      <vt:lpstr>Iterative and incremental development</vt:lpstr>
      <vt:lpstr>Iteration result..</vt:lpstr>
      <vt:lpstr>Iterative feedback and adaptation leads towards the desired system.</vt:lpstr>
      <vt:lpstr>Benefits of Iterative Development</vt:lpstr>
      <vt:lpstr>Iteration Length</vt:lpstr>
      <vt:lpstr>Time-boxed</vt:lpstr>
      <vt:lpstr>The UP Phases</vt:lpstr>
      <vt:lpstr>Imp point about phases.</vt:lpstr>
      <vt:lpstr>Schedule-oriented terms in the UP.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Process</dc:title>
  <dc:creator>mohitshivu</dc:creator>
  <cp:lastModifiedBy>Pam</cp:lastModifiedBy>
  <cp:revision>35</cp:revision>
  <dcterms:created xsi:type="dcterms:W3CDTF">2016-01-03T08:06:00Z</dcterms:created>
  <dcterms:modified xsi:type="dcterms:W3CDTF">2021-10-05T06:20:12Z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