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99" r:id="rId9"/>
    <p:sldId id="262" r:id="rId10"/>
    <p:sldId id="263" r:id="rId11"/>
    <p:sldId id="264" r:id="rId12"/>
    <p:sldId id="265" r:id="rId13"/>
    <p:sldId id="266" r:id="rId14"/>
    <p:sldId id="300" r:id="rId15"/>
    <p:sldId id="267" r:id="rId16"/>
    <p:sldId id="30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xmlns="" id="{510254F0-33C6-4B9A-8574-CCED744EF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xmlns="" id="{839F3AAF-E9CA-42B9-AC49-6D934A90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xmlns="" id="{290A7F75-2F8D-422D-9E5D-DCA3E56F1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xmlns="" id="{AC2E9CC6-5910-4DC5-9810-F8E3C2F9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A408CE4E-DFE7-4AD9-9A36-D59E49DC9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1628E1F-A834-4C22-9501-8EF285F7C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90E74B58-7472-4A2B-9A4E-F7D153CD0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53E3FD4-8F85-48BF-9BCA-D58D6F391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FC525B7-65CF-4D5A-BC26-D113B9E1D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7518C42-B9AC-47D7-9E51-DB80BA598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23405F0-24AD-4267-800F-82551460E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C5818-BF89-4A7D-AEBF-EE196DBB5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300B6F-8F37-497E-95BE-468232A1A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73163CF-2B57-4609-9C99-D48AE3AC7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084AE88-E597-4B8D-965C-DE849F260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779-88B8-43A5-9478-B7E556436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9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2CC7BCF-496D-4D28-A59D-9372B6C51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CDB31F7-4E84-4381-9A5E-A7FEB64FB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4656341-CCA2-493D-A82E-09757AF69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B79E6-EB76-4FC0-B907-B20DCEC33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8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F8767FF-54DF-4755-9CD2-007E2F156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755B86A-E1B2-4137-B062-D0E4DCBC6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F4E79E0-FFB6-4E77-941A-183BB1E00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91B4F-D495-43B0-B2A4-4324061A9B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39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56E596-4FF0-4632-8D1E-8F6A5861B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D5CC49-893B-4DEE-A0B9-F63506100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27E50C-210F-4FEB-BE3A-BCACBB79FC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BC926-DD21-4553-B1BB-22B7E820C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5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284EAAF-1C15-4B23-857F-F9C48CBF92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81F54CA-E182-4CDE-BDA0-6DA1BB332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C5464CC-C4FC-4737-B40C-0EC0FED08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D74BB-C89F-4F3C-ADB0-65D133D68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6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41C2B5C-7662-4FE5-A311-644FA5CDD2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8234EA6-E26B-4635-B7D7-0F61F8D36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E8834D7-3886-4E5A-9F28-D7956133D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F3A69-7971-4E40-B6A9-7601269C4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4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645B0808-31E0-413A-B3C2-376C35C40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992CEB9-5749-4EEF-9D5F-7944C1E86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F75FCF3-22F7-4EBF-A3CD-342FE0DD76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C82DE-0061-49CF-B7F7-AE89D028D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2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156DF4-A6BB-4666-9D34-7B85D2247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B41C10-E777-4391-92F5-573D3FE1F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60D7061-DAA0-4059-9D03-8BE49C490D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7F9C7-998C-4C55-ABF1-B72F84AC1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5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B47FCA-A101-4624-867F-3903F3B02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804EE2-6627-44A9-9622-C740D6ABB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50EBA0-0913-4C80-A3BC-D694808F7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0EE64-6216-408F-8F61-7DED456573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35F1DAC-1AB8-47AE-8DD7-63116623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E0AD21F-B088-4B37-A8A4-2414C7982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xmlns="" id="{9C166592-2203-490C-B616-A57EA95DD2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xmlns="" id="{DC0ED07C-7563-44DE-B221-66643207B9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xmlns="" id="{1C6987E4-FB80-4511-B3F4-45FC1C907C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2CAE02F3-8E42-430A-BABE-1D9B6CC70C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xmlns="" id="{487F0265-0484-4608-8356-7E904776F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xmlns="" id="{BEFE4BE2-A753-48B9-9B3B-7AD5F856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xmlns="" id="{E9A2ACC1-C83A-49F5-9EBD-C1DB4D98E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xmlns="" id="{159EBC27-9367-43CF-BBFF-A922CED9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xmlns="" id="{2A327D35-DEB5-4E58-99B5-3BFCDBF90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engineering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xmlns="" id="{1BF46DED-9AB3-473D-9CA6-8BBA5B598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u="sng" dirty="0"/>
              <a:t>USER INTERFACE DESIGN</a:t>
            </a:r>
          </a:p>
          <a:p>
            <a:pPr algn="ctr" eaLnBrk="1" hangingPunct="1"/>
            <a:endParaRPr lang="en-US" altLang="en-US" b="1" u="sng" dirty="0"/>
          </a:p>
          <a:p>
            <a:pPr eaLnBrk="1" hangingPunct="1"/>
            <a:endParaRPr lang="en-US" altLang="en-US" b="1" u="sng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8AA2BCE3-E24D-4B4D-BAD6-4FBC8BEA8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advantages </a:t>
            </a:r>
            <a:r>
              <a:rPr lang="en-US" altLang="en-US" dirty="0" smtClean="0"/>
              <a:t>of</a:t>
            </a:r>
            <a:r>
              <a:rPr lang="en-US" altLang="en-US" dirty="0" smtClean="0"/>
              <a:t> </a:t>
            </a:r>
            <a:r>
              <a:rPr lang="en-US" altLang="en-US" dirty="0"/>
              <a:t>TBUI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8451083C-AB1D-4C7E-A243-ABDDDD3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On the other hand, a text-based user interface can be implemented even on a cheap alphanumeric display terminal. </a:t>
            </a:r>
          </a:p>
          <a:p>
            <a:pPr eaLnBrk="1" hangingPunct="1"/>
            <a:r>
              <a:rPr lang="en-US" altLang="en-US" dirty="0"/>
              <a:t>Graphics terminals are usually much more expensive than alphanumeric terminals.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CD2948F4-4818-4C00-B7D5-57E880D99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user interfaces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B4033EA4-B574-4107-B194-F671590AC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interfaces can be classified into the following three categories: </a:t>
            </a:r>
          </a:p>
          <a:p>
            <a:pPr lvl="1" eaLnBrk="1" hangingPunct="1"/>
            <a:r>
              <a:rPr lang="en-US" altLang="en-US"/>
              <a:t>• Command language based interfaces </a:t>
            </a:r>
          </a:p>
          <a:p>
            <a:pPr lvl="1" eaLnBrk="1" hangingPunct="1"/>
            <a:r>
              <a:rPr lang="en-US" altLang="en-US"/>
              <a:t>• Menu-based interfaces </a:t>
            </a:r>
          </a:p>
          <a:p>
            <a:pPr lvl="1" eaLnBrk="1" hangingPunct="1"/>
            <a:r>
              <a:rPr lang="en-US" altLang="en-US"/>
              <a:t>• Direct manipulation interfaces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FEADC1E1-A937-4131-9F96-8B427C481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/>
              <a:t>Command Language-based Interface </a:t>
            </a:r>
            <a:r>
              <a:rPr lang="en-US" altLang="en-US" sz="3800"/>
              <a:t/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B9A155E3-6C9D-4E9B-BA30-0337F1F3F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/>
              <a:t>A command language-based interface – as the name itself suggests, is based on designing a command language which the user can use to issue the commands.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The user is expected to frame the appropriate commands in the language and type them in appropriately whenever required.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A command language-based interface can be made concise requiring minimal typing by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Command language-based interfaces allow fast interaction with the computer and simplify the input of complex commands.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552F095-D08C-4ED8-B8BB-DD1370527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Menu-based Interface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2D4CD89F-1E77-47A0-BDD0-4C2B1E7B5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600"/>
              <a:t>An important advantage of a menu-based interface over a command language-based interface is that a menu-based interface does not require the users to remember the exact syntax of the commands.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/>
              <a:t>A menu-based interface is based on recognition of the command names, rather than recollection.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/>
              <a:t>Further, in a menu-based interface the typing effort is minimal as most interactions are carried out through menu selections using a pointing device.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3819525" cy="285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32184" y="521732"/>
            <a:ext cx="463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Menu-based Interface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0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E268762B-D034-429A-A240-92847E1DC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/>
              <a:t>Direct Manipulation Interfaces </a:t>
            </a:r>
            <a:r>
              <a:rPr lang="en-US" altLang="en-US" sz="3800"/>
              <a:t/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4BB1E51E-006E-4EDC-980D-A04864640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100"/>
              <a:t>Direct manipulation interfaces present the interface to the user in the form of visual models (i.e. icons or objects).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00"/>
              <a:t>For this reason, direct manipulation interfaces are sometimes called as iconic interface.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00"/>
              <a:t>In this type of interface, the user issues commands by performing actions on the visual representations of the objects, e.g. pull an icon representing a file into an icon representing a trash box, for deleting the file.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00"/>
              <a:t>Important advantages of iconic interfaces include the fact that the icons can be recognized by the users very easily, and that icons are language-independent.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7047707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762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Direct Manipulation Interface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2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6C829E2-4C44-421C-A3F6-6C55E5A6D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a user interface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65930B64-65C3-4260-A7C5-69B82D93A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Speed of learning. </a:t>
            </a:r>
            <a:r>
              <a:rPr lang="en-US" altLang="en-US" dirty="0"/>
              <a:t>A good user interface should be easy to learn. </a:t>
            </a:r>
            <a:r>
              <a:rPr lang="en-US" altLang="en-US"/>
              <a:t>Speed of learning is hampered by complex syntax and semantics of the command issue procedures. </a:t>
            </a:r>
            <a:r>
              <a:rPr lang="en-US" altLang="en-US" dirty="0"/>
              <a:t>A good user interface should not require its users to memorize commands.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3A097DD8-53F0-46B8-9536-1C605E2F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D0C439FC-65F3-446E-A8C8-1D6079D80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Speed of use. </a:t>
            </a:r>
            <a:r>
              <a:rPr lang="en-US" altLang="en-US"/>
              <a:t>Speed of use of a user interface is determined by the time and user effort necessary to initiate and execute different commands.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Speed of recall. </a:t>
            </a:r>
            <a:r>
              <a:rPr lang="en-US" altLang="en-US"/>
              <a:t>Once users learn how to use an interface, the speed with which they can recall the command issue procedure should be maximized.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EB73AEA-261C-4D63-BC36-7EE4F11D0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4528E3F5-E780-4ECA-ACB5-648F9FDED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b="1"/>
              <a:t>Error prevention. </a:t>
            </a:r>
            <a:r>
              <a:rPr lang="en-US" altLang="en-US" sz="2100"/>
              <a:t>A good user interface should minimize the scope of committing errors while initiating different commands.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/>
          </a:p>
          <a:p>
            <a:pPr eaLnBrk="1" hangingPunct="1">
              <a:lnSpc>
                <a:spcPct val="80000"/>
              </a:lnSpc>
            </a:pPr>
            <a:r>
              <a:rPr lang="en-US" altLang="en-US" sz="2100" b="1"/>
              <a:t>Attractiveness. </a:t>
            </a:r>
            <a:r>
              <a:rPr lang="en-US" altLang="en-US" sz="2100"/>
              <a:t>A good user interface should be attractive to use. In this respect, graphics-based user interfaces have a definite advantage over text-based interfaces.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b="1"/>
              <a:t>Consistency. </a:t>
            </a:r>
            <a:r>
              <a:rPr lang="en-US" altLang="en-US" sz="2100"/>
              <a:t>The commands supported by a user interface should be consistent. Consistency facilitates speed of learning, speed of recall, and also helps in reduction of error rate.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b="1"/>
              <a:t>Feedback. </a:t>
            </a:r>
            <a:r>
              <a:rPr lang="en-US" altLang="en-US" sz="2100"/>
              <a:t>A good user interface must provide feedback to various user actions.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7D4D6161-8311-4116-AEEB-A5A6AC133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4D75AB2C-7299-4A23-9317-F8C3FA33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  <a:p>
            <a:pPr eaLnBrk="1" hangingPunct="1">
              <a:lnSpc>
                <a:spcPct val="90000"/>
              </a:lnSpc>
            </a:pPr>
            <a:r>
              <a:rPr lang="en-US" altLang="en-US" sz="2100" b="1"/>
              <a:t>Error recovery (undo facility). </a:t>
            </a:r>
            <a:r>
              <a:rPr lang="en-US" altLang="en-US" sz="2100"/>
              <a:t>While issuing commands, even the expert users can commit errors. Therefore, a good user interface should allow a user to undo a mistake committed by him while using the interface.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b="1"/>
              <a:t>User guidance and on-line help. </a:t>
            </a:r>
            <a:r>
              <a:rPr lang="en-US" altLang="en-US" sz="2100"/>
              <a:t>Users seek guidance and on-line help when they either forget a command or are unaware of some features of the software. Whenever users need guidance or seek help from the system, they should be provided with the appropriate guidance and help.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0D70C200-ED74-48FC-A06B-6181CBF7F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800"/>
              <a:t>BASIC CONCEPTS: </a:t>
            </a:r>
            <a:r>
              <a:rPr lang="en-US" altLang="en-US" sz="2800">
                <a:solidFill>
                  <a:srgbClr val="000000"/>
                </a:solidFill>
              </a:rPr>
              <a:t/>
            </a:r>
            <a:br>
              <a:rPr lang="en-US" altLang="en-US" sz="2800">
                <a:solidFill>
                  <a:srgbClr val="000000"/>
                </a:solidFill>
              </a:rPr>
            </a:br>
            <a:r>
              <a:rPr lang="en-US" altLang="en-US" sz="2800">
                <a:solidFill>
                  <a:srgbClr val="000000"/>
                </a:solidFill>
              </a:rPr>
              <a:t>Mode-based interface vs. modeless interface </a:t>
            </a:r>
            <a:br>
              <a:rPr lang="en-US" altLang="en-US" sz="2800">
                <a:solidFill>
                  <a:srgbClr val="000000"/>
                </a:solidFill>
              </a:rPr>
            </a:b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2B80C61E-70AF-4FF3-BE44-F26749275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 mode is a state or collection of states in which only a subset of all user interaction tasks can be performed.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In a modeless interface, the same set of commands can be invoked at any time during the running of the software. Thus, a modeless interface has only a single mode and all the commands are available all the time during the operation of the software.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On the other hand, in a mode-based interface, different set of commands can be invoked depending on the mode in which the system 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C700026A-A6AA-48F4-8CFD-63A6F54A5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Graphical User Interface vs. Text-based User Interface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65407A1A-D4F9-48F1-9E43-E1AE73FC6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600"/>
          </a:p>
          <a:p>
            <a:pPr lvl="1" eaLnBrk="1" hangingPunct="1"/>
            <a:r>
              <a:rPr lang="en-US" altLang="en-US" sz="2400"/>
              <a:t>In a GUI multiple windows with different information can simultaneously be displayed on the user screen. This is perhaps one of the biggest advantages of GUI over text-based interfaces. </a:t>
            </a:r>
          </a:p>
          <a:p>
            <a:pPr lvl="1" eaLnBrk="1" hangingPunct="1"/>
            <a:r>
              <a:rPr lang="en-US" altLang="en-US" sz="2400"/>
              <a:t>Iconic information representation and symbolic information manipulation is possible in a GUI. </a:t>
            </a:r>
          </a:p>
          <a:p>
            <a:pPr eaLnBrk="1" hangingPunct="1"/>
            <a:endParaRPr lang="en-US" altLang="en-US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ext-based user interfa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ext-based user interface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Text Mode User Interfac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291"/>
            <a:ext cx="5988050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0" descr="What is a Graphical User Interface? Definition and FAQs | OmniSc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22077"/>
            <a:ext cx="5864225" cy="238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0375" y="1695022"/>
            <a:ext cx="144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Text-based Interface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375" y="4419600"/>
            <a:ext cx="144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Graphical User Interface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3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869298A1-FA55-4AED-ACB7-1E24DE045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advantages </a:t>
            </a:r>
            <a:r>
              <a:rPr lang="en-US" altLang="en-US" dirty="0" smtClean="0"/>
              <a:t>of GUI</a:t>
            </a: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E1C718C0-6939-44A1-83D6-0B7857351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GUI usually supports command selection using an attractive and user-friendly menu selection system.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 GUI, a pointing device such as a mouse or a light pen can be used for issuing commands. The use of a pointing device increases the efficacy issue procedure.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2789</TotalTime>
  <Words>833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Echo</vt:lpstr>
      <vt:lpstr>Software engineering</vt:lpstr>
      <vt:lpstr>Characteristics of a user interface </vt:lpstr>
      <vt:lpstr>PowerPoint Presentation</vt:lpstr>
      <vt:lpstr>PowerPoint Presentation</vt:lpstr>
      <vt:lpstr>PowerPoint Presentation</vt:lpstr>
      <vt:lpstr>BASIC CONCEPTS:  Mode-based interface vs. modeless interface  </vt:lpstr>
      <vt:lpstr>Graphical User Interface vs. Text-based User Interface </vt:lpstr>
      <vt:lpstr>PowerPoint Presentation</vt:lpstr>
      <vt:lpstr>Some advantages of GUI</vt:lpstr>
      <vt:lpstr>Some advantages of TBUI</vt:lpstr>
      <vt:lpstr>Types of user interfaces </vt:lpstr>
      <vt:lpstr>Command Language-based Interface  </vt:lpstr>
      <vt:lpstr>Menu-based Interface</vt:lpstr>
      <vt:lpstr>PowerPoint Presentation</vt:lpstr>
      <vt:lpstr>Direct Manipulation Interfaces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Sangha</dc:creator>
  <cp:lastModifiedBy>Pam</cp:lastModifiedBy>
  <cp:revision>11</cp:revision>
  <cp:lastPrinted>1601-01-01T00:00:00Z</cp:lastPrinted>
  <dcterms:created xsi:type="dcterms:W3CDTF">2013-09-12T04:03:17Z</dcterms:created>
  <dcterms:modified xsi:type="dcterms:W3CDTF">2021-09-29T03:29:46Z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