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20F0502020204030204"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2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f28e46d7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f28e46d7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f28e46d73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f28e46d73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f28e46d73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f28e46d73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f28e46d73_0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f28e46d7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f28e46d7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f28e46d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f28e46d7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f28e46d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f28e46d7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f28e46d7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af28e46d7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f28e46d7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f28e46d7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f28e46d7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f28e46d73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af28e46d73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ab90d879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ab90d87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f28e46d7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f28e46d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f28e46d7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f28e46d7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f28e46d7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f28e46d7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ab90d8797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ab90d8797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b90d8797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b90d8797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b90d879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b90d879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b90d8797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b90d8797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b90d8797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b90d8797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f28e46d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f28e46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f28e46d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f28e46d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Unit V</a:t>
            </a:r>
            <a:endParaRPr b="1"/>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Introduction to Cloud Computing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a:t>Cloud Computing Services</a:t>
            </a:r>
            <a:endParaRPr/>
          </a:p>
          <a:p>
            <a:pPr marL="0" lvl="0" indent="0" algn="l" rtl="0">
              <a:spcBef>
                <a:spcPts val="0"/>
              </a:spcBef>
              <a:spcAft>
                <a:spcPts val="0"/>
              </a:spcAft>
              <a:buNone/>
            </a:pPr>
            <a:endParaRPr/>
          </a:p>
        </p:txBody>
      </p:sp>
      <p:sp>
        <p:nvSpPr>
          <p:cNvPr id="120" name="Google Shape;120;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1400"/>
              </a:spcBef>
              <a:spcAft>
                <a:spcPts val="0"/>
              </a:spcAft>
              <a:buClr>
                <a:schemeClr val="dk1"/>
              </a:buClr>
              <a:buSzPts val="1100"/>
              <a:buFont typeface="Arial"/>
              <a:buNone/>
            </a:pPr>
            <a:r>
              <a:rPr lang="en" b="1">
                <a:solidFill>
                  <a:srgbClr val="000000"/>
                </a:solidFill>
              </a:rPr>
              <a:t>3. Software as a Service (SaaS in Cloud Computing)</a:t>
            </a:r>
            <a:endParaRPr b="1">
              <a:solidFill>
                <a:srgbClr val="000000"/>
              </a:solidFill>
            </a:endParaRPr>
          </a:p>
          <a:p>
            <a:pPr marL="0" lvl="0" indent="0" algn="just" rtl="0">
              <a:spcBef>
                <a:spcPts val="1200"/>
              </a:spcBef>
              <a:spcAft>
                <a:spcPts val="1200"/>
              </a:spcAft>
              <a:buClr>
                <a:schemeClr val="dk1"/>
              </a:buClr>
              <a:buSzPts val="1100"/>
              <a:buFont typeface="Arial"/>
              <a:buNone/>
            </a:pPr>
            <a:r>
              <a:rPr lang="en">
                <a:solidFill>
                  <a:srgbClr val="000000"/>
                </a:solidFill>
              </a:rPr>
              <a:t>The capability provided to the consumer is their applications running on a Cloud infrastructure. The capability provided to the consumer is to use the provider's applications running on a Cloud infrastructure. The applications are accessible from various client devices through either a thin client interface, such as a web browser (e.g., web-based e-mail), or a program interface.</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a:t>
            </a:r>
            <a:r>
              <a:rPr lang="en" sz="2250">
                <a:solidFill>
                  <a:srgbClr val="000000"/>
                </a:solidFill>
                <a:latin typeface="Times New Roman"/>
                <a:ea typeface="Times New Roman"/>
                <a:cs typeface="Times New Roman"/>
                <a:sym typeface="Times New Roman"/>
              </a:rPr>
              <a:t> </a:t>
            </a:r>
            <a:r>
              <a:rPr lang="en"/>
              <a:t>Analytics</a:t>
            </a:r>
            <a:endParaRPr/>
          </a:p>
        </p:txBody>
      </p:sp>
      <p:sp>
        <p:nvSpPr>
          <p:cNvPr id="126" name="Google Shape;126;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800">
                <a:solidFill>
                  <a:srgbClr val="000000"/>
                </a:solidFill>
                <a:latin typeface="Times New Roman"/>
                <a:ea typeface="Times New Roman"/>
                <a:cs typeface="Times New Roman"/>
                <a:sym typeface="Times New Roman"/>
              </a:rPr>
              <a:t>Businesses have long used data analytics to help direct their strategy to maximize profits. Ideally data analytics helps eliminate much of the guesswork involved in trying to understand clients, instead systemically tracking data patterns to best construct business tactics and operations to minimize uncertainty. Not only does analytics determine what might attract new customers, often analytics recognizes existing patterns in data to help better serve existing customers, which is typically more cost effective than establishing new business.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a:t>
            </a:r>
            <a:r>
              <a:rPr lang="en" sz="2250">
                <a:solidFill>
                  <a:srgbClr val="000000"/>
                </a:solidFill>
                <a:latin typeface="Times New Roman"/>
                <a:ea typeface="Times New Roman"/>
                <a:cs typeface="Times New Roman"/>
                <a:sym typeface="Times New Roman"/>
              </a:rPr>
              <a:t> </a:t>
            </a:r>
            <a:r>
              <a:rPr lang="en"/>
              <a:t>Analytics</a:t>
            </a:r>
            <a:endParaRPr/>
          </a:p>
          <a:p>
            <a:pPr marL="0" lvl="0" indent="0" algn="l" rtl="0">
              <a:spcBef>
                <a:spcPts val="0"/>
              </a:spcBef>
              <a:spcAft>
                <a:spcPts val="0"/>
              </a:spcAft>
              <a:buNone/>
            </a:pPr>
            <a:endParaRPr/>
          </a:p>
        </p:txBody>
      </p:sp>
      <p:sp>
        <p:nvSpPr>
          <p:cNvPr id="132" name="Google Shape;132;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800">
                <a:solidFill>
                  <a:srgbClr val="000000"/>
                </a:solidFill>
                <a:latin typeface="Times New Roman"/>
                <a:ea typeface="Times New Roman"/>
                <a:cs typeface="Times New Roman"/>
                <a:sym typeface="Times New Roman"/>
              </a:rPr>
              <a:t>In an ever-changing business world subject to countless variants, analytics gives companies the edge in recognizing changing climates so they can take initiate appropriate action to stay competitive. Alongside analytics, cloud computing is also helping make business more effective and the consolidation of both clouds and analytics could help businesses store, interpret, and process their big data to better meet their clients’ needs.</a:t>
            </a:r>
            <a:endParaRPr sz="1800">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a:t>
            </a:r>
            <a:r>
              <a:rPr lang="en" sz="2250">
                <a:solidFill>
                  <a:srgbClr val="000000"/>
                </a:solidFill>
                <a:latin typeface="Times New Roman"/>
                <a:ea typeface="Times New Roman"/>
                <a:cs typeface="Times New Roman"/>
                <a:sym typeface="Times New Roman"/>
              </a:rPr>
              <a:t> </a:t>
            </a:r>
            <a:r>
              <a:rPr lang="en"/>
              <a:t>Analytics</a:t>
            </a:r>
            <a:endParaRPr/>
          </a:p>
          <a:p>
            <a:pPr marL="0" lvl="0" indent="0" algn="l" rtl="0">
              <a:spcBef>
                <a:spcPts val="0"/>
              </a:spcBef>
              <a:spcAft>
                <a:spcPts val="0"/>
              </a:spcAft>
              <a:buNone/>
            </a:pPr>
            <a:endParaRPr/>
          </a:p>
          <a:p>
            <a:pPr marL="0" lvl="0" indent="0" algn="l" rtl="0">
              <a:spcBef>
                <a:spcPts val="0"/>
              </a:spcBef>
              <a:spcAft>
                <a:spcPts val="0"/>
              </a:spcAft>
              <a:buNone/>
            </a:pPr>
            <a:r>
              <a:rPr lang="en"/>
              <a:t>Utility</a:t>
            </a:r>
            <a:endParaRPr/>
          </a:p>
        </p:txBody>
      </p:sp>
      <p:sp>
        <p:nvSpPr>
          <p:cNvPr id="138" name="Google Shape;138;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Social Media</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Tracking Products</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Tracking Preference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Keeping Records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Virtualization</a:t>
            </a:r>
            <a:endParaRPr/>
          </a:p>
        </p:txBody>
      </p:sp>
      <p:sp>
        <p:nvSpPr>
          <p:cNvPr id="144" name="Google Shape;144;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rgbClr val="000000"/>
                </a:solidFill>
              </a:rPr>
              <a:t>Virtualization is technology that you can use to create virtual representations of servers, storage, networks, and other physical machines. Virtual software mimics the functions of physical hardware to run multiple virtual machines simultaneously on a single physical machine. Businesses use virtualization to use their hardware resources efficiently and get greater returns from their investment. It also powers cloud computing services that help organizations manage infrastructure more efficiently.</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0" name="Google Shape;150;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7"/>
          <p:cNvPicPr preferRelativeResize="0"/>
          <p:nvPr/>
        </p:nvPicPr>
        <p:blipFill>
          <a:blip r:embed="rId3">
            <a:alphaModFix/>
          </a:blip>
          <a:stretch>
            <a:fillRect/>
          </a:stretch>
        </p:blipFill>
        <p:spPr>
          <a:xfrm>
            <a:off x="463775" y="1152475"/>
            <a:ext cx="7744225"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Clr>
                <a:schemeClr val="dk1"/>
              </a:buClr>
              <a:buSzPts val="1100"/>
              <a:buFont typeface="Arial"/>
              <a:buNone/>
            </a:pPr>
            <a:r>
              <a:rPr lang="en" sz="2500" b="1"/>
              <a:t>How Does Virtualization Work?</a:t>
            </a:r>
            <a:endParaRPr sz="2500" b="1"/>
          </a:p>
          <a:p>
            <a:pPr marL="0" lvl="0" indent="0" algn="l" rtl="0">
              <a:spcBef>
                <a:spcPts val="400"/>
              </a:spcBef>
              <a:spcAft>
                <a:spcPts val="0"/>
              </a:spcAft>
              <a:buNone/>
            </a:pPr>
            <a:endParaRPr sz="2500"/>
          </a:p>
        </p:txBody>
      </p:sp>
      <p:sp>
        <p:nvSpPr>
          <p:cNvPr id="157" name="Google Shape;157;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a:solidFill>
                  <a:srgbClr val="000000"/>
                </a:solidFill>
              </a:rPr>
              <a:t>A hypervisor is a software that allows you to create a virtual layer over the hardware system that manages the interaction between the virtual machines and the system's hardware resources. They are installed as any other software application in the system and perform the task of virtualization. It acts as a connection between the physical system and virtual machines to ensure the proper access of the hardware resources. How this process takes place is mentioned later in this tutorial on what is virtualization. </a:t>
            </a:r>
            <a:endParaRPr>
              <a:solidFill>
                <a:srgbClr val="000000"/>
              </a:solidFill>
            </a:endParaRPr>
          </a:p>
          <a:p>
            <a:pPr marL="0" lvl="0" indent="0" algn="just" rtl="0">
              <a:spcBef>
                <a:spcPts val="1200"/>
              </a:spcBef>
              <a:spcAft>
                <a:spcPts val="1200"/>
              </a:spcAft>
              <a:buNone/>
            </a:pP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lnSpc>
                <a:spcPct val="115000"/>
              </a:lnSpc>
              <a:spcBef>
                <a:spcPts val="1800"/>
              </a:spcBef>
              <a:spcAft>
                <a:spcPts val="0"/>
              </a:spcAft>
              <a:buClr>
                <a:schemeClr val="dk1"/>
              </a:buClr>
              <a:buSzPts val="1100"/>
              <a:buFont typeface="Arial"/>
              <a:buNone/>
            </a:pPr>
            <a:r>
              <a:rPr lang="en" sz="2500" b="1"/>
              <a:t>How Does Virtualization Work?</a:t>
            </a:r>
            <a:endParaRPr sz="2500" b="1"/>
          </a:p>
          <a:p>
            <a:pPr marL="0" lvl="0" indent="0" algn="l" rtl="0">
              <a:spcBef>
                <a:spcPts val="400"/>
              </a:spcBef>
              <a:spcAft>
                <a:spcPts val="0"/>
              </a:spcAft>
              <a:buClr>
                <a:schemeClr val="dk1"/>
              </a:buClr>
              <a:buSzPts val="1100"/>
              <a:buFont typeface="Arial"/>
              <a:buNone/>
            </a:pPr>
            <a:endParaRPr sz="2500"/>
          </a:p>
          <a:p>
            <a:pPr marL="0" lvl="0" indent="0" algn="l" rtl="0">
              <a:spcBef>
                <a:spcPts val="0"/>
              </a:spcBef>
              <a:spcAft>
                <a:spcPts val="0"/>
              </a:spcAft>
              <a:buNone/>
            </a:pPr>
            <a:endParaRPr/>
          </a:p>
        </p:txBody>
      </p:sp>
      <p:sp>
        <p:nvSpPr>
          <p:cNvPr id="163" name="Google Shape;163;p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1200"/>
              </a:spcBef>
              <a:spcAft>
                <a:spcPts val="1200"/>
              </a:spcAft>
              <a:buClr>
                <a:schemeClr val="dk1"/>
              </a:buClr>
              <a:buSzPts val="1100"/>
              <a:buFont typeface="Arial"/>
              <a:buNone/>
            </a:pPr>
            <a:r>
              <a:rPr lang="en">
                <a:solidFill>
                  <a:srgbClr val="000000"/>
                </a:solidFill>
              </a:rPr>
              <a:t>It also manages so that the virtual machines don't interfere with each other's memory and computing resources. The hypervisor also manages the Virtual machines and is known as the virtual machine monitor (VMM).Utilizing such software and the method by using the reference from this tutorial on what is virtualization, you can effectively use our system's underlying hardware resources, i.e., not only applicable to computers but also to network, cloud, and data resources.</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Hypervisor and their Types</a:t>
            </a:r>
            <a:endParaRPr/>
          </a:p>
        </p:txBody>
      </p:sp>
      <p:sp>
        <p:nvSpPr>
          <p:cNvPr id="169" name="Google Shape;169;p3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298450" algn="just" rtl="0">
              <a:spcBef>
                <a:spcPts val="1200"/>
              </a:spcBef>
              <a:spcAft>
                <a:spcPts val="0"/>
              </a:spcAft>
              <a:buClr>
                <a:srgbClr val="000000"/>
              </a:buClr>
              <a:buSzPts val="1100"/>
              <a:buChar char="●"/>
            </a:pPr>
            <a:r>
              <a:rPr lang="en">
                <a:solidFill>
                  <a:srgbClr val="000000"/>
                </a:solidFill>
              </a:rPr>
              <a:t>Type1/Bare Metal: This type of hypervisor interacts directly with the hardware resources of the system, replacing the host operating system, i.e., it is also known as a bare-metal hypervisor.</a:t>
            </a:r>
            <a:endParaRPr>
              <a:solidFill>
                <a:srgbClr val="000000"/>
              </a:solidFill>
            </a:endParaRPr>
          </a:p>
          <a:p>
            <a:pPr marL="457200" lvl="0" indent="-298450" algn="just" rtl="0">
              <a:spcBef>
                <a:spcPts val="0"/>
              </a:spcBef>
              <a:spcAft>
                <a:spcPts val="0"/>
              </a:spcAft>
              <a:buClr>
                <a:srgbClr val="000000"/>
              </a:buClr>
              <a:buSzPts val="1100"/>
              <a:buChar char="●"/>
            </a:pPr>
            <a:r>
              <a:rPr lang="en">
                <a:solidFill>
                  <a:srgbClr val="000000"/>
                </a:solidFill>
              </a:rPr>
              <a:t>Type2: This type of hypervisor runs as a software application on the host operating system, and it also coordinates with the virtual machines for hardware resource management.</a:t>
            </a:r>
            <a:endParaRPr>
              <a:solidFill>
                <a:srgbClr val="000000"/>
              </a:solidFill>
            </a:endParaRPr>
          </a:p>
          <a:p>
            <a:pPr marL="0" lvl="0" indent="0" algn="just" rtl="0">
              <a:spcBef>
                <a:spcPts val="1200"/>
              </a:spcBef>
              <a:spcAft>
                <a:spcPts val="1200"/>
              </a:spcAft>
              <a:buNone/>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Hypervisor and their Types</a:t>
            </a:r>
            <a:endParaRPr/>
          </a:p>
          <a:p>
            <a:pPr marL="0" lvl="0" indent="0" algn="l" rtl="0">
              <a:spcBef>
                <a:spcPts val="0"/>
              </a:spcBef>
              <a:spcAft>
                <a:spcPts val="0"/>
              </a:spcAft>
              <a:buNone/>
            </a:pPr>
            <a:endParaRPr/>
          </a:p>
        </p:txBody>
      </p:sp>
      <p:sp>
        <p:nvSpPr>
          <p:cNvPr id="175" name="Google Shape;175;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6" name="Google Shape;176;p31"/>
          <p:cNvPicPr preferRelativeResize="0"/>
          <p:nvPr/>
        </p:nvPicPr>
        <p:blipFill>
          <a:blip r:embed="rId3">
            <a:alphaModFix/>
          </a:blip>
          <a:stretch>
            <a:fillRect/>
          </a:stretch>
        </p:blipFill>
        <p:spPr>
          <a:xfrm>
            <a:off x="4644675" y="500925"/>
            <a:ext cx="4166400" cy="40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Introduction</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Clr>
                <a:srgbClr val="000000"/>
              </a:buClr>
              <a:buSzPts val="1300"/>
              <a:buChar char="●"/>
            </a:pPr>
            <a:r>
              <a:rPr lang="en">
                <a:solidFill>
                  <a:srgbClr val="000000"/>
                </a:solidFill>
              </a:rPr>
              <a:t>Cloud Computing is the delivery of computing services such as servers, data storage, databases, networking, software, analytics, and intelligence over the internet (“cloud”) to offer flexible resources, faster innovation, and economies of scale.</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Instead of owning data centers, organizations can rent access to someone else’s infrastructure like storage, computing servers, and databases from a cloud computing service provider and only pay for resources that they use.</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Top 5 virtualization tools for Developers</a:t>
            </a:r>
            <a:endParaRPr/>
          </a:p>
        </p:txBody>
      </p:sp>
      <p:sp>
        <p:nvSpPr>
          <p:cNvPr id="182" name="Google Shape;182;p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Clr>
                <a:srgbClr val="000000"/>
              </a:buClr>
              <a:buSzPts val="1300"/>
              <a:buChar char="●"/>
            </a:pPr>
            <a:r>
              <a:rPr lang="en">
                <a:solidFill>
                  <a:srgbClr val="000000"/>
                </a:solidFill>
              </a:rPr>
              <a:t>Vagrant</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Microsoft Hyper-V</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RedHat Virtualization</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VMware Workstation</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VMware Fusion</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Skill Set for Cloud Computing</a:t>
            </a:r>
            <a:endParaRPr/>
          </a:p>
        </p:txBody>
      </p:sp>
      <p:sp>
        <p:nvSpPr>
          <p:cNvPr id="188" name="Google Shape;188;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Clr>
                <a:srgbClr val="000000"/>
              </a:buClr>
              <a:buSzPts val="1300"/>
              <a:buChar char="●"/>
            </a:pPr>
            <a:r>
              <a:rPr lang="en">
                <a:solidFill>
                  <a:srgbClr val="000000"/>
                </a:solidFill>
              </a:rPr>
              <a:t>Cloud Mitigation and Deployment</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Database Proficiency</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Serverless Architecture</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System or Platform Certifications</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Programming skills</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DevOps</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Job roles in Cloud Computing</a:t>
            </a:r>
            <a:endParaRPr/>
          </a:p>
        </p:txBody>
      </p:sp>
      <p:sp>
        <p:nvSpPr>
          <p:cNvPr id="194" name="Google Shape;194;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Clr>
                <a:srgbClr val="000000"/>
              </a:buClr>
              <a:buSzPts val="1300"/>
              <a:buChar char="●"/>
            </a:pPr>
            <a:r>
              <a:rPr lang="en">
                <a:solidFill>
                  <a:srgbClr val="000000"/>
                </a:solidFill>
              </a:rPr>
              <a:t>Cloud Developer</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Cloud Security Engineer</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SysOps Administrator</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Front-End and Back-End Developer</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Development Operations Engineer</a:t>
            </a:r>
            <a:endParaRPr>
              <a:solidFill>
                <a:srgbClr val="000000"/>
              </a:solidFill>
            </a:endParaRPr>
          </a:p>
          <a:p>
            <a:pPr marL="457200" lvl="0" indent="-311150" algn="just" rtl="0">
              <a:spcBef>
                <a:spcPts val="0"/>
              </a:spcBef>
              <a:spcAft>
                <a:spcPts val="0"/>
              </a:spcAft>
              <a:buClr>
                <a:srgbClr val="000000"/>
              </a:buClr>
              <a:buSzPts val="1300"/>
              <a:buChar char="●"/>
            </a:pPr>
            <a:r>
              <a:rPr lang="en">
                <a:solidFill>
                  <a:srgbClr val="000000"/>
                </a:solidFill>
              </a:rPr>
              <a:t>Solutions Architect</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Cloud Deployment Models</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42900" algn="just" rtl="0">
              <a:spcBef>
                <a:spcPts val="1200"/>
              </a:spcBef>
              <a:spcAft>
                <a:spcPts val="0"/>
              </a:spcAft>
              <a:buClr>
                <a:srgbClr val="000000"/>
              </a:buClr>
              <a:buSzPts val="1800"/>
              <a:buChar char="●"/>
            </a:pPr>
            <a:r>
              <a:rPr lang="en">
                <a:solidFill>
                  <a:srgbClr val="000000"/>
                </a:solidFill>
              </a:rPr>
              <a:t>Public Cloud</a:t>
            </a:r>
            <a:endParaRPr u="sng">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Private Cloud</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Hybrid Cloud</a:t>
            </a:r>
            <a:endParaRPr u="sng">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Community Cloud</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Multi-Cloud</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a:t>Cloud Deployment Models</a:t>
            </a:r>
            <a:endParaRPr/>
          </a:p>
          <a:p>
            <a:pPr marL="0" lvl="0" indent="0" algn="l" rtl="0">
              <a:spcBef>
                <a:spcPts val="0"/>
              </a:spcBef>
              <a:spcAft>
                <a:spcPts val="0"/>
              </a:spcAft>
              <a:buNone/>
            </a:pPr>
            <a:endParaRPr/>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u="sng">
                <a:solidFill>
                  <a:srgbClr val="000000"/>
                </a:solidFill>
              </a:rPr>
              <a:t>Public Cloud</a:t>
            </a:r>
            <a:endParaRPr b="1" i="1" u="sng">
              <a:solidFill>
                <a:srgbClr val="000000"/>
              </a:solidFill>
            </a:endParaRPr>
          </a:p>
          <a:p>
            <a:pPr marL="0" lvl="0" indent="0" algn="just" rtl="0">
              <a:spcBef>
                <a:spcPts val="1200"/>
              </a:spcBef>
              <a:spcAft>
                <a:spcPts val="1200"/>
              </a:spcAft>
              <a:buNone/>
            </a:pPr>
            <a:r>
              <a:rPr lang="en">
                <a:solidFill>
                  <a:srgbClr val="000000"/>
                </a:solidFill>
              </a:rPr>
              <a:t>The public cloud is one in which cloud infrastructure services are provided over the internet to the general people or major industry groups. The infrastructure in this cloud model is owned by the entity that delivers the cloud services, not by the consumer. It is a type of cloud hosting that allows customers and users to easily access systems and services. This form of cloud computing is an excellent example of cloud hosting, in which service providers supply services to a variety of customers.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Cloud Deployment Models</a:t>
            </a:r>
            <a:endParaRPr/>
          </a:p>
          <a:p>
            <a:pPr marL="0" lvl="0" indent="0" algn="l" rtl="0">
              <a:spcBef>
                <a:spcPts val="0"/>
              </a:spcBef>
              <a:spcAft>
                <a:spcPts val="0"/>
              </a:spcAft>
              <a:buNone/>
            </a:pPr>
            <a:endParaRPr/>
          </a:p>
          <a:p>
            <a:pPr marL="0" lvl="0" indent="0" algn="ctr" rtl="0">
              <a:lnSpc>
                <a:spcPct val="115000"/>
              </a:lnSpc>
              <a:spcBef>
                <a:spcPts val="1200"/>
              </a:spcBef>
              <a:spcAft>
                <a:spcPts val="200"/>
              </a:spcAft>
              <a:buClr>
                <a:schemeClr val="dk1"/>
              </a:buClr>
              <a:buSzPts val="1100"/>
              <a:buFont typeface="Arial"/>
              <a:buNone/>
            </a:pPr>
            <a:endParaRPr/>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b="1">
                <a:solidFill>
                  <a:srgbClr val="000000"/>
                </a:solidFill>
              </a:rPr>
              <a:t>Public Cloud Model Advantages</a:t>
            </a:r>
            <a:endParaRPr b="1">
              <a:solidFill>
                <a:srgbClr val="000000"/>
              </a:solidFill>
            </a:endParaRPr>
          </a:p>
          <a:p>
            <a:pPr marL="457200" lvl="0" indent="-342900" algn="just" rtl="0">
              <a:spcBef>
                <a:spcPts val="1200"/>
              </a:spcBef>
              <a:spcAft>
                <a:spcPts val="0"/>
              </a:spcAft>
              <a:buClr>
                <a:srgbClr val="000000"/>
              </a:buClr>
              <a:buSzPts val="1800"/>
              <a:buChar char="●"/>
            </a:pPr>
            <a:r>
              <a:rPr lang="en">
                <a:solidFill>
                  <a:srgbClr val="000000"/>
                </a:solidFill>
              </a:rPr>
              <a:t>Minimal Investment</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No setup cost</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Infrastructure Management is not required</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No maintenance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Dynamic Scalability</a:t>
            </a:r>
            <a:endParaRPr>
              <a:solidFill>
                <a:srgbClr val="000000"/>
              </a:solidFill>
            </a:endParaRPr>
          </a:p>
          <a:p>
            <a:pPr marL="0" lvl="0" indent="0" algn="just" rtl="0">
              <a:spcBef>
                <a:spcPts val="1200"/>
              </a:spcBef>
              <a:spcAft>
                <a:spcPts val="0"/>
              </a:spcAft>
              <a:buNone/>
            </a:pPr>
            <a:r>
              <a:rPr lang="en" b="1">
                <a:solidFill>
                  <a:srgbClr val="000000"/>
                </a:solidFill>
              </a:rPr>
              <a:t>Public Cloud Model Disadvantages</a:t>
            </a:r>
            <a:endParaRPr>
              <a:solidFill>
                <a:srgbClr val="000000"/>
              </a:solidFill>
            </a:endParaRPr>
          </a:p>
          <a:p>
            <a:pPr marL="457200" lvl="0" indent="-342900" algn="just" rtl="0">
              <a:spcBef>
                <a:spcPts val="1200"/>
              </a:spcBef>
              <a:spcAft>
                <a:spcPts val="0"/>
              </a:spcAft>
              <a:buClr>
                <a:srgbClr val="000000"/>
              </a:buClr>
              <a:buSzPts val="1800"/>
              <a:buChar char="●"/>
            </a:pPr>
            <a:r>
              <a:rPr lang="en">
                <a:solidFill>
                  <a:srgbClr val="000000"/>
                </a:solidFill>
              </a:rPr>
              <a:t>Less secure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Low customization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Cloud Deployment Models</a:t>
            </a:r>
            <a:endParaRPr/>
          </a:p>
          <a:p>
            <a:pPr marL="0" lvl="0" indent="0" algn="l" rtl="0">
              <a:spcBef>
                <a:spcPts val="0"/>
              </a:spcBef>
              <a:spcAft>
                <a:spcPts val="0"/>
              </a:spcAft>
              <a:buClr>
                <a:schemeClr val="dk1"/>
              </a:buClr>
              <a:buSzPct val="39285"/>
              <a:buFont typeface="Arial"/>
              <a:buNone/>
            </a:pPr>
            <a:endParaRPr/>
          </a:p>
          <a:p>
            <a:pPr marL="0" lvl="0" indent="0" algn="ctr" rtl="0">
              <a:lnSpc>
                <a:spcPct val="115000"/>
              </a:lnSpc>
              <a:spcBef>
                <a:spcPts val="1200"/>
              </a:spcBef>
              <a:spcAft>
                <a:spcPts val="0"/>
              </a:spcAft>
              <a:buClr>
                <a:schemeClr val="dk1"/>
              </a:buClr>
              <a:buSzPct val="39285"/>
              <a:buFont typeface="Arial"/>
              <a:buNone/>
            </a:pPr>
            <a:endParaRPr/>
          </a:p>
          <a:p>
            <a:pPr marL="0" lvl="0" indent="0" algn="l" rtl="0">
              <a:spcBef>
                <a:spcPts val="200"/>
              </a:spcBef>
              <a:spcAft>
                <a:spcPts val="0"/>
              </a:spcAft>
              <a:buNone/>
            </a:pPr>
            <a:endParaRPr/>
          </a:p>
        </p:txBody>
      </p:sp>
      <p:sp>
        <p:nvSpPr>
          <p:cNvPr id="95" name="Google Shape;95;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u="sng">
                <a:solidFill>
                  <a:srgbClr val="000000"/>
                </a:solidFill>
              </a:rPr>
              <a:t>Private Cloud</a:t>
            </a:r>
            <a:endParaRPr>
              <a:solidFill>
                <a:srgbClr val="000000"/>
              </a:solidFill>
            </a:endParaRPr>
          </a:p>
          <a:p>
            <a:pPr marL="0" lvl="0" indent="0" algn="l" rtl="0">
              <a:spcBef>
                <a:spcPts val="1200"/>
              </a:spcBef>
              <a:spcAft>
                <a:spcPts val="0"/>
              </a:spcAft>
              <a:buNone/>
            </a:pPr>
            <a:r>
              <a:rPr lang="en">
                <a:solidFill>
                  <a:srgbClr val="000000"/>
                </a:solidFill>
              </a:rPr>
              <a:t>It’s a one-on-one environment for a single user (customer). There is no need to share your hardware with anyone else.</a:t>
            </a: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96" name="Google Shape;96;p18"/>
          <p:cNvPicPr preferRelativeResize="0"/>
          <p:nvPr/>
        </p:nvPicPr>
        <p:blipFill>
          <a:blip r:embed="rId3">
            <a:alphaModFix/>
          </a:blip>
          <a:stretch>
            <a:fillRect/>
          </a:stretch>
        </p:blipFill>
        <p:spPr>
          <a:xfrm>
            <a:off x="567000" y="2497500"/>
            <a:ext cx="8167500" cy="234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t>Cloud Deployment Models</a:t>
            </a:r>
            <a:endParaRPr/>
          </a:p>
          <a:p>
            <a:pPr marL="0" lvl="0" indent="0" algn="l" rtl="0">
              <a:spcBef>
                <a:spcPts val="0"/>
              </a:spcBef>
              <a:spcAft>
                <a:spcPts val="0"/>
              </a:spcAft>
              <a:buClr>
                <a:schemeClr val="dk1"/>
              </a:buClr>
              <a:buSzPct val="39285"/>
              <a:buFont typeface="Arial"/>
              <a:buNone/>
            </a:pPr>
            <a:endParaRPr/>
          </a:p>
          <a:p>
            <a:pPr marL="0" lvl="0" indent="0" algn="ctr" rtl="0">
              <a:lnSpc>
                <a:spcPct val="115000"/>
              </a:lnSpc>
              <a:spcBef>
                <a:spcPts val="1200"/>
              </a:spcBef>
              <a:spcAft>
                <a:spcPts val="0"/>
              </a:spcAft>
              <a:buClr>
                <a:schemeClr val="dk1"/>
              </a:buClr>
              <a:buSzPct val="39285"/>
              <a:buFont typeface="Arial"/>
              <a:buNone/>
            </a:pPr>
            <a:endParaRPr/>
          </a:p>
          <a:p>
            <a:pPr marL="0" lvl="0" indent="0" algn="l" rtl="0">
              <a:spcBef>
                <a:spcPts val="20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102" name="Google Shape;102;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i="1" u="sng">
                <a:solidFill>
                  <a:srgbClr val="000000"/>
                </a:solidFill>
              </a:rPr>
              <a:t>Hybrid Cloud</a:t>
            </a:r>
            <a:endParaRPr>
              <a:solidFill>
                <a:srgbClr val="000000"/>
              </a:solidFill>
            </a:endParaRPr>
          </a:p>
          <a:p>
            <a:pPr marL="0" lvl="0" indent="0" algn="l" rtl="0">
              <a:spcBef>
                <a:spcPts val="1200"/>
              </a:spcBef>
              <a:spcAft>
                <a:spcPts val="0"/>
              </a:spcAft>
              <a:buNone/>
            </a:pPr>
            <a:r>
              <a:rPr lang="en">
                <a:solidFill>
                  <a:srgbClr val="000000"/>
                </a:solidFill>
              </a:rPr>
              <a:t>By bridging the public and private worlds with a layer of proprietary software, hybrid cloud computing gives the best of both worlds.</a:t>
            </a:r>
            <a:endParaRPr>
              <a:solidFill>
                <a:srgbClr val="000000"/>
              </a:solidFill>
            </a:endParaRPr>
          </a:p>
          <a:p>
            <a:pPr marL="0" lvl="0" indent="0" algn="l" rtl="0">
              <a:spcBef>
                <a:spcPts val="1200"/>
              </a:spcBef>
              <a:spcAft>
                <a:spcPts val="0"/>
              </a:spcAft>
              <a:buNone/>
            </a:pPr>
            <a:r>
              <a:rPr lang="en" b="1" i="1" u="sng">
                <a:solidFill>
                  <a:srgbClr val="000000"/>
                </a:solidFill>
              </a:rPr>
              <a:t>Community Cloud</a:t>
            </a:r>
            <a:endParaRPr>
              <a:solidFill>
                <a:srgbClr val="000000"/>
              </a:solidFill>
            </a:endParaRPr>
          </a:p>
          <a:p>
            <a:pPr marL="0" lvl="0" indent="0" algn="just" rtl="0">
              <a:spcBef>
                <a:spcPts val="1200"/>
              </a:spcBef>
              <a:spcAft>
                <a:spcPts val="1200"/>
              </a:spcAft>
              <a:buNone/>
            </a:pPr>
            <a:r>
              <a:rPr lang="en">
                <a:solidFill>
                  <a:srgbClr val="000000"/>
                </a:solidFill>
              </a:rPr>
              <a:t>It allows systems and services to be accessible by a group of organizations. It is a distributed system that is created by integrating the services of different clouds to address the specific needs of a community, industry, or business. The infrastructure of the community could be shared between the organization which has shared concerns or tasks.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Cloud Computing Services</a:t>
            </a:r>
            <a:endParaRPr/>
          </a:p>
        </p:txBody>
      </p:sp>
      <p:sp>
        <p:nvSpPr>
          <p:cNvPr id="108" name="Google Shape;108;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spcBef>
                <a:spcPts val="1400"/>
              </a:spcBef>
              <a:spcAft>
                <a:spcPts val="0"/>
              </a:spcAft>
              <a:buClr>
                <a:schemeClr val="dk1"/>
              </a:buClr>
              <a:buSzPts val="1100"/>
              <a:buFont typeface="Arial"/>
              <a:buNone/>
            </a:pPr>
            <a:r>
              <a:rPr lang="en" b="1">
                <a:solidFill>
                  <a:srgbClr val="000000"/>
                </a:solidFill>
              </a:rPr>
              <a:t>1. Infrastructure as a Service (IaaS in Cloud Computing)</a:t>
            </a:r>
            <a:endParaRPr b="1">
              <a:solidFill>
                <a:srgbClr val="000000"/>
              </a:solidFill>
            </a:endParaRPr>
          </a:p>
          <a:p>
            <a:pPr marL="0" lvl="0" indent="0" algn="just" rtl="0">
              <a:spcBef>
                <a:spcPts val="1200"/>
              </a:spcBef>
              <a:spcAft>
                <a:spcPts val="0"/>
              </a:spcAft>
              <a:buClr>
                <a:schemeClr val="dk1"/>
              </a:buClr>
              <a:buSzPts val="1100"/>
              <a:buFont typeface="Arial"/>
              <a:buNone/>
            </a:pPr>
            <a:r>
              <a:rPr lang="en">
                <a:solidFill>
                  <a:srgbClr val="000000"/>
                </a:solidFill>
              </a:rPr>
              <a:t>The capability provided to the consumer is to provision processing, storage, networks, and other fundamental computing resources. The consumer does not manage or control the underlying cloud infrastructure but has control over operating systems, storage, and deployed applications; and possibly limited control of select networking components (e.g., host firewalls). </a:t>
            </a:r>
            <a:endParaRPr>
              <a:solidFill>
                <a:srgbClr val="000000"/>
              </a:solidFill>
            </a:endParaRPr>
          </a:p>
          <a:p>
            <a:pPr marL="0" lvl="0" indent="0" algn="just" rtl="0">
              <a:spcBef>
                <a:spcPts val="1200"/>
              </a:spcBef>
              <a:spcAft>
                <a:spcPts val="0"/>
              </a:spcAft>
              <a:buClr>
                <a:schemeClr val="dk1"/>
              </a:buClr>
              <a:buSzPts val="1100"/>
              <a:buFont typeface="Arial"/>
              <a:buNone/>
            </a:pPr>
            <a:endParaRPr>
              <a:solidFill>
                <a:srgbClr val="000000"/>
              </a:solidFill>
            </a:endParaRPr>
          </a:p>
          <a:p>
            <a:pPr marL="0" lvl="0" indent="0" algn="just" rtl="0">
              <a:spcBef>
                <a:spcPts val="1200"/>
              </a:spcBef>
              <a:spcAft>
                <a:spcPts val="0"/>
              </a:spcAft>
              <a:buClr>
                <a:schemeClr val="dk1"/>
              </a:buClr>
              <a:buSzPts val="1100"/>
              <a:buFont typeface="Arial"/>
              <a:buNone/>
            </a:pPr>
            <a:endParaRPr>
              <a:solidFill>
                <a:srgbClr val="000000"/>
              </a:solidFill>
            </a:endParaRPr>
          </a:p>
          <a:p>
            <a:pPr marL="0" lvl="0" indent="0" algn="just" rtl="0">
              <a:spcBef>
                <a:spcPts val="1200"/>
              </a:spcBef>
              <a:spcAft>
                <a:spcPts val="120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a:t>Cloud Computing Services</a:t>
            </a:r>
            <a:endParaRPr/>
          </a:p>
          <a:p>
            <a:pPr marL="0" lvl="0" indent="0" algn="l" rtl="0">
              <a:spcBef>
                <a:spcPts val="0"/>
              </a:spcBef>
              <a:spcAft>
                <a:spcPts val="0"/>
              </a:spcAft>
              <a:buNone/>
            </a:pPr>
            <a:endParaRPr/>
          </a:p>
        </p:txBody>
      </p:sp>
      <p:sp>
        <p:nvSpPr>
          <p:cNvPr id="114" name="Google Shape;114;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just" rtl="0">
              <a:spcBef>
                <a:spcPts val="1400"/>
              </a:spcBef>
              <a:spcAft>
                <a:spcPts val="0"/>
              </a:spcAft>
              <a:buClr>
                <a:schemeClr val="dk1"/>
              </a:buClr>
              <a:buSzPts val="1100"/>
              <a:buFont typeface="Arial"/>
              <a:buNone/>
            </a:pPr>
            <a:r>
              <a:rPr lang="en" b="1">
                <a:solidFill>
                  <a:srgbClr val="000000"/>
                </a:solidFill>
              </a:rPr>
              <a:t>2. Platform as a Service (PaaS in Cloud Computing)</a:t>
            </a:r>
            <a:endParaRPr b="1">
              <a:solidFill>
                <a:srgbClr val="000000"/>
              </a:solidFill>
            </a:endParaRPr>
          </a:p>
          <a:p>
            <a:pPr marL="0" lvl="0" indent="0" algn="just" rtl="0">
              <a:spcBef>
                <a:spcPts val="1200"/>
              </a:spcBef>
              <a:spcAft>
                <a:spcPts val="1200"/>
              </a:spcAft>
              <a:buClr>
                <a:schemeClr val="dk1"/>
              </a:buClr>
              <a:buSzPts val="1100"/>
              <a:buFont typeface="Arial"/>
              <a:buNone/>
            </a:pPr>
            <a:r>
              <a:rPr lang="en">
                <a:solidFill>
                  <a:srgbClr val="000000"/>
                </a:solidFill>
              </a:rPr>
              <a:t>The capability provided to the consumer is to deploy onto the Cloud infrastructure consumer-created or acquired applications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a:t>
            </a:r>
            <a:endParaRPr>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1142</Words>
  <Application>Microsoft Office PowerPoint</Application>
  <PresentationFormat>On-screen Show (16:9)</PresentationFormat>
  <Paragraphs>86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Arial</vt:lpstr>
      <vt:lpstr>Times New Roman</vt:lpstr>
      <vt:lpstr>Merriweather</vt:lpstr>
      <vt:lpstr>Paradigm</vt:lpstr>
      <vt:lpstr>Unit V</vt:lpstr>
      <vt:lpstr>Introduction</vt:lpstr>
      <vt:lpstr>Cloud Deployment Models</vt:lpstr>
      <vt:lpstr>Cloud Deployment Models </vt:lpstr>
      <vt:lpstr>Cloud Deployment Models  </vt:lpstr>
      <vt:lpstr>Cloud Deployment Models   </vt:lpstr>
      <vt:lpstr>Cloud Deployment Models    </vt:lpstr>
      <vt:lpstr>Cloud Computing Services</vt:lpstr>
      <vt:lpstr>Cloud Computing Services </vt:lpstr>
      <vt:lpstr>Cloud Computing Services </vt:lpstr>
      <vt:lpstr>Data Analytics</vt:lpstr>
      <vt:lpstr>Data Analytics </vt:lpstr>
      <vt:lpstr>Data Analytics  Utility</vt:lpstr>
      <vt:lpstr>Virtualization</vt:lpstr>
      <vt:lpstr>PowerPoint Presentation</vt:lpstr>
      <vt:lpstr>How Does Virtualization Work? </vt:lpstr>
      <vt:lpstr>How Does Virtualization Work?  </vt:lpstr>
      <vt:lpstr>Hypervisor and their Types</vt:lpstr>
      <vt:lpstr>Hypervisor and their Types </vt:lpstr>
      <vt:lpstr>Top 5 virtualization tools for Developers</vt:lpstr>
      <vt:lpstr>Skill Set for Cloud Computing</vt:lpstr>
      <vt:lpstr>Job roles in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STECH</dc:creator>
  <cp:lastModifiedBy>Dalwinder Singh</cp:lastModifiedBy>
  <cp:revision>1</cp:revision>
  <dcterms:modified xsi:type="dcterms:W3CDTF">2024-01-15T05:37:04Z</dcterms:modified>
</cp:coreProperties>
</file>